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4" r:id="rId3"/>
    <p:sldId id="264" r:id="rId4"/>
    <p:sldId id="267" r:id="rId5"/>
    <p:sldId id="268" r:id="rId6"/>
    <p:sldId id="270" r:id="rId7"/>
    <p:sldId id="272" r:id="rId8"/>
    <p:sldId id="273" r:id="rId9"/>
    <p:sldId id="274" r:id="rId10"/>
    <p:sldId id="276" r:id="rId11"/>
    <p:sldId id="277" r:id="rId12"/>
    <p:sldId id="278" r:id="rId13"/>
    <p:sldId id="279" r:id="rId14"/>
    <p:sldId id="280" r:id="rId15"/>
    <p:sldId id="282" r:id="rId16"/>
    <p:sldId id="281" r:id="rId17"/>
    <p:sldId id="283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87" autoAdjust="0"/>
    <p:restoredTop sz="93758" autoAdjust="0"/>
  </p:normalViewPr>
  <p:slideViewPr>
    <p:cSldViewPr snapToGrid="0">
      <p:cViewPr varScale="1">
        <p:scale>
          <a:sx n="119" d="100"/>
          <a:sy n="119" d="100"/>
        </p:scale>
        <p:origin x="462" y="96"/>
      </p:cViewPr>
      <p:guideLst/>
    </p:cSldViewPr>
  </p:slideViewPr>
  <p:outlineViewPr>
    <p:cViewPr>
      <p:scale>
        <a:sx n="33" d="100"/>
        <a:sy n="33" d="100"/>
      </p:scale>
      <p:origin x="0" y="-253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2A8E5-C348-4559-887A-A53768AEA988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D9281-D4B1-4E36-8858-B7DF5D4921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868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D9281-D4B1-4E36-8858-B7DF5D4921D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397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D9281-D4B1-4E36-8858-B7DF5D4921D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923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FAADD1-2921-08D6-CC4E-8F76B4AD0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EBE1E9-1057-2AF5-6A66-E0BD8B7B9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66E37E-3452-BDD9-2E47-53621F87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8B6F-C095-405F-BAD5-08184BF324BB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52B34F-73AA-77E0-22A8-DEBAE77C8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63BEDE-F71F-9E23-D2E4-FC76900A7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A2AD-D7E2-497A-829B-AE6F019952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534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F799D6-63C0-71EB-2651-CABBCB9B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7D5AE9-BF8F-7CE8-9B11-AB03A805D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B926A7-1D13-18B8-6D3A-A1E03A9CA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8B6F-C095-405F-BAD5-08184BF324BB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F9C531-F073-D8DD-294B-4DEBE5F5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196355-4861-8695-E00A-FBC83C1D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A2AD-D7E2-497A-829B-AE6F019952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56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B3F006-646C-DDBA-3289-65EDDFEB5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1F2853-D156-6C63-1ACE-8C1F52E4F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4736E3-0959-F911-D608-8FCB9BF6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8B6F-C095-405F-BAD5-08184BF324BB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CFD5FE-7945-C4DA-47DD-1F643D0CE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C8B776-370C-41DF-14ED-28170E61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A2AD-D7E2-497A-829B-AE6F019952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04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D0AE7-961C-A34D-2325-FF147E14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937C38-D54C-2230-679D-5C9D9CE87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AF181F-BF4A-4649-777D-2AA2B5B7B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8B6F-C095-405F-BAD5-08184BF324BB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7228D3-F9B3-474C-362A-E792BEB8F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17E15F-0E44-955E-FDD8-64AE64EB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A2AD-D7E2-497A-829B-AE6F019952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15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56A6C7-F214-BAFB-35DD-CAA45E946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584CE1-F9EC-2850-BD92-EEE3CEF9B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B2C6E7-09DD-5269-FB8A-D52C3E7CD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8B6F-C095-405F-BAD5-08184BF324BB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5E52EB-706D-09BF-A8E8-2D2FF84A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D82350-62ED-2E45-F6DB-206E9997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A2AD-D7E2-497A-829B-AE6F019952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033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4B39D9-9906-4DAE-F8D9-D127FD9C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A8FC69-A041-62FE-7521-7350827FA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3F58C3-3E88-13CA-BA64-099022137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ECB643-57CD-F3C2-3828-346DFD861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8B6F-C095-405F-BAD5-08184BF324BB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93B03D-8365-3484-6D72-759FBD1A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009985-0624-E7B6-8000-0488F0DD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A2AD-D7E2-497A-829B-AE6F019952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7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F47E8-83D8-BFAA-185E-D6BC0FA40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C61FF2-CC03-0CD9-A609-EED3AFABE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83006C-74A8-13A4-6417-14F1C6FEA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EB031C-A4BB-1B17-1561-5500C3D67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C90F4FE-D59C-A413-E47A-EA39F616D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8211E37-90AA-AC0B-A672-E730EE24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8B6F-C095-405F-BAD5-08184BF324BB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573A501-C43A-BC2C-2FB7-D92B56523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10307DC-C7BB-7D56-08E4-B52B51F1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A2AD-D7E2-497A-829B-AE6F019952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514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F76AE3-A19E-194B-8BA4-B83D7DAF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375A41-95D8-4317-F652-0013CF5AA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8B6F-C095-405F-BAD5-08184BF324BB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B726C2F-19A7-D890-0A49-64A45B0D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F404D8-D021-2B81-2134-C0C6899F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A2AD-D7E2-497A-829B-AE6F019952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30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9AE7DA0-8DB0-F781-C181-7F288674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8B6F-C095-405F-BAD5-08184BF324BB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2F32AC9-0557-B12D-8F8B-8DE53404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83333C-9FE8-9577-42B7-F659525E3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A2AD-D7E2-497A-829B-AE6F019952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21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8CEAF-021D-9E42-E303-830B1CDD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E2E317-17CD-1B19-90D3-A3B73E724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25C2E6-F87D-1162-62D6-90502E7CF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9302FB-1AE5-CB8A-14DB-C91D9EA1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8B6F-C095-405F-BAD5-08184BF324BB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637279-70FB-B0C8-D6BE-35BE1C6D5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F42EFA-7208-F7DA-E265-4DF326AE3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A2AD-D7E2-497A-829B-AE6F019952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15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F44B86-2D07-AEE0-F007-3BD2C9D81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B8D6661-B1EC-D116-9DFB-81635607E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0FA3007-14C7-1CDD-4190-4B8237A66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EBB9D0-1B72-EC7E-9FE1-416DCA1A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8B6F-C095-405F-BAD5-08184BF324BB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86E4C8-4211-0463-8B16-1D2E0EC05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443293-A735-5F9F-61D4-F1BF599F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A2AD-D7E2-497A-829B-AE6F019952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07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AB6D16-A765-2C1B-CBBB-00100DF6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3F024D-EE7D-9A17-0008-F6CAF866C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A306DA-1AB6-8A99-8BFA-258C2F39E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8B6F-C095-405F-BAD5-08184BF324BB}" type="datetimeFigureOut">
              <a:rPr lang="de-DE" smtClean="0"/>
              <a:t>30.05.2023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478665-420F-54B3-A9C8-D5FBBC5F1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761EA4-B49B-754D-69E3-93D973B17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0A2AD-D7E2-497A-829B-AE6F019952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39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0A436-5212-938D-065A-9BEBD2797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7626"/>
            <a:ext cx="9144000" cy="1553147"/>
          </a:xfrm>
        </p:spPr>
        <p:txBody>
          <a:bodyPr>
            <a:normAutofit/>
          </a:bodyPr>
          <a:lstStyle/>
          <a:p>
            <a:r>
              <a:rPr lang="de-DE" sz="4000" dirty="0"/>
              <a:t>Multivariante Analysenmethoden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B971F3-EA8F-03E6-E79C-32AED5370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81528"/>
            <a:ext cx="9348216" cy="2176272"/>
          </a:xfrm>
        </p:spPr>
        <p:txBody>
          <a:bodyPr>
            <a:normAutofit lnSpcReduction="10000"/>
          </a:bodyPr>
          <a:lstStyle/>
          <a:p>
            <a:pPr algn="r"/>
            <a:r>
              <a:rPr lang="de-DE" dirty="0"/>
              <a:t>Thema: </a:t>
            </a:r>
            <a:r>
              <a:rPr lang="de-DE" b="1" dirty="0"/>
              <a:t>Einkommen über 50k</a:t>
            </a:r>
          </a:p>
          <a:p>
            <a:pPr algn="r"/>
            <a:endParaRPr lang="de-DE" dirty="0"/>
          </a:p>
          <a:p>
            <a:pPr algn="r"/>
            <a:r>
              <a:rPr lang="de-DE" dirty="0" err="1"/>
              <a:t>Nikolitsa</a:t>
            </a:r>
            <a:r>
              <a:rPr lang="de-DE" dirty="0"/>
              <a:t> </a:t>
            </a:r>
            <a:r>
              <a:rPr lang="de-DE" dirty="0" err="1"/>
              <a:t>Drakaki</a:t>
            </a:r>
            <a:endParaRPr lang="de-DE" dirty="0"/>
          </a:p>
          <a:p>
            <a:pPr algn="r"/>
            <a:r>
              <a:rPr lang="de-DE" dirty="0"/>
              <a:t>Felix Freter</a:t>
            </a:r>
          </a:p>
          <a:p>
            <a:pPr algn="r"/>
            <a:r>
              <a:rPr lang="de-DE" dirty="0"/>
              <a:t>Simon </a:t>
            </a:r>
            <a:r>
              <a:rPr lang="de-DE" dirty="0" err="1"/>
              <a:t>Symhoven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0137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5720C4-589A-D414-80CF-07D3272D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323727"/>
            <a:ext cx="10515600" cy="628774"/>
          </a:xfrm>
        </p:spPr>
        <p:txBody>
          <a:bodyPr>
            <a:normAutofit/>
          </a:bodyPr>
          <a:lstStyle/>
          <a:p>
            <a:r>
              <a:rPr lang="de-DE" sz="3200" dirty="0"/>
              <a:t>Cluster Analyse</a:t>
            </a:r>
          </a:p>
        </p:txBody>
      </p:sp>
      <p:pic>
        <p:nvPicPr>
          <p:cNvPr id="6" name="Inhaltsplatzhalter 5" descr="Ein Bild, das Text, Schrift, Screenshot, Reihe enthält.&#10;&#10;Automatisch generierte Beschreibung">
            <a:extLst>
              <a:ext uri="{FF2B5EF4-FFF2-40B4-BE49-F238E27FC236}">
                <a16:creationId xmlns:a16="http://schemas.microsoft.com/office/drawing/2014/main" id="{318933DD-28DE-B19B-A481-7FD11CDCF0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39" y="1315431"/>
            <a:ext cx="5715000" cy="869239"/>
          </a:xfrm>
        </p:spPr>
      </p:pic>
      <p:pic>
        <p:nvPicPr>
          <p:cNvPr id="8" name="Inhaltsplatzhalter 7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232C7DAA-E5D8-B2AF-DFB3-9596606B90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05" b="87946"/>
          <a:stretch/>
        </p:blipFill>
        <p:spPr>
          <a:xfrm>
            <a:off x="447039" y="2258145"/>
            <a:ext cx="6412023" cy="289455"/>
          </a:xfrm>
        </p:spPr>
      </p:pic>
      <p:pic>
        <p:nvPicPr>
          <p:cNvPr id="10" name="Grafik 9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C5604988-D4DE-1089-5480-9628917287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39" y="2686180"/>
            <a:ext cx="5273497" cy="3254022"/>
          </a:xfrm>
          <a:prstGeom prst="rect">
            <a:avLst/>
          </a:prstGeom>
        </p:spPr>
      </p:pic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CBB07DE8-07A0-1816-2A24-378E45C941D5}"/>
              </a:ext>
            </a:extLst>
          </p:cNvPr>
          <p:cNvSpPr txBox="1">
            <a:spLocks/>
          </p:cNvSpPr>
          <p:nvPr/>
        </p:nvSpPr>
        <p:spPr>
          <a:xfrm>
            <a:off x="6859062" y="1315431"/>
            <a:ext cx="5195888" cy="462477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de-DE" sz="2000" dirty="0"/>
              <a:t>Auswahl von verschiedenen Paaren aus den nummerischen Variablen als Data 1 und Data 2 und ihre Darstellung in Diagrammen.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/>
              <a:t>Die Diagramme der kategorischen Variablen, deren Labels die Werte 0 und 1 haben, sind nicht aussagekräftig für die Cluster Analyse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b="1" dirty="0"/>
              <a:t>Ziel</a:t>
            </a:r>
            <a:r>
              <a:rPr lang="de-DE" sz="2000" dirty="0"/>
              <a:t> ist die Erkennung von Existenz von Clustern in den Diagrammen.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732580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D7EE21-0D1F-D720-3EB2-30293BAB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50" y="227057"/>
            <a:ext cx="11082528" cy="522400"/>
          </a:xfrm>
        </p:spPr>
        <p:txBody>
          <a:bodyPr>
            <a:noAutofit/>
          </a:bodyPr>
          <a:lstStyle/>
          <a:p>
            <a:r>
              <a:rPr lang="de-DE" sz="3200" dirty="0"/>
              <a:t>Darstellung von Paaren von 2 Input Features</a:t>
            </a:r>
          </a:p>
        </p:txBody>
      </p:sp>
      <p:pic>
        <p:nvPicPr>
          <p:cNvPr id="6" name="Inhaltsplatzhalter 5" descr="Ein Bild, das Screenshot, Diagramm, Reihe enthält.&#10;&#10;Automatisch generierte Beschreibung">
            <a:extLst>
              <a:ext uri="{FF2B5EF4-FFF2-40B4-BE49-F238E27FC236}">
                <a16:creationId xmlns:a16="http://schemas.microsoft.com/office/drawing/2014/main" id="{605F6B2F-56E9-5850-5A41-57C087C015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71" y="1027907"/>
            <a:ext cx="2567825" cy="1752164"/>
          </a:xfrm>
        </p:spPr>
      </p:pic>
      <p:pic>
        <p:nvPicPr>
          <p:cNvPr id="8" name="Inhaltsplatzhalter 7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44D466FF-CAB7-8001-C79A-E4630FBBBB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02"/>
          <a:stretch/>
        </p:blipFill>
        <p:spPr>
          <a:xfrm>
            <a:off x="3226830" y="1027906"/>
            <a:ext cx="2831087" cy="1768684"/>
          </a:xfrm>
        </p:spPr>
      </p:pic>
      <p:pic>
        <p:nvPicPr>
          <p:cNvPr id="10" name="Grafik 9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FAC88C0D-F30D-C2B4-526D-8CE7D2ABC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45"/>
          <a:stretch/>
        </p:blipFill>
        <p:spPr>
          <a:xfrm>
            <a:off x="9436694" y="1044426"/>
            <a:ext cx="2488609" cy="1752164"/>
          </a:xfrm>
          <a:prstGeom prst="rect">
            <a:avLst/>
          </a:prstGeom>
        </p:spPr>
      </p:pic>
      <p:pic>
        <p:nvPicPr>
          <p:cNvPr id="12" name="Grafik 11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F74F00EE-07D3-EDDE-F005-8C43F1C97CC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29"/>
          <a:stretch/>
        </p:blipFill>
        <p:spPr>
          <a:xfrm>
            <a:off x="3427790" y="3103607"/>
            <a:ext cx="2599331" cy="1817437"/>
          </a:xfrm>
          <a:prstGeom prst="rect">
            <a:avLst/>
          </a:prstGeom>
        </p:spPr>
      </p:pic>
      <p:pic>
        <p:nvPicPr>
          <p:cNvPr id="14" name="Grafik 13" descr="Ein Bild, das Text, Screenshot, Diagramm, Zahl enthält.&#10;&#10;Automatisch generierte Beschreibung">
            <a:extLst>
              <a:ext uri="{FF2B5EF4-FFF2-40B4-BE49-F238E27FC236}">
                <a16:creationId xmlns:a16="http://schemas.microsoft.com/office/drawing/2014/main" id="{D1294BA4-5F0B-2276-EFEC-0A2FEC58403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64"/>
          <a:stretch/>
        </p:blipFill>
        <p:spPr>
          <a:xfrm>
            <a:off x="9436694" y="3004011"/>
            <a:ext cx="2580852" cy="1752163"/>
          </a:xfrm>
          <a:prstGeom prst="rect">
            <a:avLst/>
          </a:prstGeom>
        </p:spPr>
      </p:pic>
      <p:pic>
        <p:nvPicPr>
          <p:cNvPr id="18" name="Grafik 17" descr="Ein Bild, das Screenshot, Text, Diagramm, Reihe enthält.&#10;&#10;Automatisch generierte Beschreibung">
            <a:extLst>
              <a:ext uri="{FF2B5EF4-FFF2-40B4-BE49-F238E27FC236}">
                <a16:creationId xmlns:a16="http://schemas.microsoft.com/office/drawing/2014/main" id="{D7D16B3C-66F0-86E2-964D-8A9110EEE8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120" y="4949118"/>
            <a:ext cx="2659034" cy="1817437"/>
          </a:xfrm>
          <a:prstGeom prst="rect">
            <a:avLst/>
          </a:prstGeom>
        </p:spPr>
      </p:pic>
      <p:pic>
        <p:nvPicPr>
          <p:cNvPr id="19" name="Inhaltsplatzhalter 7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969F8A39-9C9D-BBA4-9E07-7A52DF7E32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24"/>
          <a:stretch/>
        </p:blipFill>
        <p:spPr>
          <a:xfrm>
            <a:off x="6331762" y="922023"/>
            <a:ext cx="2831087" cy="1862326"/>
          </a:xfrm>
          <a:prstGeom prst="rect">
            <a:avLst/>
          </a:prstGeom>
        </p:spPr>
      </p:pic>
      <p:pic>
        <p:nvPicPr>
          <p:cNvPr id="20" name="Grafik 19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F7753C38-7F3D-A3F8-A7AE-98EA723B84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37"/>
          <a:stretch/>
        </p:blipFill>
        <p:spPr>
          <a:xfrm>
            <a:off x="324948" y="3154058"/>
            <a:ext cx="2694315" cy="1766986"/>
          </a:xfrm>
          <a:prstGeom prst="rect">
            <a:avLst/>
          </a:prstGeom>
        </p:spPr>
      </p:pic>
      <p:pic>
        <p:nvPicPr>
          <p:cNvPr id="21" name="Grafik 20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39F4FD0F-DC98-1253-CD59-9A46FE45307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29"/>
          <a:stretch/>
        </p:blipFill>
        <p:spPr>
          <a:xfrm>
            <a:off x="6581798" y="3072579"/>
            <a:ext cx="2407908" cy="1683595"/>
          </a:xfrm>
          <a:prstGeom prst="rect">
            <a:avLst/>
          </a:prstGeom>
        </p:spPr>
      </p:pic>
      <p:pic>
        <p:nvPicPr>
          <p:cNvPr id="22" name="Grafik 21" descr="Ein Bild, das Text, Screenshot, Diagramm, Zahl enthält.&#10;&#10;Automatisch generierte Beschreibung">
            <a:extLst>
              <a:ext uri="{FF2B5EF4-FFF2-40B4-BE49-F238E27FC236}">
                <a16:creationId xmlns:a16="http://schemas.microsoft.com/office/drawing/2014/main" id="{F7272B63-ABC5-579F-F99A-05ECC6319C8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99"/>
          <a:stretch/>
        </p:blipFill>
        <p:spPr>
          <a:xfrm>
            <a:off x="2080632" y="4955542"/>
            <a:ext cx="2694315" cy="174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68B11-43B4-3A25-2A61-B6CB152FF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139" y="294624"/>
            <a:ext cx="10918661" cy="416666"/>
          </a:xfrm>
        </p:spPr>
        <p:txBody>
          <a:bodyPr>
            <a:noAutofit/>
          </a:bodyPr>
          <a:lstStyle/>
          <a:p>
            <a:r>
              <a:rPr lang="de-DE" sz="3200" dirty="0" err="1"/>
              <a:t>Kmeans</a:t>
            </a:r>
            <a:r>
              <a:rPr lang="de-DE" sz="3200" dirty="0"/>
              <a:t> und Elbow Methode</a:t>
            </a:r>
          </a:p>
        </p:txBody>
      </p:sp>
      <p:pic>
        <p:nvPicPr>
          <p:cNvPr id="6" name="Inhaltsplatzhalter 5" descr="Ein Bild, das Text, Schrift, Screenshot enthält.&#10;&#10;Automatisch generierte Beschreibung">
            <a:extLst>
              <a:ext uri="{FF2B5EF4-FFF2-40B4-BE49-F238E27FC236}">
                <a16:creationId xmlns:a16="http://schemas.microsoft.com/office/drawing/2014/main" id="{FC9917AA-A81F-E59E-F58B-D71D594712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39" y="1071059"/>
            <a:ext cx="6136650" cy="1954091"/>
          </a:xfrm>
        </p:spPr>
      </p:pic>
      <p:pic>
        <p:nvPicPr>
          <p:cNvPr id="9" name="Inhaltsplatzhalter 8" descr="Ein Bild, das Text, Schrift, Screenshot enthält.&#10;&#10;Automatisch generierte Beschreibung">
            <a:extLst>
              <a:ext uri="{FF2B5EF4-FFF2-40B4-BE49-F238E27FC236}">
                <a16:creationId xmlns:a16="http://schemas.microsoft.com/office/drawing/2014/main" id="{937EBE36-CE5F-0C05-8709-7CEA14A7FB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80" b="79786"/>
          <a:stretch/>
        </p:blipFill>
        <p:spPr>
          <a:xfrm>
            <a:off x="435139" y="3218358"/>
            <a:ext cx="4770846" cy="236955"/>
          </a:xfrm>
        </p:spPr>
      </p:pic>
      <p:pic>
        <p:nvPicPr>
          <p:cNvPr id="11" name="Grafik 10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7E66DCB6-8F3C-0FB8-B93E-A1424A8C6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39" y="3758185"/>
            <a:ext cx="2907966" cy="2124790"/>
          </a:xfrm>
          <a:prstGeom prst="rect">
            <a:avLst/>
          </a:prstGeom>
        </p:spPr>
      </p:pic>
      <p:sp>
        <p:nvSpPr>
          <p:cNvPr id="13" name="Inhaltsplatzhalter 7">
            <a:extLst>
              <a:ext uri="{FF2B5EF4-FFF2-40B4-BE49-F238E27FC236}">
                <a16:creationId xmlns:a16="http://schemas.microsoft.com/office/drawing/2014/main" id="{93AD5209-390E-6D48-A18F-FBE717A1C962}"/>
              </a:ext>
            </a:extLst>
          </p:cNvPr>
          <p:cNvSpPr txBox="1">
            <a:spLocks/>
          </p:cNvSpPr>
          <p:nvPr/>
        </p:nvSpPr>
        <p:spPr>
          <a:xfrm>
            <a:off x="6986017" y="1187989"/>
            <a:ext cx="4901184" cy="4482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de-DE" sz="2000" dirty="0"/>
              <a:t>Man kann die dargestellten Punkte in beliebig viele Clusters gruppieren. Eine sinnvolle Cluster-Anzahl ist diese, die genug kleine Varianz liefert.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/>
              <a:t>Mit der Hilfe der „</a:t>
            </a:r>
            <a:r>
              <a:rPr lang="de-DE" sz="2000" dirty="0" err="1"/>
              <a:t>kmeans</a:t>
            </a:r>
            <a:r>
              <a:rPr lang="de-DE" sz="2000" dirty="0"/>
              <a:t>“ und der „Elbow Methode“ können wir den besten Wert der Cluster-Anzahl von den Diagrammen erkennen. Das Kriterium ist ab welcher Cluster-Anzahl die Kurve stabilisiert.</a:t>
            </a:r>
          </a:p>
        </p:txBody>
      </p:sp>
    </p:spTree>
    <p:extLst>
      <p:ext uri="{BB962C8B-B14F-4D97-AF65-F5344CB8AC3E}">
        <p14:creationId xmlns:p14="http://schemas.microsoft.com/office/powerpoint/2010/main" val="4185995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277879-E081-ECE3-72A7-583B05E7C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98" y="130601"/>
            <a:ext cx="11272256" cy="487272"/>
          </a:xfrm>
        </p:spPr>
        <p:txBody>
          <a:bodyPr>
            <a:noAutofit/>
          </a:bodyPr>
          <a:lstStyle/>
          <a:p>
            <a:r>
              <a:rPr lang="de-DE" sz="3200" dirty="0"/>
              <a:t>Elbow Methode</a:t>
            </a:r>
          </a:p>
        </p:txBody>
      </p:sp>
      <p:pic>
        <p:nvPicPr>
          <p:cNvPr id="6" name="Inhaltsplatzhalter 5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A38127E0-1D8A-EE7A-DECC-DD062F3A59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754"/>
          <a:stretch/>
        </p:blipFill>
        <p:spPr>
          <a:xfrm>
            <a:off x="149436" y="877824"/>
            <a:ext cx="2961595" cy="2018777"/>
          </a:xfrm>
        </p:spPr>
      </p:pic>
      <p:pic>
        <p:nvPicPr>
          <p:cNvPr id="8" name="Inhaltsplatzhalter 7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4454DFC1-BEF7-CDE9-C87C-8CCEB26EE4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46"/>
          <a:stretch/>
        </p:blipFill>
        <p:spPr>
          <a:xfrm>
            <a:off x="2963162" y="877824"/>
            <a:ext cx="2978458" cy="2092421"/>
          </a:xfrm>
        </p:spPr>
      </p:pic>
      <p:pic>
        <p:nvPicPr>
          <p:cNvPr id="10" name="Grafik 9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E07C8084-EC6F-1D3E-B07A-C70CBB1C8A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5924757" y="809037"/>
            <a:ext cx="2967644" cy="2092421"/>
          </a:xfrm>
          <a:prstGeom prst="rect">
            <a:avLst/>
          </a:prstGeom>
        </p:spPr>
      </p:pic>
      <p:pic>
        <p:nvPicPr>
          <p:cNvPr id="12" name="Grafik 11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8CF6EBE8-663A-DEA5-289D-1250F23AA1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8755346" y="784844"/>
            <a:ext cx="2978458" cy="2100046"/>
          </a:xfrm>
          <a:prstGeom prst="rect">
            <a:avLst/>
          </a:prstGeom>
        </p:spPr>
      </p:pic>
      <p:pic>
        <p:nvPicPr>
          <p:cNvPr id="14" name="Grafik 13" descr="Ein Bild, das Text, Reihe, Screenshot, Diagramm enthält.&#10;&#10;Automatisch generierte Beschreibung">
            <a:extLst>
              <a:ext uri="{FF2B5EF4-FFF2-40B4-BE49-F238E27FC236}">
                <a16:creationId xmlns:a16="http://schemas.microsoft.com/office/drawing/2014/main" id="{1CB48F8F-DFAF-189D-4954-DB448FDE2D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3042995" y="2928156"/>
            <a:ext cx="2726603" cy="1942570"/>
          </a:xfrm>
          <a:prstGeom prst="rect">
            <a:avLst/>
          </a:prstGeom>
        </p:spPr>
      </p:pic>
      <p:pic>
        <p:nvPicPr>
          <p:cNvPr id="16" name="Grafik 15" descr="Ein Bild, das Text, Reihe, Screenshot, Diagramm enthält.&#10;&#10;Automatisch generierte Beschreibung">
            <a:extLst>
              <a:ext uri="{FF2B5EF4-FFF2-40B4-BE49-F238E27FC236}">
                <a16:creationId xmlns:a16="http://schemas.microsoft.com/office/drawing/2014/main" id="{5F1E825D-53EC-44B1-1BE2-576C794B136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103"/>
          <a:stretch/>
        </p:blipFill>
        <p:spPr>
          <a:xfrm>
            <a:off x="216533" y="2839011"/>
            <a:ext cx="2781680" cy="1938097"/>
          </a:xfrm>
          <a:prstGeom prst="rect">
            <a:avLst/>
          </a:prstGeom>
        </p:spPr>
      </p:pic>
      <p:pic>
        <p:nvPicPr>
          <p:cNvPr id="18" name="Grafik 17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190CD211-8D45-D321-7E0D-20A236A1B8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8755346" y="2839011"/>
            <a:ext cx="2894110" cy="2056641"/>
          </a:xfrm>
          <a:prstGeom prst="rect">
            <a:avLst/>
          </a:prstGeom>
        </p:spPr>
      </p:pic>
      <p:pic>
        <p:nvPicPr>
          <p:cNvPr id="20" name="Grafik 19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D9087E4B-52DD-FE93-6771-BCB38D2996B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5859162" y="2875586"/>
            <a:ext cx="2825525" cy="2007903"/>
          </a:xfrm>
          <a:prstGeom prst="rect">
            <a:avLst/>
          </a:prstGeom>
        </p:spPr>
      </p:pic>
      <p:pic>
        <p:nvPicPr>
          <p:cNvPr id="22" name="Grafik 21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809D77DA-4654-2CBB-46FF-0DAC9FD4D2F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028393" y="4853375"/>
            <a:ext cx="2825524" cy="1925761"/>
          </a:xfrm>
          <a:prstGeom prst="rect">
            <a:avLst/>
          </a:prstGeom>
        </p:spPr>
      </p:pic>
      <p:pic>
        <p:nvPicPr>
          <p:cNvPr id="24" name="Grafik 23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5C0D9FE8-28FA-B473-CC58-824152AC44B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5267079" y="4878485"/>
            <a:ext cx="2825522" cy="192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65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22CD1-16E9-2974-5E87-58A01CB04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365125"/>
            <a:ext cx="10936224" cy="466979"/>
          </a:xfrm>
        </p:spPr>
        <p:txBody>
          <a:bodyPr>
            <a:noAutofit/>
          </a:bodyPr>
          <a:lstStyle/>
          <a:p>
            <a:r>
              <a:rPr lang="de-DE" sz="3200" dirty="0"/>
              <a:t>Clustering   </a:t>
            </a:r>
          </a:p>
        </p:txBody>
      </p:sp>
      <p:pic>
        <p:nvPicPr>
          <p:cNvPr id="6" name="Inhaltsplatzhalter 5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DD8804D7-5060-9408-30FD-B250E22385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9" b="65275"/>
          <a:stretch/>
        </p:blipFill>
        <p:spPr>
          <a:xfrm>
            <a:off x="417576" y="932688"/>
            <a:ext cx="6901380" cy="1051560"/>
          </a:xfrm>
        </p:spPr>
      </p:pic>
      <p:pic>
        <p:nvPicPr>
          <p:cNvPr id="8" name="Inhaltsplatzhalter 7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8F32F9FA-1234-F917-9B31-DFD87513EF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5" y="3210946"/>
            <a:ext cx="5862929" cy="3381878"/>
          </a:xfrm>
        </p:spPr>
      </p:pic>
      <p:sp>
        <p:nvSpPr>
          <p:cNvPr id="9" name="Inhaltsplatzhalter 7">
            <a:extLst>
              <a:ext uri="{FF2B5EF4-FFF2-40B4-BE49-F238E27FC236}">
                <a16:creationId xmlns:a16="http://schemas.microsoft.com/office/drawing/2014/main" id="{914FB4F4-7C24-863E-7C5E-124D1343FBF3}"/>
              </a:ext>
            </a:extLst>
          </p:cNvPr>
          <p:cNvSpPr txBox="1">
            <a:spLocks/>
          </p:cNvSpPr>
          <p:nvPr/>
        </p:nvSpPr>
        <p:spPr>
          <a:xfrm>
            <a:off x="7552943" y="1187989"/>
            <a:ext cx="4334257" cy="4482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de-DE" sz="2000" dirty="0"/>
          </a:p>
        </p:txBody>
      </p:sp>
      <p:pic>
        <p:nvPicPr>
          <p:cNvPr id="10" name="Inhaltsplatzhalter 5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95AF4DED-E1CA-C435-4B25-5BF9E59FC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75" b="36484"/>
          <a:stretch/>
        </p:blipFill>
        <p:spPr>
          <a:xfrm>
            <a:off x="417575" y="2173925"/>
            <a:ext cx="6901380" cy="893064"/>
          </a:xfrm>
          <a:prstGeom prst="rect">
            <a:avLst/>
          </a:prstGeom>
        </p:spPr>
      </p:pic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99D5EE90-764F-D365-85D0-C3ED2BE116EA}"/>
              </a:ext>
            </a:extLst>
          </p:cNvPr>
          <p:cNvSpPr txBox="1">
            <a:spLocks/>
          </p:cNvSpPr>
          <p:nvPr/>
        </p:nvSpPr>
        <p:spPr>
          <a:xfrm>
            <a:off x="7461503" y="1187989"/>
            <a:ext cx="4425697" cy="4482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de-DE" sz="2000" dirty="0"/>
              <a:t>Nach Bestimmung der geeigneten Cluster-Anzahl werden die Cluster angezeigt und mit verschiedenen Farben gekennzeichnet.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/>
              <a:t>Das Clustering ist abhängig von der Nummer die laut der Elbow Methode ausgewählt wurde. Das bedeutet nicht, dass es unbedingt Clusters gibt.</a:t>
            </a:r>
          </a:p>
        </p:txBody>
      </p:sp>
    </p:spTree>
    <p:extLst>
      <p:ext uri="{BB962C8B-B14F-4D97-AF65-F5344CB8AC3E}">
        <p14:creationId xmlns:p14="http://schemas.microsoft.com/office/powerpoint/2010/main" val="3190997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BAB17E-8079-09A7-D509-E0BF7C262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398"/>
            <a:ext cx="10515600" cy="521842"/>
          </a:xfrm>
        </p:spPr>
        <p:txBody>
          <a:bodyPr>
            <a:noAutofit/>
          </a:bodyPr>
          <a:lstStyle/>
          <a:p>
            <a:r>
              <a:rPr lang="de-DE" sz="3200" dirty="0"/>
              <a:t>Clustering</a:t>
            </a:r>
          </a:p>
        </p:txBody>
      </p:sp>
      <p:pic>
        <p:nvPicPr>
          <p:cNvPr id="6" name="Inhaltsplatzhalter 5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F2F0DACC-00B7-0E68-392C-BBCD904E8A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44"/>
          <a:stretch/>
        </p:blipFill>
        <p:spPr>
          <a:xfrm>
            <a:off x="103829" y="838126"/>
            <a:ext cx="3118443" cy="2014855"/>
          </a:xfrm>
        </p:spPr>
      </p:pic>
      <p:pic>
        <p:nvPicPr>
          <p:cNvPr id="8" name="Inhaltsplatzhalter 7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5C906076-A621-8ADA-F389-0E0DD586F8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56"/>
          <a:stretch/>
        </p:blipFill>
        <p:spPr>
          <a:xfrm>
            <a:off x="3098733" y="856281"/>
            <a:ext cx="3120806" cy="2060708"/>
          </a:xfrm>
        </p:spPr>
      </p:pic>
      <p:pic>
        <p:nvPicPr>
          <p:cNvPr id="10" name="Grafik 9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05BE6637-76F7-C416-3EB4-6B5CD30B29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6096000" y="856281"/>
            <a:ext cx="2893709" cy="2039134"/>
          </a:xfrm>
          <a:prstGeom prst="rect">
            <a:avLst/>
          </a:prstGeom>
        </p:spPr>
      </p:pic>
      <p:pic>
        <p:nvPicPr>
          <p:cNvPr id="12" name="Grafik 11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C96C3D65-F8CA-FD3A-4A51-2CACDE8135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9093267" y="846754"/>
            <a:ext cx="2893710" cy="2039134"/>
          </a:xfrm>
          <a:prstGeom prst="rect">
            <a:avLst/>
          </a:prstGeom>
        </p:spPr>
      </p:pic>
      <p:pic>
        <p:nvPicPr>
          <p:cNvPr id="14" name="Grafik 13" descr="Ein Bild, das Text, Screenshot, Diagramm enthält.&#10;&#10;Automatisch generierte Beschreibung">
            <a:extLst>
              <a:ext uri="{FF2B5EF4-FFF2-40B4-BE49-F238E27FC236}">
                <a16:creationId xmlns:a16="http://schemas.microsoft.com/office/drawing/2014/main" id="{846AC6A2-8DEC-FCDF-312C-B23473951AC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4" b="50000"/>
          <a:stretch/>
        </p:blipFill>
        <p:spPr>
          <a:xfrm>
            <a:off x="76497" y="2916989"/>
            <a:ext cx="3118444" cy="2126731"/>
          </a:xfrm>
          <a:prstGeom prst="rect">
            <a:avLst/>
          </a:prstGeom>
        </p:spPr>
      </p:pic>
      <p:pic>
        <p:nvPicPr>
          <p:cNvPr id="16" name="Grafik 15" descr="Ein Bild, das Text, Screenshot, Diagramm enthält.&#10;&#10;Automatisch generierte Beschreibung">
            <a:extLst>
              <a:ext uri="{FF2B5EF4-FFF2-40B4-BE49-F238E27FC236}">
                <a16:creationId xmlns:a16="http://schemas.microsoft.com/office/drawing/2014/main" id="{9DA19A81-600C-5B95-75E1-885351C471C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4268"/>
          <a:stretch/>
        </p:blipFill>
        <p:spPr>
          <a:xfrm>
            <a:off x="3102315" y="2885888"/>
            <a:ext cx="3114861" cy="2185633"/>
          </a:xfrm>
          <a:prstGeom prst="rect">
            <a:avLst/>
          </a:prstGeom>
        </p:spPr>
      </p:pic>
      <p:pic>
        <p:nvPicPr>
          <p:cNvPr id="18" name="Grafik 17" descr="Ein Bild, das Text, Screenshot, Diagramm enthält.&#10;&#10;Automatisch generierte Beschreibung">
            <a:extLst>
              <a:ext uri="{FF2B5EF4-FFF2-40B4-BE49-F238E27FC236}">
                <a16:creationId xmlns:a16="http://schemas.microsoft.com/office/drawing/2014/main" id="{DDFEDE8B-D1DF-E0A5-1CFD-578B0C90844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409" b="50000"/>
          <a:stretch/>
        </p:blipFill>
        <p:spPr>
          <a:xfrm>
            <a:off x="6217176" y="2944790"/>
            <a:ext cx="2997267" cy="2126731"/>
          </a:xfrm>
          <a:prstGeom prst="rect">
            <a:avLst/>
          </a:prstGeom>
        </p:spPr>
      </p:pic>
      <p:pic>
        <p:nvPicPr>
          <p:cNvPr id="20" name="Grafik 19" descr="Ein Bild, das Text, Screenshot, Diagramm enthält.&#10;&#10;Automatisch generierte Beschreibung">
            <a:extLst>
              <a:ext uri="{FF2B5EF4-FFF2-40B4-BE49-F238E27FC236}">
                <a16:creationId xmlns:a16="http://schemas.microsoft.com/office/drawing/2014/main" id="{D6BCB629-9EE1-ADC3-3EA9-97A1215AA65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" t="50000" r="3427"/>
          <a:stretch/>
        </p:blipFill>
        <p:spPr>
          <a:xfrm>
            <a:off x="9090904" y="2900002"/>
            <a:ext cx="2997267" cy="2185633"/>
          </a:xfrm>
          <a:prstGeom prst="rect">
            <a:avLst/>
          </a:prstGeom>
        </p:spPr>
      </p:pic>
      <p:pic>
        <p:nvPicPr>
          <p:cNvPr id="22" name="Grafik 21" descr="Ein Bild, das Text, Screenshot, Diagramm, Zahl enthält.&#10;&#10;Automatisch generierte Beschreibung">
            <a:extLst>
              <a:ext uri="{FF2B5EF4-FFF2-40B4-BE49-F238E27FC236}">
                <a16:creationId xmlns:a16="http://schemas.microsoft.com/office/drawing/2014/main" id="{DD6FDFE6-2622-7993-6B54-BE18E522446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413845" y="5043720"/>
            <a:ext cx="2624500" cy="1796773"/>
          </a:xfrm>
          <a:prstGeom prst="rect">
            <a:avLst/>
          </a:prstGeom>
        </p:spPr>
      </p:pic>
      <p:pic>
        <p:nvPicPr>
          <p:cNvPr id="24" name="Grafik 23" descr="Ein Bild, das Text, Screenshot, Diagramm, Zahl enthält.&#10;&#10;Automatisch generierte Beschreibung">
            <a:extLst>
              <a:ext uri="{FF2B5EF4-FFF2-40B4-BE49-F238E27FC236}">
                <a16:creationId xmlns:a16="http://schemas.microsoft.com/office/drawing/2014/main" id="{6C80C365-4535-B393-540C-356887B96B5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5965681" y="5033045"/>
            <a:ext cx="2624500" cy="179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86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E74EB7-DF14-8E5B-1833-C179606B8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7713"/>
          </a:xfrm>
        </p:spPr>
        <p:txBody>
          <a:bodyPr>
            <a:normAutofit/>
          </a:bodyPr>
          <a:lstStyle/>
          <a:p>
            <a:r>
              <a:rPr lang="de-DE" sz="3200" dirty="0"/>
              <a:t>Farbige Kennzeichnung der Zielgröße „Income“</a:t>
            </a:r>
          </a:p>
        </p:txBody>
      </p:sp>
      <p:pic>
        <p:nvPicPr>
          <p:cNvPr id="6" name="Inhaltsplatzhalter 5" descr="Ein Bild, das Text, Screenshot, Schrift, Reihe enthält.&#10;&#10;Automatisch generierte Beschreibung">
            <a:extLst>
              <a:ext uri="{FF2B5EF4-FFF2-40B4-BE49-F238E27FC236}">
                <a16:creationId xmlns:a16="http://schemas.microsoft.com/office/drawing/2014/main" id="{FEE88E3C-9A17-49D6-D44B-30C78A3BA3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29"/>
          <a:stretch/>
        </p:blipFill>
        <p:spPr>
          <a:xfrm>
            <a:off x="838199" y="1399032"/>
            <a:ext cx="5181600" cy="271257"/>
          </a:xfrm>
        </p:spPr>
      </p:pic>
      <p:pic>
        <p:nvPicPr>
          <p:cNvPr id="8" name="Inhaltsplatzhalter 7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F8E75CDE-B48C-9EC7-6555-D341333797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61529"/>
            <a:ext cx="5543095" cy="2865919"/>
          </a:xfrm>
        </p:spPr>
      </p:pic>
      <p:sp>
        <p:nvSpPr>
          <p:cNvPr id="9" name="Inhaltsplatzhalter 7">
            <a:extLst>
              <a:ext uri="{FF2B5EF4-FFF2-40B4-BE49-F238E27FC236}">
                <a16:creationId xmlns:a16="http://schemas.microsoft.com/office/drawing/2014/main" id="{8A5FA886-EAFC-9EDA-3F51-10C45565C31F}"/>
              </a:ext>
            </a:extLst>
          </p:cNvPr>
          <p:cNvSpPr txBox="1">
            <a:spLocks/>
          </p:cNvSpPr>
          <p:nvPr/>
        </p:nvSpPr>
        <p:spPr>
          <a:xfrm>
            <a:off x="7434071" y="1670289"/>
            <a:ext cx="4425697" cy="1886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de-DE" sz="2000" dirty="0"/>
              <a:t>Ein besseres Verständnis der Verteilung unserer Zielgröße „Income“ kann geschafft werden, wenn die zwei Werte der Zielgröße, &gt;50k und &lt;50k, in den Features-Paar-Darstellungen farbig markiert werden.</a:t>
            </a:r>
          </a:p>
        </p:txBody>
      </p:sp>
    </p:spTree>
    <p:extLst>
      <p:ext uri="{BB962C8B-B14F-4D97-AF65-F5344CB8AC3E}">
        <p14:creationId xmlns:p14="http://schemas.microsoft.com/office/powerpoint/2010/main" val="112094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CCD287-85F3-D945-0608-6EDAE4B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18" y="268055"/>
            <a:ext cx="11112795" cy="512699"/>
          </a:xfrm>
        </p:spPr>
        <p:txBody>
          <a:bodyPr>
            <a:noAutofit/>
          </a:bodyPr>
          <a:lstStyle/>
          <a:p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Farbige Kennzeichnung der Zielgröße „Income“</a:t>
            </a:r>
            <a:endParaRPr lang="de-DE" sz="3200" dirty="0"/>
          </a:p>
        </p:txBody>
      </p:sp>
      <p:pic>
        <p:nvPicPr>
          <p:cNvPr id="6" name="Inhaltsplatzhalter 5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A75E51FD-93AA-C514-567C-152182617E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302"/>
          <a:stretch/>
        </p:blipFill>
        <p:spPr>
          <a:xfrm>
            <a:off x="63743" y="897742"/>
            <a:ext cx="3210373" cy="1986131"/>
          </a:xfrm>
        </p:spPr>
      </p:pic>
      <p:pic>
        <p:nvPicPr>
          <p:cNvPr id="8" name="Inhaltsplatzhalter 7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8897947C-B483-42B4-8E2C-1D8E268051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26" r="4546"/>
          <a:stretch/>
        </p:blipFill>
        <p:spPr>
          <a:xfrm>
            <a:off x="3137903" y="819330"/>
            <a:ext cx="2977319" cy="2070311"/>
          </a:xfrm>
        </p:spPr>
      </p:pic>
      <p:pic>
        <p:nvPicPr>
          <p:cNvPr id="10" name="Grafik 9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86E80D19-A208-16B3-EC04-2B66646555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6080793" y="819330"/>
            <a:ext cx="3072780" cy="2177561"/>
          </a:xfrm>
          <a:prstGeom prst="rect">
            <a:avLst/>
          </a:prstGeom>
        </p:spPr>
      </p:pic>
      <p:pic>
        <p:nvPicPr>
          <p:cNvPr id="12" name="Grafik 11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BF91675F-317A-7548-0801-C128065133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4691"/>
          <a:stretch/>
        </p:blipFill>
        <p:spPr>
          <a:xfrm>
            <a:off x="9144563" y="798869"/>
            <a:ext cx="2983694" cy="2218481"/>
          </a:xfrm>
          <a:prstGeom prst="rect">
            <a:avLst/>
          </a:prstGeom>
        </p:spPr>
      </p:pic>
      <p:pic>
        <p:nvPicPr>
          <p:cNvPr id="14" name="Grafik 13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DB938754-A3C9-E97F-A5FD-66D06062524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7140" y="2964413"/>
            <a:ext cx="3120043" cy="2093869"/>
          </a:xfrm>
          <a:prstGeom prst="rect">
            <a:avLst/>
          </a:prstGeom>
        </p:spPr>
      </p:pic>
      <p:pic>
        <p:nvPicPr>
          <p:cNvPr id="16" name="Grafik 15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C312407C-904C-DEE2-7F1D-8044B780E1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3200783" y="2878660"/>
            <a:ext cx="3026961" cy="2031403"/>
          </a:xfrm>
          <a:prstGeom prst="rect">
            <a:avLst/>
          </a:prstGeom>
        </p:spPr>
      </p:pic>
      <p:pic>
        <p:nvPicPr>
          <p:cNvPr id="18" name="Grafik 17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6AA17E71-ECCB-4A26-2B31-DA4484A9178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71"/>
          <a:stretch/>
        </p:blipFill>
        <p:spPr>
          <a:xfrm>
            <a:off x="6120342" y="2863955"/>
            <a:ext cx="3069040" cy="2099556"/>
          </a:xfrm>
          <a:prstGeom prst="rect">
            <a:avLst/>
          </a:prstGeom>
        </p:spPr>
      </p:pic>
      <p:pic>
        <p:nvPicPr>
          <p:cNvPr id="20" name="Grafik 19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B8E1169A-2EF1-5488-3725-B25CFBB86E2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29"/>
          <a:stretch/>
        </p:blipFill>
        <p:spPr>
          <a:xfrm>
            <a:off x="9061476" y="2863956"/>
            <a:ext cx="3066781" cy="2103954"/>
          </a:xfrm>
          <a:prstGeom prst="rect">
            <a:avLst/>
          </a:prstGeom>
        </p:spPr>
      </p:pic>
      <p:pic>
        <p:nvPicPr>
          <p:cNvPr id="22" name="Grafik 21" descr="Ein Bild, das Text, Screenshot, Diagramm, Karte enthält.&#10;&#10;Automatisch generierte Beschreibung">
            <a:extLst>
              <a:ext uri="{FF2B5EF4-FFF2-40B4-BE49-F238E27FC236}">
                <a16:creationId xmlns:a16="http://schemas.microsoft.com/office/drawing/2014/main" id="{BF6E9937-F7CB-F65D-F670-581B5C36F97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021723" y="4924768"/>
            <a:ext cx="2788032" cy="1921188"/>
          </a:xfrm>
          <a:prstGeom prst="rect">
            <a:avLst/>
          </a:prstGeom>
        </p:spPr>
      </p:pic>
      <p:pic>
        <p:nvPicPr>
          <p:cNvPr id="24" name="Grafik 23" descr="Ein Bild, das Text, Screenshot, Diagramm, Karte enthält.&#10;&#10;Automatisch generierte Beschreibung">
            <a:extLst>
              <a:ext uri="{FF2B5EF4-FFF2-40B4-BE49-F238E27FC236}">
                <a16:creationId xmlns:a16="http://schemas.microsoft.com/office/drawing/2014/main" id="{192E94F0-0892-5DD3-3B4B-21E0D13E382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70"/>
          <a:stretch/>
        </p:blipFill>
        <p:spPr>
          <a:xfrm>
            <a:off x="7339716" y="4963511"/>
            <a:ext cx="2788030" cy="190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8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048D28-372C-6394-F504-E12AACA3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D4D34D-208F-806B-8180-524A3BAC0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44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4EC8EBC-3E99-E358-8551-BF70D5CE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50276"/>
            <a:ext cx="10953750" cy="568848"/>
          </a:xfrm>
        </p:spPr>
        <p:txBody>
          <a:bodyPr>
            <a:normAutofit fontScale="90000"/>
          </a:bodyPr>
          <a:lstStyle/>
          <a:p>
            <a:r>
              <a:rPr lang="de-DE" sz="3600" dirty="0"/>
              <a:t>Imports, </a:t>
            </a:r>
            <a:r>
              <a:rPr lang="de-DE" sz="3600" dirty="0" err="1"/>
              <a:t>Preparation</a:t>
            </a:r>
            <a:r>
              <a:rPr lang="de-DE" sz="3600" dirty="0"/>
              <a:t> &amp; </a:t>
            </a:r>
            <a:r>
              <a:rPr lang="de-DE" sz="3600" dirty="0" err="1"/>
              <a:t>Pre</a:t>
            </a:r>
            <a:r>
              <a:rPr lang="de-DE" sz="3600" dirty="0"/>
              <a:t> Processing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2D9B4FA-9945-64F9-C7C1-7E675B1FF1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32" y="1213799"/>
            <a:ext cx="3534218" cy="2480046"/>
          </a:xfr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8BCB863-9D8F-8CD5-9640-1DEFCA77B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6732" y="811146"/>
            <a:ext cx="4581968" cy="4630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800" b="1" dirty="0"/>
              <a:t>Import der notwendigen </a:t>
            </a:r>
            <a:r>
              <a:rPr lang="de-DE" sz="1800" b="1" dirty="0" err="1"/>
              <a:t>libraries</a:t>
            </a:r>
            <a:endParaRPr lang="de-DE" sz="1800" b="1" dirty="0"/>
          </a:p>
        </p:txBody>
      </p:sp>
      <p:pic>
        <p:nvPicPr>
          <p:cNvPr id="9" name="Inhaltsplatzhalter 4" descr="Ein Bild, das Text, Screenshot, Schrift, Reihe enthält.&#10;&#10;Automatisch generierte Beschreibung">
            <a:extLst>
              <a:ext uri="{FF2B5EF4-FFF2-40B4-BE49-F238E27FC236}">
                <a16:creationId xmlns:a16="http://schemas.microsoft.com/office/drawing/2014/main" id="{346875C8-DA5C-47F7-7433-27A1E45DD5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8" t="50345"/>
          <a:stretch/>
        </p:blipFill>
        <p:spPr>
          <a:xfrm>
            <a:off x="6104140" y="1702106"/>
            <a:ext cx="4996216" cy="726769"/>
          </a:xfrm>
          <a:prstGeom prst="rect">
            <a:avLst/>
          </a:prstGeom>
        </p:spPr>
      </p:pic>
      <p:pic>
        <p:nvPicPr>
          <p:cNvPr id="11" name="Inhaltsplatzhalter 4" descr="Ein Bild, das Text, Screenshot, Schrift, Reihe enthält.&#10;&#10;Automatisch generierte Beschreibung">
            <a:extLst>
              <a:ext uri="{FF2B5EF4-FFF2-40B4-BE49-F238E27FC236}">
                <a16:creationId xmlns:a16="http://schemas.microsoft.com/office/drawing/2014/main" id="{6A9C8963-C407-29D5-F9C9-B1373EFE7C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9" t="34356" r="22318" b="46114"/>
          <a:stretch/>
        </p:blipFill>
        <p:spPr>
          <a:xfrm>
            <a:off x="285307" y="4318386"/>
            <a:ext cx="6020772" cy="463073"/>
          </a:xfrm>
          <a:prstGeom prst="rect">
            <a:avLst/>
          </a:prstGeom>
        </p:spPr>
      </p:pic>
      <p:sp>
        <p:nvSpPr>
          <p:cNvPr id="13" name="Inhaltsplatzhalter 7">
            <a:extLst>
              <a:ext uri="{FF2B5EF4-FFF2-40B4-BE49-F238E27FC236}">
                <a16:creationId xmlns:a16="http://schemas.microsoft.com/office/drawing/2014/main" id="{4A1F29FB-4C9E-B4A3-FEB3-C3C860DDDDE3}"/>
              </a:ext>
            </a:extLst>
          </p:cNvPr>
          <p:cNvSpPr txBox="1">
            <a:spLocks/>
          </p:cNvSpPr>
          <p:nvPr/>
        </p:nvSpPr>
        <p:spPr>
          <a:xfrm>
            <a:off x="6056515" y="827647"/>
            <a:ext cx="6631283" cy="87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dirty="0" err="1"/>
              <a:t>Preparation</a:t>
            </a:r>
            <a:r>
              <a:rPr lang="de-DE" sz="2000" b="1" dirty="0"/>
              <a:t> – </a:t>
            </a:r>
            <a:r>
              <a:rPr lang="de-DE" sz="2000" b="1" dirty="0" err="1"/>
              <a:t>load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endParaRPr lang="de-DE" sz="2000" b="1" dirty="0"/>
          </a:p>
          <a:p>
            <a:pPr marL="0" indent="0">
              <a:buNone/>
            </a:pPr>
            <a:r>
              <a:rPr lang="de-DE" sz="2000" dirty="0"/>
              <a:t>Wir haben separate Datasets für Training und Test </a:t>
            </a:r>
          </a:p>
        </p:txBody>
      </p:sp>
      <p:sp>
        <p:nvSpPr>
          <p:cNvPr id="15" name="Inhaltsplatzhalter 7">
            <a:extLst>
              <a:ext uri="{FF2B5EF4-FFF2-40B4-BE49-F238E27FC236}">
                <a16:creationId xmlns:a16="http://schemas.microsoft.com/office/drawing/2014/main" id="{2DD92E35-8715-A392-9A1D-196BE1286306}"/>
              </a:ext>
            </a:extLst>
          </p:cNvPr>
          <p:cNvSpPr txBox="1">
            <a:spLocks/>
          </p:cNvSpPr>
          <p:nvPr/>
        </p:nvSpPr>
        <p:spPr>
          <a:xfrm>
            <a:off x="6429375" y="3552825"/>
            <a:ext cx="5619750" cy="31114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200" b="1" dirty="0" err="1"/>
              <a:t>Pre</a:t>
            </a:r>
            <a:r>
              <a:rPr lang="de-DE" sz="2200" b="1" dirty="0"/>
              <a:t> Processing</a:t>
            </a:r>
          </a:p>
          <a:p>
            <a:pPr marL="0" indent="0">
              <a:buNone/>
            </a:pPr>
            <a:r>
              <a:rPr lang="de-DE" sz="2000" dirty="0"/>
              <a:t>Die </a:t>
            </a:r>
            <a:r>
              <a:rPr lang="de-DE" sz="2000" b="1" dirty="0"/>
              <a:t>Variable „Income“ </a:t>
            </a:r>
            <a:r>
              <a:rPr lang="de-DE" sz="2000" dirty="0"/>
              <a:t>hat zwei Labels. Umwandlung auf die Werte 1 und 0 in Trainings und Test </a:t>
            </a:r>
            <a:r>
              <a:rPr lang="de-DE" sz="2000" dirty="0" err="1"/>
              <a:t>Datatset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r>
              <a:rPr lang="de-DE" sz="2000" dirty="0"/>
              <a:t>1: Income &gt; 50k und 0: Income &lt; 50k</a:t>
            </a:r>
          </a:p>
          <a:p>
            <a:pPr marL="0" indent="0">
              <a:spcBef>
                <a:spcPts val="600"/>
              </a:spcBef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/>
              <a:t>Die </a:t>
            </a:r>
            <a:r>
              <a:rPr lang="de-DE" sz="2000" b="1" dirty="0"/>
              <a:t>Variable „</a:t>
            </a:r>
            <a:r>
              <a:rPr lang="de-DE" sz="2000" b="1" dirty="0" err="1"/>
              <a:t>education</a:t>
            </a:r>
            <a:r>
              <a:rPr lang="de-DE" sz="2000" b="1" dirty="0"/>
              <a:t>“</a:t>
            </a:r>
            <a:r>
              <a:rPr lang="de-DE" sz="2000" dirty="0"/>
              <a:t> hat 16 Labels. Umwandlung auf die Werte 1 bis 16 in beiden Datasets.</a:t>
            </a:r>
          </a:p>
          <a:p>
            <a:pPr marL="0" indent="0">
              <a:buNone/>
            </a:pPr>
            <a:r>
              <a:rPr lang="de-DE" sz="2000" dirty="0"/>
              <a:t>Die Variable Education wurde als nutzlos bewertet und wurde ausgeschlossen</a:t>
            </a:r>
          </a:p>
        </p:txBody>
      </p:sp>
      <p:pic>
        <p:nvPicPr>
          <p:cNvPr id="17" name="Inhaltsplatzhalter 4" descr="Ein Bild, das Text, Screenshot, Schrift, Reihe enthält.&#10;&#10;Automatisch generierte Beschreibung">
            <a:extLst>
              <a:ext uri="{FF2B5EF4-FFF2-40B4-BE49-F238E27FC236}">
                <a16:creationId xmlns:a16="http://schemas.microsoft.com/office/drawing/2014/main" id="{5AA902DF-6CC7-30F1-37AD-BE722F51DA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8" t="72942" r="43786" b="4629"/>
          <a:stretch/>
        </p:blipFill>
        <p:spPr>
          <a:xfrm>
            <a:off x="285307" y="5520713"/>
            <a:ext cx="4715318" cy="60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8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3CA891-009C-9BFD-0A89-4E870C273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075"/>
            <a:ext cx="10515600" cy="600075"/>
          </a:xfrm>
        </p:spPr>
        <p:txBody>
          <a:bodyPr>
            <a:normAutofit/>
          </a:bodyPr>
          <a:lstStyle/>
          <a:p>
            <a:r>
              <a:rPr lang="de-DE" sz="3200" dirty="0"/>
              <a:t>Dataset Info</a:t>
            </a:r>
          </a:p>
        </p:txBody>
      </p:sp>
      <p:pic>
        <p:nvPicPr>
          <p:cNvPr id="5" name="Inhaltsplatzhalter 4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88ABD253-8726-58B2-448A-596209F399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5" t="19101" r="35478"/>
          <a:stretch/>
        </p:blipFill>
        <p:spPr>
          <a:xfrm>
            <a:off x="838200" y="1790700"/>
            <a:ext cx="3667125" cy="3818154"/>
          </a:xfrm>
        </p:spPr>
      </p:pic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1032C28-CD6D-B3B1-088E-D0A4626F5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7775" y="1038226"/>
            <a:ext cx="6296025" cy="333374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de-DE" sz="2000" dirty="0"/>
              <a:t>Die Datasets haben 14 Variablen</a:t>
            </a:r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5E7EF8C7-9116-EC34-81E5-45F7CB1C9460}"/>
              </a:ext>
            </a:extLst>
          </p:cNvPr>
          <p:cNvSpPr txBox="1">
            <a:spLocks/>
          </p:cNvSpPr>
          <p:nvPr/>
        </p:nvSpPr>
        <p:spPr>
          <a:xfrm>
            <a:off x="5124450" y="1590676"/>
            <a:ext cx="6296025" cy="3629024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b="1" dirty="0"/>
              <a:t>8 kategorische Variablen</a:t>
            </a:r>
          </a:p>
          <a:p>
            <a:r>
              <a:rPr lang="de-DE" sz="2000" dirty="0" err="1"/>
              <a:t>Workclass</a:t>
            </a:r>
            <a:endParaRPr lang="de-DE" sz="2000" dirty="0"/>
          </a:p>
          <a:p>
            <a:r>
              <a:rPr lang="de-DE" sz="2000" dirty="0"/>
              <a:t>Education</a:t>
            </a:r>
          </a:p>
          <a:p>
            <a:r>
              <a:rPr lang="de-DE" sz="2000" dirty="0"/>
              <a:t>marital-status</a:t>
            </a:r>
          </a:p>
          <a:p>
            <a:r>
              <a:rPr lang="de-DE" sz="2000" dirty="0" err="1"/>
              <a:t>Occupation</a:t>
            </a:r>
            <a:endParaRPr lang="de-DE" sz="2000" dirty="0"/>
          </a:p>
          <a:p>
            <a:r>
              <a:rPr lang="de-DE" sz="2000" dirty="0" err="1"/>
              <a:t>Relationship</a:t>
            </a:r>
            <a:endParaRPr lang="de-DE" sz="2000" dirty="0"/>
          </a:p>
          <a:p>
            <a:r>
              <a:rPr lang="de-DE" sz="2000" dirty="0" err="1"/>
              <a:t>Race</a:t>
            </a:r>
            <a:endParaRPr lang="de-DE" sz="2000" dirty="0"/>
          </a:p>
          <a:p>
            <a:r>
              <a:rPr lang="de-DE" sz="2000" dirty="0"/>
              <a:t>Sex</a:t>
            </a:r>
          </a:p>
          <a:p>
            <a:r>
              <a:rPr lang="de-DE" sz="2000" dirty="0"/>
              <a:t>native-country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b="1" dirty="0"/>
              <a:t>6 nummerische Variablen</a:t>
            </a:r>
          </a:p>
          <a:p>
            <a:r>
              <a:rPr lang="de-DE" sz="2000" dirty="0"/>
              <a:t>Age</a:t>
            </a:r>
          </a:p>
          <a:p>
            <a:r>
              <a:rPr lang="de-DE" sz="2000" dirty="0" err="1"/>
              <a:t>Fnlwgt</a:t>
            </a:r>
            <a:endParaRPr lang="de-DE" sz="2000" dirty="0"/>
          </a:p>
          <a:p>
            <a:r>
              <a:rPr lang="de-DE" sz="2000" dirty="0" err="1"/>
              <a:t>capital-gain</a:t>
            </a:r>
            <a:endParaRPr lang="de-DE" sz="2000" dirty="0"/>
          </a:p>
          <a:p>
            <a:r>
              <a:rPr lang="de-DE" sz="2000" dirty="0" err="1"/>
              <a:t>capital-loss</a:t>
            </a:r>
            <a:endParaRPr lang="de-DE" sz="2000" dirty="0"/>
          </a:p>
          <a:p>
            <a:r>
              <a:rPr lang="de-DE" sz="2000" dirty="0" err="1"/>
              <a:t>hours</a:t>
            </a:r>
            <a:r>
              <a:rPr lang="de-DE" sz="2000" dirty="0"/>
              <a:t>-per-</a:t>
            </a:r>
            <a:r>
              <a:rPr lang="de-DE" sz="2000" dirty="0" err="1"/>
              <a:t>week</a:t>
            </a:r>
            <a:endParaRPr lang="de-DE" sz="2000" dirty="0"/>
          </a:p>
          <a:p>
            <a:r>
              <a:rPr lang="de-DE" sz="2000" dirty="0"/>
              <a:t>Income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000" dirty="0"/>
          </a:p>
          <a:p>
            <a:pPr marL="0" indent="0">
              <a:buFont typeface="Arial" panose="020B0604020202020204" pitchFamily="34" charset="0"/>
              <a:buNone/>
            </a:pPr>
            <a:endParaRPr lang="de-DE" sz="2000" dirty="0"/>
          </a:p>
        </p:txBody>
      </p:sp>
      <p:sp>
        <p:nvSpPr>
          <p:cNvPr id="8" name="Inhaltsplatzhalter 5">
            <a:extLst>
              <a:ext uri="{FF2B5EF4-FFF2-40B4-BE49-F238E27FC236}">
                <a16:creationId xmlns:a16="http://schemas.microsoft.com/office/drawing/2014/main" id="{41C42C68-8A31-523A-186A-4F5FA64168A6}"/>
              </a:ext>
            </a:extLst>
          </p:cNvPr>
          <p:cNvSpPr txBox="1">
            <a:spLocks/>
          </p:cNvSpPr>
          <p:nvPr/>
        </p:nvSpPr>
        <p:spPr>
          <a:xfrm>
            <a:off x="4914900" y="5513602"/>
            <a:ext cx="6296025" cy="33337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/>
              <a:t>„Income“ ist die Zielvariable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25266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B8C0B37-ECD0-4C6E-E01C-1589F6CD0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241300"/>
            <a:ext cx="10515600" cy="511175"/>
          </a:xfrm>
        </p:spPr>
        <p:txBody>
          <a:bodyPr>
            <a:noAutofit/>
          </a:bodyPr>
          <a:lstStyle/>
          <a:p>
            <a:r>
              <a:rPr lang="de-DE" sz="3200" dirty="0"/>
              <a:t>Dataset Analyse</a:t>
            </a:r>
          </a:p>
        </p:txBody>
      </p:sp>
      <p:pic>
        <p:nvPicPr>
          <p:cNvPr id="5" name="Inhaltsplatzhalter 4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38073E9E-FFDF-2442-4D4B-E38C344011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50"/>
          <a:stretch/>
        </p:blipFill>
        <p:spPr>
          <a:xfrm>
            <a:off x="223855" y="1076325"/>
            <a:ext cx="5072045" cy="2619353"/>
          </a:xfr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0852DD6-F8A1-FAE0-3E6F-23BCF46A4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0775" y="1528762"/>
            <a:ext cx="5181600" cy="414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Überprüfung ob Daten im Trainings-Dataset fehlen und bei welchen Variablen sind die fehlenden Daten.</a:t>
            </a:r>
          </a:p>
          <a:p>
            <a:pPr marL="0" indent="0">
              <a:buNone/>
            </a:pPr>
            <a:r>
              <a:rPr lang="de-DE" sz="2000" dirty="0"/>
              <a:t>Im Anschluss ersetzen wir die fehlenden Daten durch die Werte, die am häufigsten vorkommen.</a:t>
            </a:r>
          </a:p>
          <a:p>
            <a:pPr marL="0" indent="0">
              <a:buNone/>
            </a:pPr>
            <a:r>
              <a:rPr lang="de-DE" sz="2000" dirty="0"/>
              <a:t>Die Anpassung wird in beiden Datasets Training und Test vorgenommen.</a:t>
            </a:r>
          </a:p>
          <a:p>
            <a:pPr marL="0" indent="0">
              <a:buNone/>
            </a:pPr>
            <a:r>
              <a:rPr lang="de-DE" sz="2000" dirty="0"/>
              <a:t>Endgültige Kontrolle ob alle fehlenden Daten ausgefüllt wurden.</a:t>
            </a:r>
          </a:p>
        </p:txBody>
      </p:sp>
      <p:pic>
        <p:nvPicPr>
          <p:cNvPr id="8" name="Inhaltsplatzhalter 4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43F593EB-D04E-B600-A743-27F94FB92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92" y="3758839"/>
            <a:ext cx="5195907" cy="302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58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2041A7-40CE-5A4A-5890-9B8AAF0AB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282001"/>
            <a:ext cx="11830050" cy="473075"/>
          </a:xfrm>
        </p:spPr>
        <p:txBody>
          <a:bodyPr>
            <a:noAutofit/>
          </a:bodyPr>
          <a:lstStyle/>
          <a:p>
            <a:r>
              <a:rPr lang="de-DE" sz="3200" dirty="0"/>
              <a:t>Statistik für die Zahlenvariablen &amp; Analyse der kategorischen Variablen</a:t>
            </a:r>
          </a:p>
        </p:txBody>
      </p:sp>
      <p:pic>
        <p:nvPicPr>
          <p:cNvPr id="5" name="Inhaltsplatzhalter 4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9F5CCC8B-57BF-B96B-BB48-06A321F462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3" t="14073"/>
          <a:stretch/>
        </p:blipFill>
        <p:spPr>
          <a:xfrm>
            <a:off x="577921" y="976311"/>
            <a:ext cx="5181600" cy="2050479"/>
          </a:xfrm>
        </p:spPr>
      </p:pic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518526-2A83-8BB6-AA03-EA896E734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76311"/>
            <a:ext cx="5181600" cy="5516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/>
              <a:t>Analyse der nummerischen Variablen</a:t>
            </a:r>
          </a:p>
          <a:p>
            <a:pPr marL="0" indent="0">
              <a:buNone/>
            </a:pPr>
            <a:r>
              <a:rPr lang="de-DE" sz="2000" dirty="0"/>
              <a:t>Zum besseren Verständnis der Daten werden hauptsächlich statistische Größen der nummerischen Daten kalkuliert. z.B. der Mittelwert, die Standard Abweichung, Minimum, Maximum.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Analyse der </a:t>
            </a:r>
            <a:r>
              <a:rPr lang="de-DE" sz="2000" b="1" dirty="0" err="1"/>
              <a:t>Kategorischenvariablen</a:t>
            </a:r>
            <a:endParaRPr lang="de-DE" sz="2000" b="1" dirty="0"/>
          </a:p>
          <a:p>
            <a:pPr marL="0" indent="0">
              <a:buNone/>
            </a:pPr>
            <a:r>
              <a:rPr lang="de-DE" sz="2000" dirty="0"/>
              <a:t>Die </a:t>
            </a:r>
            <a:r>
              <a:rPr lang="de-DE" sz="2000" dirty="0" err="1"/>
              <a:t>Kategorischenvariablen</a:t>
            </a:r>
            <a:r>
              <a:rPr lang="de-DE" sz="2000" dirty="0"/>
              <a:t> werden erst nach der Anzahl ihrer </a:t>
            </a:r>
            <a:r>
              <a:rPr lang="de-DE" sz="2000" dirty="0" err="1"/>
              <a:t>labels</a:t>
            </a:r>
            <a:r>
              <a:rPr lang="de-DE" sz="2000" dirty="0"/>
              <a:t> analysiert.</a:t>
            </a:r>
          </a:p>
        </p:txBody>
      </p:sp>
      <p:pic>
        <p:nvPicPr>
          <p:cNvPr id="9" name="Inhaltsplatzhalter 5" descr="Ein Bild, das Text, Screenshot, Schrift, Webseite enthält.&#10;&#10;Automatisch generierte Beschreibung">
            <a:extLst>
              <a:ext uri="{FF2B5EF4-FFF2-40B4-BE49-F238E27FC236}">
                <a16:creationId xmlns:a16="http://schemas.microsoft.com/office/drawing/2014/main" id="{39EF5F70-EEFD-5E39-A8E1-85C799E116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3" t="13339" b="14865"/>
          <a:stretch/>
        </p:blipFill>
        <p:spPr>
          <a:xfrm>
            <a:off x="577921" y="3248025"/>
            <a:ext cx="5110161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3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8885D-E2AE-4D70-94AC-C6374297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Charts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622B0A-A2FF-CAC0-3FFA-686C554D64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E83466-F7FC-5A31-E287-DB7D8D5DC7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54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43095-DCA2-5A13-E376-4058FA25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/>
              <a:t>Results</a:t>
            </a:r>
            <a:endParaRPr lang="de-DE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830C7C-2485-33B9-6880-F3BB6FE9A5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145EE3-4EAE-7C12-D163-5E9162D5CC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44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71A6D-3C41-8D54-1DEC-F05768D4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PCA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745BB0-2F52-CAF1-E835-44C34D2A8D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5961C5-66F8-C954-3C83-C7BAD01BCA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089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</Words>
  <Application>Microsoft Office PowerPoint</Application>
  <PresentationFormat>Breitbild</PresentationFormat>
  <Paragraphs>72</Paragraphs>
  <Slides>17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</vt:lpstr>
      <vt:lpstr>Multivariante Analysenmethoden</vt:lpstr>
      <vt:lpstr>Agenda</vt:lpstr>
      <vt:lpstr>Imports, Preparation &amp; Pre Processing</vt:lpstr>
      <vt:lpstr>Dataset Info</vt:lpstr>
      <vt:lpstr>Dataset Analyse</vt:lpstr>
      <vt:lpstr>Statistik für die Zahlenvariablen &amp; Analyse der kategorischen Variablen</vt:lpstr>
      <vt:lpstr>Charts</vt:lpstr>
      <vt:lpstr>Results</vt:lpstr>
      <vt:lpstr>PCA</vt:lpstr>
      <vt:lpstr>Cluster Analyse</vt:lpstr>
      <vt:lpstr>Darstellung von Paaren von 2 Input Features</vt:lpstr>
      <vt:lpstr>Kmeans und Elbow Methode</vt:lpstr>
      <vt:lpstr>Elbow Methode</vt:lpstr>
      <vt:lpstr>Clustering   </vt:lpstr>
      <vt:lpstr>Clustering</vt:lpstr>
      <vt:lpstr>Farbige Kennzeichnung der Zielgröße „Income“</vt:lpstr>
      <vt:lpstr>Farbige Kennzeichnung der Zielgröße „Income“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Drakaki, Nikolitsa</dc:creator>
  <cp:lastModifiedBy>Felix Freter</cp:lastModifiedBy>
  <cp:revision>20</cp:revision>
  <dcterms:created xsi:type="dcterms:W3CDTF">2023-05-23T19:51:39Z</dcterms:created>
  <dcterms:modified xsi:type="dcterms:W3CDTF">2023-05-30T18:45:15Z</dcterms:modified>
</cp:coreProperties>
</file>