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 varScale="1">
        <p:scale>
          <a:sx n="142" d="100"/>
          <a:sy n="14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64821-474C-C453-45E7-110E93FF2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0B1D73-1084-FBDE-54C7-C7622A5C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34878-ED8C-5A25-5AEB-66EEF235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81B33-F999-39B4-B13D-62885013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4B79D8-96AD-DE5B-EE8D-D11F5EF9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31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101B7-8E26-CBD4-4AD3-B21BD133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A6E8E-0BE1-A0FF-EC33-4C49AF37F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EF5EA-62A0-A6A0-A4F5-CE0436D7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C815CA-A207-7E56-621C-72360F17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3EC20-D129-F68B-3FC5-3FF5C2A7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0C9DCB-0292-3B95-D79B-BF35BEE7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3702D-001C-D86E-13B8-B8D2790D1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B3C68-8637-2F41-1C77-ADE6A5AA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DC4B3-D64F-40EF-2102-4C0A126A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887CA-ADFB-E323-75CB-DA1418FF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7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75580-5133-9237-C9D1-D19741ED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AB126-6E35-FA56-AACE-341E855D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38D1F-DB09-9ABF-2483-401D37D5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BF8226-711A-F48A-D503-6697EE0A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361DC-7F6F-61BA-9361-2BF0C92D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B96DD-0AED-466A-D317-EA7C5B89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4411F5-594E-FE2B-A37B-C0976BAF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B2EE3-2C04-D02A-7A65-1C0BF666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469EF-4018-C060-0A1C-533FE9A1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2D291-8614-7BCA-4ED8-8D79D111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2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7193D-4AE4-12DC-9448-26F410ED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45827-0394-8471-C8A4-FCCD69DF6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ED0431-6A71-0EFF-7D59-F93CEB6C3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E39053-856F-7068-F267-BF27A4EF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B0CA-D780-842B-DF47-C9C73897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7C3E2A-0AF7-A8CA-0CEB-DABA2AA9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2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95714-B0B9-B418-D780-5E17289D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558BD-4E3A-C44D-58B9-DB16332A6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0F0E33-DA0C-DB1E-38E9-30E7D6D17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C845E1-D52B-7F28-9D24-E050DF6E2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7D1DC8-0AA6-5313-09F9-331D10BF4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B7FD10-D71A-C1BA-090D-D04A276D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10FEFC-4BEE-68AD-D71A-5CF693F6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A278F8-333C-15CC-EB34-87BDF97B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3B79A-3FCC-314D-5312-3C433C5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56BB92-591C-00C5-929A-85FCA2D3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AC6824-D0B1-B86E-C51F-E5B08B7C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102399-3260-4B16-0FA0-3D4F32E0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65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D64D09-6322-B02C-A696-F5EABBC0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9ED13F-BED7-EF93-EF2A-B55160C4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14D9E5-91F8-328B-AEB0-4E559AA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76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747E3-AE3D-4251-BF79-A45AC7AC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50863-009E-09CD-750A-694DAB23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4674E6-0350-6AC5-8A9D-DF3382DD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E494FC-3B5E-9444-2137-D90EF30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C420AC-E123-4558-406C-64F1F5ED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951C8-9FE1-9819-9263-3B06EF09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6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3052F-9EAB-B92D-5AEF-D46D7A41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929191-6D80-9ADD-644E-0F711E2C3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56FBAA-03EB-5C12-939C-F43DB631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A33D32-A255-D702-54C0-977AAE72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24C62B-F675-A902-1927-B27CE306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3B101-4B13-8C6F-53DA-2057A8EE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64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119FAE-AB0F-7469-4E75-A5580BC9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9CD7D6-3BE5-BADD-0E69-5CE60036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A5C3B-732E-88D6-2331-F0DE5FBA7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7DBB-D7EA-D04C-8695-96A3C451108E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2F12C-3D02-944B-AC59-A5C51DCB5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13CB59-A583-5B7A-03FC-2F157815A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08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25F19-3601-0695-3966-2C37DE3F0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CART-Klassifikator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A27E8E-5D16-0273-C7A5-1B4E8A5DD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SFBX1200"/>
              </a:rPr>
              <a:t>F. Freter, E. Kirchberger, S. </a:t>
            </a:r>
            <a:r>
              <a:rPr lang="de-DE" sz="1800" dirty="0" err="1">
                <a:effectLst/>
                <a:latin typeface="SFBX1200"/>
              </a:rPr>
              <a:t>Symhoven</a:t>
            </a:r>
            <a:r>
              <a:rPr lang="de-DE" sz="1800" dirty="0">
                <a:effectLst/>
                <a:latin typeface="SFBX1200"/>
              </a:rPr>
              <a:t> &amp; J. </a:t>
            </a:r>
            <a:r>
              <a:rPr lang="de-DE" sz="1800" dirty="0" err="1">
                <a:effectLst/>
                <a:latin typeface="SFBX1200"/>
              </a:rPr>
              <a:t>Wustl</a:t>
            </a:r>
            <a:r>
              <a:rPr lang="de-DE" sz="1800" dirty="0">
                <a:effectLst/>
                <a:latin typeface="SFBX120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8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846C6-5C37-8FD0-A938-59711CE3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Vermeidung von </a:t>
            </a:r>
            <a:r>
              <a:rPr lang="de-DE" dirty="0" err="1"/>
              <a:t>Overfitting</a:t>
            </a:r>
            <a:r>
              <a:rPr lang="de-DE" dirty="0"/>
              <a:t> im Lernprozess von Entscheidungsbäumen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A505E-266B-ADC9-ADFD-E3DF4316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+mj-lt"/>
              </a:rPr>
              <a:t>Das Wachstum des Baums beenden, bevor er den Punkt erreicht, an dem er die Trainingsdaten perfekt klassifiziert.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+mj-lt"/>
              </a:rPr>
              <a:t>﻿Dem Baum erlauben, sich zu sehr an die Daten anzupassen (</a:t>
            </a:r>
            <a:r>
              <a:rPr lang="de-DE" sz="2400" dirty="0" err="1">
                <a:latin typeface="+mj-lt"/>
              </a:rPr>
              <a:t>O</a:t>
            </a:r>
            <a:r>
              <a:rPr lang="de-DE" sz="2400" dirty="0" err="1">
                <a:effectLst/>
                <a:latin typeface="+mj-lt"/>
              </a:rPr>
              <a:t>verfitting</a:t>
            </a:r>
            <a:r>
              <a:rPr lang="de-DE" sz="2400" dirty="0">
                <a:effectLst/>
                <a:latin typeface="+mj-lt"/>
              </a:rPr>
              <a:t>) und dann den Baum nachträglich beschneiden (</a:t>
            </a:r>
            <a:r>
              <a:rPr lang="de-DE" sz="2400" dirty="0" err="1">
                <a:effectLst/>
                <a:latin typeface="+mj-lt"/>
              </a:rPr>
              <a:t>Pruning</a:t>
            </a:r>
            <a:r>
              <a:rPr lang="de-DE" sz="2400" dirty="0">
                <a:effectLst/>
                <a:latin typeface="+mj-lt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400" b="0" i="0" u="none" strike="noStrike" dirty="0">
                <a:effectLst/>
                <a:latin typeface="+mj-lt"/>
              </a:rPr>
              <a:t>Es gibt verschiedene Methoden für das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, wie zum Beispiel </a:t>
            </a:r>
            <a:r>
              <a:rPr lang="de-DE" sz="2400" b="0" i="0" u="none" strike="noStrike" dirty="0" err="1">
                <a:effectLst/>
                <a:latin typeface="+mj-lt"/>
              </a:rPr>
              <a:t>Reduced</a:t>
            </a:r>
            <a:r>
              <a:rPr lang="de-DE" sz="2400" b="0" i="0" u="none" strike="noStrike" dirty="0">
                <a:effectLst/>
                <a:latin typeface="+mj-lt"/>
              </a:rPr>
              <a:t> Error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, Minimum Description </a:t>
            </a:r>
            <a:r>
              <a:rPr lang="de-DE" sz="2400" b="0" i="0" u="none" strike="noStrike" dirty="0" err="1">
                <a:effectLst/>
                <a:latin typeface="+mj-lt"/>
              </a:rPr>
              <a:t>Length</a:t>
            </a:r>
            <a:r>
              <a:rPr lang="de-DE" sz="2400" b="0" i="0" u="none" strike="noStrike" dirty="0">
                <a:effectLst/>
                <a:latin typeface="+mj-lt"/>
              </a:rPr>
              <a:t>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 und </a:t>
            </a:r>
            <a:r>
              <a:rPr lang="de-DE" sz="2400" b="0" i="0" u="none" strike="noStrike" dirty="0" err="1">
                <a:effectLst/>
                <a:latin typeface="+mj-lt"/>
              </a:rPr>
              <a:t>Cost-Complexity</a:t>
            </a:r>
            <a:r>
              <a:rPr lang="de-DE" sz="2400" b="0" i="0" u="none" strike="noStrike" dirty="0">
                <a:effectLst/>
                <a:latin typeface="+mj-lt"/>
              </a:rPr>
              <a:t>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400" b="0" i="0" u="none" strike="noStrike" dirty="0" err="1">
                <a:effectLst/>
                <a:latin typeface="+mj-lt"/>
              </a:rPr>
              <a:t>Reduced</a:t>
            </a:r>
            <a:r>
              <a:rPr lang="de-DE" sz="2400" b="0" i="0" u="none" strike="noStrike" dirty="0">
                <a:effectLst/>
                <a:latin typeface="+mj-lt"/>
              </a:rPr>
              <a:t> Error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 (REP) ist eine Methode, bei der man den Baum durch rekursives Entfernen von Knoten mit geringem Nutzen prüft.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400" b="0" i="0" u="none" strike="noStrike" dirty="0">
                <a:effectLst/>
                <a:latin typeface="+mj-lt"/>
              </a:rPr>
              <a:t>Minimum Description </a:t>
            </a:r>
            <a:r>
              <a:rPr lang="de-DE" sz="2400" b="0" i="0" u="none" strike="noStrike" dirty="0" err="1">
                <a:effectLst/>
                <a:latin typeface="+mj-lt"/>
              </a:rPr>
              <a:t>Length</a:t>
            </a:r>
            <a:r>
              <a:rPr lang="de-DE" sz="2400" b="0" i="0" u="none" strike="noStrike" dirty="0">
                <a:effectLst/>
                <a:latin typeface="+mj-lt"/>
              </a:rPr>
              <a:t>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 (MDL) ist ein Verfahren, das den Baum mit dem geringsten Informationsgehalt wählt, um die Daten zu beschreiben.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400" b="0" i="0" u="none" strike="noStrike" dirty="0" err="1">
                <a:effectLst/>
                <a:latin typeface="+mj-lt"/>
              </a:rPr>
              <a:t>Cost-Complexity</a:t>
            </a:r>
            <a:r>
              <a:rPr lang="de-DE" sz="2400" b="0" i="0" u="none" strike="noStrike" dirty="0">
                <a:effectLst/>
                <a:latin typeface="+mj-lt"/>
              </a:rPr>
              <a:t>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 (CCP) ist eine Methode, die den Baum durch Überwachung der Komplexität und des Fehlers des Baums beschränkt</a:t>
            </a:r>
          </a:p>
        </p:txBody>
      </p:sp>
    </p:spTree>
    <p:extLst>
      <p:ext uri="{BB962C8B-B14F-4D97-AF65-F5344CB8AC3E}">
        <p14:creationId xmlns:p14="http://schemas.microsoft.com/office/powerpoint/2010/main" val="429039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E1C1E-B4ED-4266-3FF6-F5A79CD9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B80D4-1AD0-364F-22D7-A4D37BFA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 err="1">
                <a:solidFill>
                  <a:srgbClr val="374151"/>
                </a:solidFill>
                <a:effectLst/>
                <a:latin typeface="+mj-lt"/>
              </a:rPr>
              <a:t>Pruning</a:t>
            </a: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 ist ein Verfahren, um die Größe eines Entscheidungsbaums zu reduzieren und </a:t>
            </a:r>
            <a:r>
              <a:rPr lang="de-DE" b="0" i="0" u="none" strike="noStrike" dirty="0" err="1">
                <a:solidFill>
                  <a:srgbClr val="374151"/>
                </a:solidFill>
                <a:effectLst/>
                <a:latin typeface="+mj-lt"/>
              </a:rPr>
              <a:t>Overfitting</a:t>
            </a: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 zu verringern.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Ziel des </a:t>
            </a:r>
            <a:r>
              <a:rPr lang="de-DE" b="0" i="0" u="none" strike="noStrike" dirty="0" err="1">
                <a:solidFill>
                  <a:srgbClr val="374151"/>
                </a:solidFill>
                <a:effectLst/>
                <a:latin typeface="+mj-lt"/>
              </a:rPr>
              <a:t>Pruning</a:t>
            </a: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 ist es, die Komplexität des Modells zu reduzieren, ohne dabei die Vorhersagegenauigkeit zu beeinträchtigen.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dirty="0">
              <a:solidFill>
                <a:srgbClr val="374151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de-DE" b="0" i="0" u="none" strike="noStrike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de-DE" dirty="0">
              <a:solidFill>
                <a:srgbClr val="374151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Wobei |T| die Anzahl der Endpunkte ist und </a:t>
            </a:r>
            <a:r>
              <a:rPr lang="el-GR" b="0" i="0" u="none" strike="noStrike" dirty="0">
                <a:solidFill>
                  <a:srgbClr val="374151"/>
                </a:solidFill>
                <a:effectLst/>
                <a:latin typeface="+mj-lt"/>
              </a:rPr>
              <a:t>α</a:t>
            </a: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 der Komplexitäts-Parameter.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Wahl des insgesamt optimalen </a:t>
            </a:r>
            <a:r>
              <a:rPr lang="el-GR" b="0" i="0" u="none" strike="noStrike" dirty="0">
                <a:solidFill>
                  <a:srgbClr val="374151"/>
                </a:solidFill>
                <a:effectLst/>
                <a:latin typeface="+mj-lt"/>
              </a:rPr>
              <a:t>α </a:t>
            </a: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oder Teilbaums durch Kreuzvalidierung.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b="0" i="0" u="none" strike="noStrike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373E56-590A-1B22-221A-917AAE9D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73" y="3684540"/>
            <a:ext cx="5269010" cy="8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6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B0711-08A7-8DDA-3242-0557AC3A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von CART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70461-580F-00F3-1ACB-05291EEDD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354646-1A9B-4591-1C06-72BE5BA61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1129"/>
            <a:ext cx="5157787" cy="3428534"/>
          </a:xfrm>
        </p:spPr>
        <p:txBody>
          <a:bodyPr/>
          <a:lstStyle/>
          <a:p>
            <a:r>
              <a:rPr lang="de-DE" dirty="0">
                <a:latin typeface="+mj-lt"/>
              </a:rPr>
              <a:t>leicht zu trainieren</a:t>
            </a:r>
          </a:p>
          <a:p>
            <a:r>
              <a:rPr lang="de-DE" dirty="0">
                <a:latin typeface="+mj-lt"/>
              </a:rPr>
              <a:t>leicht zu interpretieren</a:t>
            </a:r>
          </a:p>
          <a:p>
            <a:r>
              <a:rPr lang="de-DE" dirty="0">
                <a:latin typeface="+mj-lt"/>
              </a:rPr>
              <a:t>einfach zu visualisieren</a:t>
            </a:r>
          </a:p>
          <a:p>
            <a:r>
              <a:rPr lang="de-DE" dirty="0">
                <a:latin typeface="+mj-lt"/>
              </a:rPr>
              <a:t>können mit verschiedenen Prädiktoren umgehen (keine Dummies erforderlich).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B8AB2-A70B-C664-D3D4-04CC8A31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F37244-B805-0A57-12D2-D1D7EE4BF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1129"/>
            <a:ext cx="5183188" cy="3428534"/>
          </a:xfrm>
        </p:spPr>
        <p:txBody>
          <a:bodyPr/>
          <a:lstStyle/>
          <a:p>
            <a:r>
              <a:rPr lang="de-DE" dirty="0">
                <a:latin typeface="+mj-lt"/>
              </a:rPr>
              <a:t>nicht die besten Lerner</a:t>
            </a:r>
          </a:p>
          <a:p>
            <a:r>
              <a:rPr lang="de-DE" dirty="0">
                <a:latin typeface="+mj-lt"/>
              </a:rPr>
              <a:t>reagieren empfindlich auf sich ändernde Trainingsdaten</a:t>
            </a:r>
          </a:p>
          <a:p>
            <a:r>
              <a:rPr lang="de-DE" dirty="0">
                <a:latin typeface="+mj-lt"/>
              </a:rPr>
              <a:t>werden von den oben genannten Splits dominiert (der erste Split beeinflusst stark die Form des gesamten Baums)</a:t>
            </a:r>
          </a:p>
        </p:txBody>
      </p:sp>
    </p:spTree>
    <p:extLst>
      <p:ext uri="{BB962C8B-B14F-4D97-AF65-F5344CB8AC3E}">
        <p14:creationId xmlns:p14="http://schemas.microsoft.com/office/powerpoint/2010/main" val="231936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6D64D7A-4E99-C420-60FF-BA21D822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Verbesserungsmöglichkeiten / Ausblick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6140997-43A7-D617-34E2-1494C017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400" dirty="0">
                <a:effectLst/>
                <a:latin typeface="+mj-lt"/>
              </a:rPr>
              <a:t>Stacking</a:t>
            </a:r>
          </a:p>
          <a:p>
            <a:pPr lvl="1"/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Stacking ist eine Ensemble-Lern-Technik, bei der mehrere CART-Modelle kombiniert werden, um die Vorhersagegenauigkeit zu erhöhen, indem die Ausgaben der einzelnen Modelle als Eingabe für ein Meta-Modell verwendet werden.</a:t>
            </a:r>
            <a:endParaRPr lang="de-DE" sz="2000" dirty="0">
              <a:effectLst/>
              <a:latin typeface="+mj-lt"/>
            </a:endParaRPr>
          </a:p>
          <a:p>
            <a:r>
              <a:rPr lang="de-DE" sz="2400" dirty="0" err="1">
                <a:effectLst/>
                <a:latin typeface="+mj-lt"/>
              </a:rPr>
              <a:t>Bayesian</a:t>
            </a:r>
            <a:r>
              <a:rPr lang="de-DE" sz="2400" dirty="0">
                <a:effectLst/>
                <a:latin typeface="+mj-lt"/>
              </a:rPr>
              <a:t> Model </a:t>
            </a:r>
            <a:r>
              <a:rPr lang="de-DE" sz="2400" dirty="0" err="1">
                <a:effectLst/>
                <a:latin typeface="+mj-lt"/>
              </a:rPr>
              <a:t>Averaging</a:t>
            </a:r>
            <a:r>
              <a:rPr lang="de-DE" sz="2400" dirty="0">
                <a:effectLst/>
                <a:latin typeface="+mj-lt"/>
              </a:rPr>
              <a:t> </a:t>
            </a:r>
          </a:p>
          <a:p>
            <a:pPr lvl="1"/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de-DE" sz="1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Bayesian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de-DE" sz="1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Averaging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 ist eine Methode der Modellselektion, bei der mehrere Modelle auf der Grundlage von </a:t>
            </a:r>
            <a:r>
              <a:rPr lang="de-DE" sz="1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Bayes'schen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 Wahrscheinlichkeiten kombiniert werden, um eine robustere Vorhersage zu machen.</a:t>
            </a:r>
            <a:endParaRPr lang="de-DE" sz="2000" dirty="0">
              <a:effectLst/>
              <a:latin typeface="+mj-lt"/>
            </a:endParaRPr>
          </a:p>
          <a:p>
            <a:r>
              <a:rPr lang="de-DE" sz="2400" dirty="0" err="1">
                <a:latin typeface="+mj-lt"/>
              </a:rPr>
              <a:t>B</a:t>
            </a:r>
            <a:r>
              <a:rPr lang="de-DE" sz="2400" dirty="0" err="1">
                <a:effectLst/>
                <a:latin typeface="+mj-lt"/>
              </a:rPr>
              <a:t>agging</a:t>
            </a:r>
            <a:endParaRPr lang="de-DE" sz="2400" dirty="0">
              <a:latin typeface="+mj-lt"/>
            </a:endParaRPr>
          </a:p>
          <a:p>
            <a:pPr lvl="1"/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de-DE" sz="1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Bagging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 ist eine Ensemble-Lern-Technik, bei der mehrere CART-Modelle auf unterschiedlichen Stichproben der Daten trainiert werden, um die Vorhersagegenauigkeit zu erhöhen.</a:t>
            </a:r>
            <a:endParaRPr lang="de-DE" sz="2000" dirty="0">
              <a:effectLst/>
              <a:latin typeface="+mj-lt"/>
            </a:endParaRPr>
          </a:p>
          <a:p>
            <a:r>
              <a:rPr lang="de-DE" sz="2400" dirty="0">
                <a:latin typeface="+mj-lt"/>
              </a:rPr>
              <a:t>R</a:t>
            </a:r>
            <a:r>
              <a:rPr lang="de-DE" sz="2400" dirty="0">
                <a:effectLst/>
                <a:latin typeface="+mj-lt"/>
              </a:rPr>
              <a:t>andom </a:t>
            </a:r>
            <a:r>
              <a:rPr lang="de-DE" sz="2400" dirty="0">
                <a:latin typeface="+mj-lt"/>
              </a:rPr>
              <a:t>F</a:t>
            </a:r>
            <a:r>
              <a:rPr lang="de-DE" sz="2400" dirty="0">
                <a:effectLst/>
                <a:latin typeface="+mj-lt"/>
              </a:rPr>
              <a:t>orests</a:t>
            </a:r>
          </a:p>
          <a:p>
            <a:pPr lvl="1"/>
            <a:r>
              <a:rPr lang="de-DE" sz="2000" dirty="0">
                <a:effectLst/>
                <a:latin typeface="+mj-lt"/>
              </a:rPr>
              <a:t> 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Ein Random Forest ist ein Ensemble-Lern-Modell, das aus vielen unkorrelierten Entscheidungsbäumen besteht, die auf zufälligen Untergruppen der Daten trainiert werden, um die Vorhersagegenauigkeit zu erhöhen.</a:t>
            </a:r>
            <a:endParaRPr lang="de-DE" sz="2000" dirty="0">
              <a:effectLst/>
              <a:latin typeface="+mj-lt"/>
            </a:endParaRPr>
          </a:p>
          <a:p>
            <a:r>
              <a:rPr lang="de-DE" sz="2400" dirty="0" err="1">
                <a:latin typeface="+mj-lt"/>
              </a:rPr>
              <a:t>B</a:t>
            </a:r>
            <a:r>
              <a:rPr lang="de-DE" sz="2400" dirty="0" err="1">
                <a:effectLst/>
                <a:latin typeface="+mj-lt"/>
              </a:rPr>
              <a:t>oosting</a:t>
            </a:r>
            <a:r>
              <a:rPr lang="de-DE" sz="2400" dirty="0">
                <a:effectLst/>
                <a:latin typeface="+mj-lt"/>
              </a:rPr>
              <a:t> (</a:t>
            </a:r>
            <a:r>
              <a:rPr lang="de-DE" sz="2400" dirty="0" err="1">
                <a:effectLst/>
                <a:latin typeface="+mj-lt"/>
              </a:rPr>
              <a:t>AdaBoost</a:t>
            </a:r>
            <a:r>
              <a:rPr lang="de-DE" sz="2400" dirty="0">
                <a:effectLst/>
                <a:latin typeface="+mj-lt"/>
              </a:rPr>
              <a:t>, </a:t>
            </a:r>
            <a:r>
              <a:rPr lang="de-DE" sz="2400" dirty="0" err="1">
                <a:effectLst/>
                <a:latin typeface="+mj-lt"/>
              </a:rPr>
              <a:t>XGBoost</a:t>
            </a:r>
            <a:r>
              <a:rPr lang="de-DE" sz="2400" dirty="0">
                <a:effectLst/>
                <a:latin typeface="+mj-lt"/>
              </a:rPr>
              <a:t>, etc.) </a:t>
            </a:r>
          </a:p>
          <a:p>
            <a:pPr lvl="1"/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de-DE" sz="1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Boosting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 ist eine Ensemble-Lern-Technik, bei der eine sequentielle Anordnung von schwachen CART-Modellen trainiert wird, um die Vorhersagegenauigkeit zu erhöhen, wobei jeder Baum versucht, die Fehler des vorherigen Baums zu korrigieren.</a:t>
            </a:r>
            <a:endParaRPr lang="de-DE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50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1D07E-1F83-FF5E-5413-3375E052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28DC4-65EF-0C1C-BEF2-C333BA27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 und Training von CARTs</a:t>
            </a:r>
          </a:p>
          <a:p>
            <a:r>
              <a:rPr lang="de-DE" dirty="0"/>
              <a:t>Berechnung der Splits</a:t>
            </a:r>
          </a:p>
          <a:p>
            <a:r>
              <a:rPr lang="de-DE" dirty="0"/>
              <a:t>Auswertung des Models</a:t>
            </a:r>
          </a:p>
          <a:p>
            <a:r>
              <a:rPr lang="de-DE" dirty="0"/>
              <a:t>Maßnahmen gegen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/>
              <a:t>Vor- und Nachteile</a:t>
            </a:r>
          </a:p>
          <a:p>
            <a:r>
              <a:rPr lang="de-DE" dirty="0"/>
              <a:t>Verbesserungsmöglichkeiten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15610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23B9D-C151-938D-5CDC-CBA3CE4F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CART: </a:t>
            </a:r>
            <a:r>
              <a:rPr lang="de-DE" b="1" dirty="0">
                <a:solidFill>
                  <a:srgbClr val="FF0000"/>
                </a:solidFill>
              </a:rPr>
              <a:t>C</a:t>
            </a:r>
            <a:r>
              <a:rPr lang="de-DE" dirty="0"/>
              <a:t>lassification </a:t>
            </a:r>
            <a:r>
              <a:rPr lang="de-DE" b="1" dirty="0">
                <a:solidFill>
                  <a:srgbClr val="FF0000"/>
                </a:solidFill>
              </a:rPr>
              <a:t>A</a:t>
            </a:r>
            <a:r>
              <a:rPr lang="de-DE" dirty="0"/>
              <a:t>nd </a:t>
            </a:r>
            <a:r>
              <a:rPr lang="de-DE" b="1" dirty="0">
                <a:solidFill>
                  <a:srgbClr val="FF0000"/>
                </a:solidFill>
              </a:rPr>
              <a:t>R</a:t>
            </a:r>
            <a:r>
              <a:rPr lang="de-DE" dirty="0"/>
              <a:t>egression </a:t>
            </a:r>
            <a:r>
              <a:rPr lang="de-DE" b="1" dirty="0" err="1">
                <a:solidFill>
                  <a:srgbClr val="FF0000"/>
                </a:solidFill>
              </a:rPr>
              <a:t>T</a:t>
            </a:r>
            <a:r>
              <a:rPr lang="de-DE" dirty="0" err="1"/>
              <a:t>rees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498C9-06F3-0F07-D116-1FC1D854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﻿Ein </a:t>
            </a:r>
            <a:r>
              <a:rPr lang="de-DE" dirty="0" err="1">
                <a:latin typeface="+mj-lt"/>
              </a:rPr>
              <a:t>D</a:t>
            </a:r>
            <a:r>
              <a:rPr lang="de-DE" dirty="0" err="1">
                <a:effectLst/>
                <a:latin typeface="+mj-lt"/>
              </a:rPr>
              <a:t>ecision</a:t>
            </a:r>
            <a:r>
              <a:rPr lang="de-DE" dirty="0">
                <a:effectLst/>
                <a:latin typeface="+mj-lt"/>
              </a:rPr>
              <a:t> </a:t>
            </a:r>
            <a:r>
              <a:rPr lang="de-DE" dirty="0" err="1">
                <a:latin typeface="+mj-lt"/>
              </a:rPr>
              <a:t>T</a:t>
            </a:r>
            <a:r>
              <a:rPr lang="de-DE" dirty="0" err="1">
                <a:effectLst/>
                <a:latin typeface="+mj-lt"/>
              </a:rPr>
              <a:t>ree</a:t>
            </a:r>
            <a:r>
              <a:rPr lang="de-DE" dirty="0">
                <a:effectLst/>
                <a:latin typeface="+mj-lt"/>
              </a:rPr>
              <a:t> ist ein Entscheidungsbaum, bei dem jeder Verzweigungsknoten eine Auswahl zwischen einer Reihe von Alternativen darstellt und jeder Blattknoten eine Entscheidung repräsentiert.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﻿﻿﻿Eine Art von Algorithmus für überwachtes Lernen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Diese werden auch als CART-Algorithmen bezeichnet.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Sie werden verwendet für</a:t>
            </a:r>
          </a:p>
          <a:p>
            <a:pPr lvl="1"/>
            <a:r>
              <a:rPr lang="de-DE" dirty="0">
                <a:effectLst/>
                <a:latin typeface="+mj-lt"/>
              </a:rPr>
              <a:t>Klassifizierungs-</a:t>
            </a:r>
          </a:p>
          <a:p>
            <a:pPr lvl="1"/>
            <a:r>
              <a:rPr lang="de-DE" dirty="0">
                <a:latin typeface="+mj-lt"/>
              </a:rPr>
              <a:t>und Regressionsproblemstellungen</a:t>
            </a:r>
          </a:p>
          <a:p>
            <a:r>
              <a:rPr lang="de-DE" dirty="0">
                <a:latin typeface="+mj-lt"/>
              </a:rPr>
              <a:t>(Hier werden vornehmlich Classification-</a:t>
            </a:r>
            <a:r>
              <a:rPr lang="de-DE" dirty="0" err="1">
                <a:latin typeface="+mj-lt"/>
              </a:rPr>
              <a:t>Trees</a:t>
            </a:r>
            <a:r>
              <a:rPr lang="de-DE" dirty="0">
                <a:latin typeface="+mj-lt"/>
              </a:rPr>
              <a:t> beschrieben.)</a:t>
            </a:r>
          </a:p>
        </p:txBody>
      </p:sp>
    </p:spTree>
    <p:extLst>
      <p:ext uri="{BB962C8B-B14F-4D97-AF65-F5344CB8AC3E}">
        <p14:creationId xmlns:p14="http://schemas.microsoft.com/office/powerpoint/2010/main" val="14823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5CD3A-4DA4-57F5-5B8E-B5DB7CE6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7D884-1E3F-77AA-499D-519ABDB2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>
                <a:effectLst/>
                <a:latin typeface="+mj-lt"/>
              </a:rPr>
              <a:t>Allgemeine Strategie: Die Werte der erklärenden Variablen werden in P disjunkte Regionen (Rechtecke) R1, . . . , RP aufgeteilt. </a:t>
            </a:r>
          </a:p>
          <a:p>
            <a:r>
              <a:rPr lang="de-DE" sz="2800" dirty="0">
                <a:effectLst/>
                <a:latin typeface="+mj-lt"/>
              </a:rPr>
              <a:t>In jedem Rechteck wird ein einfaches Muster eingeführt, z.B. eine Konstante, d.h. die Prognose im Rechteck </a:t>
            </a:r>
            <a:r>
              <a:rPr lang="de-DE" sz="2800" dirty="0" err="1">
                <a:effectLst/>
                <a:latin typeface="+mj-lt"/>
              </a:rPr>
              <a:t>Rp</a:t>
            </a:r>
            <a:r>
              <a:rPr lang="de-DE" sz="2800" dirty="0">
                <a:effectLst/>
                <a:latin typeface="+mj-lt"/>
              </a:rPr>
              <a:t> ist der Mittelwert aller Y-Werte, die in dieses Rechteck fallen.</a:t>
            </a:r>
          </a:p>
          <a:p>
            <a:r>
              <a:rPr lang="de-DE" dirty="0">
                <a:latin typeface="+mj-lt"/>
              </a:rPr>
              <a:t>Jedes Rechteck stellt eine Klasse dar.</a:t>
            </a:r>
          </a:p>
          <a:p>
            <a:r>
              <a:rPr lang="de-DE" dirty="0">
                <a:latin typeface="+mj-lt"/>
              </a:rPr>
              <a:t>Rekursiver Algorithmus:</a:t>
            </a:r>
          </a:p>
          <a:p>
            <a:pPr lvl="1"/>
            <a:r>
              <a:rPr lang="de-DE" dirty="0">
                <a:latin typeface="+mj-lt"/>
              </a:rPr>
              <a:t>Aufteilung des Ausgangsrechtecks R in R1 und R2 </a:t>
            </a:r>
          </a:p>
          <a:p>
            <a:pPr lvl="1"/>
            <a:r>
              <a:rPr lang="de-DE" dirty="0">
                <a:latin typeface="+mj-lt"/>
              </a:rPr>
              <a:t>Suche nach der besten Aufteilung für R1</a:t>
            </a:r>
          </a:p>
          <a:p>
            <a:pPr lvl="1"/>
            <a:r>
              <a:rPr lang="de-DE" dirty="0">
                <a:latin typeface="+mj-lt"/>
              </a:rPr>
              <a:t>Finde die beste Aufteilung für R2</a:t>
            </a:r>
          </a:p>
          <a:p>
            <a:pPr lvl="1"/>
            <a:r>
              <a:rPr lang="de-DE" dirty="0">
                <a:latin typeface="+mj-lt"/>
              </a:rPr>
              <a:t>Usw.</a:t>
            </a:r>
          </a:p>
        </p:txBody>
      </p:sp>
      <p:pic>
        <p:nvPicPr>
          <p:cNvPr id="4" name="Picture 2" descr="Decision Tree Classification | DiamondClover">
            <a:extLst>
              <a:ext uri="{FF2B5EF4-FFF2-40B4-BE49-F238E27FC236}">
                <a16:creationId xmlns:a16="http://schemas.microsoft.com/office/drawing/2014/main" id="{C4184D18-826B-7B73-EC16-9208F3CF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777086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4BA18C-C7EE-9F02-4611-1F6CA6F8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4600"/>
              <a:t>Aufbau eines Classification Trees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E37442-5FF7-C852-C46F-A37FA63A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effectLst/>
                <a:latin typeface="+mj-lt"/>
              </a:rPr>
              <a:t>﻿﻿Root </a:t>
            </a:r>
            <a:r>
              <a:rPr lang="de-DE" sz="2000" dirty="0" err="1">
                <a:latin typeface="+mj-lt"/>
              </a:rPr>
              <a:t>N</a:t>
            </a:r>
            <a:r>
              <a:rPr lang="de-DE" sz="2000" dirty="0" err="1">
                <a:effectLst/>
                <a:latin typeface="+mj-lt"/>
              </a:rPr>
              <a:t>ode</a:t>
            </a:r>
            <a:r>
              <a:rPr lang="de-DE" sz="2000" dirty="0">
                <a:effectLst/>
                <a:latin typeface="+mj-lt"/>
              </a:rPr>
              <a:t>: Es handelt sich um den Anfang des Entscheidungsbaums mit der größten Unterteilung (</a:t>
            </a:r>
            <a:r>
              <a:rPr lang="de-DE" sz="2000" dirty="0" err="1">
                <a:effectLst/>
                <a:latin typeface="+mj-lt"/>
              </a:rPr>
              <a:t>information</a:t>
            </a:r>
            <a:r>
              <a:rPr lang="de-DE" sz="2000" dirty="0">
                <a:effectLst/>
                <a:latin typeface="+mj-lt"/>
              </a:rPr>
              <a:t> </a:t>
            </a:r>
            <a:r>
              <a:rPr lang="de-DE" sz="2000" dirty="0" err="1">
                <a:effectLst/>
                <a:latin typeface="+mj-lt"/>
              </a:rPr>
              <a:t>Gain</a:t>
            </a:r>
            <a:r>
              <a:rPr lang="de-DE" sz="2000" dirty="0">
                <a:effectLst/>
                <a:latin typeface="+mj-lt"/>
              </a:rPr>
              <a:t>)</a:t>
            </a:r>
          </a:p>
          <a:p>
            <a:r>
              <a:rPr lang="de-DE" sz="2000" dirty="0" err="1">
                <a:effectLst/>
                <a:latin typeface="+mj-lt"/>
              </a:rPr>
              <a:t>Node</a:t>
            </a:r>
            <a:r>
              <a:rPr lang="de-DE" sz="2000" dirty="0">
                <a:effectLst/>
                <a:latin typeface="+mj-lt"/>
              </a:rPr>
              <a:t> (Knoten): Knoten ist eine Bedingung mit mehreren Ergebnissen in der Baumstruktur.</a:t>
            </a:r>
          </a:p>
          <a:p>
            <a:r>
              <a:rPr lang="de-DE" sz="2000" dirty="0">
                <a:effectLst/>
                <a:latin typeface="+mj-lt"/>
              </a:rPr>
              <a:t>﻿﻿Leaf: Dies ist die endgültige Entscheidung (Endpunkt) eines Knotens aus der Bedingung (Frage)</a:t>
            </a:r>
            <a:endParaRPr lang="de-DE" sz="2000" dirty="0">
              <a:latin typeface="+mj-lt"/>
            </a:endParaRPr>
          </a:p>
        </p:txBody>
      </p:sp>
      <p:pic>
        <p:nvPicPr>
          <p:cNvPr id="6" name="Picture 2" descr="PDF] Classification Based on Decision Tree Algorithm for Machine Learning |  Semantic Scholar">
            <a:extLst>
              <a:ext uri="{FF2B5EF4-FFF2-40B4-BE49-F238E27FC236}">
                <a16:creationId xmlns:a16="http://schemas.microsoft.com/office/drawing/2014/main" id="{D45D2E15-912C-D7FE-AF22-7132EB24E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b="6908"/>
          <a:stretch/>
        </p:blipFill>
        <p:spPr bwMode="auto">
          <a:xfrm>
            <a:off x="6099048" y="1671869"/>
            <a:ext cx="5458968" cy="35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C2EB8-AB81-EEDE-7710-FC4A5619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+mn-lt"/>
              </a:rPr>
              <a:t>Wie werden die Aufteilungspunkte und die Reihenfolge der Aufteilungsvariablen bestimmt?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1EA16-9C48-9236-6F04-5A2DD872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>
                <a:latin typeface="+mj-lt"/>
              </a:rPr>
              <a:t>OLS (</a:t>
            </a:r>
            <a:r>
              <a:rPr lang="de-DE" b="0" i="0" u="none" strike="noStrike" dirty="0" err="1">
                <a:effectLst/>
                <a:latin typeface="+mj-lt"/>
              </a:rPr>
              <a:t>Ordinary</a:t>
            </a:r>
            <a:r>
              <a:rPr lang="de-DE" b="0" i="0" u="none" strike="noStrike" dirty="0">
                <a:effectLst/>
                <a:latin typeface="+mj-lt"/>
              </a:rPr>
              <a:t> Least </a:t>
            </a:r>
            <a:r>
              <a:rPr lang="de-DE" b="0" i="0" u="none" strike="noStrike" dirty="0" err="1">
                <a:effectLst/>
                <a:latin typeface="+mj-lt"/>
              </a:rPr>
              <a:t>Squares</a:t>
            </a:r>
            <a:r>
              <a:rPr lang="de-DE" b="0" i="0" u="none" strike="noStrike" dirty="0">
                <a:effectLst/>
                <a:latin typeface="+mj-lt"/>
              </a:rPr>
              <a:t>) </a:t>
            </a:r>
            <a:r>
              <a:rPr lang="de-DE" dirty="0">
                <a:latin typeface="+mj-lt"/>
              </a:rPr>
              <a:t>Methode bei Regression </a:t>
            </a:r>
            <a:r>
              <a:rPr lang="de-DE" dirty="0" err="1">
                <a:latin typeface="+mj-lt"/>
              </a:rPr>
              <a:t>Trees</a:t>
            </a: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Für die Aufteilungsvariable </a:t>
            </a:r>
            <a:r>
              <a:rPr lang="de-DE" dirty="0" err="1">
                <a:latin typeface="+mj-lt"/>
              </a:rPr>
              <a:t>Xj</a:t>
            </a:r>
            <a:r>
              <a:rPr lang="de-DE" dirty="0">
                <a:latin typeface="+mj-lt"/>
              </a:rPr>
              <a:t> ist der Aufteilungspunkt s zu finden, der den Raum in zwei Regionen trennt:</a:t>
            </a: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Bei Regression-</a:t>
            </a:r>
            <a:r>
              <a:rPr lang="de-DE" dirty="0" err="1">
                <a:latin typeface="+mj-lt"/>
              </a:rPr>
              <a:t>Trees</a:t>
            </a:r>
            <a:r>
              <a:rPr lang="de-DE" dirty="0">
                <a:latin typeface="+mj-lt"/>
              </a:rPr>
              <a:t> kann der MSE für die Evaluation verwendet werden.</a:t>
            </a:r>
          </a:p>
          <a:p>
            <a:r>
              <a:rPr lang="de-DE" dirty="0">
                <a:latin typeface="+mj-lt"/>
              </a:rPr>
              <a:t>Bei einem Klassifizierungsproblem ist das nicht möglich.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9C52C-7988-5F49-A910-FEC754C7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05" y="2237050"/>
            <a:ext cx="2984393" cy="5605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6E253BC-09F3-1B55-B59B-7D6D2EF3B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60" y="3769518"/>
            <a:ext cx="5761277" cy="4635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B8F715-DB76-8908-E71B-07E8BBDC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160" y="4368006"/>
            <a:ext cx="4764728" cy="6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0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2430-4F07-43EB-EB76-82F38405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bei Klassifizierungsproblemen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93A1B-77D4-2422-40BB-470D5A3B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+mj-lt"/>
              </a:rPr>
              <a:t>yi</a:t>
            </a:r>
            <a:r>
              <a:rPr lang="de-DE" dirty="0">
                <a:latin typeface="+mj-lt"/>
              </a:rPr>
              <a:t> nimmt die Werte 1, ...K an, und beschreibt eine von K Klassen</a:t>
            </a:r>
          </a:p>
          <a:p>
            <a:r>
              <a:rPr lang="de-DE" dirty="0">
                <a:latin typeface="+mj-lt"/>
              </a:rPr>
              <a:t>Sei </a:t>
            </a:r>
            <a:r>
              <a:rPr lang="de-DE" dirty="0" err="1">
                <a:latin typeface="+mj-lt"/>
              </a:rPr>
              <a:t>Rm</a:t>
            </a:r>
            <a:r>
              <a:rPr lang="de-DE" dirty="0">
                <a:latin typeface="+mj-lt"/>
              </a:rPr>
              <a:t> mit m = 1, ..., m sind die Endknoten bei </a:t>
            </a:r>
            <a:r>
              <a:rPr lang="de-DE" dirty="0" err="1">
                <a:latin typeface="+mj-lt"/>
              </a:rPr>
              <a:t>Nm</a:t>
            </a:r>
            <a:r>
              <a:rPr lang="de-DE" dirty="0">
                <a:latin typeface="+mj-lt"/>
              </a:rPr>
              <a:t> Beobachtungen; </a:t>
            </a:r>
          </a:p>
          <a:p>
            <a:r>
              <a:rPr lang="de-DE" dirty="0" err="1">
                <a:latin typeface="+mj-lt"/>
              </a:rPr>
              <a:t>k</a:t>
            </a:r>
            <a:r>
              <a:rPr lang="de-DE" dirty="0">
                <a:latin typeface="+mj-lt"/>
              </a:rPr>
              <a:t> = 1, ..., K sind die möglichen Klassen/Ergebnisse des Ziels.</a:t>
            </a:r>
          </a:p>
          <a:p>
            <a:r>
              <a:rPr lang="de-DE" dirty="0">
                <a:latin typeface="+mj-lt"/>
              </a:rPr>
              <a:t>Dann ist                                der Anteil der Beobachtung der Klasse </a:t>
            </a:r>
            <a:r>
              <a:rPr lang="de-DE" dirty="0" err="1">
                <a:latin typeface="+mj-lt"/>
              </a:rPr>
              <a:t>k</a:t>
            </a:r>
            <a:r>
              <a:rPr lang="de-DE" dirty="0">
                <a:latin typeface="+mj-lt"/>
              </a:rPr>
              <a:t> im Knoten m.</a:t>
            </a:r>
          </a:p>
          <a:p>
            <a:r>
              <a:rPr lang="de-DE" dirty="0">
                <a:latin typeface="+mj-lt"/>
              </a:rPr>
              <a:t>Wir ordnen eine Beobachtung, die in den Knoten </a:t>
            </a:r>
            <a:r>
              <a:rPr lang="de-DE" dirty="0" err="1">
                <a:latin typeface="+mj-lt"/>
              </a:rPr>
              <a:t>Rm</a:t>
            </a:r>
            <a:r>
              <a:rPr lang="de-DE" dirty="0">
                <a:latin typeface="+mj-lt"/>
              </a:rPr>
              <a:t> fällt, der Klasse </a:t>
            </a:r>
            <a:r>
              <a:rPr lang="de-DE" dirty="0" err="1">
                <a:latin typeface="+mj-lt"/>
              </a:rPr>
              <a:t>k</a:t>
            </a:r>
            <a:r>
              <a:rPr lang="de-DE" dirty="0">
                <a:latin typeface="+mj-lt"/>
              </a:rPr>
              <a:t>(m) zu, so dass</a:t>
            </a:r>
          </a:p>
          <a:p>
            <a:r>
              <a:rPr lang="de-DE" dirty="0">
                <a:latin typeface="+mj-lt"/>
              </a:rPr>
              <a:t>d. h. zur Mehrheitsklasse im Knoten wird.</a:t>
            </a:r>
          </a:p>
          <a:p>
            <a:endParaRPr lang="de-DE" dirty="0"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05EB8E-6EEB-5E53-7AB2-117EBD5C0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73" y="3250998"/>
            <a:ext cx="2489193" cy="6611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1BEBDA5-383F-7059-5494-9E69E0B3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669" y="4738726"/>
            <a:ext cx="1949888" cy="3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8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5E44B-D801-CB22-8800-D01999B8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des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C73BE-D6AB-343F-4C52-42D64186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77"/>
            <a:ext cx="10515600" cy="4410636"/>
          </a:xfrm>
        </p:spPr>
        <p:txBody>
          <a:bodyPr>
            <a:normAutofit fontScale="77500" lnSpcReduction="20000"/>
          </a:bodyPr>
          <a:lstStyle/>
          <a:p>
            <a:r>
              <a:rPr lang="de-DE" dirty="0">
                <a:latin typeface="+mj-lt"/>
              </a:rPr>
              <a:t>Die </a:t>
            </a:r>
            <a:r>
              <a:rPr lang="de-DE" dirty="0" err="1">
                <a:latin typeface="+mj-lt"/>
              </a:rPr>
              <a:t>Impurity</a:t>
            </a:r>
            <a:r>
              <a:rPr lang="de-DE" dirty="0">
                <a:latin typeface="+mj-lt"/>
              </a:rPr>
              <a:t> (Verunreinigung) Qm(T) eines Knotens kann auf folgende Weise definiert werden:</a:t>
            </a: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Das Ziel des Classification </a:t>
            </a:r>
            <a:r>
              <a:rPr lang="de-DE" dirty="0" err="1">
                <a:latin typeface="+mj-lt"/>
              </a:rPr>
              <a:t>Trees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cost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complexity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criterion</a:t>
            </a:r>
            <a:r>
              <a:rPr lang="de-DE" dirty="0">
                <a:latin typeface="+mj-lt"/>
              </a:rPr>
              <a:t>) ist gegeben durch:</a:t>
            </a: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wobei Qm(T) eines der oben genannten Verunreinigungsmaße ist.</a:t>
            </a:r>
          </a:p>
          <a:p>
            <a:endParaRPr lang="de-DE" dirty="0"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4CFE77-EDE0-84D2-FF19-B21E26BC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46" y="1862771"/>
            <a:ext cx="4123616" cy="22687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608C83-E239-A7E6-F248-F817C13F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62" y="4573129"/>
            <a:ext cx="2841101" cy="6724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C49A61-6BF8-D714-1807-D48E015C1D0E}"/>
              </a:ext>
            </a:extLst>
          </p:cNvPr>
          <p:cNvSpPr txBox="1"/>
          <p:nvPr/>
        </p:nvSpPr>
        <p:spPr>
          <a:xfrm>
            <a:off x="382593" y="5888765"/>
            <a:ext cx="1123566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+mj-lt"/>
              </a:rPr>
              <a:t>Anmerkung: </a:t>
            </a:r>
            <a:r>
              <a:rPr lang="de-DE" dirty="0">
                <a:latin typeface="+mj-lt"/>
              </a:rPr>
              <a:t>Gini und Entropie reagieren empfindlicher auf Veränderungen in der Zusammensetzung der Knoten und sind in der Regel die bessere Wahl.</a:t>
            </a:r>
          </a:p>
        </p:txBody>
      </p:sp>
    </p:spTree>
    <p:extLst>
      <p:ext uri="{BB962C8B-B14F-4D97-AF65-F5344CB8AC3E}">
        <p14:creationId xmlns:p14="http://schemas.microsoft.com/office/powerpoint/2010/main" val="399606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74C9C-9DAF-89AA-FF2A-1288B709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/>
                <a:latin typeface="Helvetica" pitchFamily="2" charset="0"/>
              </a:rPr>
              <a:t>Overfitting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Decision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Trees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084CB-63A4-DB91-7161-B273B1E3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Wenn ein </a:t>
            </a:r>
            <a:r>
              <a:rPr lang="de-DE" dirty="0" err="1">
                <a:latin typeface="+mj-lt"/>
              </a:rPr>
              <a:t>D</a:t>
            </a:r>
            <a:r>
              <a:rPr lang="de-DE" dirty="0" err="1">
                <a:effectLst/>
                <a:latin typeface="+mj-lt"/>
              </a:rPr>
              <a:t>ecision</a:t>
            </a:r>
            <a:r>
              <a:rPr lang="de-DE" dirty="0">
                <a:effectLst/>
                <a:latin typeface="+mj-lt"/>
              </a:rPr>
              <a:t> </a:t>
            </a:r>
            <a:r>
              <a:rPr lang="de-DE" dirty="0" err="1">
                <a:latin typeface="+mj-lt"/>
              </a:rPr>
              <a:t>T</a:t>
            </a:r>
            <a:r>
              <a:rPr lang="de-DE" dirty="0" err="1">
                <a:effectLst/>
                <a:latin typeface="+mj-lt"/>
              </a:rPr>
              <a:t>ree</a:t>
            </a:r>
            <a:r>
              <a:rPr lang="de-DE" dirty="0">
                <a:effectLst/>
                <a:latin typeface="+mj-lt"/>
              </a:rPr>
              <a:t>  vollständig gewachsen ist, kann er an Generalisierungsfähigkeit verlieren.﻿﻿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﻿Dieses Phänomen ist als </a:t>
            </a:r>
            <a:r>
              <a:rPr lang="de-DE" dirty="0" err="1">
                <a:effectLst/>
                <a:latin typeface="+mj-lt"/>
              </a:rPr>
              <a:t>Overfitting</a:t>
            </a:r>
            <a:r>
              <a:rPr lang="de-DE" dirty="0">
                <a:effectLst/>
                <a:latin typeface="+mj-lt"/>
              </a:rPr>
              <a:t> bekannt.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﻿</a:t>
            </a:r>
            <a:r>
              <a:rPr lang="de-DE" dirty="0" err="1">
                <a:effectLst/>
                <a:latin typeface="+mj-lt"/>
              </a:rPr>
              <a:t>Overfitting</a:t>
            </a:r>
            <a:r>
              <a:rPr lang="de-DE" dirty="0">
                <a:effectLst/>
                <a:latin typeface="+mj-lt"/>
              </a:rPr>
              <a:t> aufgrund des Vorhandenseins von Rauschen</a:t>
            </a:r>
          </a:p>
          <a:p>
            <a:pPr lvl="1"/>
            <a:r>
              <a:rPr lang="de-DE" dirty="0">
                <a:effectLst/>
                <a:latin typeface="+mj-lt"/>
              </a:rPr>
              <a:t>Falsch beschriftete Daten können im Widerspruch zu den Klassenbeschriftungen anderer ähnlicher Datensätze stehen.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﻿﻿</a:t>
            </a:r>
            <a:r>
              <a:rPr lang="de-DE" dirty="0" err="1">
                <a:effectLst/>
                <a:latin typeface="+mj-lt"/>
              </a:rPr>
              <a:t>Overfitting</a:t>
            </a:r>
            <a:r>
              <a:rPr lang="de-DE" dirty="0">
                <a:effectLst/>
                <a:latin typeface="+mj-lt"/>
              </a:rPr>
              <a:t> aufgrund des Mangels an repräsentativen Instanzen</a:t>
            </a:r>
          </a:p>
          <a:p>
            <a:pPr lvl="1"/>
            <a:r>
              <a:rPr lang="de-DE" dirty="0">
                <a:effectLst/>
                <a:latin typeface="+mj-lt"/>
              </a:rPr>
              <a:t>Der Mangel an repräsentativen Fällen in den Trainingsdaten kann eine Verfeinerung des Lernalgorithmus verhindern.</a:t>
            </a: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62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Macintosh PowerPoint</Application>
  <PresentationFormat>Breitbild</PresentationFormat>
  <Paragraphs>102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SFBX1200</vt:lpstr>
      <vt:lpstr>Söhne</vt:lpstr>
      <vt:lpstr>Office</vt:lpstr>
      <vt:lpstr>CART-Klassifikator</vt:lpstr>
      <vt:lpstr>Inhalt</vt:lpstr>
      <vt:lpstr>CART: Classification And Regression Trees</vt:lpstr>
      <vt:lpstr>Strategie</vt:lpstr>
      <vt:lpstr>Aufbau eines Classification Trees</vt:lpstr>
      <vt:lpstr>Wie werden die Aufteilungspunkte und die Reihenfolge der Aufteilungsvariablen bestimmt?</vt:lpstr>
      <vt:lpstr>Vorgehen bei Klassifizierungsproblemen</vt:lpstr>
      <vt:lpstr>Auswertung des Models</vt:lpstr>
      <vt:lpstr>Overfitting in Decision Trees</vt:lpstr>
      <vt:lpstr>Vermeidung von Overfitting im Lernprozess von Entscheidungsbäumen</vt:lpstr>
      <vt:lpstr>Pruning</vt:lpstr>
      <vt:lpstr>Vor- und Nachteile von CART</vt:lpstr>
      <vt:lpstr>Verbesserungsmöglichkeiten / 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CART-Klassifikator</dc:title>
  <dc:creator>Kirchberger, Elias</dc:creator>
  <cp:lastModifiedBy>Kirchberger, Elias</cp:lastModifiedBy>
  <cp:revision>1</cp:revision>
  <dcterms:created xsi:type="dcterms:W3CDTF">2023-05-01T11:02:00Z</dcterms:created>
  <dcterms:modified xsi:type="dcterms:W3CDTF">2023-05-01T12:43:25Z</dcterms:modified>
</cp:coreProperties>
</file>