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6" r:id="rId9"/>
    <p:sldId id="297" r:id="rId10"/>
    <p:sldId id="298" r:id="rId11"/>
    <p:sldId id="299" r:id="rId12"/>
    <p:sldId id="301" r:id="rId13"/>
    <p:sldId id="302" r:id="rId14"/>
    <p:sldId id="304" r:id="rId15"/>
    <p:sldId id="303" r:id="rId16"/>
    <p:sldId id="305" r:id="rId17"/>
    <p:sldId id="306" r:id="rId18"/>
    <p:sldId id="307" r:id="rId19"/>
    <p:sldId id="308" r:id="rId20"/>
    <p:sldId id="309" r:id="rId21"/>
    <p:sldId id="268" r:id="rId22"/>
    <p:sldId id="266" r:id="rId23"/>
    <p:sldId id="265" r:id="rId24"/>
    <p:sldId id="269" r:id="rId25"/>
    <p:sldId id="280" r:id="rId26"/>
  </p:sldIdLst>
  <p:sldSz cx="9144000" cy="5143500" type="screen16x9"/>
  <p:notesSz cx="6858000" cy="9144000"/>
  <p:embeddedFontLst>
    <p:embeddedFont>
      <p:font typeface="Roboto Slab" panose="020B0604020202020204" charset="0"/>
      <p:regular r:id="rId28"/>
      <p:bold r:id="rId29"/>
    </p:embeddedFont>
    <p:embeddedFont>
      <p:font typeface="Source Sans Pro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CFF"/>
    <a:srgbClr val="7A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0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10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44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800" b="0" dirty="0"/>
              <a:t>CSC8631: </a:t>
            </a:r>
            <a:r>
              <a:rPr lang="en-GB" sz="4800" b="0" dirty="0" smtClean="0"/>
              <a:t>Data </a:t>
            </a:r>
            <a:r>
              <a:rPr lang="en-GB" sz="4800" b="0" dirty="0"/>
              <a:t>Management and Exploratory Data Analysis</a:t>
            </a:r>
          </a:p>
        </p:txBody>
      </p:sp>
      <p:sp>
        <p:nvSpPr>
          <p:cNvPr id="3" name="Google Shape;76;p13"/>
          <p:cNvSpPr txBox="1"/>
          <p:nvPr/>
        </p:nvSpPr>
        <p:spPr>
          <a:xfrm>
            <a:off x="1776549" y="4336869"/>
            <a:ext cx="3103036" cy="66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GB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Simon Irvine </a:t>
            </a:r>
            <a:r>
              <a:rPr lang="ar-SA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ar-SA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210449787</a:t>
            </a:r>
            <a:endParaRPr lang="en-GB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2133" y="73079"/>
            <a:ext cx="1681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 December, 2021</a:t>
            </a:r>
            <a:endParaRPr lang="en-GB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6000" dirty="0" smtClean="0">
                <a:solidFill>
                  <a:schemeClr val="accent4"/>
                </a:solidFill>
              </a:rPr>
              <a:t>2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ar-SA" dirty="0" err="1" smtClean="0"/>
              <a:t>Tidy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Exploring</a:t>
            </a:r>
            <a:r>
              <a:rPr lang="ar-SA" dirty="0" smtClean="0"/>
              <a:t> </a:t>
            </a:r>
            <a:r>
              <a:rPr lang="ar-SA" dirty="0" err="1" smtClean="0"/>
              <a:t>and</a:t>
            </a:r>
            <a:r>
              <a:rPr lang="ar-SA" dirty="0" smtClean="0"/>
              <a:t> </a:t>
            </a:r>
            <a:r>
              <a:rPr lang="ar-SA" dirty="0" err="1" smtClean="0"/>
              <a:t>pre-processing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5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02" y="909501"/>
            <a:ext cx="5888197" cy="33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88" y="890868"/>
            <a:ext cx="5807825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6000" dirty="0" smtClean="0">
                <a:solidFill>
                  <a:schemeClr val="accent4"/>
                </a:solidFill>
              </a:rPr>
              <a:t>3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ar-SA" dirty="0" err="1" smtClean="0"/>
              <a:t>The</a:t>
            </a:r>
            <a:r>
              <a:rPr lang="ar-SA" dirty="0" smtClean="0"/>
              <a:t> </a:t>
            </a:r>
            <a:r>
              <a:rPr lang="ar-SA" dirty="0" err="1" smtClean="0"/>
              <a:t>Loop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Transforms</a:t>
            </a:r>
            <a:r>
              <a:rPr lang="ar-SA" dirty="0" smtClean="0"/>
              <a:t>, </a:t>
            </a:r>
            <a:r>
              <a:rPr lang="ar-SA" dirty="0" err="1" smtClean="0"/>
              <a:t>Visualize</a:t>
            </a:r>
            <a:r>
              <a:rPr lang="ar-SA" dirty="0" smtClean="0"/>
              <a:t> </a:t>
            </a:r>
            <a:r>
              <a:rPr lang="ar-SA" dirty="0" err="1" smtClean="0"/>
              <a:t>and</a:t>
            </a:r>
            <a:r>
              <a:rPr lang="ar-SA" dirty="0" smtClean="0"/>
              <a:t> </a:t>
            </a:r>
            <a:r>
              <a:rPr lang="ar-SA" dirty="0" err="1" smtClean="0"/>
              <a:t>Model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1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4400" b="1" dirty="0" err="1" smtClean="0"/>
              <a:t>Questions</a:t>
            </a:r>
            <a:endParaRPr sz="4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1058091" y="2342290"/>
            <a:ext cx="5251269" cy="1903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r>
              <a:rPr lang="en-GB" dirty="0"/>
              <a:t>What can we learn about the people who registered for this MOOC</a:t>
            </a:r>
            <a:r>
              <a:rPr lang="en-GB" dirty="0" smtClean="0"/>
              <a:t>?</a:t>
            </a:r>
            <a:r>
              <a:rPr lang="ar-SA" dirty="0" smtClean="0"/>
              <a:t/>
            </a:r>
            <a:br>
              <a:rPr lang="ar-SA" dirty="0" smtClean="0"/>
            </a:br>
            <a:endParaRPr lang="en-GB" dirty="0"/>
          </a:p>
          <a:p>
            <a:r>
              <a:rPr lang="en-GB" dirty="0"/>
              <a:t>Does gender play a role</a:t>
            </a:r>
            <a:r>
              <a:rPr lang="en-GB" dirty="0" smtClean="0"/>
              <a:t>?</a:t>
            </a:r>
            <a:endParaRPr lang="ar-SA" dirty="0" smtClean="0"/>
          </a:p>
          <a:p>
            <a:endParaRPr lang="en-GB" dirty="0"/>
          </a:p>
          <a:p>
            <a:r>
              <a:rPr lang="en-GB" dirty="0"/>
              <a:t>How popular were the videos?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308756" y="1164243"/>
            <a:ext cx="999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000" b="1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?</a:t>
            </a:r>
            <a:endParaRPr lang="en-GB" sz="8000" b="1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3757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" y="638290"/>
            <a:ext cx="4856071" cy="3468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724" y="2619098"/>
            <a:ext cx="28542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are there such large spikes of enrolment in 2016? Was there a marketing drive?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would be good to know when the MOOC runs began and finished to delineate the groupings.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clear registration was open after each course started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884" y="249427"/>
            <a:ext cx="2262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nrolments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against date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1194726" y="759774"/>
            <a:ext cx="1208077" cy="263084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49701" y="2258677"/>
            <a:ext cx="28542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NA mean in this context? No education (unlikely, as secondary is an option) or learners did not complete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 it clear there were fewer outliers (PhD holders and less than secondary) which is not surprising. There seems to be a fairly even distribution across all other education levels.</a:t>
            </a:r>
            <a:endParaRPr lang="en-GB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8076" y="422962"/>
            <a:ext cx="5949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nrolments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 over time against highest education level</a:t>
            </a: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282" y="819098"/>
            <a:ext cx="5040000" cy="360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28683" y="1635241"/>
            <a:ext cx="3584181" cy="27365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28682" y="3382835"/>
            <a:ext cx="3584181" cy="27365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6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138" y="837385"/>
            <a:ext cx="5040000" cy="36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0106" y="2232551"/>
            <a:ext cx="285423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a slightly greater number of females working in teaching and education and accounting on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a </a:t>
            </a:r>
            <a:r>
              <a:rPr lang="en-GB" sz="1100" dirty="0" smtClean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noticeably </a:t>
            </a: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greater number of males working in IT and information services and engineering on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other categories have an equal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Nonbinary and other genders are represented in teaching, marketing, IT, voluntary and business consulting.</a:t>
            </a: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692" y="422962"/>
            <a:ext cx="7013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mployment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area against gender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1389047" y="1188400"/>
            <a:ext cx="3584181" cy="15707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233058" y="2442756"/>
            <a:ext cx="254726" cy="254726"/>
          </a:xfrm>
          <a:prstGeom prst="ellipse">
            <a:avLst/>
          </a:prstGeom>
          <a:noFill/>
          <a:ln>
            <a:solidFill>
              <a:srgbClr val="7AAD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226527" y="3019699"/>
            <a:ext cx="254726" cy="254726"/>
          </a:xfrm>
          <a:prstGeom prst="ellipse">
            <a:avLst/>
          </a:prstGeom>
          <a:noFill/>
          <a:ln>
            <a:solidFill>
              <a:srgbClr val="7AAD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rot="5400000">
            <a:off x="2404536" y="2042955"/>
            <a:ext cx="3584181" cy="959751"/>
          </a:xfrm>
          <a:prstGeom prst="rect">
            <a:avLst/>
          </a:prstGeom>
          <a:noFill/>
          <a:ln>
            <a:solidFill>
              <a:srgbClr val="C77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3" y="770119"/>
            <a:ext cx="5040000" cy="36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8755" y="2990197"/>
            <a:ext cx="28542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Nonbinary learners registered home countries as Pakistan, Kazakhstan, Ghana, UK, Germany and Canada.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gender learners registered home countries as US, Norway, Philippines, UK, Spain and Bulgaria.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Unsurprisingly, regardless of gender, UK learners represented the largest group.</a:t>
            </a: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692" y="422962"/>
            <a:ext cx="6648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G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enders against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C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ountry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ar-SA" b="1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learners</a:t>
            </a:r>
            <a:r>
              <a:rPr lang="ar-SA" b="1" dirty="0">
                <a:solidFill>
                  <a:srgbClr val="333333"/>
                </a:solidFill>
                <a:latin typeface="Helvetica Neue"/>
              </a:rPr>
              <a:t>(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391472" y="1644537"/>
            <a:ext cx="3584181" cy="1756586"/>
          </a:xfrm>
          <a:prstGeom prst="rect">
            <a:avLst/>
          </a:prstGeom>
          <a:noFill/>
          <a:ln>
            <a:solidFill>
              <a:srgbClr val="C77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97608" y="2938823"/>
            <a:ext cx="1778696" cy="2485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375" y="909811"/>
            <a:ext cx="5040000" cy="36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5286" y="3623745"/>
            <a:ext cx="28542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Welcome to the course video is the most watched video followed by Privacy online and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little variation across the other videos with a 2% watch rate.</a:t>
            </a: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692" y="422962"/>
            <a:ext cx="6648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otal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V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iews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across all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V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ideos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3923243" y="1729680"/>
            <a:ext cx="1778696" cy="2485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ar-SA" sz="3600" b="1" dirty="0" smtClean="0"/>
              <a:t>Simon Irvine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ar-SA" sz="2600" dirty="0" smtClean="0"/>
              <a:t>MSc </a:t>
            </a:r>
            <a:r>
              <a:rPr lang="ar-SA" sz="2600" dirty="0" err="1" smtClean="0"/>
              <a:t>Digital</a:t>
            </a:r>
            <a:r>
              <a:rPr lang="ar-SA" sz="2600" dirty="0" smtClean="0"/>
              <a:t> </a:t>
            </a:r>
            <a:r>
              <a:rPr lang="ar-SA" sz="2600" dirty="0" err="1" smtClean="0"/>
              <a:t>Technology</a:t>
            </a:r>
            <a:r>
              <a:rPr lang="ar-SA" sz="2600" dirty="0" smtClean="0"/>
              <a:t> </a:t>
            </a:r>
            <a:r>
              <a:rPr lang="ar-SA" sz="2600" dirty="0" err="1" smtClean="0"/>
              <a:t>Solutions</a:t>
            </a:r>
            <a:r>
              <a:rPr lang="ar-SA" sz="2600" dirty="0" smtClean="0"/>
              <a:t> (</a:t>
            </a:r>
            <a:r>
              <a:rPr lang="ar-SA" sz="2600" dirty="0" err="1" smtClean="0"/>
              <a:t>Data</a:t>
            </a:r>
            <a:r>
              <a:rPr lang="ar-SA" sz="2600" dirty="0" smtClean="0"/>
              <a:t> </a:t>
            </a:r>
            <a:r>
              <a:rPr lang="ar-SA" sz="2600" dirty="0" err="1" smtClean="0"/>
              <a:t>Analytics</a:t>
            </a:r>
            <a:r>
              <a:rPr lang="ar-SA" sz="2600" dirty="0" smtClean="0"/>
              <a:t>(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ar-SA" sz="2600" dirty="0" smtClean="0"/>
              <a:t/>
            </a:r>
            <a:br>
              <a:rPr lang="ar-SA" sz="2600" dirty="0" smtClean="0"/>
            </a:br>
            <a:r>
              <a:rPr lang="en" sz="2600" dirty="0" smtClean="0"/>
              <a:t>You </a:t>
            </a:r>
            <a:r>
              <a:rPr lang="en" sz="2600" dirty="0"/>
              <a:t>can find me at:</a:t>
            </a:r>
            <a:endParaRPr sz="2600" dirty="0"/>
          </a:p>
          <a:p>
            <a:pPr marL="0" lvl="0" indent="0">
              <a:buNone/>
            </a:pPr>
            <a:r>
              <a:rPr lang="en" sz="2600" dirty="0" smtClean="0"/>
              <a:t>@</a:t>
            </a:r>
            <a:r>
              <a:rPr lang="en-GB" sz="2600" dirty="0" smtClean="0"/>
              <a:t>github.com/</a:t>
            </a:r>
            <a:r>
              <a:rPr lang="en-GB" sz="2600" dirty="0" err="1" smtClean="0"/>
              <a:t>simontirvine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Simon Irv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85" y="2575282"/>
            <a:ext cx="1345812" cy="13458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834" y="858942"/>
            <a:ext cx="5040000" cy="36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5286" y="3623745"/>
            <a:ext cx="28542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Welcome to the course video is the most watched video followed by Privacy online and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little variation across the other videos with a 2% watch rate.</a:t>
            </a:r>
            <a:endParaRPr lang="en-GB" sz="11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692" y="422962"/>
            <a:ext cx="6648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otal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V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iews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cross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ll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ar-SA" b="1" dirty="0" smtClean="0">
                <a:solidFill>
                  <a:srgbClr val="333333"/>
                </a:solidFill>
                <a:latin typeface="Helvetica Neue"/>
              </a:rPr>
              <a:t>V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</a:rPr>
              <a:t>ideos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4172864" y="1143000"/>
            <a:ext cx="1778696" cy="98624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Future</a:t>
            </a:r>
            <a:r>
              <a:rPr lang="ar-SA" dirty="0" smtClean="0"/>
              <a:t> </a:t>
            </a:r>
            <a:r>
              <a:rPr lang="ar-SA" dirty="0" err="1" smtClean="0"/>
              <a:t>Work</a:t>
            </a:r>
            <a:r>
              <a:rPr lang="ar-SA" dirty="0" smtClean="0"/>
              <a:t>?</a:t>
            </a:r>
            <a:endParaRPr dirty="0"/>
          </a:p>
        </p:txBody>
      </p:sp>
      <p:sp>
        <p:nvSpPr>
          <p:cNvPr id="206" name="Google Shape;206;p24"/>
          <p:cNvSpPr/>
          <p:nvPr/>
        </p:nvSpPr>
        <p:spPr>
          <a:xfrm>
            <a:off x="-34930" y="1928700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Predicting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likelihood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of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learners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quitting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early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Suggesting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activity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types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that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learners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engage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with</a:t>
            </a:r>
            <a:r>
              <a:rPr lang="ar-SA" sz="1800" dirty="0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 </a:t>
            </a:r>
            <a:r>
              <a:rPr lang="ar-SA" sz="1800" dirty="0" err="1" smtClean="0">
                <a:solidFill>
                  <a:srgbClr val="263238"/>
                </a:solidFill>
                <a:latin typeface="Roboto Slab"/>
                <a:ea typeface="Roboto Slab"/>
                <a:cs typeface="Source Sans Pro"/>
                <a:sym typeface="Roboto Slab"/>
              </a:rPr>
              <a:t>most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b="1" dirty="0" err="1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Lessons</a:t>
            </a:r>
            <a:r>
              <a:rPr lang="ar-SA" sz="3200" b="1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ar-SA" sz="3200" b="1" dirty="0" err="1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Learned</a:t>
            </a:r>
            <a:endParaRPr sz="3200" b="1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Thank</a:t>
            </a:r>
            <a:r>
              <a:rPr lang="ar-SA" dirty="0" smtClean="0"/>
              <a:t> </a:t>
            </a:r>
            <a:r>
              <a:rPr lang="ar-SA" dirty="0" err="1" smtClean="0"/>
              <a:t>ou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3200" dirty="0"/>
              <a:t>You can find me at:</a:t>
            </a:r>
          </a:p>
          <a:p>
            <a:pPr marL="0" lvl="0" indent="0">
              <a:buNone/>
            </a:pPr>
            <a:r>
              <a:rPr lang="en-GB" sz="3200" dirty="0"/>
              <a:t>@github.com/</a:t>
            </a:r>
            <a:r>
              <a:rPr lang="en-GB" sz="3200" dirty="0" err="1"/>
              <a:t>simontirvine</a:t>
            </a:r>
            <a:endParaRPr lang="en-GB" sz="32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en-GB" dirty="0"/>
              <a:t>The Brief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Scenario</a:t>
            </a:r>
            <a:r>
              <a:rPr lang="ar-SA" dirty="0" smtClean="0"/>
              <a:t> </a:t>
            </a:r>
            <a:r>
              <a:rPr lang="ar-SA" dirty="0" err="1" smtClean="0"/>
              <a:t>and</a:t>
            </a:r>
            <a:r>
              <a:rPr lang="ar-SA" dirty="0" smtClean="0"/>
              <a:t> </a:t>
            </a:r>
            <a:r>
              <a:rPr lang="ar-SA" dirty="0" err="1" smtClean="0"/>
              <a:t>challenge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2148840"/>
            <a:ext cx="6713400" cy="1894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ar-SA" dirty="0" smtClean="0"/>
              <a:t>Y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/>
              <a:t>will develop a data analysis pipeline to explore a given dataset.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The</a:t>
            </a:r>
            <a:r>
              <a:rPr lang="ar-SA" dirty="0" smtClean="0"/>
              <a:t> </a:t>
            </a:r>
            <a:r>
              <a:rPr lang="ar-SA" dirty="0" err="1" smtClean="0"/>
              <a:t>Challenge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ar-SA" dirty="0" err="1" smtClean="0"/>
              <a:t>FutureLearn</a:t>
            </a:r>
            <a:r>
              <a:rPr lang="ar-SA" dirty="0" smtClean="0"/>
              <a:t>  MOOC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GB" dirty="0"/>
              <a:t>Cyber Security: Safety at Home, Online, in </a:t>
            </a:r>
            <a:r>
              <a:rPr lang="en-GB" dirty="0" smtClean="0"/>
              <a:t>Life</a:t>
            </a:r>
            <a:endParaRPr lang="ar-SA" dirty="0" smtClean="0"/>
          </a:p>
          <a:p>
            <a:pPr lvl="0">
              <a:spcBef>
                <a:spcPts val="0"/>
              </a:spcBef>
            </a:pPr>
            <a:r>
              <a:rPr lang="ar-SA" dirty="0" err="1" smtClean="0"/>
              <a:t>Seven</a:t>
            </a:r>
            <a:r>
              <a:rPr lang="ar-SA" dirty="0" smtClean="0"/>
              <a:t> </a:t>
            </a:r>
            <a:r>
              <a:rPr lang="ar-SA" dirty="0" err="1" smtClean="0"/>
              <a:t>runs</a:t>
            </a:r>
            <a:r>
              <a:rPr lang="ar-SA" dirty="0" smtClean="0"/>
              <a:t>  </a:t>
            </a:r>
            <a:r>
              <a:rPr lang="ar-SA" dirty="0" err="1" smtClean="0"/>
              <a:t>from</a:t>
            </a:r>
            <a:r>
              <a:rPr lang="ar-SA" dirty="0" smtClean="0"/>
              <a:t> 2018-2016</a:t>
            </a:r>
          </a:p>
          <a:p>
            <a:pPr lvl="0">
              <a:spcBef>
                <a:spcPts val="0"/>
              </a:spcBef>
            </a:pPr>
            <a:endParaRPr lang="ar-SA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GB" dirty="0"/>
              <a:t>There are no formal requirements for the functionality or focus of your analysis. </a:t>
            </a:r>
            <a:endParaRPr lang="ar-SA" dirty="0"/>
          </a:p>
          <a:p>
            <a:pPr marL="76200" lvl="0" indent="0">
              <a:spcBef>
                <a:spcPts val="0"/>
              </a:spcBef>
              <a:buNone/>
            </a:pPr>
            <a:endParaRPr lang="ar-SA" dirty="0" smtClean="0"/>
          </a:p>
          <a:p>
            <a:pPr marL="76200" lvl="0" indent="0">
              <a:spcBef>
                <a:spcPts val="0"/>
              </a:spcBef>
              <a:buNone/>
            </a:pPr>
            <a:r>
              <a:rPr lang="ar-SA" dirty="0" smtClean="0"/>
              <a:t>W</a:t>
            </a:r>
            <a:r>
              <a:rPr lang="en-GB" dirty="0" smtClean="0"/>
              <a:t>rite </a:t>
            </a:r>
            <a:r>
              <a:rPr lang="en-GB" dirty="0"/>
              <a:t>your code incrementally, and test it carefully before continuing to add additional functionality.</a:t>
            </a:r>
            <a:endParaRPr lang="ar-SA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4400" b="1" dirty="0" err="1" smtClean="0"/>
              <a:t>Success</a:t>
            </a:r>
            <a:r>
              <a:rPr lang="ar-SA" sz="4400" b="1" dirty="0" smtClean="0"/>
              <a:t> </a:t>
            </a:r>
            <a:r>
              <a:rPr lang="ar-SA" sz="4400" b="1" dirty="0" err="1" smtClean="0"/>
              <a:t>criteria</a:t>
            </a:r>
            <a:endParaRPr sz="4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1998618" y="2342289"/>
            <a:ext cx="4310742" cy="2451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r>
              <a:rPr lang="en-GB" dirty="0"/>
              <a:t>Data are imported and processed allowing exploratory data analysis;</a:t>
            </a:r>
          </a:p>
          <a:p>
            <a:r>
              <a:rPr lang="en-GB" dirty="0"/>
              <a:t>A repository and version control system is established;</a:t>
            </a:r>
          </a:p>
          <a:p>
            <a:r>
              <a:rPr lang="en-GB" dirty="0"/>
              <a:t>Appropriate questions are asked throughout to further analysis;</a:t>
            </a:r>
          </a:p>
          <a:p>
            <a:r>
              <a:rPr lang="en-GB" dirty="0"/>
              <a:t>Processes and code are understandable and reproducible;</a:t>
            </a:r>
          </a:p>
          <a:p>
            <a:r>
              <a:rPr lang="en-GB" dirty="0"/>
              <a:t>A final report is produced.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47093" y="1458859"/>
            <a:ext cx="5849814" cy="22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6000" dirty="0" smtClean="0">
                <a:solidFill>
                  <a:schemeClr val="accent4"/>
                </a:solidFill>
              </a:rPr>
              <a:t>1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lvl="0"/>
            <a:r>
              <a:rPr lang="ar-SA" dirty="0" err="1" smtClean="0"/>
              <a:t>Import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Preparing</a:t>
            </a:r>
            <a:r>
              <a:rPr lang="ar-SA" dirty="0" smtClean="0"/>
              <a:t> </a:t>
            </a:r>
            <a:r>
              <a:rPr lang="ar-SA" dirty="0" err="1" smtClean="0"/>
              <a:t>and</a:t>
            </a:r>
            <a:r>
              <a:rPr lang="ar-SA" dirty="0" smtClean="0"/>
              <a:t> </a:t>
            </a:r>
            <a:r>
              <a:rPr lang="ar-SA" dirty="0" err="1" smtClean="0"/>
              <a:t>collecting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41" y="1248126"/>
            <a:ext cx="4262519" cy="2647248"/>
          </a:xfrm>
          <a:prstGeom prst="rect">
            <a:avLst/>
          </a:prstGeom>
        </p:spPr>
      </p:pic>
      <p:sp>
        <p:nvSpPr>
          <p:cNvPr id="7" name="Google Shape;118;p18"/>
          <p:cNvSpPr txBox="1">
            <a:spLocks/>
          </p:cNvSpPr>
          <p:nvPr/>
        </p:nvSpPr>
        <p:spPr>
          <a:xfrm>
            <a:off x="1051397" y="757919"/>
            <a:ext cx="2965269" cy="7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Reproducibility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118;p18"/>
          <p:cNvSpPr txBox="1">
            <a:spLocks/>
          </p:cNvSpPr>
          <p:nvPr/>
        </p:nvSpPr>
        <p:spPr>
          <a:xfrm>
            <a:off x="5914970" y="1612760"/>
            <a:ext cx="2686594" cy="7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Structured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118;p18"/>
          <p:cNvSpPr txBox="1">
            <a:spLocks/>
          </p:cNvSpPr>
          <p:nvPr/>
        </p:nvSpPr>
        <p:spPr>
          <a:xfrm>
            <a:off x="1654302" y="4153540"/>
            <a:ext cx="3089366" cy="7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Version</a:t>
            </a:r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Google Shape;118;p18"/>
          <p:cNvSpPr txBox="1">
            <a:spLocks/>
          </p:cNvSpPr>
          <p:nvPr/>
        </p:nvSpPr>
        <p:spPr>
          <a:xfrm>
            <a:off x="-58783" y="2455729"/>
            <a:ext cx="2686594" cy="7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Reporting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5789022" y="3895374"/>
            <a:ext cx="2686594" cy="7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Literate</a:t>
            </a:r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SA" b="1" dirty="0" err="1" smtClean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634</Words>
  <Application>Microsoft Office PowerPoint</Application>
  <PresentationFormat>On-screen Show (16:9)</PresentationFormat>
  <Paragraphs>117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 Slab</vt:lpstr>
      <vt:lpstr>Source Sans Pro</vt:lpstr>
      <vt:lpstr>Helvetica Neue</vt:lpstr>
      <vt:lpstr>Arial</vt:lpstr>
      <vt:lpstr>Calibri</vt:lpstr>
      <vt:lpstr>Cordelia template</vt:lpstr>
      <vt:lpstr>CSC8631: Data Management and Exploratory Data Analysis</vt:lpstr>
      <vt:lpstr>Hello!</vt:lpstr>
      <vt:lpstr>1. The Brief</vt:lpstr>
      <vt:lpstr>PowerPoint Presentation</vt:lpstr>
      <vt:lpstr>The Challenge</vt:lpstr>
      <vt:lpstr>Success criteria</vt:lpstr>
      <vt:lpstr>PowerPoint Presentation</vt:lpstr>
      <vt:lpstr>1. Import</vt:lpstr>
      <vt:lpstr>PowerPoint Presentation</vt:lpstr>
      <vt:lpstr>2. Tidy</vt:lpstr>
      <vt:lpstr>PowerPoint Presentation</vt:lpstr>
      <vt:lpstr>PowerPoint Presentation</vt:lpstr>
      <vt:lpstr>3. The Loop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Work?</vt:lpstr>
      <vt:lpstr>PowerPoint Presentation</vt:lpstr>
      <vt:lpstr>Thank ou</vt:lpstr>
      <vt:lpstr>And tables to compare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CSC8631: Data Management and Exploratory Data Analysis</dc:title>
  <cp:lastModifiedBy>Simon Irvine</cp:lastModifiedBy>
  <cp:revision>66</cp:revision>
  <dcterms:modified xsi:type="dcterms:W3CDTF">2021-12-03T11:28:28Z</dcterms:modified>
</cp:coreProperties>
</file>