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A8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6" autoAdjust="0"/>
  </p:normalViewPr>
  <p:slideViewPr>
    <p:cSldViewPr>
      <p:cViewPr>
        <p:scale>
          <a:sx n="20" d="100"/>
          <a:sy n="20" d="100"/>
        </p:scale>
        <p:origin x="1108" y="64"/>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3410" y="7003597"/>
            <a:ext cx="22700456" cy="14898735"/>
          </a:xfrm>
        </p:spPr>
        <p:txBody>
          <a:bodyPr anchor="b"/>
          <a:lstStyle>
            <a:lvl1pPr algn="ctr">
              <a:defRPr sz="14896"/>
            </a:lvl1pPr>
          </a:lstStyle>
          <a:p>
            <a:r>
              <a:rPr lang="en-US"/>
              <a:t>Click to edit Master title style</a:t>
            </a:r>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a:t>Click to edit Master subtitle style</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407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773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19" y="2278397"/>
            <a:ext cx="6526381" cy="362661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875" y="2278397"/>
            <a:ext cx="19200803" cy="362661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7119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06416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8484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1" y="10668848"/>
            <a:ext cx="26105525" cy="17801211"/>
          </a:xfrm>
        </p:spPr>
        <p:txBody>
          <a:bodyPr anchor="b"/>
          <a:lstStyle>
            <a:lvl1pPr>
              <a:defRPr sz="14896"/>
            </a:lvl1pPr>
          </a:lstStyle>
          <a:p>
            <a:r>
              <a:rPr lang="en-US"/>
              <a:t>Click to edit Master title style</a:t>
            </a:r>
          </a:p>
        </p:txBody>
      </p:sp>
      <p:sp>
        <p:nvSpPr>
          <p:cNvPr id="3" name="Text Placeholder 2"/>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8967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875"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2808"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2896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0"/>
            <a:ext cx="26105525" cy="8271575"/>
          </a:xfrm>
        </p:spPr>
        <p:txBody>
          <a:bodyPr/>
          <a:lstStyle/>
          <a:p>
            <a:r>
              <a:rPr lang="en-US"/>
              <a:t>Click to edit Master title style</a:t>
            </a:r>
          </a:p>
        </p:txBody>
      </p:sp>
      <p:sp>
        <p:nvSpPr>
          <p:cNvPr id="3" name="Text Placeholder 2"/>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Edit Master text styles</a:t>
            </a:r>
          </a:p>
        </p:txBody>
      </p:sp>
      <p:sp>
        <p:nvSpPr>
          <p:cNvPr id="4" name="Content Placeholder 3"/>
          <p:cNvSpPr>
            <a:spLocks noGrp="1"/>
          </p:cNvSpPr>
          <p:nvPr>
            <p:ph sz="half" idx="2"/>
          </p:nvPr>
        </p:nvSpPr>
        <p:spPr>
          <a:xfrm>
            <a:off x="2084819" y="15631784"/>
            <a:ext cx="12804475"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Edit Master text styles</a:t>
            </a:r>
          </a:p>
        </p:txBody>
      </p:sp>
      <p:sp>
        <p:nvSpPr>
          <p:cNvPr id="6" name="Content Placeholder 5"/>
          <p:cNvSpPr>
            <a:spLocks noGrp="1"/>
          </p:cNvSpPr>
          <p:nvPr>
            <p:ph sz="quarter" idx="4"/>
          </p:nvPr>
        </p:nvSpPr>
        <p:spPr>
          <a:xfrm>
            <a:off x="15322808" y="15631784"/>
            <a:ext cx="1286753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861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0149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448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Content Placeholder 2"/>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661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Picture Placeholder 2"/>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endParaRPr lang="en-US" dirty="0"/>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8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11/8/2018</a:t>
            </a:fld>
            <a:endParaRPr lang="en-US" dirty="0"/>
          </a:p>
        </p:txBody>
      </p:sp>
      <p:sp>
        <p:nvSpPr>
          <p:cNvPr id="5" name="Footer Placeholder 4"/>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27369584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goodman.readthedocs.io/"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261134" y="2482611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Challenges</a:t>
            </a:r>
          </a:p>
        </p:txBody>
      </p:sp>
      <p:sp>
        <p:nvSpPr>
          <p:cNvPr id="11" name="Text Box 190"/>
          <p:cNvSpPr txBox="1">
            <a:spLocks noChangeArrowheads="1"/>
          </p:cNvSpPr>
          <p:nvPr/>
        </p:nvSpPr>
        <p:spPr bwMode="auto">
          <a:xfrm>
            <a:off x="1256371" y="25740519"/>
            <a:ext cx="8407576" cy="1004623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a:latin typeface="+mn-lt"/>
              </a:rPr>
              <a:t>User Interface:</a:t>
            </a:r>
            <a:r>
              <a:rPr lang="en-US" sz="3000" dirty="0">
                <a:latin typeface="+mn-lt"/>
              </a:rPr>
              <a:t> There are quite a few options for doing the UI; web based using Django, or any of the UI development tools, such as Qt. Django and Qt have good Python integration, but since nothing has been done yet, an even better alternative may come up.</a:t>
            </a:r>
          </a:p>
          <a:p>
            <a:pPr eaLnBrk="1" hangingPunct="1"/>
            <a:r>
              <a:rPr lang="en-US" sz="3000" b="1" dirty="0">
                <a:latin typeface="+mn-lt"/>
              </a:rPr>
              <a:t>Metrics and Data Quality Assessment:</a:t>
            </a:r>
            <a:r>
              <a:rPr lang="en-US" sz="3000" dirty="0">
                <a:latin typeface="+mn-lt"/>
              </a:rPr>
              <a:t> Currently we do not have much on measuring the incoming data quality and for live data reduction this is extremely important.</a:t>
            </a:r>
          </a:p>
          <a:p>
            <a:pPr eaLnBrk="1" hangingPunct="1"/>
            <a:r>
              <a:rPr lang="en-US" sz="3000" b="1" dirty="0">
                <a:latin typeface="+mn-lt"/>
              </a:rPr>
              <a:t>Process Control: </a:t>
            </a:r>
            <a:r>
              <a:rPr lang="en-US" sz="3000" dirty="0">
                <a:latin typeface="+mn-lt"/>
              </a:rPr>
              <a:t>We have developed a working pipeline for data reduction at the end of the night, the requirements for an  on-site reduction might differ in ways we can’t really preview. Also different projects might have different approaches to data reduction.</a:t>
            </a:r>
          </a:p>
          <a:p>
            <a:pPr eaLnBrk="1" hangingPunct="1"/>
            <a:r>
              <a:rPr lang="en-US" sz="3000" b="1" dirty="0">
                <a:latin typeface="+mn-lt"/>
              </a:rPr>
              <a:t>Faint Targets:</a:t>
            </a:r>
            <a:r>
              <a:rPr lang="en-US" sz="3000" dirty="0">
                <a:latin typeface="+mn-lt"/>
              </a:rPr>
              <a:t> We have intentionally left faint target extractions under-developed because we assumed they would show up in minor amounts, but at the telescope the observer might want to see a preview of a faint object’s spectrum. </a:t>
            </a:r>
            <a:endParaRPr lang="en-US" sz="3000" b="1"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312" y="24826119"/>
            <a:ext cx="8676508" cy="10953322"/>
          </a:xfrm>
          <a:prstGeom prst="rect">
            <a:avLst/>
          </a:prstGeom>
        </p:spPr>
      </p:pic>
      <p:sp>
        <p:nvSpPr>
          <p:cNvPr id="4" name="Text Box 122"/>
          <p:cNvSpPr txBox="1">
            <a:spLocks noChangeArrowheads="1"/>
          </p:cNvSpPr>
          <p:nvPr/>
        </p:nvSpPr>
        <p:spPr bwMode="auto">
          <a:xfrm>
            <a:off x="4570801" y="-472281"/>
            <a:ext cx="21117102" cy="334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A near real time Data Reduction Pipeline for the</a:t>
            </a:r>
          </a:p>
          <a:p>
            <a:pPr algn="ctr" eaLnBrk="1" hangingPunct="1"/>
            <a:r>
              <a:rPr lang="en-US" sz="8000" b="1" dirty="0">
                <a:solidFill>
                  <a:schemeClr val="accent3">
                    <a:lumMod val="20000"/>
                    <a:lumOff val="80000"/>
                  </a:schemeClr>
                </a:solidFill>
                <a:latin typeface="+mn-lt"/>
              </a:rPr>
              <a:t>Goodman High Throughput Spectrograph</a:t>
            </a:r>
          </a:p>
        </p:txBody>
      </p:sp>
      <p:sp>
        <p:nvSpPr>
          <p:cNvPr id="5" name="Text Box 123"/>
          <p:cNvSpPr txBox="1">
            <a:spLocks noChangeArrowheads="1"/>
          </p:cNvSpPr>
          <p:nvPr/>
        </p:nvSpPr>
        <p:spPr bwMode="auto">
          <a:xfrm>
            <a:off x="4530388" y="2804319"/>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mn-lt"/>
              </a:rPr>
              <a:t>Simón Torres-Robledo</a:t>
            </a:r>
            <a:r>
              <a:rPr lang="en-US" sz="4600" baseline="30000" dirty="0">
                <a:solidFill>
                  <a:schemeClr val="accent3">
                    <a:lumMod val="20000"/>
                    <a:lumOff val="80000"/>
                  </a:schemeClr>
                </a:solidFill>
                <a:latin typeface="+mn-lt"/>
              </a:rPr>
              <a:t>1</a:t>
            </a:r>
            <a:r>
              <a:rPr lang="en-US" sz="4600" dirty="0">
                <a:solidFill>
                  <a:schemeClr val="accent3">
                    <a:lumMod val="20000"/>
                    <a:lumOff val="80000"/>
                  </a:schemeClr>
                </a:solidFill>
                <a:latin typeface="+mn-lt"/>
              </a:rPr>
              <a:t>, César Briceño</a:t>
            </a:r>
            <a:r>
              <a:rPr lang="en-US" sz="4600" baseline="30000" dirty="0">
                <a:solidFill>
                  <a:schemeClr val="accent3">
                    <a:lumMod val="20000"/>
                    <a:lumOff val="80000"/>
                  </a:schemeClr>
                </a:solidFill>
                <a:latin typeface="+mn-lt"/>
              </a:rPr>
              <a:t>1,2</a:t>
            </a:r>
            <a:r>
              <a:rPr lang="en-US" sz="4600" dirty="0">
                <a:solidFill>
                  <a:schemeClr val="accent3">
                    <a:lumMod val="20000"/>
                    <a:lumOff val="80000"/>
                  </a:schemeClr>
                </a:solidFill>
                <a:latin typeface="+mn-lt"/>
              </a:rPr>
              <a:t>.</a:t>
            </a:r>
            <a:endParaRPr lang="en-US" sz="4600" baseline="30000" dirty="0">
              <a:solidFill>
                <a:schemeClr val="accent3">
                  <a:lumMod val="20000"/>
                  <a:lumOff val="80000"/>
                </a:schemeClr>
              </a:solidFill>
              <a:latin typeface="+mn-lt"/>
            </a:endParaRPr>
          </a:p>
          <a:p>
            <a:pPr algn="ctr" eaLnBrk="1" hangingPunct="1"/>
            <a:r>
              <a:rPr lang="en-US" sz="4600" baseline="30000" dirty="0">
                <a:solidFill>
                  <a:schemeClr val="accent3">
                    <a:lumMod val="20000"/>
                    <a:lumOff val="80000"/>
                  </a:schemeClr>
                </a:solidFill>
                <a:latin typeface="+mn-lt"/>
              </a:rPr>
              <a:t>1</a:t>
            </a:r>
            <a:r>
              <a:rPr lang="en-US" sz="4600" dirty="0">
                <a:solidFill>
                  <a:schemeClr val="accent3">
                    <a:lumMod val="20000"/>
                    <a:lumOff val="80000"/>
                  </a:schemeClr>
                </a:solidFill>
                <a:latin typeface="+mn-lt"/>
              </a:rPr>
              <a:t>SOAR Telescope, La Serena, Regi</a:t>
            </a:r>
            <a:r>
              <a:rPr lang="es-CL" sz="4600" dirty="0">
                <a:solidFill>
                  <a:schemeClr val="accent3">
                    <a:lumMod val="20000"/>
                    <a:lumOff val="80000"/>
                  </a:schemeClr>
                </a:solidFill>
                <a:latin typeface="+mn-lt"/>
              </a:rPr>
              <a:t>ón de Coquimbo, Chile.</a:t>
            </a:r>
          </a:p>
          <a:p>
            <a:pPr algn="ctr" eaLnBrk="1" hangingPunct="1"/>
            <a:r>
              <a:rPr lang="en-US" sz="4600" baseline="30000" dirty="0">
                <a:solidFill>
                  <a:schemeClr val="accent3">
                    <a:lumMod val="20000"/>
                    <a:lumOff val="80000"/>
                  </a:schemeClr>
                </a:solidFill>
                <a:latin typeface="+mn-lt"/>
              </a:rPr>
              <a:t>2</a:t>
            </a:r>
            <a:r>
              <a:rPr lang="en-US" sz="4600" dirty="0">
                <a:solidFill>
                  <a:schemeClr val="accent3">
                    <a:lumMod val="20000"/>
                    <a:lumOff val="80000"/>
                  </a:schemeClr>
                </a:solidFill>
                <a:latin typeface="+mn-lt"/>
              </a:rPr>
              <a:t>Cerro Tololo Interamerican Observatory, Casilla 603, La Serena, Chile.</a:t>
            </a:r>
          </a:p>
        </p:txBody>
      </p:sp>
      <p:sp>
        <p:nvSpPr>
          <p:cNvPr id="24" name="TextBox 23"/>
          <p:cNvSpPr txBox="1"/>
          <p:nvPr/>
        </p:nvSpPr>
        <p:spPr>
          <a:xfrm>
            <a:off x="1261136" y="39049741"/>
            <a:ext cx="6628111" cy="2396144"/>
          </a:xfrm>
          <a:prstGeom prst="rect">
            <a:avLst/>
          </a:prstGeom>
          <a:solidFill>
            <a:schemeClr val="accent1">
              <a:lumMod val="40000"/>
              <a:lumOff val="60000"/>
            </a:schemeClr>
          </a:solidFill>
        </p:spPr>
        <p:txBody>
          <a:bodyPr wrap="none" lIns="86970" tIns="43485" rIns="86970" bIns="43485" rtlCol="0">
            <a:spAutoFit/>
          </a:bodyPr>
          <a:lstStyle/>
          <a:p>
            <a:r>
              <a:rPr lang="en-US" sz="3000" dirty="0"/>
              <a:t>Sim</a:t>
            </a:r>
            <a:r>
              <a:rPr lang="es-CL" sz="3000" dirty="0"/>
              <a:t>ón Torres Robledo</a:t>
            </a:r>
            <a:endParaRPr lang="en-US" sz="3000" dirty="0"/>
          </a:p>
          <a:p>
            <a:r>
              <a:rPr lang="en-US" sz="3000" dirty="0"/>
              <a:t>SOAR Telescope</a:t>
            </a:r>
          </a:p>
          <a:p>
            <a:r>
              <a:rPr lang="en-US" sz="3000" dirty="0"/>
              <a:t>Email: storres@ctio.noao.edu</a:t>
            </a:r>
          </a:p>
          <a:p>
            <a:r>
              <a:rPr lang="en-US" sz="3000" dirty="0"/>
              <a:t>Website: https://github.com/simontorres</a:t>
            </a:r>
          </a:p>
          <a:p>
            <a:r>
              <a:rPr lang="en-US" sz="3000" dirty="0"/>
              <a:t>Phone: +56 51 2205348</a:t>
            </a:r>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20119722" y="38823059"/>
            <a:ext cx="7848599"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2000" dirty="0"/>
              <a:t>Clemens, J. C., Crain, J. A., &amp; Anderson, R. 2004, vol 5492 of Proceedings of SPIE, 331. </a:t>
            </a:r>
          </a:p>
          <a:p>
            <a:pPr marL="434850" indent="-434850">
              <a:buFont typeface="+mj-lt"/>
              <a:buAutoNum type="arabicPeriod"/>
            </a:pPr>
            <a:r>
              <a:rPr lang="en-US" sz="2000" dirty="0" err="1"/>
              <a:t>Astropy</a:t>
            </a:r>
            <a:r>
              <a:rPr lang="en-US" sz="2000" dirty="0"/>
              <a:t> Collaboration et. al., 2013,  A&amp;A, 558, A33.</a:t>
            </a:r>
          </a:p>
          <a:p>
            <a:pPr marL="434850" indent="-434850">
              <a:buFont typeface="+mj-lt"/>
              <a:buAutoNum type="arabicPeriod"/>
            </a:pPr>
            <a:r>
              <a:rPr lang="en-US" sz="2000" dirty="0" err="1"/>
              <a:t>Astropy</a:t>
            </a:r>
            <a:r>
              <a:rPr lang="en-US" sz="2000" dirty="0"/>
              <a:t> Collaboration et. al., 2018, AJ, 156, 123.</a:t>
            </a:r>
          </a:p>
          <a:p>
            <a:pPr marL="434850" indent="-434850">
              <a:buFont typeface="+mj-lt"/>
              <a:buAutoNum type="arabicPeriod"/>
            </a:pPr>
            <a:r>
              <a:rPr lang="en-US" sz="2000" dirty="0"/>
              <a:t>Marsh, T. R., 1989, PASP, 101:1032-1037.</a:t>
            </a:r>
          </a:p>
          <a:p>
            <a:pPr marL="434850" indent="-434850">
              <a:buFont typeface="+mj-lt"/>
              <a:buAutoNum type="arabicPeriod"/>
            </a:pPr>
            <a:r>
              <a:rPr lang="en-US" sz="2000" dirty="0" err="1"/>
              <a:t>Pych</a:t>
            </a:r>
            <a:r>
              <a:rPr lang="en-US" sz="2000" dirty="0"/>
              <a:t>, W., 2004, PASP, 116, 148.</a:t>
            </a:r>
          </a:p>
          <a:p>
            <a:pPr marL="434850" indent="-434850">
              <a:buFont typeface="+mj-lt"/>
              <a:buAutoNum type="arabicPeriod"/>
            </a:pPr>
            <a:r>
              <a:rPr lang="en-US" sz="2000" dirty="0"/>
              <a:t>Van </a:t>
            </a:r>
            <a:r>
              <a:rPr lang="en-US" sz="2000" dirty="0" err="1"/>
              <a:t>Dokkum</a:t>
            </a:r>
            <a:r>
              <a:rPr lang="en-US" sz="2000" dirty="0"/>
              <a:t>, P. G., 2001, PASP, 113, 1420.</a:t>
            </a:r>
          </a:p>
          <a:p>
            <a:r>
              <a:rPr lang="en-US" sz="1600" dirty="0"/>
              <a:t> </a:t>
            </a:r>
          </a:p>
          <a:p>
            <a:pPr marL="434850" indent="-434850">
              <a:buFont typeface="+mj-lt"/>
              <a:buAutoNum type="arabicPeriod"/>
            </a:pPr>
            <a:endParaRPr lang="en-US" sz="1600" dirty="0"/>
          </a:p>
        </p:txBody>
      </p:sp>
      <p:sp>
        <p:nvSpPr>
          <p:cNvPr id="27" name="TextBox 26"/>
          <p:cNvSpPr txBox="1"/>
          <p:nvPr/>
        </p:nvSpPr>
        <p:spPr>
          <a:xfrm>
            <a:off x="20119722" y="3790424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261135" y="6285211"/>
            <a:ext cx="27946863" cy="2659601"/>
          </a:xfrm>
          <a:prstGeom prst="rect">
            <a:avLst/>
          </a:prstGeom>
          <a:solidFill>
            <a:schemeClr val="bg1"/>
          </a:solidFill>
          <a:ln w="12700">
            <a:solidFill>
              <a:schemeClr val="accent1">
                <a:lumMod val="75000"/>
              </a:schemeClr>
            </a:solidFill>
          </a:ln>
          <a:effectLst/>
        </p:spPr>
        <p:txBody>
          <a:bodyPr wrap="square" lIns="173940" tIns="173940" rIns="173940" bIns="173940" numCol="3" spcCol="5486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The </a:t>
            </a:r>
            <a:r>
              <a:rPr lang="en-US" sz="3000" i="1" dirty="0">
                <a:latin typeface="Calibri" pitchFamily="34" charset="0"/>
              </a:rPr>
              <a:t>Goodman Spectroscopic Pipeline </a:t>
            </a:r>
            <a:r>
              <a:rPr lang="en-US" sz="3000" dirty="0">
                <a:latin typeface="Calibri" pitchFamily="34" charset="0"/>
              </a:rPr>
              <a:t>(</a:t>
            </a:r>
            <a:r>
              <a:rPr lang="en-US" sz="3000" dirty="0">
                <a:latin typeface="Courier New" panose="02070309020205020404" pitchFamily="49" charset="0"/>
                <a:cs typeface="Courier New" panose="02070309020205020404" pitchFamily="49" charset="0"/>
              </a:rPr>
              <a:t>goodman-pipeline</a:t>
            </a:r>
            <a:r>
              <a:rPr lang="en-US" sz="3000" dirty="0">
                <a:latin typeface="Calibri" pitchFamily="34" charset="0"/>
                <a:cs typeface="Courier New" panose="02070309020205020404" pitchFamily="49" charset="0"/>
              </a:rPr>
              <a:t> or</a:t>
            </a:r>
            <a:r>
              <a:rPr lang="en-US" sz="3000" dirty="0">
                <a:latin typeface="Calibri" pitchFamily="34" charset="0"/>
              </a:rPr>
              <a:t> GSP) is reaching some maturity and behaving in a stable manner. Though its development continues, we have started a parallel effort to develop a real-time version of the GSP, which aims to obtaining fully reduced data within seconds after the spectrum has been obtained at the telescope. Most of the required structure, algorithms and processes already exist with the offline version of the GSP. The real-time or online version differs in its requirements for flow control, calibration files, image combination, reprocessing, observing logging assistance, etc. Here we present an outline of the route for implementation of a real time online version.</a:t>
            </a:r>
          </a:p>
        </p:txBody>
      </p:sp>
      <p:sp>
        <p:nvSpPr>
          <p:cNvPr id="32" name="Rectangle 31"/>
          <p:cNvSpPr/>
          <p:nvPr/>
        </p:nvSpPr>
        <p:spPr>
          <a:xfrm>
            <a:off x="1261136" y="5658932"/>
            <a:ext cx="27946863" cy="65293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2" name="Text Box 191"/>
          <p:cNvSpPr txBox="1">
            <a:spLocks noChangeArrowheads="1"/>
          </p:cNvSpPr>
          <p:nvPr/>
        </p:nvSpPr>
        <p:spPr bwMode="auto">
          <a:xfrm>
            <a:off x="1261134" y="19568319"/>
            <a:ext cx="18177218" cy="4506261"/>
          </a:xfrm>
          <a:prstGeom prst="rect">
            <a:avLst/>
          </a:prstGeom>
          <a:solidFill>
            <a:schemeClr val="bg1"/>
          </a:solidFill>
          <a:ln w="12700">
            <a:solidFill>
              <a:schemeClr val="accent1">
                <a:lumMod val="75000"/>
              </a:schemeClr>
            </a:solidFill>
          </a:ln>
          <a:effectLst/>
        </p:spPr>
        <p:txBody>
          <a:bodyPr wrap="square" lIns="173940" tIns="173940" rIns="173940" bIns="173940" numCol="2" spcCol="5486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The live version of the pipeline has not been built yet, however we have experimented with parts that we are planning to use. From the technical point of view we don’t see any particular challenge that we did not face already. All the processing will be done using the existing pipeline with the exception of the Data Quality assessment part. We have not decided yet whether it will be built as a submodule of the current project or as an independent project.  It will work by actions triggered by  file-system events. For instance, a new file is added to the folder being monitored, the Hub (See Figure 1) is notified and the file is copied over to a local directory. Finally, the appropriate actions are triggered in order to ensure that the file is processed accordingly, this includes building master flats or master bias, show a preview of the current processed file or waiting for more images for combination.</a:t>
            </a:r>
          </a:p>
        </p:txBody>
      </p:sp>
      <p:sp>
        <p:nvSpPr>
          <p:cNvPr id="35" name="Rectangle 34"/>
          <p:cNvSpPr/>
          <p:nvPr/>
        </p:nvSpPr>
        <p:spPr>
          <a:xfrm>
            <a:off x="1261134" y="18653920"/>
            <a:ext cx="18177219" cy="891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GSP Live Version: Conceptual Design and workflow</a:t>
            </a:r>
          </a:p>
        </p:txBody>
      </p:sp>
      <p:sp>
        <p:nvSpPr>
          <p:cNvPr id="45" name="Rectangle 44"/>
          <p:cNvSpPr/>
          <p:nvPr/>
        </p:nvSpPr>
        <p:spPr>
          <a:xfrm>
            <a:off x="20771554" y="936335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Trying it out</a:t>
            </a:r>
          </a:p>
        </p:txBody>
      </p:sp>
      <p:sp>
        <p:nvSpPr>
          <p:cNvPr id="37" name="Text Box 180"/>
          <p:cNvSpPr txBox="1">
            <a:spLocks noChangeArrowheads="1"/>
          </p:cNvSpPr>
          <p:nvPr/>
        </p:nvSpPr>
        <p:spPr bwMode="auto">
          <a:xfrm>
            <a:off x="10929850" y="35840198"/>
            <a:ext cx="8642969"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 </a:t>
            </a:r>
            <a:r>
              <a:rPr lang="en-US" sz="2400" dirty="0">
                <a:latin typeface="Calibri" pitchFamily="34" charset="0"/>
              </a:rPr>
              <a:t>. A proposed workflow schematic for the real time pipeline. It could work on a single computer or two machines communicated via a TCP/IP link.</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317" y="385737"/>
            <a:ext cx="3653496" cy="4627762"/>
          </a:xfrm>
          <a:prstGeom prst="roundRect">
            <a:avLst>
              <a:gd name="adj" fmla="val 8594"/>
            </a:avLst>
          </a:prstGeom>
          <a:solidFill>
            <a:srgbClr val="FFFFFF">
              <a:shade val="85000"/>
            </a:srgbClr>
          </a:solidFill>
          <a:ln>
            <a:noFill/>
          </a:ln>
          <a:effectLst/>
        </p:spPr>
      </p:pic>
      <p:sp>
        <p:nvSpPr>
          <p:cNvPr id="40" name="TextBox 39"/>
          <p:cNvSpPr txBox="1"/>
          <p:nvPr/>
        </p:nvSpPr>
        <p:spPr>
          <a:xfrm>
            <a:off x="10929850" y="38807110"/>
            <a:ext cx="7848599" cy="3621209"/>
          </a:xfrm>
          <a:prstGeom prst="rect">
            <a:avLst/>
          </a:prstGeom>
          <a:noFill/>
        </p:spPr>
        <p:txBody>
          <a:bodyPr wrap="square" lIns="86970" tIns="86970" rIns="86970" bIns="86970" numCol="1" spcCol="434850" rtlCol="0">
            <a:noAutofit/>
          </a:bodyPr>
          <a:lstStyle/>
          <a:p>
            <a:r>
              <a:rPr lang="en-US" sz="1600" dirty="0"/>
              <a:t>The authors would like to acknowledge the important contributions from Bruno Quint, David </a:t>
            </a:r>
            <a:r>
              <a:rPr lang="en-US" sz="1600" dirty="0" err="1"/>
              <a:t>Sanmartim</a:t>
            </a:r>
            <a:r>
              <a:rPr lang="en-US" sz="1600" dirty="0"/>
              <a:t> and Tina Armond.</a:t>
            </a:r>
          </a:p>
          <a:p>
            <a:endParaRPr lang="en-US" sz="1600" dirty="0"/>
          </a:p>
          <a:p>
            <a:r>
              <a:rPr lang="en-US" sz="1600" dirty="0"/>
              <a:t>This research made use of </a:t>
            </a:r>
            <a:r>
              <a:rPr lang="en-US" sz="1600" dirty="0" err="1"/>
              <a:t>Astropy</a:t>
            </a:r>
            <a:r>
              <a:rPr lang="en-US" sz="1600" dirty="0"/>
              <a:t>, a community-developed core Python package for Astronomy (</a:t>
            </a:r>
            <a:r>
              <a:rPr lang="en-US" sz="1600" dirty="0" err="1"/>
              <a:t>Astropy</a:t>
            </a:r>
            <a:r>
              <a:rPr lang="en-US" sz="1600" dirty="0"/>
              <a:t> Collaboration, 2013 and 2018).</a:t>
            </a:r>
          </a:p>
          <a:p>
            <a:endParaRPr lang="en-US" sz="1600" dirty="0"/>
          </a:p>
          <a:p>
            <a:r>
              <a:rPr lang="en-US" sz="1600" dirty="0"/>
              <a:t>This work has been developed at the Southern Astrophysical Research (SOAR) telescope, which is a joint project of the </a:t>
            </a:r>
            <a:r>
              <a:rPr lang="en-US" sz="1600" dirty="0" err="1"/>
              <a:t>Ministério</a:t>
            </a:r>
            <a:r>
              <a:rPr lang="en-US" sz="1600" dirty="0"/>
              <a:t> da </a:t>
            </a:r>
            <a:r>
              <a:rPr lang="en-US" sz="1600" dirty="0" err="1"/>
              <a:t>Ciência</a:t>
            </a:r>
            <a:r>
              <a:rPr lang="en-US" sz="1600" dirty="0"/>
              <a:t>, </a:t>
            </a:r>
            <a:r>
              <a:rPr lang="en-US" sz="1600" dirty="0" err="1"/>
              <a:t>Tecnologia</a:t>
            </a:r>
            <a:r>
              <a:rPr lang="en-US" sz="1600" dirty="0"/>
              <a:t>, </a:t>
            </a:r>
            <a:r>
              <a:rPr lang="en-US" sz="1600" dirty="0" err="1"/>
              <a:t>Inovaçãos</a:t>
            </a:r>
            <a:r>
              <a:rPr lang="en-US" sz="1600" dirty="0"/>
              <a:t> e </a:t>
            </a:r>
            <a:r>
              <a:rPr lang="en-US" sz="1600" dirty="0" err="1"/>
              <a:t>Comunicações</a:t>
            </a:r>
            <a:r>
              <a:rPr lang="en-US" sz="1600" dirty="0"/>
              <a:t> do </a:t>
            </a:r>
            <a:r>
              <a:rPr lang="en-US" sz="1600" dirty="0" err="1"/>
              <a:t>Brasil</a:t>
            </a:r>
            <a:r>
              <a:rPr lang="en-US" sz="1600" dirty="0"/>
              <a:t> (MCTIC/LNA), the U.S. National Optical Astronomy Observatory (NOAO), the University of North Carolina at Chapel Hill (UNC), and Michigan State University (MSU).</a:t>
            </a:r>
          </a:p>
        </p:txBody>
      </p:sp>
      <p:sp>
        <p:nvSpPr>
          <p:cNvPr id="41" name="TextBox 40"/>
          <p:cNvSpPr txBox="1"/>
          <p:nvPr/>
        </p:nvSpPr>
        <p:spPr>
          <a:xfrm>
            <a:off x="10929850" y="37888294"/>
            <a:ext cx="5486644" cy="918816"/>
          </a:xfrm>
          <a:prstGeom prst="rect">
            <a:avLst/>
          </a:prstGeom>
          <a:noFill/>
        </p:spPr>
        <p:txBody>
          <a:bodyPr wrap="none" lIns="86970" tIns="43485" rIns="86970" bIns="43485" rtlCol="0">
            <a:spAutoFit/>
          </a:bodyPr>
          <a:lstStyle/>
          <a:p>
            <a:r>
              <a:rPr lang="en-US" sz="5400" b="1" dirty="0"/>
              <a:t>Acknowledgments</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57511" y="832382"/>
            <a:ext cx="2421619" cy="3350459"/>
          </a:xfrm>
          <a:prstGeom prst="roundRect">
            <a:avLst>
              <a:gd name="adj" fmla="val 8594"/>
            </a:avLst>
          </a:prstGeom>
          <a:solidFill>
            <a:srgbClr val="FFFFFF">
              <a:shade val="85000"/>
            </a:srgbClr>
          </a:solidFill>
          <a:ln>
            <a:noFill/>
          </a:ln>
          <a:effectLst/>
        </p:spPr>
      </p:pic>
      <p:sp>
        <p:nvSpPr>
          <p:cNvPr id="28" name="Text Box 191">
            <a:extLst>
              <a:ext uri="{FF2B5EF4-FFF2-40B4-BE49-F238E27FC236}">
                <a16:creationId xmlns:a16="http://schemas.microsoft.com/office/drawing/2014/main" id="{AAE1D4AF-F15F-4324-88C4-F5F949E0CCFB}"/>
              </a:ext>
            </a:extLst>
          </p:cNvPr>
          <p:cNvSpPr txBox="1">
            <a:spLocks noChangeArrowheads="1"/>
          </p:cNvSpPr>
          <p:nvPr/>
        </p:nvSpPr>
        <p:spPr bwMode="auto">
          <a:xfrm>
            <a:off x="1261135" y="10274328"/>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 latest version of the Goodman Spectroscopic Pipeline (GSP) is the result of extensive development over two years. Our initial goals were:</a:t>
            </a:r>
          </a:p>
          <a:p>
            <a:pPr marL="457200" indent="-457200" eaLnBrk="1" hangingPunct="1">
              <a:buFont typeface="Wingdings" panose="05000000000000000000" pitchFamily="2" charset="2"/>
              <a:buChar char="§"/>
            </a:pPr>
            <a:r>
              <a:rPr lang="en-US" sz="3000" dirty="0">
                <a:latin typeface="Calibri" pitchFamily="34" charset="0"/>
              </a:rPr>
              <a:t>Easy to use</a:t>
            </a:r>
          </a:p>
          <a:p>
            <a:pPr marL="457200" indent="-457200" eaLnBrk="1" hangingPunct="1">
              <a:buFont typeface="Wingdings" panose="05000000000000000000" pitchFamily="2" charset="2"/>
              <a:buChar char="§"/>
            </a:pPr>
            <a:r>
              <a:rPr lang="en-US" sz="3000" dirty="0">
                <a:latin typeface="Calibri" pitchFamily="34" charset="0"/>
              </a:rPr>
              <a:t>Well documented</a:t>
            </a:r>
          </a:p>
          <a:p>
            <a:pPr marL="457200" indent="-457200" eaLnBrk="1" hangingPunct="1">
              <a:buFont typeface="Wingdings" panose="05000000000000000000" pitchFamily="2" charset="2"/>
              <a:buChar char="§"/>
            </a:pPr>
            <a:r>
              <a:rPr lang="en-US" sz="3000" dirty="0">
                <a:latin typeface="Calibri" pitchFamily="34" charset="0"/>
              </a:rPr>
              <a:t>Written according to current standards</a:t>
            </a:r>
          </a:p>
          <a:p>
            <a:pPr marL="457200" indent="-457200" eaLnBrk="1" hangingPunct="1">
              <a:buFont typeface="Wingdings" panose="05000000000000000000" pitchFamily="2" charset="2"/>
              <a:buChar char="§"/>
            </a:pPr>
            <a:r>
              <a:rPr lang="en-US" sz="3000" dirty="0">
                <a:latin typeface="Calibri" pitchFamily="34" charset="0"/>
              </a:rPr>
              <a:t>Capable of producing science-quality results</a:t>
            </a:r>
          </a:p>
          <a:p>
            <a:pPr eaLnBrk="1" hangingPunct="1"/>
            <a:r>
              <a:rPr lang="en-US" sz="3000" dirty="0">
                <a:latin typeface="Calibri" pitchFamily="34" charset="0"/>
              </a:rPr>
              <a:t>In addition to meeting these goals, the GSP has the following attributes:</a:t>
            </a:r>
          </a:p>
          <a:p>
            <a:pPr marL="457200" indent="-457200" eaLnBrk="1" hangingPunct="1">
              <a:buFont typeface="Arial" panose="020B0604020202020204" pitchFamily="34" charset="0"/>
              <a:buChar char="•"/>
            </a:pPr>
            <a:r>
              <a:rPr lang="en-US" sz="3000" dirty="0">
                <a:latin typeface="Calibri" pitchFamily="34" charset="0"/>
              </a:rPr>
              <a:t>Wavelength solution: High precision, repeatable.</a:t>
            </a:r>
          </a:p>
          <a:p>
            <a:pPr marL="457200" indent="-457200" eaLnBrk="1" hangingPunct="1">
              <a:buFont typeface="Arial" panose="020B0604020202020204" pitchFamily="34" charset="0"/>
              <a:buChar char="•"/>
            </a:pPr>
            <a:r>
              <a:rPr lang="en-US" sz="3000" dirty="0">
                <a:latin typeface="Calibri" pitchFamily="34" charset="0"/>
              </a:rPr>
              <a:t>Modular: Part of the code can be imported for reuse.</a:t>
            </a:r>
          </a:p>
          <a:p>
            <a:pPr marL="457200" indent="-457200" eaLnBrk="1" hangingPunct="1">
              <a:buFont typeface="Arial" panose="020B0604020202020204" pitchFamily="34" charset="0"/>
              <a:buChar char="•"/>
            </a:pPr>
            <a:r>
              <a:rPr lang="en-US" sz="3000" dirty="0">
                <a:latin typeface="Calibri" pitchFamily="34" charset="0"/>
              </a:rPr>
              <a:t>Integrated test: Automatically tested everyday.</a:t>
            </a:r>
          </a:p>
          <a:p>
            <a:pPr marL="457200" indent="-457200" eaLnBrk="1" hangingPunct="1">
              <a:buFont typeface="Arial" panose="020B0604020202020204" pitchFamily="34" charset="0"/>
              <a:buChar char="•"/>
            </a:pPr>
            <a:r>
              <a:rPr lang="en-US" sz="3000" dirty="0">
                <a:latin typeface="Calibri" pitchFamily="34" charset="0"/>
              </a:rPr>
              <a:t>pip-installable: Since version v1.1.2</a:t>
            </a:r>
          </a:p>
          <a:p>
            <a:pPr marL="457200" indent="-457200" eaLnBrk="1" hangingPunct="1">
              <a:buFont typeface="Arial" panose="020B0604020202020204" pitchFamily="34" charset="0"/>
              <a:buChar char="•"/>
            </a:pPr>
            <a:r>
              <a:rPr lang="en-US" sz="3000" dirty="0">
                <a:latin typeface="Calibri" pitchFamily="34" charset="0"/>
              </a:rPr>
              <a:t>Portable: The pipeline works on Linux and Mac.</a:t>
            </a:r>
          </a:p>
        </p:txBody>
      </p:sp>
      <p:sp>
        <p:nvSpPr>
          <p:cNvPr id="29" name="Rectangle 28">
            <a:extLst>
              <a:ext uri="{FF2B5EF4-FFF2-40B4-BE49-F238E27FC236}">
                <a16:creationId xmlns:a16="http://schemas.microsoft.com/office/drawing/2014/main" id="{ECDEA97F-4A6F-4736-86A7-DDA4345B98C4}"/>
              </a:ext>
            </a:extLst>
          </p:cNvPr>
          <p:cNvSpPr/>
          <p:nvPr/>
        </p:nvSpPr>
        <p:spPr>
          <a:xfrm>
            <a:off x="1261135" y="936335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Highlighted Features</a:t>
            </a:r>
          </a:p>
        </p:txBody>
      </p:sp>
      <p:sp>
        <p:nvSpPr>
          <p:cNvPr id="30" name="Text Box 191">
            <a:extLst>
              <a:ext uri="{FF2B5EF4-FFF2-40B4-BE49-F238E27FC236}">
                <a16:creationId xmlns:a16="http://schemas.microsoft.com/office/drawing/2014/main" id="{3FA916D5-ED53-4CFE-BCFB-2C08608BACA5}"/>
              </a:ext>
            </a:extLst>
          </p:cNvPr>
          <p:cNvSpPr txBox="1">
            <a:spLocks noChangeArrowheads="1"/>
          </p:cNvSpPr>
          <p:nvPr/>
        </p:nvSpPr>
        <p:spPr bwMode="auto">
          <a:xfrm>
            <a:off x="11033699" y="10257577"/>
            <a:ext cx="8404655" cy="681458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Speed has not been a top requirement for the GSP. This pipeline is specific for an instrument for which the data production rate is modest and easily manageable with existing resources.  The focus of our effort has been more on obtaining good wavelength solutions. We found that the most practical way for obtaining accurate and repeatable wavelength solutions is to have a template library, i.e. wavelength calibrated lamps for all possible instrument configurations. The </a:t>
            </a:r>
            <a:r>
              <a:rPr lang="en-US" sz="3000" i="1" dirty="0">
                <a:latin typeface="Calibri" pitchFamily="34" charset="0"/>
              </a:rPr>
              <a:t>Goodman HTS </a:t>
            </a:r>
            <a:r>
              <a:rPr lang="en-US" sz="3000" dirty="0">
                <a:latin typeface="Calibri" pitchFamily="34" charset="0"/>
              </a:rPr>
              <a:t>has 20 fixed instrument configurations and six possible comparison lamps choices which gives a total of 120 lamps required for the template library to be complete.</a:t>
            </a:r>
          </a:p>
        </p:txBody>
      </p:sp>
      <p:sp>
        <p:nvSpPr>
          <p:cNvPr id="31" name="Rectangle 30">
            <a:extLst>
              <a:ext uri="{FF2B5EF4-FFF2-40B4-BE49-F238E27FC236}">
                <a16:creationId xmlns:a16="http://schemas.microsoft.com/office/drawing/2014/main" id="{7479456E-2089-4300-9FA1-1C94F81CA9EF}"/>
              </a:ext>
            </a:extLst>
          </p:cNvPr>
          <p:cNvSpPr/>
          <p:nvPr/>
        </p:nvSpPr>
        <p:spPr>
          <a:xfrm>
            <a:off x="11030778" y="936335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Current Performance</a:t>
            </a:r>
          </a:p>
        </p:txBody>
      </p:sp>
      <p:sp>
        <p:nvSpPr>
          <p:cNvPr id="34" name="Text Box 191">
            <a:extLst>
              <a:ext uri="{FF2B5EF4-FFF2-40B4-BE49-F238E27FC236}">
                <a16:creationId xmlns:a16="http://schemas.microsoft.com/office/drawing/2014/main" id="{42EA86EF-400E-496D-BEDD-67B6B0F9B527}"/>
              </a:ext>
            </a:extLst>
          </p:cNvPr>
          <p:cNvSpPr txBox="1">
            <a:spLocks noChangeArrowheads="1"/>
          </p:cNvSpPr>
          <p:nvPr/>
        </p:nvSpPr>
        <p:spPr bwMode="auto">
          <a:xfrm>
            <a:off x="20771554" y="28058871"/>
            <a:ext cx="8407576" cy="773791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have developed a conceptual design for a live version of the Goodman Spectroscopic Pipeline</a:t>
            </a:r>
            <a:r>
              <a:rPr lang="en-US" sz="3000" i="1" dirty="0">
                <a:latin typeface="Calibri" pitchFamily="34" charset="0"/>
              </a:rPr>
              <a:t>.</a:t>
            </a:r>
            <a:r>
              <a:rPr lang="en-US" sz="3000" dirty="0">
                <a:latin typeface="Calibri" pitchFamily="34" charset="0"/>
              </a:rPr>
              <a:t> It will use most of the routines already developed for </a:t>
            </a:r>
            <a:r>
              <a:rPr lang="en-US" sz="3000" dirty="0">
                <a:latin typeface="+mn-lt"/>
                <a:cs typeface="Courier New" panose="02070309020205020404" pitchFamily="49" charset="0"/>
              </a:rPr>
              <a:t>GSP</a:t>
            </a:r>
            <a:r>
              <a:rPr lang="en-US" sz="3000" dirty="0">
                <a:latin typeface="Calibri" pitchFamily="34" charset="0"/>
              </a:rPr>
              <a:t> for data processing, but it will also require other tools to be developed, such as an user interface and some robust data quality assessment routines.</a:t>
            </a:r>
          </a:p>
          <a:p>
            <a:pPr eaLnBrk="1" hangingPunct="1"/>
            <a:r>
              <a:rPr lang="en-US" sz="3000" dirty="0">
                <a:latin typeface="Calibri" pitchFamily="34" charset="0"/>
              </a:rPr>
              <a:t>We continue committed to developing open source software using as much </a:t>
            </a:r>
            <a:r>
              <a:rPr lang="en-US" sz="3000" dirty="0" err="1">
                <a:latin typeface="Calibri" pitchFamily="34" charset="0"/>
              </a:rPr>
              <a:t>Astropy</a:t>
            </a:r>
            <a:r>
              <a:rPr lang="en-US" sz="3000" dirty="0">
                <a:latin typeface="Calibri" pitchFamily="34" charset="0"/>
              </a:rPr>
              <a:t>-affiliated packages as possible. Though we have been discussing the creation of the live version of the GSP for quite some time, this is our first approach to putting everything together. There are many iterations to go through, but ultimately it will be the final users that will define, in great measure, what the end product will </a:t>
            </a:r>
            <a:r>
              <a:rPr lang="en-US" sz="3000" i="1" dirty="0">
                <a:latin typeface="Calibri" pitchFamily="34" charset="0"/>
              </a:rPr>
              <a:t>look</a:t>
            </a:r>
            <a:r>
              <a:rPr lang="en-US" sz="3000" dirty="0">
                <a:latin typeface="Calibri" pitchFamily="34" charset="0"/>
              </a:rPr>
              <a:t> like.</a:t>
            </a:r>
          </a:p>
        </p:txBody>
      </p:sp>
      <p:sp>
        <p:nvSpPr>
          <p:cNvPr id="36" name="Rectangle 35">
            <a:extLst>
              <a:ext uri="{FF2B5EF4-FFF2-40B4-BE49-F238E27FC236}">
                <a16:creationId xmlns:a16="http://schemas.microsoft.com/office/drawing/2014/main" id="{284A0C1F-7E2D-469D-8A4A-051CFDC65E64}"/>
              </a:ext>
            </a:extLst>
          </p:cNvPr>
          <p:cNvSpPr/>
          <p:nvPr/>
        </p:nvSpPr>
        <p:spPr>
          <a:xfrm>
            <a:off x="20800421" y="2715369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a:t>
            </a:r>
          </a:p>
        </p:txBody>
      </p:sp>
      <p:pic>
        <p:nvPicPr>
          <p:cNvPr id="42" name="Picture 41">
            <a:extLst>
              <a:ext uri="{FF2B5EF4-FFF2-40B4-BE49-F238E27FC236}">
                <a16:creationId xmlns:a16="http://schemas.microsoft.com/office/drawing/2014/main" id="{0E750960-8F7C-4CF2-8EE0-A9A0547F05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05837" y="23019868"/>
            <a:ext cx="3167058" cy="3167058"/>
          </a:xfrm>
          <a:prstGeom prst="rect">
            <a:avLst/>
          </a:prstGeom>
        </p:spPr>
      </p:pic>
      <p:sp>
        <p:nvSpPr>
          <p:cNvPr id="43" name="Text Box 191">
            <a:extLst>
              <a:ext uri="{FF2B5EF4-FFF2-40B4-BE49-F238E27FC236}">
                <a16:creationId xmlns:a16="http://schemas.microsoft.com/office/drawing/2014/main" id="{66C1891F-FBA9-4033-A099-D02B83824AC5}"/>
              </a:ext>
            </a:extLst>
          </p:cNvPr>
          <p:cNvSpPr txBox="1">
            <a:spLocks noChangeArrowheads="1"/>
          </p:cNvSpPr>
          <p:nvPr/>
        </p:nvSpPr>
        <p:spPr bwMode="auto">
          <a:xfrm>
            <a:off x="20771554" y="10272213"/>
            <a:ext cx="8407576" cy="681458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Because we don’t have staffing resources to provide technical support for installation, we have set up a server located in the telescope computer room that users can access via a VNC session. However installation is easy:</a:t>
            </a:r>
          </a:p>
          <a:p>
            <a:pPr eaLnBrk="1" hangingPunct="1"/>
            <a:endParaRPr lang="en-US" sz="3000" dirty="0">
              <a:latin typeface="Calibri" pitchFamily="34" charset="0"/>
            </a:endParaRPr>
          </a:p>
          <a:p>
            <a:pPr algn="ctr" eaLnBrk="1" hangingPunct="1"/>
            <a:r>
              <a:rPr lang="en-US" sz="3000" dirty="0">
                <a:latin typeface="Courier New" panose="02070309020205020404" pitchFamily="49" charset="0"/>
                <a:cs typeface="Courier New" panose="02070309020205020404" pitchFamily="49" charset="0"/>
              </a:rPr>
              <a:t>pip install goodman-pipeline</a:t>
            </a:r>
            <a:endParaRPr lang="en-US" sz="3000" dirty="0">
              <a:latin typeface="+mn-lt"/>
              <a:cs typeface="Courier New" panose="02070309020205020404" pitchFamily="49" charset="0"/>
            </a:endParaRPr>
          </a:p>
          <a:p>
            <a:pPr eaLnBrk="1" hangingPunct="1"/>
            <a:endParaRPr lang="en-US" sz="3000" dirty="0">
              <a:latin typeface="+mn-lt"/>
              <a:cs typeface="Courier New" panose="02070309020205020404" pitchFamily="49" charset="0"/>
            </a:endParaRPr>
          </a:p>
          <a:p>
            <a:pPr eaLnBrk="1" hangingPunct="1"/>
            <a:r>
              <a:rPr lang="en-US" sz="3000" dirty="0">
                <a:latin typeface="+mn-lt"/>
                <a:cs typeface="Courier New" panose="02070309020205020404" pitchFamily="49" charset="0"/>
              </a:rPr>
              <a:t>This will install everything except DCR, the cosmic ray rejection routine,  which you can install following the instructions in the documentation. The full documentation can be found at </a:t>
            </a:r>
            <a:r>
              <a:rPr lang="en-US" sz="3000" dirty="0">
                <a:latin typeface="+mn-lt"/>
                <a:cs typeface="Courier New" panose="02070309020205020404" pitchFamily="49" charset="0"/>
                <a:hlinkClick r:id="rId6"/>
              </a:rPr>
              <a:t>https://goodman.readthedocs.io</a:t>
            </a:r>
            <a:r>
              <a:rPr lang="en-US" sz="3000" dirty="0">
                <a:latin typeface="+mn-lt"/>
                <a:cs typeface="Courier New" panose="02070309020205020404" pitchFamily="49" charset="0"/>
              </a:rPr>
              <a:t> or by scanning the QR code below.</a:t>
            </a:r>
          </a:p>
        </p:txBody>
      </p:sp>
      <p:cxnSp>
        <p:nvCxnSpPr>
          <p:cNvPr id="6" name="Straight Connector 5">
            <a:extLst>
              <a:ext uri="{FF2B5EF4-FFF2-40B4-BE49-F238E27FC236}">
                <a16:creationId xmlns:a16="http://schemas.microsoft.com/office/drawing/2014/main" id="{CFF97B62-E70D-43D9-BF52-1DF414933FB1}"/>
              </a:ext>
            </a:extLst>
          </p:cNvPr>
          <p:cNvCxnSpPr>
            <a:cxnSpLocks/>
          </p:cNvCxnSpPr>
          <p:nvPr/>
        </p:nvCxnSpPr>
        <p:spPr>
          <a:xfrm>
            <a:off x="1256371" y="18044319"/>
            <a:ext cx="27951627"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E605472-08CB-4230-B1BF-444DFC5000E9}"/>
              </a:ext>
            </a:extLst>
          </p:cNvPr>
          <p:cNvSpPr/>
          <p:nvPr/>
        </p:nvSpPr>
        <p:spPr>
          <a:xfrm>
            <a:off x="20800422" y="1865391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New Dependencies</a:t>
            </a:r>
          </a:p>
        </p:txBody>
      </p:sp>
      <p:sp>
        <p:nvSpPr>
          <p:cNvPr id="46" name="Text Box 191">
            <a:extLst>
              <a:ext uri="{FF2B5EF4-FFF2-40B4-BE49-F238E27FC236}">
                <a16:creationId xmlns:a16="http://schemas.microsoft.com/office/drawing/2014/main" id="{D839E607-6B97-4EF7-A293-B808AFA920E8}"/>
              </a:ext>
            </a:extLst>
          </p:cNvPr>
          <p:cNvSpPr txBox="1">
            <a:spLocks noChangeArrowheads="1"/>
          </p:cNvSpPr>
          <p:nvPr/>
        </p:nvSpPr>
        <p:spPr bwMode="auto">
          <a:xfrm>
            <a:off x="20800421" y="19546828"/>
            <a:ext cx="8407576" cy="312126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err="1">
                <a:latin typeface="Calibri" pitchFamily="34" charset="0"/>
              </a:rPr>
              <a:t>Pyinotify</a:t>
            </a:r>
            <a:r>
              <a:rPr lang="en-US" sz="3000" b="1" dirty="0">
                <a:latin typeface="Calibri" pitchFamily="34" charset="0"/>
              </a:rPr>
              <a:t>: </a:t>
            </a:r>
            <a:r>
              <a:rPr lang="en-US" sz="3000" dirty="0">
                <a:latin typeface="Calibri" pitchFamily="34" charset="0"/>
              </a:rPr>
              <a:t>Is a filesystem events monitor, it is better than others because it notifies when the file has been closed after writing, i.e. file is complete.</a:t>
            </a:r>
          </a:p>
          <a:p>
            <a:pPr eaLnBrk="1" hangingPunct="1"/>
            <a:r>
              <a:rPr lang="en-US" sz="3000" b="1" dirty="0" err="1">
                <a:latin typeface="Calibri" pitchFamily="34" charset="0"/>
              </a:rPr>
              <a:t>Zmq</a:t>
            </a:r>
            <a:r>
              <a:rPr lang="en-US" sz="3000" b="1" dirty="0">
                <a:latin typeface="Calibri" pitchFamily="34" charset="0"/>
              </a:rPr>
              <a:t>: </a:t>
            </a:r>
            <a:r>
              <a:rPr lang="en-US" sz="3000" dirty="0">
                <a:latin typeface="Calibri" pitchFamily="34" charset="0"/>
              </a:rPr>
              <a:t>Is a high performance asynchronous messaging library, it allows to communicate processes using many languages and protocols.</a:t>
            </a:r>
          </a:p>
        </p:txBody>
      </p:sp>
      <p:pic>
        <p:nvPicPr>
          <p:cNvPr id="15" name="Picture 14">
            <a:extLst>
              <a:ext uri="{FF2B5EF4-FFF2-40B4-BE49-F238E27FC236}">
                <a16:creationId xmlns:a16="http://schemas.microsoft.com/office/drawing/2014/main" id="{E36703A9-5EB5-4117-893E-6D371A2812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47490" y="23019868"/>
            <a:ext cx="3167058" cy="3167058"/>
          </a:xfrm>
          <a:prstGeom prst="rect">
            <a:avLst/>
          </a:prstGeom>
        </p:spPr>
      </p:pic>
      <p:sp>
        <p:nvSpPr>
          <p:cNvPr id="16" name="TextBox 15">
            <a:extLst>
              <a:ext uri="{FF2B5EF4-FFF2-40B4-BE49-F238E27FC236}">
                <a16:creationId xmlns:a16="http://schemas.microsoft.com/office/drawing/2014/main" id="{F6F1DD3A-A344-4B84-87F1-59AF91D82880}"/>
              </a:ext>
            </a:extLst>
          </p:cNvPr>
          <p:cNvSpPr txBox="1"/>
          <p:nvPr/>
        </p:nvSpPr>
        <p:spPr>
          <a:xfrm>
            <a:off x="21429055" y="26095588"/>
            <a:ext cx="2920622" cy="646331"/>
          </a:xfrm>
          <a:prstGeom prst="rect">
            <a:avLst/>
          </a:prstGeom>
          <a:noFill/>
        </p:spPr>
        <p:txBody>
          <a:bodyPr wrap="square" rtlCol="0">
            <a:spAutoFit/>
          </a:bodyPr>
          <a:lstStyle/>
          <a:p>
            <a:pPr algn="ctr"/>
            <a:r>
              <a:rPr lang="en-US" sz="3600" dirty="0" err="1"/>
              <a:t>ReadTheDocs</a:t>
            </a:r>
            <a:endParaRPr lang="en-US" sz="3600" dirty="0"/>
          </a:p>
        </p:txBody>
      </p:sp>
      <p:sp>
        <p:nvSpPr>
          <p:cNvPr id="17" name="TextBox 16">
            <a:extLst>
              <a:ext uri="{FF2B5EF4-FFF2-40B4-BE49-F238E27FC236}">
                <a16:creationId xmlns:a16="http://schemas.microsoft.com/office/drawing/2014/main" id="{A2D1DAEE-028B-459F-8BFB-2D6AA39F4450}"/>
              </a:ext>
            </a:extLst>
          </p:cNvPr>
          <p:cNvSpPr txBox="1"/>
          <p:nvPr/>
        </p:nvSpPr>
        <p:spPr>
          <a:xfrm>
            <a:off x="26477447" y="26098864"/>
            <a:ext cx="1507144" cy="646331"/>
          </a:xfrm>
          <a:prstGeom prst="rect">
            <a:avLst/>
          </a:prstGeom>
          <a:noFill/>
        </p:spPr>
        <p:txBody>
          <a:bodyPr wrap="none" rtlCol="0">
            <a:spAutoFit/>
          </a:bodyPr>
          <a:lstStyle/>
          <a:p>
            <a:r>
              <a:rPr lang="en-US" sz="3600" dirty="0"/>
              <a:t>GitHub</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6068"/>
      </a:dk2>
      <a:lt2>
        <a:srgbClr val="E7E6E6"/>
      </a:lt2>
      <a:accent1>
        <a:srgbClr val="246068"/>
      </a:accent1>
      <a:accent2>
        <a:srgbClr val="ED7D31"/>
      </a:accent2>
      <a:accent3>
        <a:srgbClr val="FFFFFF"/>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29550</TotalTime>
  <Words>1284</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simon</cp:lastModifiedBy>
  <cp:revision>158</cp:revision>
  <cp:lastPrinted>2013-02-12T02:21:55Z</cp:lastPrinted>
  <dcterms:created xsi:type="dcterms:W3CDTF">2013-02-10T21:14:48Z</dcterms:created>
  <dcterms:modified xsi:type="dcterms:W3CDTF">2018-11-08T23:53:54Z</dcterms:modified>
</cp:coreProperties>
</file>