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A8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6" autoAdjust="0"/>
  </p:normalViewPr>
  <p:slideViewPr>
    <p:cSldViewPr>
      <p:cViewPr varScale="1">
        <p:scale>
          <a:sx n="11" d="100"/>
          <a:sy n="11" d="100"/>
        </p:scale>
        <p:origin x="2208" y="10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410" y="7003597"/>
            <a:ext cx="22700456" cy="14898735"/>
          </a:xfrm>
        </p:spPr>
        <p:txBody>
          <a:bodyPr anchor="b"/>
          <a:lstStyle>
            <a:lvl1pPr algn="ctr">
              <a:defRPr sz="14896"/>
            </a:lvl1pPr>
          </a:lstStyle>
          <a:p>
            <a:r>
              <a:rPr lang="en-US"/>
              <a:t>Click to edit Master title style</a:t>
            </a:r>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a:t>Click to edit Master subtitle style</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07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773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19" y="2278397"/>
            <a:ext cx="6526381" cy="362661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875"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119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06416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848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1" y="10668848"/>
            <a:ext cx="26105525" cy="17801211"/>
          </a:xfrm>
        </p:spPr>
        <p:txBody>
          <a:bodyPr anchor="b"/>
          <a:lstStyle>
            <a:lvl1pPr>
              <a:defRPr sz="14896"/>
            </a:lvl1pPr>
          </a:lstStyle>
          <a:p>
            <a:r>
              <a:rPr lang="en-US"/>
              <a:t>Click to edit Master title style</a:t>
            </a:r>
          </a:p>
        </p:txBody>
      </p:sp>
      <p:sp>
        <p:nvSpPr>
          <p:cNvPr id="3" name="Text Placeholder 2"/>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896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2896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0"/>
            <a:ext cx="26105525" cy="8271575"/>
          </a:xfrm>
        </p:spPr>
        <p:txBody>
          <a:bodyPr/>
          <a:lstStyle/>
          <a:p>
            <a:r>
              <a:rPr lang="en-US"/>
              <a:t>Click to edit Master title style</a:t>
            </a:r>
          </a:p>
        </p:txBody>
      </p:sp>
      <p:sp>
        <p:nvSpPr>
          <p:cNvPr id="3" name="Text Placeholder 2"/>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4" name="Content Placeholder 3"/>
          <p:cNvSpPr>
            <a:spLocks noGrp="1"/>
          </p:cNvSpPr>
          <p:nvPr>
            <p:ph sz="half" idx="2"/>
          </p:nvPr>
        </p:nvSpPr>
        <p:spPr>
          <a:xfrm>
            <a:off x="2084819" y="15631784"/>
            <a:ext cx="12804475"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6" name="Content Placeholder 5"/>
          <p:cNvSpPr>
            <a:spLocks noGrp="1"/>
          </p:cNvSpPr>
          <p:nvPr>
            <p:ph sz="quarter" idx="4"/>
          </p:nvPr>
        </p:nvSpPr>
        <p:spPr>
          <a:xfrm>
            <a:off x="15322808"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861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0149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7448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Content Placeholder 2"/>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661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Picture Placeholder 2"/>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endParaRPr lang="en-US" dirty="0"/>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8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11/8/2018</a:t>
            </a:fld>
            <a:endParaRPr lang="en-US" dirty="0"/>
          </a:p>
        </p:txBody>
      </p:sp>
      <p:sp>
        <p:nvSpPr>
          <p:cNvPr id="5" name="Footer Placeholder 4"/>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27369584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goodman.readthedocs.io/"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0137261" y="155297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Challenges</a:t>
            </a:r>
          </a:p>
        </p:txBody>
      </p:sp>
      <p:sp>
        <p:nvSpPr>
          <p:cNvPr id="11" name="Text Box 190"/>
          <p:cNvSpPr txBox="1">
            <a:spLocks noChangeArrowheads="1"/>
          </p:cNvSpPr>
          <p:nvPr/>
        </p:nvSpPr>
        <p:spPr bwMode="auto">
          <a:xfrm>
            <a:off x="20137261" y="16367919"/>
            <a:ext cx="8407576" cy="958457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a:latin typeface="+mn-lt"/>
              </a:rPr>
              <a:t>User Interface:</a:t>
            </a:r>
            <a:r>
              <a:rPr lang="en-US" sz="3000" dirty="0">
                <a:latin typeface="+mn-lt"/>
              </a:rPr>
              <a:t> There are quite a few options for doing the UI; web based using Django, or any of the UI development tools, such as Qt. Django and Qt have good Python integration, but since nothing has been done yet, a better option would take over.</a:t>
            </a:r>
          </a:p>
          <a:p>
            <a:pPr eaLnBrk="1" hangingPunct="1"/>
            <a:r>
              <a:rPr lang="en-US" sz="3000" b="1" dirty="0">
                <a:latin typeface="+mn-lt"/>
              </a:rPr>
              <a:t>Metrics and Data Quality Assessment:</a:t>
            </a:r>
            <a:r>
              <a:rPr lang="en-US" sz="3000" dirty="0">
                <a:latin typeface="+mn-lt"/>
              </a:rPr>
              <a:t> Currently we do not have much on measuring the incoming data quality and for live data reduction this is extremely important.</a:t>
            </a:r>
          </a:p>
          <a:p>
            <a:pPr eaLnBrk="1" hangingPunct="1"/>
            <a:r>
              <a:rPr lang="en-US" sz="3000" b="1" dirty="0">
                <a:latin typeface="+mn-lt"/>
              </a:rPr>
              <a:t>Process Control: </a:t>
            </a:r>
            <a:r>
              <a:rPr lang="en-US" sz="3000" dirty="0">
                <a:latin typeface="+mn-lt"/>
              </a:rPr>
              <a:t>We have developed a working pipeline for data reduction at the end of the night, the requirements for an  on-site reduction might differ in ways we can’t really preview. Also different projects might have different approaches to data reduction.</a:t>
            </a:r>
          </a:p>
          <a:p>
            <a:pPr eaLnBrk="1" hangingPunct="1"/>
            <a:r>
              <a:rPr lang="en-US" sz="3000" b="1" dirty="0">
                <a:latin typeface="+mn-lt"/>
              </a:rPr>
              <a:t>Faint Targets:</a:t>
            </a:r>
            <a:r>
              <a:rPr lang="en-US" sz="3000" dirty="0">
                <a:latin typeface="+mn-lt"/>
              </a:rPr>
              <a:t> We have intentionally left faint target extractions under-developed because we assumed they would show up in minor amounts, but at the telescope the observer might want to see a preview of a faint object’s spectrum. </a:t>
            </a:r>
            <a:endParaRPr lang="en-US" sz="3000" b="1"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087" y="25626219"/>
            <a:ext cx="8058150" cy="10172700"/>
          </a:xfrm>
          <a:prstGeom prst="rect">
            <a:avLst/>
          </a:prstGeom>
        </p:spPr>
      </p:pic>
      <p:sp>
        <p:nvSpPr>
          <p:cNvPr id="4" name="Text Box 122"/>
          <p:cNvSpPr txBox="1">
            <a:spLocks noChangeArrowheads="1"/>
          </p:cNvSpPr>
          <p:nvPr/>
        </p:nvSpPr>
        <p:spPr bwMode="auto">
          <a:xfrm>
            <a:off x="4570801" y="-472281"/>
            <a:ext cx="21117102" cy="334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A near real time Data Reduction Pipeline for the</a:t>
            </a:r>
          </a:p>
          <a:p>
            <a:pPr algn="ctr" eaLnBrk="1" hangingPunct="1"/>
            <a:r>
              <a:rPr lang="en-US" sz="8000" b="1" dirty="0">
                <a:solidFill>
                  <a:schemeClr val="accent3">
                    <a:lumMod val="20000"/>
                    <a:lumOff val="80000"/>
                  </a:schemeClr>
                </a:solidFill>
                <a:latin typeface="+mn-lt"/>
              </a:rPr>
              <a:t>Goodman High Throughput Spectrograph</a:t>
            </a:r>
          </a:p>
        </p:txBody>
      </p:sp>
      <p:sp>
        <p:nvSpPr>
          <p:cNvPr id="5" name="Text Box 123"/>
          <p:cNvSpPr txBox="1">
            <a:spLocks noChangeArrowheads="1"/>
          </p:cNvSpPr>
          <p:nvPr/>
        </p:nvSpPr>
        <p:spPr bwMode="auto">
          <a:xfrm>
            <a:off x="4530388" y="2804319"/>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Simón Torres-Robledo</a:t>
            </a:r>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 César Briceño</a:t>
            </a:r>
            <a:r>
              <a:rPr lang="en-US" sz="4600" baseline="30000" dirty="0">
                <a:solidFill>
                  <a:schemeClr val="accent3">
                    <a:lumMod val="20000"/>
                    <a:lumOff val="80000"/>
                  </a:schemeClr>
                </a:solidFill>
                <a:latin typeface="+mn-lt"/>
              </a:rPr>
              <a:t>1,2</a:t>
            </a:r>
            <a:r>
              <a:rPr lang="en-US" sz="4600" dirty="0">
                <a:solidFill>
                  <a:schemeClr val="accent3">
                    <a:lumMod val="20000"/>
                    <a:lumOff val="80000"/>
                  </a:schemeClr>
                </a:solidFill>
                <a:latin typeface="+mn-lt"/>
              </a:rPr>
              <a:t>.</a:t>
            </a:r>
            <a:endParaRPr lang="en-US" sz="4600" baseline="30000" dirty="0">
              <a:solidFill>
                <a:schemeClr val="accent3">
                  <a:lumMod val="20000"/>
                  <a:lumOff val="80000"/>
                </a:schemeClr>
              </a:solidFill>
              <a:latin typeface="+mn-lt"/>
            </a:endParaRPr>
          </a:p>
          <a:p>
            <a:pPr algn="ctr" eaLnBrk="1" hangingPunct="1"/>
            <a:r>
              <a:rPr lang="en-US" sz="4600" baseline="30000" dirty="0">
                <a:solidFill>
                  <a:schemeClr val="accent3">
                    <a:lumMod val="20000"/>
                    <a:lumOff val="80000"/>
                  </a:schemeClr>
                </a:solidFill>
                <a:latin typeface="+mn-lt"/>
              </a:rPr>
              <a:t>1</a:t>
            </a:r>
            <a:r>
              <a:rPr lang="en-US" sz="4600" dirty="0">
                <a:solidFill>
                  <a:schemeClr val="accent3">
                    <a:lumMod val="20000"/>
                    <a:lumOff val="80000"/>
                  </a:schemeClr>
                </a:solidFill>
                <a:latin typeface="+mn-lt"/>
              </a:rPr>
              <a:t>SOAR Telescope, La Serena, Regi</a:t>
            </a:r>
            <a:r>
              <a:rPr lang="es-CL" sz="4600" dirty="0">
                <a:solidFill>
                  <a:schemeClr val="accent3">
                    <a:lumMod val="20000"/>
                    <a:lumOff val="80000"/>
                  </a:schemeClr>
                </a:solidFill>
                <a:latin typeface="+mn-lt"/>
              </a:rPr>
              <a:t>ón de Coquimbo, Chile.</a:t>
            </a:r>
          </a:p>
          <a:p>
            <a:pPr algn="ctr" eaLnBrk="1" hangingPunct="1"/>
            <a:r>
              <a:rPr lang="en-US" sz="4600" baseline="30000" dirty="0">
                <a:solidFill>
                  <a:schemeClr val="accent3">
                    <a:lumMod val="20000"/>
                    <a:lumOff val="80000"/>
                  </a:schemeClr>
                </a:solidFill>
                <a:latin typeface="+mn-lt"/>
              </a:rPr>
              <a:t>2</a:t>
            </a:r>
            <a:r>
              <a:rPr lang="en-US" sz="4600" dirty="0">
                <a:solidFill>
                  <a:schemeClr val="accent3">
                    <a:lumMod val="20000"/>
                    <a:lumOff val="80000"/>
                  </a:schemeClr>
                </a:solidFill>
                <a:latin typeface="+mn-lt"/>
              </a:rPr>
              <a:t>Cerro Tololo Interamerican Observatory, Casilla 603, La Serena, Chile.</a:t>
            </a:r>
          </a:p>
        </p:txBody>
      </p:sp>
      <p:sp>
        <p:nvSpPr>
          <p:cNvPr id="24" name="TextBox 23"/>
          <p:cNvSpPr txBox="1"/>
          <p:nvPr/>
        </p:nvSpPr>
        <p:spPr>
          <a:xfrm>
            <a:off x="1261136" y="39049741"/>
            <a:ext cx="6628111" cy="2396144"/>
          </a:xfrm>
          <a:prstGeom prst="rect">
            <a:avLst/>
          </a:prstGeom>
          <a:solidFill>
            <a:schemeClr val="accent1">
              <a:lumMod val="40000"/>
              <a:lumOff val="60000"/>
            </a:schemeClr>
          </a:solidFill>
        </p:spPr>
        <p:txBody>
          <a:bodyPr wrap="none" lIns="86970" tIns="43485" rIns="86970" bIns="43485" rtlCol="0">
            <a:spAutoFit/>
          </a:bodyPr>
          <a:lstStyle/>
          <a:p>
            <a:r>
              <a:rPr lang="en-US" sz="3000" dirty="0"/>
              <a:t>Sim</a:t>
            </a:r>
            <a:r>
              <a:rPr lang="es-CL" sz="3000" dirty="0"/>
              <a:t>ón Torres Robledo</a:t>
            </a:r>
            <a:endParaRPr lang="en-US" sz="3000" dirty="0"/>
          </a:p>
          <a:p>
            <a:r>
              <a:rPr lang="en-US" sz="3000" dirty="0"/>
              <a:t>SOAR Telescope</a:t>
            </a:r>
          </a:p>
          <a:p>
            <a:r>
              <a:rPr lang="en-US" sz="3000" dirty="0"/>
              <a:t>Email: storres@ctio.noao.edu</a:t>
            </a:r>
          </a:p>
          <a:p>
            <a:r>
              <a:rPr lang="en-US" sz="3000" dirty="0"/>
              <a:t>Website: https://github.com/simontorres</a:t>
            </a:r>
          </a:p>
          <a:p>
            <a:r>
              <a:rPr lang="en-US" sz="3000" dirty="0"/>
              <a:t>Phone: +56 51 2205348</a:t>
            </a:r>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20119722" y="38823059"/>
            <a:ext cx="7848599"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2000" dirty="0"/>
              <a:t>Clemens, J. C., Crain, J. A., &amp; Anderson, R. 2004, vol 5492 of Proceedings of SPIE, 331. </a:t>
            </a:r>
          </a:p>
          <a:p>
            <a:pPr marL="434850" indent="-434850">
              <a:buFont typeface="+mj-lt"/>
              <a:buAutoNum type="arabicPeriod"/>
            </a:pPr>
            <a:r>
              <a:rPr lang="en-US" sz="2000" dirty="0" err="1"/>
              <a:t>Astropy</a:t>
            </a:r>
            <a:r>
              <a:rPr lang="en-US" sz="2000" dirty="0"/>
              <a:t> Collaboration et. al., 2013,  A&amp;A, 558, A33.</a:t>
            </a:r>
          </a:p>
          <a:p>
            <a:pPr marL="434850" indent="-434850">
              <a:buFont typeface="+mj-lt"/>
              <a:buAutoNum type="arabicPeriod"/>
            </a:pPr>
            <a:r>
              <a:rPr lang="en-US" sz="2000" dirty="0" err="1"/>
              <a:t>Astropy</a:t>
            </a:r>
            <a:r>
              <a:rPr lang="en-US" sz="2000" dirty="0"/>
              <a:t> Collaboration et. al., 2018, AJ, 156, 123.</a:t>
            </a:r>
          </a:p>
          <a:p>
            <a:pPr marL="434850" indent="-434850">
              <a:buFont typeface="+mj-lt"/>
              <a:buAutoNum type="arabicPeriod"/>
            </a:pPr>
            <a:r>
              <a:rPr lang="en-US" sz="2000" dirty="0"/>
              <a:t>Marsh, T. R., 1989, PASP, 101:1032-1037.</a:t>
            </a:r>
          </a:p>
          <a:p>
            <a:pPr marL="434850" indent="-434850">
              <a:buFont typeface="+mj-lt"/>
              <a:buAutoNum type="arabicPeriod"/>
            </a:pPr>
            <a:r>
              <a:rPr lang="en-US" sz="2000" dirty="0" err="1"/>
              <a:t>Pych</a:t>
            </a:r>
            <a:r>
              <a:rPr lang="en-US" sz="2000" dirty="0"/>
              <a:t>, W., 2004, PASP, 116, 148.</a:t>
            </a:r>
          </a:p>
          <a:p>
            <a:pPr marL="434850" indent="-434850">
              <a:buFont typeface="+mj-lt"/>
              <a:buAutoNum type="arabicPeriod"/>
            </a:pPr>
            <a:r>
              <a:rPr lang="en-US" sz="2000" dirty="0"/>
              <a:t>Van </a:t>
            </a:r>
            <a:r>
              <a:rPr lang="en-US" sz="2000" dirty="0" err="1"/>
              <a:t>Dokkum</a:t>
            </a:r>
            <a:r>
              <a:rPr lang="en-US" sz="2000" dirty="0"/>
              <a:t>, P. G., 2001, PASP, 113, 1420.</a:t>
            </a:r>
          </a:p>
          <a:p>
            <a:r>
              <a:rPr lang="en-US" sz="1600" dirty="0"/>
              <a:t> </a:t>
            </a:r>
          </a:p>
          <a:p>
            <a:pPr marL="434850" indent="-434850">
              <a:buFont typeface="+mj-lt"/>
              <a:buAutoNum type="arabicPeriod"/>
            </a:pPr>
            <a:endParaRPr lang="en-US" sz="1600" dirty="0"/>
          </a:p>
        </p:txBody>
      </p:sp>
      <p:sp>
        <p:nvSpPr>
          <p:cNvPr id="27" name="TextBox 26"/>
          <p:cNvSpPr txBox="1"/>
          <p:nvPr/>
        </p:nvSpPr>
        <p:spPr>
          <a:xfrm>
            <a:off x="20119722" y="3790424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300119"/>
            <a:ext cx="8407576" cy="77379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a:t>
            </a:r>
            <a:r>
              <a:rPr lang="en-US" sz="3000" i="1" dirty="0">
                <a:latin typeface="Calibri" pitchFamily="34" charset="0"/>
              </a:rPr>
              <a:t>Goodman Spectroscopic Pipeline </a:t>
            </a:r>
            <a:r>
              <a:rPr lang="en-US" sz="3000" dirty="0">
                <a:latin typeface="Calibri" pitchFamily="34" charset="0"/>
              </a:rPr>
              <a:t>(</a:t>
            </a:r>
            <a:r>
              <a:rPr lang="en-US" sz="3000" dirty="0">
                <a:latin typeface="Courier New" panose="02070309020205020404" pitchFamily="49" charset="0"/>
                <a:cs typeface="Courier New" panose="02070309020205020404" pitchFamily="49" charset="0"/>
              </a:rPr>
              <a:t>goodman-pipeline</a:t>
            </a:r>
            <a:r>
              <a:rPr lang="en-US" sz="3000" dirty="0">
                <a:latin typeface="Calibri" pitchFamily="34" charset="0"/>
                <a:cs typeface="Courier New" panose="02070309020205020404" pitchFamily="49" charset="0"/>
              </a:rPr>
              <a:t> or</a:t>
            </a:r>
            <a:r>
              <a:rPr lang="en-US" sz="3000" dirty="0">
                <a:latin typeface="Calibri" pitchFamily="34" charset="0"/>
              </a:rPr>
              <a:t> GSP) is reaching some maturity and behaving in a stable manner. Though its development continues, we have started a parallel effort to develop a real-time version of the GSP, which aims to obtaining fully reduced data within seconds after the spectrum has been obtained at the telescope. Most of the required structure, algorithms and processes already exist with the offline version of the GSP. The real-time or online version differs in its requirements for flow control, calibration files, image combination, reprocessing, observing logging assistance, etc. Here we present results obtained with the offline version of GSP with various instrument setups, and outlined the route for implementation of real time, online version.</a:t>
            </a:r>
          </a:p>
        </p:txBody>
      </p:sp>
      <p:sp>
        <p:nvSpPr>
          <p:cNvPr id="32" name="Rectangle 31"/>
          <p:cNvSpPr/>
          <p:nvPr/>
        </p:nvSpPr>
        <p:spPr>
          <a:xfrm>
            <a:off x="1681515" y="6408572"/>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2" name="Text Box 191"/>
          <p:cNvSpPr txBox="1">
            <a:spLocks noChangeArrowheads="1"/>
          </p:cNvSpPr>
          <p:nvPr/>
        </p:nvSpPr>
        <p:spPr bwMode="auto">
          <a:xfrm>
            <a:off x="10959056" y="16622075"/>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live version of the pipeline has not been built yet, however we have experimented with parts that we are planning to use. From the technical point of view we don’t see any particular challenge that we did not face already. All the processing will be done using the current development with the exception of the Data Quality assessment part. We have not decided yet whether it will be built as a submodule of the current project or as an independent project.  It will work by actions triggered by  file-system events. For instance, a new file is added to the folder being monitored, the Hub (See Figure 1) is notified and the file is copied over to a local directory. Finally, the appropriate actions are triggered in order to ensure that the file is processed accordingly, this includes building master flats or master bias, show preview of current image or waiting for more images for combination.</a:t>
            </a:r>
          </a:p>
        </p:txBody>
      </p:sp>
      <p:sp>
        <p:nvSpPr>
          <p:cNvPr id="35" name="Rectangle 34"/>
          <p:cNvSpPr/>
          <p:nvPr/>
        </p:nvSpPr>
        <p:spPr>
          <a:xfrm>
            <a:off x="10959056" y="15148719"/>
            <a:ext cx="8407576" cy="14789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Conceptual Design and workflow</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755802365"/>
              </p:ext>
            </p:extLst>
          </p:nvPr>
        </p:nvGraphicFramePr>
        <p:xfrm>
          <a:off x="20255819" y="10424319"/>
          <a:ext cx="8407575" cy="2770161"/>
        </p:xfrm>
        <a:graphic>
          <a:graphicData uri="http://schemas.openxmlformats.org/drawingml/2006/table">
            <a:tbl>
              <a:tblPr firstRow="1" bandRow="1">
                <a:tableStyleId>{F5AB1C69-6EDB-4FF4-983F-18BD219EF322}</a:tableStyleId>
              </a:tblPr>
              <a:tblGrid>
                <a:gridCol w="2802525">
                  <a:extLst>
                    <a:ext uri="{9D8B030D-6E8A-4147-A177-3AD203B41FA5}">
                      <a16:colId xmlns:a16="http://schemas.microsoft.com/office/drawing/2014/main" val="20000"/>
                    </a:ext>
                  </a:extLst>
                </a:gridCol>
                <a:gridCol w="2802525">
                  <a:extLst>
                    <a:ext uri="{9D8B030D-6E8A-4147-A177-3AD203B41FA5}">
                      <a16:colId xmlns:a16="http://schemas.microsoft.com/office/drawing/2014/main" val="20001"/>
                    </a:ext>
                  </a:extLst>
                </a:gridCol>
                <a:gridCol w="2802525">
                  <a:extLst>
                    <a:ext uri="{9D8B030D-6E8A-4147-A177-3AD203B41FA5}">
                      <a16:colId xmlns:a16="http://schemas.microsoft.com/office/drawing/2014/main" val="20002"/>
                    </a:ext>
                  </a:extLst>
                </a:gridCol>
              </a:tblGrid>
              <a:tr h="923387">
                <a:tc>
                  <a:txBody>
                    <a:bodyPr/>
                    <a:lstStyle/>
                    <a:p>
                      <a:pPr algn="ctr"/>
                      <a:r>
                        <a:rPr lang="en-US" sz="3100" dirty="0"/>
                        <a:t>Interactive (</a:t>
                      </a:r>
                      <a:r>
                        <a:rPr lang="en-US" sz="3200" dirty="0">
                          <a:latin typeface="Calibri" pitchFamily="34" charset="0"/>
                        </a:rPr>
                        <a:t>Å</a:t>
                      </a:r>
                      <a:r>
                        <a:rPr lang="en-US" sz="3100" dirty="0"/>
                        <a:t>)</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3100" dirty="0"/>
                        <a:t>Automatic (</a:t>
                      </a:r>
                      <a:r>
                        <a:rPr lang="en-US" sz="3200" dirty="0">
                          <a:latin typeface="Calibri" pitchFamily="34" charset="0"/>
                        </a:rPr>
                        <a:t>Å)</a:t>
                      </a:r>
                      <a:endParaRPr lang="en-US" sz="3100" dirty="0"/>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3100" dirty="0"/>
                        <a:t>Slit Size</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923387">
                <a:tc>
                  <a:txBody>
                    <a:bodyPr/>
                    <a:lstStyle/>
                    <a:p>
                      <a:pPr algn="ctr"/>
                      <a:r>
                        <a:rPr lang="en-US" sz="3100" dirty="0"/>
                        <a:t>0.368</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a:t>0.340</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a:t>0.84”</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3387">
                <a:tc>
                  <a:txBody>
                    <a:bodyPr/>
                    <a:lstStyle/>
                    <a:p>
                      <a:pPr algn="ctr"/>
                      <a:r>
                        <a:rPr lang="en-US" sz="3100" dirty="0"/>
                        <a:t>0.296</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a:t>0.521</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100" dirty="0"/>
                        <a:t>1.03”</a:t>
                      </a:r>
                    </a:p>
                  </a:txBody>
                  <a:tcPr marL="84076" marR="84076" marT="44577" marB="445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5" name="Rectangle 44"/>
          <p:cNvSpPr/>
          <p:nvPr/>
        </p:nvSpPr>
        <p:spPr>
          <a:xfrm>
            <a:off x="1681515" y="255119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Trying it out</a:t>
            </a:r>
          </a:p>
        </p:txBody>
      </p:sp>
      <p:sp>
        <p:nvSpPr>
          <p:cNvPr id="53" name="Text Box 180"/>
          <p:cNvSpPr txBox="1">
            <a:spLocks noChangeArrowheads="1"/>
          </p:cNvSpPr>
          <p:nvPr/>
        </p:nvSpPr>
        <p:spPr bwMode="auto">
          <a:xfrm>
            <a:off x="20148021" y="13893661"/>
            <a:ext cx="855538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2. </a:t>
            </a:r>
            <a:r>
              <a:rPr lang="en-US" sz="2400" dirty="0">
                <a:latin typeface="Calibri" pitchFamily="34" charset="0"/>
              </a:rPr>
              <a:t> Comparison of typical values for the RMS error for one of the nights used to evaluate the performance of the pipeline. </a:t>
            </a:r>
          </a:p>
        </p:txBody>
      </p:sp>
      <p:sp>
        <p:nvSpPr>
          <p:cNvPr id="37" name="Text Box 180"/>
          <p:cNvSpPr txBox="1">
            <a:spLocks noChangeArrowheads="1"/>
          </p:cNvSpPr>
          <p:nvPr/>
        </p:nvSpPr>
        <p:spPr bwMode="auto">
          <a:xfrm>
            <a:off x="11300389" y="35898504"/>
            <a:ext cx="7446104"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1</a:t>
            </a:r>
            <a:r>
              <a:rPr lang="en-US" sz="2400" dirty="0">
                <a:latin typeface="Calibri" pitchFamily="34" charset="0"/>
              </a:rPr>
              <a:t>. A proposed workflow schematic for the on-site </a:t>
            </a:r>
          </a:p>
          <a:p>
            <a:pPr algn="ctr" eaLnBrk="1" hangingPunct="1"/>
            <a:r>
              <a:rPr lang="en-US" sz="2400" dirty="0">
                <a:latin typeface="Calibri" pitchFamily="34" charset="0"/>
              </a:rPr>
              <a:t>pipeline. It could work on one or two separated </a:t>
            </a:r>
          </a:p>
          <a:p>
            <a:pPr algn="ctr" eaLnBrk="1" hangingPunct="1"/>
            <a:r>
              <a:rPr lang="en-US" sz="2400" dirty="0">
                <a:latin typeface="Calibri" pitchFamily="34" charset="0"/>
              </a:rPr>
              <a:t>computers with a TCP/IP link.</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317" y="385737"/>
            <a:ext cx="3653496" cy="4627762"/>
          </a:xfrm>
          <a:prstGeom prst="roundRect">
            <a:avLst>
              <a:gd name="adj" fmla="val 8594"/>
            </a:avLst>
          </a:prstGeom>
          <a:solidFill>
            <a:srgbClr val="FFFFFF">
              <a:shade val="85000"/>
            </a:srgbClr>
          </a:solidFill>
          <a:ln>
            <a:noFill/>
          </a:ln>
          <a:effectLst/>
        </p:spPr>
      </p:pic>
      <p:sp>
        <p:nvSpPr>
          <p:cNvPr id="40" name="TextBox 39"/>
          <p:cNvSpPr txBox="1"/>
          <p:nvPr/>
        </p:nvSpPr>
        <p:spPr>
          <a:xfrm>
            <a:off x="10929850" y="38807110"/>
            <a:ext cx="7848599" cy="3621209"/>
          </a:xfrm>
          <a:prstGeom prst="rect">
            <a:avLst/>
          </a:prstGeom>
          <a:noFill/>
        </p:spPr>
        <p:txBody>
          <a:bodyPr wrap="square" lIns="86970" tIns="86970" rIns="86970" bIns="86970" numCol="1" spcCol="434850" rtlCol="0">
            <a:noAutofit/>
          </a:bodyPr>
          <a:lstStyle/>
          <a:p>
            <a:r>
              <a:rPr lang="en-US" sz="1600" dirty="0"/>
              <a:t>The authors would like to acknowledge the important contributions from Bruno Quint, David </a:t>
            </a:r>
            <a:r>
              <a:rPr lang="en-US" sz="1600" dirty="0" err="1"/>
              <a:t>Sanmartim</a:t>
            </a:r>
            <a:r>
              <a:rPr lang="en-US" sz="1600" dirty="0"/>
              <a:t> and Tina Armond.</a:t>
            </a:r>
          </a:p>
          <a:p>
            <a:endParaRPr lang="en-US" sz="1600" dirty="0"/>
          </a:p>
          <a:p>
            <a:r>
              <a:rPr lang="en-US" sz="1600" dirty="0"/>
              <a:t>This research made use of </a:t>
            </a:r>
            <a:r>
              <a:rPr lang="en-US" sz="1600" dirty="0" err="1"/>
              <a:t>Astropy</a:t>
            </a:r>
            <a:r>
              <a:rPr lang="en-US" sz="1600" dirty="0"/>
              <a:t>, a community-developed core Python package for Astronomy (</a:t>
            </a:r>
            <a:r>
              <a:rPr lang="en-US" sz="1600" dirty="0" err="1"/>
              <a:t>Astropy</a:t>
            </a:r>
            <a:r>
              <a:rPr lang="en-US" sz="1600" dirty="0"/>
              <a:t> Collaboration, 2013 and 2018).</a:t>
            </a:r>
          </a:p>
          <a:p>
            <a:endParaRPr lang="en-US" sz="1600" dirty="0"/>
          </a:p>
          <a:p>
            <a:r>
              <a:rPr lang="en-US" sz="1600" dirty="0"/>
              <a:t>This work has been developed at the Southern Astrophysical Research (SOAR) telescope, which is a joint project of the </a:t>
            </a:r>
            <a:r>
              <a:rPr lang="en-US" sz="1600" dirty="0" err="1"/>
              <a:t>Ministério</a:t>
            </a:r>
            <a:r>
              <a:rPr lang="en-US" sz="1600" dirty="0"/>
              <a:t> da </a:t>
            </a:r>
            <a:r>
              <a:rPr lang="en-US" sz="1600" dirty="0" err="1"/>
              <a:t>Ciência</a:t>
            </a:r>
            <a:r>
              <a:rPr lang="en-US" sz="1600" dirty="0"/>
              <a:t>, </a:t>
            </a:r>
            <a:r>
              <a:rPr lang="en-US" sz="1600" dirty="0" err="1"/>
              <a:t>Tecnologia</a:t>
            </a:r>
            <a:r>
              <a:rPr lang="en-US" sz="1600" dirty="0"/>
              <a:t>, </a:t>
            </a:r>
            <a:r>
              <a:rPr lang="en-US" sz="1600" dirty="0" err="1"/>
              <a:t>Inovaçãos</a:t>
            </a:r>
            <a:r>
              <a:rPr lang="en-US" sz="1600" dirty="0"/>
              <a:t> e </a:t>
            </a:r>
            <a:r>
              <a:rPr lang="en-US" sz="1600" dirty="0" err="1"/>
              <a:t>Comunicações</a:t>
            </a:r>
            <a:r>
              <a:rPr lang="en-US" sz="1600" dirty="0"/>
              <a:t> do </a:t>
            </a:r>
            <a:r>
              <a:rPr lang="en-US" sz="1600" dirty="0" err="1"/>
              <a:t>Brasil</a:t>
            </a:r>
            <a:r>
              <a:rPr lang="en-US" sz="1600" dirty="0"/>
              <a:t> (MCTIC/LNA), the U.S. National Optical Astronomy Observatory (NOAO), the University of North Carolina at Chapel Hill (UNC), and Michigan State University (MSU).</a:t>
            </a:r>
          </a:p>
        </p:txBody>
      </p:sp>
      <p:sp>
        <p:nvSpPr>
          <p:cNvPr id="41" name="TextBox 40"/>
          <p:cNvSpPr txBox="1"/>
          <p:nvPr/>
        </p:nvSpPr>
        <p:spPr>
          <a:xfrm>
            <a:off x="10929850" y="37888294"/>
            <a:ext cx="5486644" cy="918816"/>
          </a:xfrm>
          <a:prstGeom prst="rect">
            <a:avLst/>
          </a:prstGeom>
          <a:noFill/>
        </p:spPr>
        <p:txBody>
          <a:bodyPr wrap="none" lIns="86970" tIns="43485" rIns="86970" bIns="43485" rtlCol="0">
            <a:spAutoFit/>
          </a:bodyPr>
          <a:lstStyle/>
          <a:p>
            <a:r>
              <a:rPr lang="en-US" sz="5400" b="1" dirty="0"/>
              <a:t>Acknowledgments</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7511" y="832382"/>
            <a:ext cx="2421619" cy="3350459"/>
          </a:xfrm>
          <a:prstGeom prst="roundRect">
            <a:avLst>
              <a:gd name="adj" fmla="val 8594"/>
            </a:avLst>
          </a:prstGeom>
          <a:solidFill>
            <a:srgbClr val="FFFFFF">
              <a:shade val="85000"/>
            </a:srgbClr>
          </a:solidFill>
          <a:ln>
            <a:noFill/>
          </a:ln>
          <a:effectLst/>
        </p:spPr>
      </p:pic>
      <p:sp>
        <p:nvSpPr>
          <p:cNvPr id="28" name="Text Box 191">
            <a:extLst>
              <a:ext uri="{FF2B5EF4-FFF2-40B4-BE49-F238E27FC236}">
                <a16:creationId xmlns:a16="http://schemas.microsoft.com/office/drawing/2014/main" id="{AAE1D4AF-F15F-4324-88C4-F5F949E0CCFB}"/>
              </a:ext>
            </a:extLst>
          </p:cNvPr>
          <p:cNvSpPr txBox="1">
            <a:spLocks noChangeArrowheads="1"/>
          </p:cNvSpPr>
          <p:nvPr/>
        </p:nvSpPr>
        <p:spPr bwMode="auto">
          <a:xfrm>
            <a:off x="1658672" y="16367919"/>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latest version of the Goodman Spectroscopic Pipeline is the result of extensive development carried over the period of two years. Our initial goals can be summarized as follows:</a:t>
            </a:r>
          </a:p>
          <a:p>
            <a:pPr marL="457200" indent="-457200" eaLnBrk="1" hangingPunct="1">
              <a:buFont typeface="Wingdings" panose="05000000000000000000" pitchFamily="2" charset="2"/>
              <a:buChar char="§"/>
            </a:pPr>
            <a:r>
              <a:rPr lang="en-US" sz="3000" dirty="0">
                <a:latin typeface="Calibri" pitchFamily="34" charset="0"/>
              </a:rPr>
              <a:t>Must be easy to use</a:t>
            </a:r>
          </a:p>
          <a:p>
            <a:pPr marL="457200" indent="-457200" eaLnBrk="1" hangingPunct="1">
              <a:buFont typeface="Wingdings" panose="05000000000000000000" pitchFamily="2" charset="2"/>
              <a:buChar char="§"/>
            </a:pPr>
            <a:r>
              <a:rPr lang="en-US" sz="3000" dirty="0">
                <a:latin typeface="Calibri" pitchFamily="34" charset="0"/>
              </a:rPr>
              <a:t>Well documented</a:t>
            </a:r>
          </a:p>
          <a:p>
            <a:pPr marL="457200" indent="-457200" eaLnBrk="1" hangingPunct="1">
              <a:buFont typeface="Wingdings" panose="05000000000000000000" pitchFamily="2" charset="2"/>
              <a:buChar char="§"/>
            </a:pPr>
            <a:r>
              <a:rPr lang="en-US" sz="3000" dirty="0">
                <a:latin typeface="Calibri" pitchFamily="34" charset="0"/>
              </a:rPr>
              <a:t>Written according to current standards</a:t>
            </a:r>
          </a:p>
          <a:p>
            <a:pPr marL="457200" indent="-457200" eaLnBrk="1" hangingPunct="1">
              <a:buFont typeface="Wingdings" panose="05000000000000000000" pitchFamily="2" charset="2"/>
              <a:buChar char="§"/>
            </a:pPr>
            <a:r>
              <a:rPr lang="en-US" sz="3000" dirty="0">
                <a:latin typeface="Calibri" pitchFamily="34" charset="0"/>
              </a:rPr>
              <a:t>Produce Science ready results</a:t>
            </a:r>
          </a:p>
          <a:p>
            <a:pPr eaLnBrk="1" hangingPunct="1"/>
            <a:r>
              <a:rPr lang="en-US" sz="3000" dirty="0">
                <a:latin typeface="Calibri" pitchFamily="34" charset="0"/>
              </a:rPr>
              <a:t>We believe we have achieved all of them, in addition, we can list the following attributes</a:t>
            </a:r>
          </a:p>
          <a:p>
            <a:pPr marL="457200" indent="-457200" eaLnBrk="1" hangingPunct="1">
              <a:buFont typeface="Arial" panose="020B0604020202020204" pitchFamily="34" charset="0"/>
              <a:buChar char="•"/>
            </a:pPr>
            <a:r>
              <a:rPr lang="en-US" sz="3000" dirty="0">
                <a:latin typeface="Calibri" pitchFamily="34" charset="0"/>
              </a:rPr>
              <a:t>Accurate on wavelength solution: High precision, repeatable results.</a:t>
            </a:r>
          </a:p>
          <a:p>
            <a:pPr marL="457200" indent="-457200" eaLnBrk="1" hangingPunct="1">
              <a:buFont typeface="Arial" panose="020B0604020202020204" pitchFamily="34" charset="0"/>
              <a:buChar char="•"/>
            </a:pPr>
            <a:r>
              <a:rPr lang="en-US" sz="3000" dirty="0">
                <a:latin typeface="Calibri" pitchFamily="34" charset="0"/>
              </a:rPr>
              <a:t>Modular: Part of the code can be imported for reuse.</a:t>
            </a:r>
          </a:p>
          <a:p>
            <a:pPr marL="457200" indent="-457200" eaLnBrk="1" hangingPunct="1">
              <a:buFont typeface="Arial" panose="020B0604020202020204" pitchFamily="34" charset="0"/>
              <a:buChar char="•"/>
            </a:pPr>
            <a:r>
              <a:rPr lang="en-US" sz="3000" dirty="0">
                <a:latin typeface="Calibri" pitchFamily="34" charset="0"/>
              </a:rPr>
              <a:t>Integrated test: Automatically tested everyday.</a:t>
            </a:r>
          </a:p>
          <a:p>
            <a:pPr marL="457200" indent="-457200" eaLnBrk="1" hangingPunct="1">
              <a:buFont typeface="Arial" panose="020B0604020202020204" pitchFamily="34" charset="0"/>
              <a:buChar char="•"/>
            </a:pPr>
            <a:r>
              <a:rPr lang="en-US" sz="3000" dirty="0">
                <a:latin typeface="Calibri" pitchFamily="34" charset="0"/>
              </a:rPr>
              <a:t>pip-installable: Since version v1.1.2</a:t>
            </a:r>
          </a:p>
          <a:p>
            <a:pPr marL="457200" indent="-457200" eaLnBrk="1" hangingPunct="1">
              <a:buFont typeface="Arial" panose="020B0604020202020204" pitchFamily="34" charset="0"/>
              <a:buChar char="•"/>
            </a:pPr>
            <a:r>
              <a:rPr lang="en-US" sz="3000" dirty="0">
                <a:latin typeface="Calibri" pitchFamily="34" charset="0"/>
              </a:rPr>
              <a:t>Absolutely portable: The pipeline works on Linux and Mac.</a:t>
            </a:r>
          </a:p>
        </p:txBody>
      </p:sp>
      <p:sp>
        <p:nvSpPr>
          <p:cNvPr id="29" name="Rectangle 28">
            <a:extLst>
              <a:ext uri="{FF2B5EF4-FFF2-40B4-BE49-F238E27FC236}">
                <a16:creationId xmlns:a16="http://schemas.microsoft.com/office/drawing/2014/main" id="{ECDEA97F-4A6F-4736-86A7-DDA4345B98C4}"/>
              </a:ext>
            </a:extLst>
          </p:cNvPr>
          <p:cNvSpPr/>
          <p:nvPr/>
        </p:nvSpPr>
        <p:spPr>
          <a:xfrm>
            <a:off x="1655751" y="1552971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Highlighted Features</a:t>
            </a:r>
          </a:p>
        </p:txBody>
      </p:sp>
      <p:sp>
        <p:nvSpPr>
          <p:cNvPr id="30" name="Text Box 191">
            <a:extLst>
              <a:ext uri="{FF2B5EF4-FFF2-40B4-BE49-F238E27FC236}">
                <a16:creationId xmlns:a16="http://schemas.microsoft.com/office/drawing/2014/main" id="{3FA916D5-ED53-4CFE-BCFB-2C08608BACA5}"/>
              </a:ext>
            </a:extLst>
          </p:cNvPr>
          <p:cNvSpPr txBox="1">
            <a:spLocks noChangeArrowheads="1"/>
          </p:cNvSpPr>
          <p:nvPr/>
        </p:nvSpPr>
        <p:spPr bwMode="auto">
          <a:xfrm>
            <a:off x="10961977" y="7300119"/>
            <a:ext cx="8404655" cy="727625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Though performance has not been a top requirement since we are focused on one instrument at one telescope and the data production rate is low and can be easily manageable with the resources available.  The most important part of our focus is obtaining good wavelength solutions, we found that the most practical way for obtaining wavelength solutions for our new data is to have a template library, i.e. wavelength calibrated lamps for all possible instrument configurations. The </a:t>
            </a:r>
            <a:r>
              <a:rPr lang="en-US" sz="3000" i="1" dirty="0">
                <a:latin typeface="Calibri" pitchFamily="34" charset="0"/>
              </a:rPr>
              <a:t>Goodman HTS </a:t>
            </a:r>
            <a:r>
              <a:rPr lang="en-US" sz="3000" dirty="0">
                <a:latin typeface="Calibri" pitchFamily="34" charset="0"/>
              </a:rPr>
              <a:t>has 20 fixed instrument configurations and six possible comparison lamps choices which gives a total of 120 lamps required for the template library to be complete.</a:t>
            </a:r>
          </a:p>
        </p:txBody>
      </p:sp>
      <p:sp>
        <p:nvSpPr>
          <p:cNvPr id="31" name="Rectangle 30">
            <a:extLst>
              <a:ext uri="{FF2B5EF4-FFF2-40B4-BE49-F238E27FC236}">
                <a16:creationId xmlns:a16="http://schemas.microsoft.com/office/drawing/2014/main" id="{7479456E-2089-4300-9FA1-1C94F81CA9EF}"/>
              </a:ext>
            </a:extLst>
          </p:cNvPr>
          <p:cNvSpPr/>
          <p:nvPr/>
        </p:nvSpPr>
        <p:spPr>
          <a:xfrm>
            <a:off x="10959056" y="6408572"/>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34" name="Text Box 191">
            <a:extLst>
              <a:ext uri="{FF2B5EF4-FFF2-40B4-BE49-F238E27FC236}">
                <a16:creationId xmlns:a16="http://schemas.microsoft.com/office/drawing/2014/main" id="{42EA86EF-400E-496D-BEDD-67B6B0F9B527}"/>
              </a:ext>
            </a:extLst>
          </p:cNvPr>
          <p:cNvSpPr txBox="1">
            <a:spLocks noChangeArrowheads="1"/>
          </p:cNvSpPr>
          <p:nvPr/>
        </p:nvSpPr>
        <p:spPr bwMode="auto">
          <a:xfrm>
            <a:off x="20122643" y="27603803"/>
            <a:ext cx="8407576" cy="77379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have a proven conceptual design for building an live spectroscopic data reduction pipeline for </a:t>
            </a:r>
            <a:r>
              <a:rPr lang="en-US" sz="3000" i="1" dirty="0">
                <a:latin typeface="Calibri" pitchFamily="34" charset="0"/>
              </a:rPr>
              <a:t>the Goodman High Throughput Spectrograph</a:t>
            </a:r>
            <a:r>
              <a:rPr lang="en-US" sz="3000" dirty="0">
                <a:latin typeface="Calibri" pitchFamily="34" charset="0"/>
              </a:rPr>
              <a:t> at </a:t>
            </a:r>
            <a:r>
              <a:rPr lang="en-US" sz="3000" i="1" dirty="0">
                <a:latin typeface="Calibri" pitchFamily="34" charset="0"/>
              </a:rPr>
              <a:t>SOAR Telescope,</a:t>
            </a:r>
            <a:r>
              <a:rPr lang="en-US" sz="3000" dirty="0">
                <a:latin typeface="Calibri" pitchFamily="34" charset="0"/>
              </a:rPr>
              <a:t> it will use most of the routines already developed for </a:t>
            </a:r>
            <a:r>
              <a:rPr lang="en-US" sz="3000" dirty="0">
                <a:latin typeface="Courier New" panose="02070309020205020404" pitchFamily="49" charset="0"/>
                <a:cs typeface="Courier New" panose="02070309020205020404" pitchFamily="49" charset="0"/>
              </a:rPr>
              <a:t>goodman-pipeline</a:t>
            </a:r>
            <a:r>
              <a:rPr lang="en-US" sz="3000" dirty="0">
                <a:latin typeface="Calibri" pitchFamily="34" charset="0"/>
              </a:rPr>
              <a:t> for data processing but it also needs a lot of other tools that we have not needed so far such as an user interface and some robust data quality assessment routines.</a:t>
            </a:r>
          </a:p>
          <a:p>
            <a:pPr eaLnBrk="1" hangingPunct="1"/>
            <a:r>
              <a:rPr lang="en-US" sz="3000" dirty="0">
                <a:latin typeface="Calibri" pitchFamily="34" charset="0"/>
              </a:rPr>
              <a:t>We continue committed to develop open source software using as much </a:t>
            </a:r>
            <a:r>
              <a:rPr lang="en-US" sz="3000" dirty="0" err="1">
                <a:latin typeface="Calibri" pitchFamily="34" charset="0"/>
              </a:rPr>
              <a:t>Astropy</a:t>
            </a:r>
            <a:r>
              <a:rPr lang="en-US" sz="3000" dirty="0">
                <a:latin typeface="Calibri" pitchFamily="34" charset="0"/>
              </a:rPr>
              <a:t>-affiliated packages as possible. Though we have been discussing the creation of the live data reduction pipeline for a long time, this is our first approach to put everything together, there are many iterations to come and ultimately, the final users will define what the end product will </a:t>
            </a:r>
            <a:r>
              <a:rPr lang="en-US" sz="3000" i="1" dirty="0">
                <a:latin typeface="Calibri" pitchFamily="34" charset="0"/>
              </a:rPr>
              <a:t>look</a:t>
            </a:r>
            <a:r>
              <a:rPr lang="en-US" sz="3000" dirty="0">
                <a:latin typeface="Calibri" pitchFamily="34" charset="0"/>
              </a:rPr>
              <a:t> like.</a:t>
            </a:r>
          </a:p>
        </p:txBody>
      </p:sp>
      <p:sp>
        <p:nvSpPr>
          <p:cNvPr id="36" name="Rectangle 35">
            <a:extLst>
              <a:ext uri="{FF2B5EF4-FFF2-40B4-BE49-F238E27FC236}">
                <a16:creationId xmlns:a16="http://schemas.microsoft.com/office/drawing/2014/main" id="{284A0C1F-7E2D-469D-8A4A-051CFDC65E64}"/>
              </a:ext>
            </a:extLst>
          </p:cNvPr>
          <p:cNvSpPr/>
          <p:nvPr/>
        </p:nvSpPr>
        <p:spPr>
          <a:xfrm>
            <a:off x="20119722" y="2669916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a:t>
            </a:r>
          </a:p>
        </p:txBody>
      </p:sp>
      <p:pic>
        <p:nvPicPr>
          <p:cNvPr id="42" name="Picture 41">
            <a:extLst>
              <a:ext uri="{FF2B5EF4-FFF2-40B4-BE49-F238E27FC236}">
                <a16:creationId xmlns:a16="http://schemas.microsoft.com/office/drawing/2014/main" id="{0E750960-8F7C-4CF2-8EE0-A9A0547F05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8437" y="33927789"/>
            <a:ext cx="3167058" cy="3167058"/>
          </a:xfrm>
          <a:prstGeom prst="rect">
            <a:avLst/>
          </a:prstGeom>
        </p:spPr>
      </p:pic>
      <p:sp>
        <p:nvSpPr>
          <p:cNvPr id="43" name="Text Box 191">
            <a:extLst>
              <a:ext uri="{FF2B5EF4-FFF2-40B4-BE49-F238E27FC236}">
                <a16:creationId xmlns:a16="http://schemas.microsoft.com/office/drawing/2014/main" id="{66C1891F-FBA9-4033-A099-D02B83824AC5}"/>
              </a:ext>
            </a:extLst>
          </p:cNvPr>
          <p:cNvSpPr txBox="1">
            <a:spLocks noChangeArrowheads="1"/>
          </p:cNvSpPr>
          <p:nvPr/>
        </p:nvSpPr>
        <p:spPr bwMode="auto">
          <a:xfrm>
            <a:off x="1681515" y="26411347"/>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Since we can’t provide technical support for installation due to the resources available  we have set up a server on the summit that users can access using a VNC session, however the fact that we do not provide support for installation does not mean that installation is hard, in fact you can install it yourself using :</a:t>
            </a:r>
          </a:p>
          <a:p>
            <a:pPr eaLnBrk="1" hangingPunct="1"/>
            <a:endParaRPr lang="en-US" sz="3000" dirty="0">
              <a:latin typeface="Calibri" pitchFamily="34" charset="0"/>
            </a:endParaRPr>
          </a:p>
          <a:p>
            <a:pPr algn="ctr" eaLnBrk="1" hangingPunct="1"/>
            <a:r>
              <a:rPr lang="en-US" sz="3000" dirty="0">
                <a:latin typeface="Courier New" panose="02070309020205020404" pitchFamily="49" charset="0"/>
                <a:cs typeface="Courier New" panose="02070309020205020404" pitchFamily="49" charset="0"/>
              </a:rPr>
              <a:t>pip install goodman-pipeline</a:t>
            </a:r>
            <a:endParaRPr lang="en-US" sz="3000" dirty="0">
              <a:latin typeface="+mn-lt"/>
              <a:cs typeface="Courier New" panose="02070309020205020404" pitchFamily="49" charset="0"/>
            </a:endParaRPr>
          </a:p>
          <a:p>
            <a:pPr eaLnBrk="1" hangingPunct="1"/>
            <a:endParaRPr lang="en-US" sz="3000" dirty="0">
              <a:latin typeface="+mn-lt"/>
              <a:cs typeface="Courier New" panose="02070309020205020404" pitchFamily="49" charset="0"/>
            </a:endParaRPr>
          </a:p>
          <a:p>
            <a:pPr eaLnBrk="1" hangingPunct="1"/>
            <a:r>
              <a:rPr lang="en-US" sz="3000" dirty="0">
                <a:latin typeface="+mn-lt"/>
                <a:cs typeface="Courier New" panose="02070309020205020404" pitchFamily="49" charset="0"/>
              </a:rPr>
              <a:t>This will install everything except DCR which you can install very easily following the instructions on the documentation. The full documentation can be found at </a:t>
            </a:r>
            <a:r>
              <a:rPr lang="en-US" sz="3000" dirty="0">
                <a:latin typeface="+mn-lt"/>
                <a:cs typeface="Courier New" panose="02070309020205020404" pitchFamily="49" charset="0"/>
                <a:hlinkClick r:id="rId6"/>
              </a:rPr>
              <a:t>https://goodman.readthedocs.io</a:t>
            </a:r>
            <a:r>
              <a:rPr lang="en-US" sz="3000" dirty="0">
                <a:latin typeface="+mn-lt"/>
                <a:cs typeface="Courier New" panose="02070309020205020404" pitchFamily="49" charset="0"/>
              </a:rPr>
              <a:t> or by scanning the QR code below.</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6068"/>
      </a:dk2>
      <a:lt2>
        <a:srgbClr val="E7E6E6"/>
      </a:lt2>
      <a:accent1>
        <a:srgbClr val="246068"/>
      </a:accent1>
      <a:accent2>
        <a:srgbClr val="ED7D31"/>
      </a:accent2>
      <a:accent3>
        <a:srgbClr val="FFFFFF"/>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30273</TotalTime>
  <Words>1301</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simon</cp:lastModifiedBy>
  <cp:revision>140</cp:revision>
  <cp:lastPrinted>2013-02-12T02:21:55Z</cp:lastPrinted>
  <dcterms:created xsi:type="dcterms:W3CDTF">2013-02-10T21:14:48Z</dcterms:created>
  <dcterms:modified xsi:type="dcterms:W3CDTF">2018-11-08T21:22:55Z</dcterms:modified>
</cp:coreProperties>
</file>