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A8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8" d="100"/>
          <a:sy n="28" d="100"/>
        </p:scale>
        <p:origin x="8" y="96"/>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3410" y="7003597"/>
            <a:ext cx="22700456" cy="14898735"/>
          </a:xfrm>
        </p:spPr>
        <p:txBody>
          <a:bodyPr anchor="b"/>
          <a:lstStyle>
            <a:lvl1pPr algn="ctr">
              <a:defRPr sz="14896"/>
            </a:lvl1pPr>
          </a:lstStyle>
          <a:p>
            <a:r>
              <a:rPr lang="en-US" smtClean="0"/>
              <a:t>Click to edit Master title style</a:t>
            </a:r>
            <a:endParaRPr lang="en-US"/>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407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773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19" y="2278397"/>
            <a:ext cx="6526381" cy="362661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80875" y="2278397"/>
            <a:ext cx="19200803" cy="362661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7119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0641601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8484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1" y="10668848"/>
            <a:ext cx="26105525" cy="17801211"/>
          </a:xfrm>
        </p:spPr>
        <p:txBody>
          <a:bodyPr anchor="b"/>
          <a:lstStyle>
            <a:lvl1pPr>
              <a:defRPr sz="14896"/>
            </a:lvl1pPr>
          </a:lstStyle>
          <a:p>
            <a:r>
              <a:rPr lang="en-US" smtClean="0"/>
              <a:t>Click to edit Master title style</a:t>
            </a:r>
            <a:endParaRPr lang="en-US"/>
          </a:p>
        </p:txBody>
      </p:sp>
      <p:sp>
        <p:nvSpPr>
          <p:cNvPr id="3" name="Text Placeholder 2"/>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8967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80875"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22808"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2896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0"/>
            <a:ext cx="26105525" cy="82715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Edit Master text styles</a:t>
            </a:r>
          </a:p>
        </p:txBody>
      </p:sp>
      <p:sp>
        <p:nvSpPr>
          <p:cNvPr id="4" name="Content Placeholder 3"/>
          <p:cNvSpPr>
            <a:spLocks noGrp="1"/>
          </p:cNvSpPr>
          <p:nvPr>
            <p:ph sz="half" idx="2"/>
          </p:nvPr>
        </p:nvSpPr>
        <p:spPr>
          <a:xfrm>
            <a:off x="2084819" y="15631784"/>
            <a:ext cx="12804475"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Edit Master text styles</a:t>
            </a:r>
          </a:p>
        </p:txBody>
      </p:sp>
      <p:sp>
        <p:nvSpPr>
          <p:cNvPr id="6" name="Content Placeholder 5"/>
          <p:cNvSpPr>
            <a:spLocks noGrp="1"/>
          </p:cNvSpPr>
          <p:nvPr>
            <p:ph sz="quarter" idx="4"/>
          </p:nvPr>
        </p:nvSpPr>
        <p:spPr>
          <a:xfrm>
            <a:off x="15322808" y="15631784"/>
            <a:ext cx="1286753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861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0149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448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Content Placeholder 2"/>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661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Picture Placeholder 2"/>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endParaRPr lang="en-US" dirty="0"/>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8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10/20/2017</a:t>
            </a:fld>
            <a:endParaRPr lang="en-US" dirty="0"/>
          </a:p>
        </p:txBody>
      </p:sp>
      <p:sp>
        <p:nvSpPr>
          <p:cNvPr id="5" name="Footer Placeholder 4"/>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27369584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0137261" y="1992726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Future Work</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20137261" y="20841661"/>
            <a:ext cx="8407576" cy="1558621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smtClean="0">
                <a:latin typeface="+mn-lt"/>
              </a:rPr>
              <a:t>From </a:t>
            </a:r>
            <a:r>
              <a:rPr lang="en-US" sz="3000" dirty="0">
                <a:latin typeface="+mn-lt"/>
              </a:rPr>
              <a:t>the software point of view</a:t>
            </a:r>
            <a:r>
              <a:rPr lang="en-US" sz="3000" dirty="0" smtClean="0">
                <a:latin typeface="+mn-lt"/>
              </a:rPr>
              <a:t>:</a:t>
            </a:r>
            <a:endParaRPr lang="en-US" sz="3000" dirty="0">
              <a:latin typeface="+mn-lt"/>
            </a:endParaRPr>
          </a:p>
          <a:p>
            <a:pPr eaLnBrk="1" hangingPunct="1"/>
            <a:r>
              <a:rPr lang="en-US" sz="3000" b="1" dirty="0" smtClean="0">
                <a:latin typeface="+mn-lt"/>
              </a:rPr>
              <a:t>Structure: </a:t>
            </a:r>
            <a:r>
              <a:rPr lang="en-US" sz="3000" dirty="0" smtClean="0">
                <a:latin typeface="+mn-lt"/>
              </a:rPr>
              <a:t>There </a:t>
            </a:r>
            <a:r>
              <a:rPr lang="en-US" sz="3000" dirty="0">
                <a:latin typeface="+mn-lt"/>
              </a:rPr>
              <a:t>is a development version that includes a </a:t>
            </a:r>
            <a:r>
              <a:rPr lang="en-US" sz="3000" dirty="0" smtClean="0">
                <a:latin typeface="+mn-lt"/>
              </a:rPr>
              <a:t>modified </a:t>
            </a:r>
            <a:r>
              <a:rPr lang="en-US" sz="3000" dirty="0">
                <a:latin typeface="+mn-lt"/>
              </a:rPr>
              <a:t>static structure more </a:t>
            </a:r>
            <a:r>
              <a:rPr lang="en-US" sz="3000" dirty="0" smtClean="0">
                <a:latin typeface="+mn-lt"/>
              </a:rPr>
              <a:t>according </a:t>
            </a:r>
            <a:r>
              <a:rPr lang="en-US" sz="3000" dirty="0">
                <a:latin typeface="+mn-lt"/>
              </a:rPr>
              <a:t>to an </a:t>
            </a:r>
            <a:r>
              <a:rPr lang="en-US" sz="3000" dirty="0" smtClean="0">
                <a:latin typeface="+mn-lt"/>
              </a:rPr>
              <a:t>AstroPy </a:t>
            </a:r>
            <a:r>
              <a:rPr lang="en-US" sz="3000" dirty="0">
                <a:latin typeface="+mn-lt"/>
              </a:rPr>
              <a:t>Affiliated </a:t>
            </a:r>
            <a:r>
              <a:rPr lang="en-US" sz="3000" dirty="0" smtClean="0">
                <a:latin typeface="+mn-lt"/>
              </a:rPr>
              <a:t>Package.</a:t>
            </a:r>
            <a:endParaRPr lang="en-US" sz="3000" dirty="0">
              <a:latin typeface="+mn-lt"/>
            </a:endParaRPr>
          </a:p>
          <a:p>
            <a:pPr eaLnBrk="1" hangingPunct="1"/>
            <a:r>
              <a:rPr lang="en-US" sz="3000" b="1" dirty="0" smtClean="0">
                <a:latin typeface="+mn-lt"/>
              </a:rPr>
              <a:t>Tests: </a:t>
            </a:r>
            <a:r>
              <a:rPr lang="en-US" sz="3000" dirty="0">
                <a:latin typeface="+mn-lt"/>
              </a:rPr>
              <a:t>Implement integrated test </a:t>
            </a:r>
            <a:r>
              <a:rPr lang="en-US" sz="3000" dirty="0" smtClean="0">
                <a:latin typeface="+mn-lt"/>
              </a:rPr>
              <a:t>code.</a:t>
            </a:r>
            <a:endParaRPr lang="en-US" sz="3000" dirty="0">
              <a:latin typeface="+mn-lt"/>
            </a:endParaRPr>
          </a:p>
          <a:p>
            <a:pPr eaLnBrk="1" hangingPunct="1"/>
            <a:r>
              <a:rPr lang="en-US" sz="3000" b="1" dirty="0" smtClean="0">
                <a:latin typeface="+mn-lt"/>
              </a:rPr>
              <a:t>Workflow: </a:t>
            </a:r>
            <a:r>
              <a:rPr lang="en-US" sz="3000" dirty="0">
                <a:latin typeface="+mn-lt"/>
              </a:rPr>
              <a:t>Review the current workflow and </a:t>
            </a:r>
            <a:r>
              <a:rPr lang="en-US" sz="3000" dirty="0" smtClean="0">
                <a:latin typeface="+mn-lt"/>
              </a:rPr>
              <a:t>propose </a:t>
            </a:r>
            <a:r>
              <a:rPr lang="en-US" sz="3000" dirty="0">
                <a:latin typeface="+mn-lt"/>
              </a:rPr>
              <a:t>an update</a:t>
            </a:r>
            <a:r>
              <a:rPr lang="en-US" sz="3000" dirty="0" smtClean="0">
                <a:latin typeface="+mn-lt"/>
              </a:rPr>
              <a:t>.</a:t>
            </a:r>
            <a:endParaRPr lang="en-US" sz="3000" dirty="0">
              <a:latin typeface="+mn-lt"/>
            </a:endParaRPr>
          </a:p>
          <a:p>
            <a:pPr eaLnBrk="1" hangingPunct="1"/>
            <a:r>
              <a:rPr lang="en-US" sz="3000" b="1" dirty="0" smtClean="0">
                <a:latin typeface="+mn-lt"/>
              </a:rPr>
              <a:t>User </a:t>
            </a:r>
            <a:r>
              <a:rPr lang="en-US" sz="3000" b="1" dirty="0">
                <a:latin typeface="+mn-lt"/>
              </a:rPr>
              <a:t>Manual</a:t>
            </a:r>
            <a:r>
              <a:rPr lang="en-US" sz="3000" b="1" dirty="0" smtClean="0">
                <a:latin typeface="+mn-lt"/>
              </a:rPr>
              <a:t>: </a:t>
            </a:r>
            <a:r>
              <a:rPr lang="en-US" sz="3000" dirty="0">
                <a:latin typeface="+mn-lt"/>
              </a:rPr>
              <a:t>Although we have a fully functional user manual we need </a:t>
            </a:r>
            <a:r>
              <a:rPr lang="en-US" sz="3000" dirty="0" smtClean="0">
                <a:latin typeface="+mn-lt"/>
              </a:rPr>
              <a:t> feedback to improve it</a:t>
            </a:r>
          </a:p>
          <a:p>
            <a:pPr eaLnBrk="1" hangingPunct="1"/>
            <a:r>
              <a:rPr lang="en-US" sz="3000" b="1" dirty="0" smtClean="0">
                <a:latin typeface="+mn-lt"/>
              </a:rPr>
              <a:t>AstroPy:</a:t>
            </a:r>
            <a:r>
              <a:rPr lang="en-US" sz="3000" dirty="0" smtClean="0">
                <a:latin typeface="+mn-lt"/>
              </a:rPr>
              <a:t> One of our important goals is to develop software that is compliant with the current and future standards of Python programming.  AstroPy is a good example, in fact when our software gets in a more mature level, we want to collaborate.</a:t>
            </a:r>
          </a:p>
          <a:p>
            <a:pPr eaLnBrk="1" hangingPunct="1"/>
            <a:endParaRPr lang="en-US" sz="3000" dirty="0" smtClean="0">
              <a:latin typeface="+mn-lt"/>
            </a:endParaRPr>
          </a:p>
          <a:p>
            <a:pPr eaLnBrk="1" hangingPunct="1"/>
            <a:r>
              <a:rPr lang="en-US" sz="3000" dirty="0" smtClean="0">
                <a:latin typeface="+mn-lt"/>
              </a:rPr>
              <a:t>From </a:t>
            </a:r>
            <a:r>
              <a:rPr lang="en-US" sz="3000" dirty="0">
                <a:latin typeface="+mn-lt"/>
              </a:rPr>
              <a:t>the scientific point of view</a:t>
            </a:r>
            <a:r>
              <a:rPr lang="en-US" sz="3000" dirty="0" smtClean="0">
                <a:latin typeface="+mn-lt"/>
              </a:rPr>
              <a:t>:</a:t>
            </a:r>
            <a:endParaRPr lang="en-US" sz="3000" dirty="0">
              <a:latin typeface="+mn-lt"/>
            </a:endParaRPr>
          </a:p>
          <a:p>
            <a:pPr eaLnBrk="1" hangingPunct="1"/>
            <a:r>
              <a:rPr lang="en-US" sz="3000" b="1" dirty="0" smtClean="0">
                <a:latin typeface="+mn-lt"/>
              </a:rPr>
              <a:t>Extraction: </a:t>
            </a:r>
            <a:r>
              <a:rPr lang="en-US" sz="3000" dirty="0" smtClean="0">
                <a:latin typeface="+mn-lt"/>
              </a:rPr>
              <a:t>We </a:t>
            </a:r>
            <a:r>
              <a:rPr lang="en-US" sz="3000" dirty="0">
                <a:latin typeface="+mn-lt"/>
              </a:rPr>
              <a:t>will implement fractional pixel extraction as well as </a:t>
            </a:r>
            <a:r>
              <a:rPr lang="en-US" sz="3000" dirty="0" smtClean="0">
                <a:latin typeface="+mn-lt"/>
              </a:rPr>
              <a:t>the </a:t>
            </a:r>
            <a:r>
              <a:rPr lang="en-US" sz="3000" dirty="0">
                <a:latin typeface="+mn-lt"/>
              </a:rPr>
              <a:t>Optimal Extraction </a:t>
            </a:r>
            <a:r>
              <a:rPr lang="en-US" sz="3000" dirty="0" smtClean="0">
                <a:latin typeface="+mn-lt"/>
              </a:rPr>
              <a:t>algorithm [2] [3].</a:t>
            </a:r>
            <a:endParaRPr lang="en-US" sz="3000" dirty="0">
              <a:latin typeface="+mn-lt"/>
            </a:endParaRPr>
          </a:p>
          <a:p>
            <a:pPr eaLnBrk="1" hangingPunct="1"/>
            <a:r>
              <a:rPr lang="en-US" sz="3000" b="1" dirty="0" smtClean="0">
                <a:latin typeface="+mn-lt"/>
              </a:rPr>
              <a:t>Operation: </a:t>
            </a:r>
            <a:r>
              <a:rPr lang="en-US" sz="3000" dirty="0" smtClean="0">
                <a:latin typeface="+mn-lt"/>
              </a:rPr>
              <a:t>Develop </a:t>
            </a:r>
            <a:r>
              <a:rPr lang="en-US" sz="3000" dirty="0">
                <a:latin typeface="+mn-lt"/>
              </a:rPr>
              <a:t>a </a:t>
            </a:r>
            <a:r>
              <a:rPr lang="en-US" sz="3000" i="1" dirty="0" smtClean="0">
                <a:latin typeface="+mn-lt"/>
              </a:rPr>
              <a:t>Live reduction pipeline</a:t>
            </a:r>
            <a:r>
              <a:rPr lang="en-US" sz="3000" dirty="0" smtClean="0">
                <a:latin typeface="+mn-lt"/>
              </a:rPr>
              <a:t> </a:t>
            </a:r>
            <a:r>
              <a:rPr lang="en-US" sz="3000" dirty="0">
                <a:latin typeface="+mn-lt"/>
              </a:rPr>
              <a:t>that </a:t>
            </a:r>
            <a:r>
              <a:rPr lang="en-US" sz="3000" dirty="0" smtClean="0">
                <a:latin typeface="+mn-lt"/>
              </a:rPr>
              <a:t>can process </a:t>
            </a:r>
            <a:r>
              <a:rPr lang="en-US" sz="3000" dirty="0">
                <a:latin typeface="+mn-lt"/>
              </a:rPr>
              <a:t>data as it comes from the </a:t>
            </a:r>
            <a:r>
              <a:rPr lang="en-US" sz="3000" dirty="0" smtClean="0">
                <a:latin typeface="+mn-lt"/>
              </a:rPr>
              <a:t>telescope, </a:t>
            </a:r>
            <a:r>
              <a:rPr lang="en-US" sz="3000" dirty="0">
                <a:latin typeface="+mn-lt"/>
              </a:rPr>
              <a:t>that will allow observers to take </a:t>
            </a:r>
            <a:r>
              <a:rPr lang="en-US" sz="3000" dirty="0" smtClean="0">
                <a:latin typeface="+mn-lt"/>
              </a:rPr>
              <a:t>better and quicker </a:t>
            </a:r>
            <a:r>
              <a:rPr lang="en-US" sz="3000" dirty="0">
                <a:latin typeface="+mn-lt"/>
              </a:rPr>
              <a:t>decisions.</a:t>
            </a:r>
          </a:p>
          <a:p>
            <a:pPr eaLnBrk="1" hangingPunct="1"/>
            <a:r>
              <a:rPr lang="en-US" sz="3000" b="1" dirty="0" smtClean="0">
                <a:latin typeface="+mn-lt"/>
              </a:rPr>
              <a:t>Telemetry:</a:t>
            </a:r>
            <a:r>
              <a:rPr lang="en-US" sz="3000" dirty="0" smtClean="0">
                <a:latin typeface="+mn-lt"/>
              </a:rPr>
              <a:t> Develop </a:t>
            </a:r>
            <a:r>
              <a:rPr lang="en-US" sz="3000" dirty="0">
                <a:latin typeface="+mn-lt"/>
              </a:rPr>
              <a:t>a system to store the parameters of the wavelength solution polynomial</a:t>
            </a:r>
          </a:p>
          <a:p>
            <a:pPr eaLnBrk="1" hangingPunct="1"/>
            <a:r>
              <a:rPr lang="en-US" sz="3000" dirty="0">
                <a:latin typeface="+mn-lt"/>
              </a:rPr>
              <a:t>with the intention to validate new solution and eventually detect problems with the instrument</a:t>
            </a:r>
            <a:r>
              <a:rPr lang="en-US" sz="3000" dirty="0" smtClean="0">
                <a:latin typeface="+mn-lt"/>
              </a:rPr>
              <a:t>.</a:t>
            </a:r>
          </a:p>
          <a:p>
            <a:pPr eaLnBrk="1" hangingPunct="1"/>
            <a:r>
              <a:rPr lang="en-US" sz="3000" b="1" dirty="0" smtClean="0">
                <a:latin typeface="+mn-lt"/>
              </a:rPr>
              <a:t>WCS:</a:t>
            </a:r>
            <a:r>
              <a:rPr lang="en-US" sz="3000" dirty="0" smtClean="0">
                <a:latin typeface="+mn-lt"/>
              </a:rPr>
              <a:t> We implemented part of the FITS standard for writing wavelength solutions,  but we are aware of new developments and looking forward to implement them in our software.</a:t>
            </a:r>
          </a:p>
          <a:p>
            <a:pPr eaLnBrk="1" hangingPunct="1"/>
            <a:r>
              <a:rPr lang="en-US" sz="3000" b="1" dirty="0" smtClean="0">
                <a:latin typeface="+mn-lt"/>
              </a:rPr>
              <a:t>Flux Calibration:</a:t>
            </a:r>
            <a:r>
              <a:rPr lang="en-US" sz="3000" dirty="0" smtClean="0">
                <a:latin typeface="+mn-lt"/>
              </a:rPr>
              <a:t> This is one of our top priorities.</a:t>
            </a:r>
            <a:endParaRPr lang="en-US" sz="3000" b="1" dirty="0">
              <a:latin typeface="+mn-l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2037" y="5852319"/>
            <a:ext cx="17824586" cy="12477210"/>
          </a:xfrm>
          <a:prstGeom prst="rect">
            <a:avLst/>
          </a:prstGeom>
        </p:spPr>
      </p:pic>
      <p:sp>
        <p:nvSpPr>
          <p:cNvPr id="4" name="Text Box 122"/>
          <p:cNvSpPr txBox="1">
            <a:spLocks noChangeArrowheads="1"/>
          </p:cNvSpPr>
          <p:nvPr/>
        </p:nvSpPr>
        <p:spPr bwMode="auto">
          <a:xfrm>
            <a:off x="4570801" y="-472281"/>
            <a:ext cx="21117102" cy="334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accent3">
                    <a:lumMod val="20000"/>
                    <a:lumOff val="80000"/>
                  </a:schemeClr>
                </a:solidFill>
                <a:latin typeface="+mn-lt"/>
              </a:rPr>
              <a:t>Spectroscopic Data Reduction Pipeline for the</a:t>
            </a:r>
            <a:endParaRPr lang="en-US" sz="8000" b="1" dirty="0">
              <a:solidFill>
                <a:schemeClr val="accent3">
                  <a:lumMod val="20000"/>
                  <a:lumOff val="80000"/>
                </a:schemeClr>
              </a:solidFill>
              <a:latin typeface="+mn-lt"/>
            </a:endParaRPr>
          </a:p>
          <a:p>
            <a:pPr algn="ctr" eaLnBrk="1" hangingPunct="1"/>
            <a:r>
              <a:rPr lang="en-US" sz="8000" b="1" dirty="0" smtClean="0">
                <a:solidFill>
                  <a:schemeClr val="accent3">
                    <a:lumMod val="20000"/>
                    <a:lumOff val="80000"/>
                  </a:schemeClr>
                </a:solidFill>
                <a:latin typeface="+mn-lt"/>
              </a:rPr>
              <a:t>Goodman High Throughput Spectrograph</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30388" y="2804319"/>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chemeClr val="accent3">
                    <a:lumMod val="20000"/>
                    <a:lumOff val="80000"/>
                  </a:schemeClr>
                </a:solidFill>
                <a:latin typeface="+mn-lt"/>
              </a:rPr>
              <a:t>Simón Torres-Robledo</a:t>
            </a:r>
            <a:r>
              <a:rPr lang="en-US" sz="4600" baseline="30000" dirty="0" smtClean="0">
                <a:solidFill>
                  <a:schemeClr val="accent3">
                    <a:lumMod val="20000"/>
                    <a:lumOff val="80000"/>
                  </a:schemeClr>
                </a:solidFill>
                <a:latin typeface="+mn-lt"/>
              </a:rPr>
              <a:t>1</a:t>
            </a:r>
            <a:r>
              <a:rPr lang="en-US" sz="4600" dirty="0">
                <a:solidFill>
                  <a:schemeClr val="accent3">
                    <a:lumMod val="20000"/>
                    <a:lumOff val="80000"/>
                  </a:schemeClr>
                </a:solidFill>
                <a:latin typeface="+mn-lt"/>
              </a:rPr>
              <a:t>,</a:t>
            </a:r>
            <a:r>
              <a:rPr lang="en-US" sz="4600" dirty="0" smtClean="0">
                <a:solidFill>
                  <a:schemeClr val="accent3">
                    <a:lumMod val="20000"/>
                    <a:lumOff val="80000"/>
                  </a:schemeClr>
                </a:solidFill>
                <a:latin typeface="+mn-lt"/>
              </a:rPr>
              <a:t> César Briceño</a:t>
            </a:r>
            <a:r>
              <a:rPr lang="en-US" sz="4600" baseline="30000" dirty="0" smtClean="0">
                <a:solidFill>
                  <a:schemeClr val="accent3">
                    <a:lumMod val="20000"/>
                    <a:lumOff val="80000"/>
                  </a:schemeClr>
                </a:solidFill>
                <a:latin typeface="+mn-lt"/>
              </a:rPr>
              <a:t>1,2</a:t>
            </a:r>
            <a:r>
              <a:rPr lang="en-US" sz="4600" dirty="0" smtClean="0">
                <a:solidFill>
                  <a:schemeClr val="accent3">
                    <a:lumMod val="20000"/>
                    <a:lumOff val="80000"/>
                  </a:schemeClr>
                </a:solidFill>
                <a:latin typeface="+mn-lt"/>
              </a:rPr>
              <a:t>,</a:t>
            </a:r>
            <a:r>
              <a:rPr lang="en-US" sz="4600" dirty="0" smtClean="0">
                <a:solidFill>
                  <a:schemeClr val="accent3">
                    <a:lumMod val="20000"/>
                    <a:lumOff val="80000"/>
                  </a:schemeClr>
                </a:solidFill>
                <a:latin typeface="+mn-lt"/>
              </a:rPr>
              <a:t> Bruno Quint</a:t>
            </a:r>
            <a:r>
              <a:rPr lang="en-US" sz="4600" baseline="30000" dirty="0" smtClean="0">
                <a:solidFill>
                  <a:schemeClr val="accent3">
                    <a:lumMod val="20000"/>
                    <a:lumOff val="80000"/>
                  </a:schemeClr>
                </a:solidFill>
                <a:latin typeface="+mn-lt"/>
              </a:rPr>
              <a:t>1</a:t>
            </a:r>
            <a:r>
              <a:rPr lang="en-US" sz="4600" dirty="0" smtClean="0">
                <a:solidFill>
                  <a:schemeClr val="accent3">
                    <a:lumMod val="20000"/>
                    <a:lumOff val="80000"/>
                  </a:schemeClr>
                </a:solidFill>
                <a:latin typeface="+mn-lt"/>
              </a:rPr>
              <a:t> and David Sanmartim</a:t>
            </a:r>
            <a:r>
              <a:rPr lang="en-US" sz="4600" baseline="30000" dirty="0" smtClean="0">
                <a:solidFill>
                  <a:schemeClr val="accent3">
                    <a:lumMod val="20000"/>
                    <a:lumOff val="80000"/>
                  </a:schemeClr>
                </a:solidFill>
                <a:latin typeface="+mn-lt"/>
              </a:rPr>
              <a:t>3</a:t>
            </a:r>
            <a:r>
              <a:rPr lang="en-US" sz="4600" dirty="0" smtClean="0">
                <a:solidFill>
                  <a:schemeClr val="accent3">
                    <a:lumMod val="20000"/>
                    <a:lumOff val="80000"/>
                  </a:schemeClr>
                </a:solidFill>
                <a:latin typeface="+mn-lt"/>
              </a:rPr>
              <a:t>.</a:t>
            </a:r>
            <a:endParaRPr lang="en-US" sz="4600" baseline="30000" dirty="0">
              <a:solidFill>
                <a:schemeClr val="accent3">
                  <a:lumMod val="20000"/>
                  <a:lumOff val="80000"/>
                </a:schemeClr>
              </a:solidFill>
              <a:latin typeface="+mn-lt"/>
            </a:endParaRPr>
          </a:p>
          <a:p>
            <a:pPr algn="ctr" eaLnBrk="1" hangingPunct="1"/>
            <a:r>
              <a:rPr lang="en-US" sz="4600" baseline="30000" dirty="0" smtClean="0">
                <a:solidFill>
                  <a:schemeClr val="accent3">
                    <a:lumMod val="20000"/>
                    <a:lumOff val="80000"/>
                  </a:schemeClr>
                </a:solidFill>
                <a:latin typeface="+mn-lt"/>
              </a:rPr>
              <a:t>1</a:t>
            </a:r>
            <a:r>
              <a:rPr lang="en-US" sz="4600" dirty="0" smtClean="0">
                <a:solidFill>
                  <a:schemeClr val="accent3">
                    <a:lumMod val="20000"/>
                    <a:lumOff val="80000"/>
                  </a:schemeClr>
                </a:solidFill>
                <a:latin typeface="+mn-lt"/>
              </a:rPr>
              <a:t>SOAR Telescope</a:t>
            </a:r>
            <a:r>
              <a:rPr lang="en-US" sz="4600" dirty="0" smtClean="0">
                <a:solidFill>
                  <a:schemeClr val="accent3">
                    <a:lumMod val="20000"/>
                    <a:lumOff val="80000"/>
                  </a:schemeClr>
                </a:solidFill>
                <a:latin typeface="+mn-lt"/>
              </a:rPr>
              <a:t>, La Serena, </a:t>
            </a:r>
            <a:r>
              <a:rPr lang="en-US" sz="4600" dirty="0" smtClean="0">
                <a:solidFill>
                  <a:schemeClr val="accent3">
                    <a:lumMod val="20000"/>
                    <a:lumOff val="80000"/>
                  </a:schemeClr>
                </a:solidFill>
                <a:latin typeface="+mn-lt"/>
              </a:rPr>
              <a:t>Regi</a:t>
            </a:r>
            <a:r>
              <a:rPr lang="es-CL" sz="4600" dirty="0" smtClean="0">
                <a:solidFill>
                  <a:schemeClr val="accent3">
                    <a:lumMod val="20000"/>
                    <a:lumOff val="80000"/>
                  </a:schemeClr>
                </a:solidFill>
                <a:latin typeface="+mn-lt"/>
              </a:rPr>
              <a:t>ón</a:t>
            </a:r>
            <a:r>
              <a:rPr lang="es-CL" sz="4600" dirty="0" smtClean="0">
                <a:solidFill>
                  <a:schemeClr val="accent3">
                    <a:lumMod val="20000"/>
                    <a:lumOff val="80000"/>
                  </a:schemeClr>
                </a:solidFill>
                <a:latin typeface="+mn-lt"/>
              </a:rPr>
              <a:t> de Coquimbo, Chile.</a:t>
            </a:r>
          </a:p>
          <a:p>
            <a:pPr algn="ctr" eaLnBrk="1" hangingPunct="1"/>
            <a:r>
              <a:rPr lang="en-US" sz="4600" baseline="30000" dirty="0" smtClean="0">
                <a:solidFill>
                  <a:schemeClr val="accent3">
                    <a:lumMod val="20000"/>
                    <a:lumOff val="80000"/>
                  </a:schemeClr>
                </a:solidFill>
                <a:latin typeface="+mn-lt"/>
              </a:rPr>
              <a:t>2</a:t>
            </a:r>
            <a:r>
              <a:rPr lang="en-US" sz="4600" dirty="0" smtClean="0">
                <a:solidFill>
                  <a:schemeClr val="accent3">
                    <a:lumMod val="20000"/>
                    <a:lumOff val="80000"/>
                  </a:schemeClr>
                </a:solidFill>
                <a:latin typeface="+mn-lt"/>
              </a:rPr>
              <a:t>Cerro Tololo Interamerican Observatory, </a:t>
            </a:r>
            <a:r>
              <a:rPr lang="en-US" sz="4600" dirty="0" smtClean="0">
                <a:solidFill>
                  <a:schemeClr val="accent3">
                    <a:lumMod val="20000"/>
                    <a:lumOff val="80000"/>
                  </a:schemeClr>
                </a:solidFill>
                <a:latin typeface="+mn-lt"/>
              </a:rPr>
              <a:t>Casilla</a:t>
            </a:r>
            <a:r>
              <a:rPr lang="en-US" sz="4600" dirty="0" smtClean="0">
                <a:solidFill>
                  <a:schemeClr val="accent3">
                    <a:lumMod val="20000"/>
                    <a:lumOff val="80000"/>
                  </a:schemeClr>
                </a:solidFill>
                <a:latin typeface="+mn-lt"/>
              </a:rPr>
              <a:t> 603, La Serena, Chile.</a:t>
            </a:r>
          </a:p>
          <a:p>
            <a:pPr algn="ctr" eaLnBrk="1" hangingPunct="1"/>
            <a:r>
              <a:rPr lang="en-US" sz="4600" baseline="30000" dirty="0" smtClean="0">
                <a:solidFill>
                  <a:schemeClr val="accent3">
                    <a:lumMod val="20000"/>
                    <a:lumOff val="80000"/>
                  </a:schemeClr>
                </a:solidFill>
                <a:latin typeface="+mn-lt"/>
              </a:rPr>
              <a:t>3</a:t>
            </a:r>
            <a:r>
              <a:rPr lang="en-US" sz="4600" dirty="0" smtClean="0">
                <a:solidFill>
                  <a:schemeClr val="accent3">
                    <a:lumMod val="20000"/>
                    <a:lumOff val="80000"/>
                  </a:schemeClr>
                </a:solidFill>
                <a:latin typeface="+mn-lt"/>
              </a:rPr>
              <a:t>Gemini Observatory, La Serena, Chile</a:t>
            </a:r>
            <a:endParaRPr lang="en-US" sz="4600" dirty="0">
              <a:solidFill>
                <a:schemeClr val="accent3">
                  <a:lumMod val="20000"/>
                  <a:lumOff val="80000"/>
                </a:schemeClr>
              </a:solidFill>
              <a:latin typeface="+mn-lt"/>
            </a:endParaRPr>
          </a:p>
        </p:txBody>
      </p:sp>
      <p:sp>
        <p:nvSpPr>
          <p:cNvPr id="24" name="TextBox 23"/>
          <p:cNvSpPr txBox="1"/>
          <p:nvPr/>
        </p:nvSpPr>
        <p:spPr>
          <a:xfrm>
            <a:off x="1261136" y="39049741"/>
            <a:ext cx="6628111" cy="2396144"/>
          </a:xfrm>
          <a:prstGeom prst="rect">
            <a:avLst/>
          </a:prstGeom>
          <a:solidFill>
            <a:schemeClr val="accent1">
              <a:lumMod val="40000"/>
              <a:lumOff val="60000"/>
            </a:schemeClr>
          </a:solidFill>
        </p:spPr>
        <p:txBody>
          <a:bodyPr wrap="none" lIns="86970" tIns="43485" rIns="86970" bIns="43485" rtlCol="0">
            <a:spAutoFit/>
          </a:bodyPr>
          <a:lstStyle/>
          <a:p>
            <a:r>
              <a:rPr lang="en-US" sz="3000" dirty="0" smtClean="0"/>
              <a:t>Sim</a:t>
            </a:r>
            <a:r>
              <a:rPr lang="es-CL" sz="3000" dirty="0" smtClean="0"/>
              <a:t>ón</a:t>
            </a:r>
            <a:r>
              <a:rPr lang="es-CL" sz="3000" dirty="0" smtClean="0"/>
              <a:t> Torres Robledo</a:t>
            </a:r>
            <a:endParaRPr lang="en-US" sz="3000" dirty="0"/>
          </a:p>
          <a:p>
            <a:r>
              <a:rPr lang="en-US" sz="3000" dirty="0" smtClean="0"/>
              <a:t>SOAR Telescope</a:t>
            </a:r>
            <a:endParaRPr lang="en-US" sz="3000" dirty="0"/>
          </a:p>
          <a:p>
            <a:r>
              <a:rPr lang="en-US" sz="3000" dirty="0"/>
              <a:t>Email</a:t>
            </a:r>
            <a:r>
              <a:rPr lang="en-US" sz="3000" dirty="0" smtClean="0"/>
              <a:t>: storres@ctio.noao.edu</a:t>
            </a:r>
            <a:endParaRPr lang="en-US" sz="3000" dirty="0"/>
          </a:p>
          <a:p>
            <a:r>
              <a:rPr lang="en-US" sz="3000" dirty="0"/>
              <a:t>Website</a:t>
            </a:r>
            <a:r>
              <a:rPr lang="en-US" sz="3000" dirty="0" smtClean="0"/>
              <a:t>: https://github.com/simontorres</a:t>
            </a:r>
            <a:endParaRPr lang="en-US" sz="3000" dirty="0"/>
          </a:p>
          <a:p>
            <a:r>
              <a:rPr lang="en-US" sz="3000" dirty="0"/>
              <a:t>Phone</a:t>
            </a:r>
            <a:r>
              <a:rPr lang="en-US" sz="3000" dirty="0" smtClean="0"/>
              <a:t>: +56 51 2205348</a:t>
            </a:r>
            <a:endParaRPr lang="en-US" sz="3000" dirty="0"/>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20119722" y="38823059"/>
            <a:ext cx="7848599"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2000" dirty="0" smtClean="0"/>
              <a:t>Clemens, J. C., Crain, J. A., &amp; Anderson, R. 2004, </a:t>
            </a:r>
            <a:r>
              <a:rPr lang="en-US" sz="2000" dirty="0" smtClean="0"/>
              <a:t>vol</a:t>
            </a:r>
            <a:r>
              <a:rPr lang="en-US" sz="2000" dirty="0" smtClean="0"/>
              <a:t> 5492 of Proceedings of SPIE, 331. </a:t>
            </a:r>
            <a:endParaRPr lang="en-US" sz="2000" dirty="0"/>
          </a:p>
          <a:p>
            <a:pPr marL="434850" indent="-434850">
              <a:buFont typeface="+mj-lt"/>
              <a:buAutoNum type="arabicPeriod"/>
            </a:pPr>
            <a:r>
              <a:rPr lang="en-US" sz="2000" dirty="0" smtClean="0"/>
              <a:t>Horne, K., 1986, PASP, 98:609-617.</a:t>
            </a:r>
            <a:endParaRPr lang="en-US" sz="2000" dirty="0"/>
          </a:p>
          <a:p>
            <a:pPr marL="434850" indent="-434850">
              <a:buFont typeface="+mj-lt"/>
              <a:buAutoNum type="arabicPeriod"/>
            </a:pPr>
            <a:r>
              <a:rPr lang="en-US" sz="2000" dirty="0" smtClean="0"/>
              <a:t>Marsh, T. R., 1989, PASP, 101:1032-1037.</a:t>
            </a:r>
            <a:endParaRPr lang="en-US" sz="2000" dirty="0"/>
          </a:p>
          <a:p>
            <a:pPr marL="434850" indent="-434850">
              <a:buFont typeface="+mj-lt"/>
              <a:buAutoNum type="arabicPeriod"/>
            </a:pPr>
            <a:r>
              <a:rPr lang="en-US" sz="2000" dirty="0" err="1" smtClean="0"/>
              <a:t>Pych</a:t>
            </a:r>
            <a:r>
              <a:rPr lang="en-US" sz="2000" dirty="0" smtClean="0"/>
              <a:t>, W., 2004, PASP, 116, 148.</a:t>
            </a:r>
            <a:endParaRPr lang="en-US" sz="2000" dirty="0"/>
          </a:p>
          <a:p>
            <a:pPr marL="434850" indent="-434850">
              <a:buFont typeface="+mj-lt"/>
              <a:buAutoNum type="arabicPeriod"/>
            </a:pPr>
            <a:r>
              <a:rPr lang="en-US" sz="2000" dirty="0" smtClean="0"/>
              <a:t>Van </a:t>
            </a:r>
            <a:r>
              <a:rPr lang="en-US" sz="2000" dirty="0" err="1" smtClean="0"/>
              <a:t>Dokkum</a:t>
            </a:r>
            <a:r>
              <a:rPr lang="en-US" sz="2000" dirty="0" smtClean="0"/>
              <a:t>, P. G., 2001, PASP, 113, 1420.</a:t>
            </a:r>
            <a:endParaRPr lang="en-US" sz="2000" dirty="0"/>
          </a:p>
          <a:p>
            <a:r>
              <a:rPr lang="en-US" sz="1600" dirty="0" smtClean="0"/>
              <a:t> </a:t>
            </a:r>
            <a:endParaRPr lang="en-US" sz="1600" dirty="0"/>
          </a:p>
          <a:p>
            <a:pPr marL="434850" indent="-434850">
              <a:buFont typeface="+mj-lt"/>
              <a:buAutoNum type="arabicPeriod"/>
            </a:pPr>
            <a:endParaRPr lang="en-US" sz="1600" dirty="0"/>
          </a:p>
        </p:txBody>
      </p:sp>
      <p:sp>
        <p:nvSpPr>
          <p:cNvPr id="27" name="TextBox 26"/>
          <p:cNvSpPr txBox="1"/>
          <p:nvPr/>
        </p:nvSpPr>
        <p:spPr>
          <a:xfrm>
            <a:off x="20119722" y="3790424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6995319"/>
            <a:ext cx="8407576" cy="866124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 Goodman High Throughput Spectrograph (Goodman Spectrograph) </a:t>
            </a:r>
            <a:r>
              <a:rPr lang="en-US" sz="3000" dirty="0" smtClean="0">
                <a:latin typeface="Calibri" pitchFamily="34" charset="0"/>
              </a:rPr>
              <a:t>[1] is </a:t>
            </a:r>
            <a:r>
              <a:rPr lang="en-US" sz="3000" dirty="0">
                <a:latin typeface="Calibri" pitchFamily="34" charset="0"/>
              </a:rPr>
              <a:t>a </a:t>
            </a:r>
            <a:r>
              <a:rPr lang="en-US" sz="3000" dirty="0" smtClean="0">
                <a:latin typeface="Calibri" pitchFamily="34" charset="0"/>
              </a:rPr>
              <a:t>highly versatile instrument </a:t>
            </a:r>
            <a:r>
              <a:rPr lang="en-US" sz="3000" dirty="0">
                <a:latin typeface="Calibri" pitchFamily="34" charset="0"/>
              </a:rPr>
              <a:t>in operation at the SOAR Telescope on Cerro </a:t>
            </a:r>
            <a:r>
              <a:rPr lang="en-US" sz="3000" dirty="0" smtClean="0">
                <a:latin typeface="Calibri" pitchFamily="34" charset="0"/>
              </a:rPr>
              <a:t>Pachón, </a:t>
            </a:r>
            <a:r>
              <a:rPr lang="en-US" sz="3000" dirty="0">
                <a:latin typeface="Calibri" pitchFamily="34" charset="0"/>
              </a:rPr>
              <a:t>Chile</a:t>
            </a:r>
            <a:r>
              <a:rPr lang="en-US" sz="3000" dirty="0" smtClean="0">
                <a:latin typeface="Calibri" pitchFamily="34" charset="0"/>
              </a:rPr>
              <a:t>. It </a:t>
            </a:r>
            <a:r>
              <a:rPr lang="en-US" sz="3000" dirty="0">
                <a:latin typeface="Calibri" pitchFamily="34" charset="0"/>
              </a:rPr>
              <a:t>is capable of doing low to mid-resolution spectroscopy in a range from 3200 </a:t>
            </a:r>
            <a:r>
              <a:rPr lang="en-US" sz="3000" dirty="0" smtClean="0">
                <a:latin typeface="Calibri" pitchFamily="34" charset="0"/>
              </a:rPr>
              <a:t>Å to 9000 Å. The data reduction pipeline </a:t>
            </a:r>
            <a:r>
              <a:rPr lang="en-US" sz="3000" dirty="0">
                <a:latin typeface="Calibri" pitchFamily="34" charset="0"/>
              </a:rPr>
              <a:t>is conceived as an easy-to-run </a:t>
            </a:r>
            <a:r>
              <a:rPr lang="en-US" sz="3000" dirty="0" smtClean="0">
                <a:latin typeface="Calibri" pitchFamily="34" charset="0"/>
              </a:rPr>
              <a:t>software, that </a:t>
            </a:r>
            <a:r>
              <a:rPr lang="en-US" sz="3000" dirty="0">
                <a:latin typeface="Calibri" pitchFamily="34" charset="0"/>
              </a:rPr>
              <a:t>can process an </a:t>
            </a:r>
            <a:r>
              <a:rPr lang="en-US" sz="3000" dirty="0" smtClean="0">
                <a:latin typeface="Calibri" pitchFamily="34" charset="0"/>
              </a:rPr>
              <a:t>entire </a:t>
            </a:r>
            <a:r>
              <a:rPr lang="en-US" sz="3000" dirty="0">
                <a:latin typeface="Calibri" pitchFamily="34" charset="0"/>
              </a:rPr>
              <a:t>night worth of data by execution of a simple </a:t>
            </a:r>
            <a:r>
              <a:rPr lang="en-US" sz="3000" dirty="0" smtClean="0">
                <a:latin typeface="Calibri" pitchFamily="34" charset="0"/>
              </a:rPr>
              <a:t>command, with </a:t>
            </a:r>
            <a:r>
              <a:rPr lang="en-US" sz="3000" dirty="0">
                <a:latin typeface="Calibri" pitchFamily="34" charset="0"/>
              </a:rPr>
              <a:t>the least amount of arguments, from a terminal window. It is written almost entirely </a:t>
            </a:r>
            <a:r>
              <a:rPr lang="en-US" sz="3000" dirty="0" smtClean="0">
                <a:latin typeface="Calibri" pitchFamily="34" charset="0"/>
              </a:rPr>
              <a:t>in Python</a:t>
            </a:r>
            <a:r>
              <a:rPr lang="en-US" sz="3000" dirty="0">
                <a:latin typeface="Calibri" pitchFamily="34" charset="0"/>
              </a:rPr>
              <a:t>, following several Python standard </a:t>
            </a:r>
            <a:r>
              <a:rPr lang="en-US" sz="3000" dirty="0" smtClean="0">
                <a:latin typeface="Calibri" pitchFamily="34" charset="0"/>
              </a:rPr>
              <a:t>conventions. We </a:t>
            </a:r>
            <a:r>
              <a:rPr lang="en-US" sz="3000" dirty="0">
                <a:latin typeface="Calibri" pitchFamily="34" charset="0"/>
              </a:rPr>
              <a:t>aim towards using exclusively standard Python packages, such as </a:t>
            </a:r>
            <a:r>
              <a:rPr lang="en-US" sz="3000" dirty="0" smtClean="0">
                <a:latin typeface="Calibri" pitchFamily="34" charset="0"/>
              </a:rPr>
              <a:t>AstroPy </a:t>
            </a:r>
            <a:r>
              <a:rPr lang="en-US" sz="3000" dirty="0">
                <a:latin typeface="Calibri" pitchFamily="34" charset="0"/>
              </a:rPr>
              <a:t>and</a:t>
            </a:r>
          </a:p>
          <a:p>
            <a:pPr eaLnBrk="1" hangingPunct="1"/>
            <a:r>
              <a:rPr lang="en-US" sz="3000" dirty="0" smtClean="0">
                <a:latin typeface="Calibri" pitchFamily="34" charset="0"/>
              </a:rPr>
              <a:t>AstroPy-affiliated </a:t>
            </a:r>
            <a:r>
              <a:rPr lang="en-US" sz="3000" dirty="0">
                <a:latin typeface="Calibri" pitchFamily="34" charset="0"/>
              </a:rPr>
              <a:t>packages, while at the same time allowing for fast </a:t>
            </a:r>
            <a:r>
              <a:rPr lang="en-US" sz="3000" dirty="0" smtClean="0">
                <a:latin typeface="Calibri" pitchFamily="34" charset="0"/>
              </a:rPr>
              <a:t>and efficient </a:t>
            </a:r>
            <a:r>
              <a:rPr lang="en-US" sz="3000" dirty="0">
                <a:latin typeface="Calibri" pitchFamily="34" charset="0"/>
              </a:rPr>
              <a:t>computing</a:t>
            </a:r>
            <a:r>
              <a:rPr lang="en-US" sz="3000" dirty="0" smtClean="0">
                <a:latin typeface="Calibri" pitchFamily="34" charset="0"/>
              </a:rPr>
              <a:t>. In </a:t>
            </a:r>
            <a:r>
              <a:rPr lang="en-US" sz="3000" dirty="0">
                <a:latin typeface="Calibri" pitchFamily="34" charset="0"/>
              </a:rPr>
              <a:t>its </a:t>
            </a:r>
            <a:r>
              <a:rPr lang="en-US" sz="3000" dirty="0" smtClean="0">
                <a:latin typeface="Calibri" pitchFamily="34" charset="0"/>
              </a:rPr>
              <a:t>current version </a:t>
            </a:r>
            <a:r>
              <a:rPr lang="en-US" sz="3000" dirty="0">
                <a:latin typeface="Calibri" pitchFamily="34" charset="0"/>
              </a:rPr>
              <a:t>the pipeline produces fully reduced, </a:t>
            </a:r>
            <a:r>
              <a:rPr lang="en-US" sz="3000" dirty="0" smtClean="0">
                <a:latin typeface="Calibri" pitchFamily="34" charset="0"/>
              </a:rPr>
              <a:t>wavelength-calibrated spectra</a:t>
            </a:r>
            <a:r>
              <a:rPr lang="en-US" sz="3000" dirty="0">
                <a:latin typeface="Calibri" pitchFamily="34" charset="0"/>
              </a:rPr>
              <a:t>. Flux calibration will be an add-on option for a later release.</a:t>
            </a:r>
            <a:endParaRPr lang="en-US" sz="3000" dirty="0">
              <a:latin typeface="Calibri" pitchFamily="34" charset="0"/>
            </a:endParaRPr>
          </a:p>
        </p:txBody>
      </p:sp>
      <p:sp>
        <p:nvSpPr>
          <p:cNvPr id="32" name="Rectangle 31"/>
          <p:cNvSpPr/>
          <p:nvPr/>
        </p:nvSpPr>
        <p:spPr>
          <a:xfrm>
            <a:off x="1681515" y="608091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681515" y="17438293"/>
            <a:ext cx="8407576" cy="11892898"/>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a:t>
            </a:r>
            <a:r>
              <a:rPr lang="en-US" sz="3000" dirty="0" smtClean="0">
                <a:latin typeface="Calibri" pitchFamily="34" charset="0"/>
              </a:rPr>
              <a:t>aim </a:t>
            </a:r>
            <a:r>
              <a:rPr lang="en-US" sz="3000" dirty="0">
                <a:latin typeface="Calibri" pitchFamily="34" charset="0"/>
              </a:rPr>
              <a:t>to develop an easy to use software. A </a:t>
            </a:r>
            <a:r>
              <a:rPr lang="en-US" sz="3000" dirty="0" smtClean="0">
                <a:latin typeface="Calibri" pitchFamily="34" charset="0"/>
              </a:rPr>
              <a:t>user </a:t>
            </a:r>
            <a:r>
              <a:rPr lang="en-US" sz="3000" dirty="0">
                <a:latin typeface="Calibri" pitchFamily="34" charset="0"/>
              </a:rPr>
              <a:t>should be able to run it </a:t>
            </a:r>
            <a:r>
              <a:rPr lang="en-US" sz="3000" dirty="0" smtClean="0">
                <a:latin typeface="Calibri" pitchFamily="34" charset="0"/>
              </a:rPr>
              <a:t>with the </a:t>
            </a:r>
            <a:r>
              <a:rPr lang="en-US" sz="3000" dirty="0">
                <a:latin typeface="Calibri" pitchFamily="34" charset="0"/>
              </a:rPr>
              <a:t>least amount of command line arguments yet it should allow a large enough </a:t>
            </a:r>
            <a:r>
              <a:rPr lang="en-US" sz="3000" dirty="0" smtClean="0">
                <a:latin typeface="Calibri" pitchFamily="34" charset="0"/>
              </a:rPr>
              <a:t>flexibility </a:t>
            </a:r>
            <a:r>
              <a:rPr lang="en-US" sz="3000" dirty="0">
                <a:latin typeface="Calibri" pitchFamily="34" charset="0"/>
              </a:rPr>
              <a:t>to be usable in a wide range of configurations just as the </a:t>
            </a:r>
            <a:r>
              <a:rPr lang="en-US" sz="3000" dirty="0" smtClean="0">
                <a:latin typeface="Calibri" pitchFamily="34" charset="0"/>
              </a:rPr>
              <a:t>Goodman Spectrograph </a:t>
            </a:r>
            <a:r>
              <a:rPr lang="en-US" sz="3000" dirty="0">
                <a:latin typeface="Calibri" pitchFamily="34" charset="0"/>
              </a:rPr>
              <a:t>does. Also it should be built as a library in order to reuse </a:t>
            </a:r>
            <a:r>
              <a:rPr lang="en-US" sz="3000" dirty="0" smtClean="0">
                <a:latin typeface="Calibri" pitchFamily="34" charset="0"/>
              </a:rPr>
              <a:t>the code in slightly different applications.</a:t>
            </a:r>
          </a:p>
          <a:p>
            <a:pPr eaLnBrk="1" hangingPunct="1"/>
            <a:r>
              <a:rPr lang="en-US" sz="3000" dirty="0" smtClean="0">
                <a:latin typeface="Calibri" pitchFamily="34" charset="0"/>
              </a:rPr>
              <a:t>In general we consider most of this as achieved but in the spirit of objectivity we are still quite far from a final version. There are two scripts that are the command-line terminal user interface. </a:t>
            </a:r>
          </a:p>
          <a:p>
            <a:pPr eaLnBrk="1" hangingPunct="1"/>
            <a:r>
              <a:rPr lang="en-US" sz="3000" b="1" dirty="0">
                <a:latin typeface="Calibri" pitchFamily="34" charset="0"/>
              </a:rPr>
              <a:t>r</a:t>
            </a:r>
            <a:r>
              <a:rPr lang="en-US" sz="3000" b="1" dirty="0" smtClean="0">
                <a:latin typeface="Calibri" pitchFamily="34" charset="0"/>
              </a:rPr>
              <a:t>edccd</a:t>
            </a:r>
            <a:r>
              <a:rPr lang="en-US" sz="3000" dirty="0" smtClean="0">
                <a:latin typeface="Calibri" pitchFamily="34" charset="0"/>
              </a:rPr>
              <a:t>:</a:t>
            </a:r>
            <a:r>
              <a:rPr lang="en-US" sz="3000" dirty="0" smtClean="0">
                <a:latin typeface="Calibri" pitchFamily="34" charset="0"/>
              </a:rPr>
              <a:t> </a:t>
            </a:r>
            <a:r>
              <a:rPr lang="en-US" sz="3000" dirty="0" smtClean="0">
                <a:latin typeface="Calibri" pitchFamily="34" charset="0"/>
              </a:rPr>
              <a:t>Does the initial 2D/Image processing. It has been tested for spectra images.</a:t>
            </a:r>
          </a:p>
          <a:p>
            <a:pPr eaLnBrk="1" hangingPunct="1"/>
            <a:r>
              <a:rPr lang="en-US" sz="3000" b="1" dirty="0">
                <a:latin typeface="Calibri" pitchFamily="34" charset="0"/>
              </a:rPr>
              <a:t>r</a:t>
            </a:r>
            <a:r>
              <a:rPr lang="en-US" sz="3000" b="1" dirty="0" smtClean="0">
                <a:latin typeface="Calibri" pitchFamily="34" charset="0"/>
              </a:rPr>
              <a:t>edspec</a:t>
            </a:r>
            <a:r>
              <a:rPr lang="en-US" sz="3000" dirty="0" smtClean="0">
                <a:latin typeface="Calibri" pitchFamily="34" charset="0"/>
              </a:rPr>
              <a:t>:  Does the spectroscopic analysis from where </a:t>
            </a:r>
            <a:r>
              <a:rPr lang="en-US" sz="3000" dirty="0" smtClean="0">
                <a:latin typeface="Complex" panose="00000400000000000000" pitchFamily="2" charset="0"/>
                <a:cs typeface="Complex" panose="00000400000000000000" pitchFamily="2" charset="0"/>
              </a:rPr>
              <a:t>redccd</a:t>
            </a:r>
            <a:r>
              <a:rPr lang="en-US" sz="3000" dirty="0" smtClean="0">
                <a:latin typeface="Calibri" pitchFamily="34" charset="0"/>
              </a:rPr>
              <a:t> </a:t>
            </a:r>
            <a:r>
              <a:rPr lang="en-US" sz="3000" dirty="0" smtClean="0">
                <a:latin typeface="Calibri" pitchFamily="34" charset="0"/>
              </a:rPr>
              <a:t>left it. Up to the spectrum extraction it works automatically only. Potential users have requested  the addition of interactive modes for selecting custom apertures for extraction. We might, but keep in mind that we are not developing a replacement for IRAF. For wavelength calibration </a:t>
            </a:r>
            <a:r>
              <a:rPr lang="en-US" sz="3000" dirty="0" smtClean="0">
                <a:latin typeface="Complex" panose="00000400000000000000" pitchFamily="2" charset="0"/>
                <a:cs typeface="Complex" panose="00000400000000000000" pitchFamily="2" charset="0"/>
              </a:rPr>
              <a:t>redspec</a:t>
            </a:r>
            <a:r>
              <a:rPr lang="en-US" sz="3000" dirty="0" smtClean="0">
                <a:latin typeface="Calibri" pitchFamily="34" charset="0"/>
              </a:rPr>
              <a:t> can work in interactive or automatic mode. In fact both methods work very well. </a:t>
            </a:r>
            <a:r>
              <a:rPr lang="en-US" sz="3000" dirty="0" smtClean="0">
                <a:latin typeface="Calibri" pitchFamily="34" charset="0"/>
              </a:rPr>
              <a:t>For most common use cases the scripts can be called without any arguments.</a:t>
            </a:r>
            <a:endParaRPr lang="en-US" sz="3000" dirty="0">
              <a:latin typeface="Calibri" pitchFamily="34" charset="0"/>
            </a:endParaRPr>
          </a:p>
        </p:txBody>
      </p:sp>
      <p:sp>
        <p:nvSpPr>
          <p:cNvPr id="12" name="Text Box 191"/>
          <p:cNvSpPr txBox="1">
            <a:spLocks noChangeArrowheads="1"/>
          </p:cNvSpPr>
          <p:nvPr/>
        </p:nvSpPr>
        <p:spPr bwMode="auto">
          <a:xfrm>
            <a:off x="10891848" y="20804403"/>
            <a:ext cx="8407576" cy="1050790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smtClean="0">
                <a:latin typeface="Calibri" pitchFamily="34" charset="0"/>
              </a:rPr>
              <a:t>After one year of development we have achieved most of our goals. </a:t>
            </a:r>
            <a:r>
              <a:rPr lang="en-US" sz="3000" dirty="0" smtClean="0">
                <a:latin typeface="Calibri" pitchFamily="34" charset="0"/>
              </a:rPr>
              <a:t>Figure 1 shows a comparison with IRAF where you clearly see a very good match. It is important to emphasize that the pipeline worked fully automatic. Table 1 summarizes a timing test for the pipeline fully automatic as well. The computer used has an Intel i7 processor with 32GB of RAM. For the same night tested the average RMS error </a:t>
            </a:r>
            <a:r>
              <a:rPr lang="en-US" sz="3000" dirty="0">
                <a:latin typeface="Calibri" pitchFamily="34" charset="0"/>
              </a:rPr>
              <a:t>was </a:t>
            </a:r>
            <a:r>
              <a:rPr lang="en-US" sz="3000" dirty="0" smtClean="0">
                <a:latin typeface="Calibri" pitchFamily="34" charset="0"/>
              </a:rPr>
              <a:t>0.62 Å considering three spectra observed in a spectroscopic mode that has not been fully testing, therefore the wavelength solution obtained is deficient. Removing them drops the error to 0.51 </a:t>
            </a:r>
            <a:r>
              <a:rPr lang="en-US" sz="2800" dirty="0" smtClean="0">
                <a:latin typeface="Calibri" pitchFamily="34" charset="0"/>
              </a:rPr>
              <a:t>Å. </a:t>
            </a:r>
            <a:r>
              <a:rPr lang="en-US" sz="3000" dirty="0" smtClean="0">
                <a:latin typeface="Calibri" pitchFamily="34" charset="0"/>
              </a:rPr>
              <a:t>In terms of the code itself</a:t>
            </a:r>
            <a:r>
              <a:rPr lang="en-US" sz="3000" dirty="0">
                <a:latin typeface="Calibri" pitchFamily="34" charset="0"/>
              </a:rPr>
              <a:t> </a:t>
            </a:r>
            <a:r>
              <a:rPr lang="en-US" sz="3000" dirty="0" smtClean="0">
                <a:latin typeface="Calibri" pitchFamily="34" charset="0"/>
              </a:rPr>
              <a:t>we did not succeed in having a purely Python code since </a:t>
            </a:r>
            <a:r>
              <a:rPr lang="en-US" sz="3000" dirty="0" err="1" smtClean="0">
                <a:latin typeface="Calibri" pitchFamily="34" charset="0"/>
              </a:rPr>
              <a:t>LaCosmic</a:t>
            </a:r>
            <a:r>
              <a:rPr lang="en-US" sz="3000" dirty="0" smtClean="0">
                <a:latin typeface="Calibri" pitchFamily="34" charset="0"/>
              </a:rPr>
              <a:t> [5] did not provide satisfactory results, we implemented DCR [4] written in C but it is not intended to be a Python Extension, so the integration into the pipeline workflow was not so simple. We have released the first beta version and our plan is to release a second beta version before the end of the year. The pipeline version 1.0 will come once we implement the flux calibration.</a:t>
            </a:r>
          </a:p>
        </p:txBody>
      </p:sp>
      <p:sp>
        <p:nvSpPr>
          <p:cNvPr id="35" name="Rectangle 34"/>
          <p:cNvSpPr/>
          <p:nvPr/>
        </p:nvSpPr>
        <p:spPr>
          <a:xfrm>
            <a:off x="10888927" y="1989976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Results</a:t>
            </a:r>
            <a:endParaRPr lang="en-US" sz="54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073027203"/>
              </p:ext>
            </p:extLst>
          </p:nvPr>
        </p:nvGraphicFramePr>
        <p:xfrm>
          <a:off x="10885151" y="32217519"/>
          <a:ext cx="8407575" cy="2770161"/>
        </p:xfrm>
        <a:graphic>
          <a:graphicData uri="http://schemas.openxmlformats.org/drawingml/2006/table">
            <a:tbl>
              <a:tblPr firstRow="1" bandRow="1">
                <a:tableStyleId>{F5AB1C69-6EDB-4FF4-983F-18BD219EF322}</a:tableStyleId>
              </a:tblPr>
              <a:tblGrid>
                <a:gridCol w="2802525">
                  <a:extLst>
                    <a:ext uri="{9D8B030D-6E8A-4147-A177-3AD203B41FA5}">
                      <a16:colId xmlns:a16="http://schemas.microsoft.com/office/drawing/2014/main" val="20000"/>
                    </a:ext>
                  </a:extLst>
                </a:gridCol>
                <a:gridCol w="2802525">
                  <a:extLst>
                    <a:ext uri="{9D8B030D-6E8A-4147-A177-3AD203B41FA5}">
                      <a16:colId xmlns:a16="http://schemas.microsoft.com/office/drawing/2014/main" val="20001"/>
                    </a:ext>
                  </a:extLst>
                </a:gridCol>
                <a:gridCol w="2802525">
                  <a:extLst>
                    <a:ext uri="{9D8B030D-6E8A-4147-A177-3AD203B41FA5}">
                      <a16:colId xmlns:a16="http://schemas.microsoft.com/office/drawing/2014/main" val="20002"/>
                    </a:ext>
                  </a:extLst>
                </a:gridCol>
              </a:tblGrid>
              <a:tr h="923387">
                <a:tc>
                  <a:txBody>
                    <a:bodyPr/>
                    <a:lstStyle/>
                    <a:p>
                      <a:pPr algn="ctr"/>
                      <a:r>
                        <a:rPr lang="en-US" sz="3100" dirty="0" smtClean="0"/>
                        <a:t>Interactive (</a:t>
                      </a:r>
                      <a:r>
                        <a:rPr lang="en-US" sz="3200" dirty="0" smtClean="0">
                          <a:latin typeface="Calibri" pitchFamily="34" charset="0"/>
                        </a:rPr>
                        <a:t>Å</a:t>
                      </a:r>
                      <a:r>
                        <a:rPr lang="en-US" sz="3100" dirty="0" smtClean="0"/>
                        <a:t>)</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3100" dirty="0" smtClean="0"/>
                        <a:t>Automatic (</a:t>
                      </a:r>
                      <a:r>
                        <a:rPr lang="en-US" sz="3200" dirty="0" smtClean="0">
                          <a:latin typeface="Calibri" pitchFamily="34" charset="0"/>
                        </a:rPr>
                        <a:t>Å)</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3100" dirty="0" smtClean="0"/>
                        <a:t>Slit Size</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923387">
                <a:tc>
                  <a:txBody>
                    <a:bodyPr/>
                    <a:lstStyle/>
                    <a:p>
                      <a:pPr algn="ctr"/>
                      <a:r>
                        <a:rPr lang="en-US" sz="3100" dirty="0" smtClean="0"/>
                        <a:t>0.368</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0.340</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0.84”</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3387">
                <a:tc>
                  <a:txBody>
                    <a:bodyPr/>
                    <a:lstStyle/>
                    <a:p>
                      <a:pPr algn="ctr"/>
                      <a:r>
                        <a:rPr lang="en-US" sz="3100" dirty="0" smtClean="0"/>
                        <a:t>0.296</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0.521</a:t>
                      </a:r>
                      <a:endParaRPr lang="en-US" sz="3100" dirty="0" smtClean="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1.03”</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5" name="Rectangle 44"/>
          <p:cNvSpPr/>
          <p:nvPr/>
        </p:nvSpPr>
        <p:spPr>
          <a:xfrm>
            <a:off x="1681515" y="1654674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Pipeline Concept &amp; Status</a:t>
            </a:r>
            <a:endParaRPr lang="en-US" sz="5400" b="1" dirty="0">
              <a:solidFill>
                <a:schemeClr val="accent3">
                  <a:lumMod val="20000"/>
                  <a:lumOff val="80000"/>
                </a:schemeClr>
              </a:solidFill>
            </a:endParaRPr>
          </a:p>
        </p:txBody>
      </p:sp>
      <p:sp>
        <p:nvSpPr>
          <p:cNvPr id="53" name="Text Box 180"/>
          <p:cNvSpPr txBox="1">
            <a:spLocks noChangeArrowheads="1"/>
          </p:cNvSpPr>
          <p:nvPr/>
        </p:nvSpPr>
        <p:spPr bwMode="auto">
          <a:xfrm>
            <a:off x="10811244" y="35493254"/>
            <a:ext cx="8555388"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Table </a:t>
            </a:r>
            <a:r>
              <a:rPr lang="en-US" sz="2400" b="1" dirty="0" smtClean="0">
                <a:latin typeface="Calibri" pitchFamily="34" charset="0"/>
              </a:rPr>
              <a:t>2. </a:t>
            </a:r>
            <a:r>
              <a:rPr lang="en-US" sz="2400" dirty="0" smtClean="0">
                <a:latin typeface="Calibri" pitchFamily="34" charset="0"/>
              </a:rPr>
              <a:t> Comparison of t</a:t>
            </a:r>
            <a:r>
              <a:rPr lang="en-US" sz="2400" dirty="0" smtClean="0">
                <a:latin typeface="Calibri" pitchFamily="34" charset="0"/>
              </a:rPr>
              <a:t>ypical values for the RMS error for one of the nights used to evaluate the performance of the pipeline. </a:t>
            </a:r>
            <a:endParaRPr lang="en-US" sz="2400" dirty="0">
              <a:latin typeface="Calibri" pitchFamily="34" charset="0"/>
            </a:endParaRPr>
          </a:p>
        </p:txBody>
      </p:sp>
      <p:sp>
        <p:nvSpPr>
          <p:cNvPr id="37" name="Text Box 180"/>
          <p:cNvSpPr txBox="1">
            <a:spLocks noChangeArrowheads="1"/>
          </p:cNvSpPr>
          <p:nvPr/>
        </p:nvSpPr>
        <p:spPr bwMode="auto">
          <a:xfrm>
            <a:off x="12634349" y="18327789"/>
            <a:ext cx="15087670"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a:t>
            </a:r>
            <a:r>
              <a:rPr lang="en-US" sz="2400" b="1" dirty="0">
                <a:latin typeface="Calibri" pitchFamily="34" charset="0"/>
              </a:rPr>
              <a:t>1.</a:t>
            </a:r>
            <a:r>
              <a:rPr lang="en-US" sz="2400" dirty="0">
                <a:latin typeface="Calibri" pitchFamily="34" charset="0"/>
              </a:rPr>
              <a:t> </a:t>
            </a:r>
            <a:r>
              <a:rPr lang="en-US" sz="2400" dirty="0" smtClean="0">
                <a:latin typeface="Calibri" pitchFamily="34" charset="0"/>
              </a:rPr>
              <a:t>The same spectrum was processed using IRAF as well as the pipeline. The pipeline operated fully automatic.</a:t>
            </a:r>
            <a:endParaRPr lang="en-US" sz="2400" dirty="0">
              <a:latin typeface="Calibri"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317" y="385737"/>
            <a:ext cx="3653496" cy="4627762"/>
          </a:xfrm>
          <a:prstGeom prst="roundRect">
            <a:avLst>
              <a:gd name="adj" fmla="val 8594"/>
            </a:avLst>
          </a:prstGeom>
          <a:solidFill>
            <a:srgbClr val="FFFFFF">
              <a:shade val="85000"/>
            </a:srgbClr>
          </a:solidFill>
          <a:ln>
            <a:noFill/>
          </a:ln>
          <a:effectLst/>
        </p:spPr>
      </p:pic>
      <p:graphicFrame>
        <p:nvGraphicFramePr>
          <p:cNvPr id="38" name="Content Placeholder 114" descr="Sample table with 4 columns, 7 rows." title="Sample Table"/>
          <p:cNvGraphicFramePr>
            <a:graphicFrameLocks/>
          </p:cNvGraphicFramePr>
          <p:nvPr>
            <p:extLst>
              <p:ext uri="{D42A27DB-BD31-4B8C-83A1-F6EECF244321}">
                <p14:modId xmlns:p14="http://schemas.microsoft.com/office/powerpoint/2010/main" val="251294987"/>
              </p:ext>
            </p:extLst>
          </p:nvPr>
        </p:nvGraphicFramePr>
        <p:xfrm>
          <a:off x="1681515" y="30428971"/>
          <a:ext cx="8466038" cy="3693548"/>
        </p:xfrm>
        <a:graphic>
          <a:graphicData uri="http://schemas.openxmlformats.org/drawingml/2006/table">
            <a:tbl>
              <a:tblPr firstRow="1" bandRow="1">
                <a:tableStyleId>{F5AB1C69-6EDB-4FF4-983F-18BD219EF322}</a:tableStyleId>
              </a:tblPr>
              <a:tblGrid>
                <a:gridCol w="4233019">
                  <a:extLst>
                    <a:ext uri="{9D8B030D-6E8A-4147-A177-3AD203B41FA5}">
                      <a16:colId xmlns:a16="http://schemas.microsoft.com/office/drawing/2014/main" val="20000"/>
                    </a:ext>
                  </a:extLst>
                </a:gridCol>
                <a:gridCol w="4233019">
                  <a:extLst>
                    <a:ext uri="{9D8B030D-6E8A-4147-A177-3AD203B41FA5}">
                      <a16:colId xmlns:a16="http://schemas.microsoft.com/office/drawing/2014/main" val="20001"/>
                    </a:ext>
                  </a:extLst>
                </a:gridCol>
              </a:tblGrid>
              <a:tr h="923387">
                <a:tc>
                  <a:txBody>
                    <a:bodyPr/>
                    <a:lstStyle/>
                    <a:p>
                      <a:pPr algn="ctr"/>
                      <a:r>
                        <a:rPr lang="en-US" sz="3100" dirty="0" smtClean="0"/>
                        <a:t>Task</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3100" dirty="0" smtClean="0"/>
                        <a:t>Time (seconds)</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923387">
                <a:tc>
                  <a:txBody>
                    <a:bodyPr/>
                    <a:lstStyle/>
                    <a:p>
                      <a:r>
                        <a:rPr lang="en-US" sz="3100" dirty="0" smtClean="0"/>
                        <a:t>redccd</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155</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3387">
                <a:tc>
                  <a:txBody>
                    <a:bodyPr/>
                    <a:lstStyle/>
                    <a:p>
                      <a:r>
                        <a:rPr lang="en-US" sz="3100" dirty="0" smtClean="0"/>
                        <a:t>redspec</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32</a:t>
                      </a:r>
                      <a:endParaRPr lang="en-US" sz="3100" dirty="0" smtClean="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23387">
                <a:tc>
                  <a:txBody>
                    <a:bodyPr/>
                    <a:lstStyle/>
                    <a:p>
                      <a:r>
                        <a:rPr lang="en-US" sz="3100" dirty="0" smtClean="0"/>
                        <a:t>Total</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smtClean="0"/>
                        <a:t>187</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9" name="Text Box 180"/>
          <p:cNvSpPr txBox="1">
            <a:spLocks noChangeArrowheads="1"/>
          </p:cNvSpPr>
          <p:nvPr/>
        </p:nvSpPr>
        <p:spPr bwMode="auto">
          <a:xfrm>
            <a:off x="1689308" y="34767172"/>
            <a:ext cx="8491377" cy="156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dirty="0" smtClean="0">
                <a:latin typeface="Calibri" pitchFamily="34" charset="0"/>
              </a:rPr>
              <a:t> </a:t>
            </a:r>
            <a:r>
              <a:rPr lang="en-US" sz="2400" dirty="0" smtClean="0">
                <a:latin typeface="Calibri" pitchFamily="34" charset="0"/>
              </a:rPr>
              <a:t>Quick stop-watch timing of each script</a:t>
            </a:r>
            <a:r>
              <a:rPr lang="en-US" sz="2400" dirty="0" smtClean="0">
                <a:latin typeface="Calibri" pitchFamily="34" charset="0"/>
              </a:rPr>
              <a:t>. This is a full night,</a:t>
            </a:r>
          </a:p>
          <a:p>
            <a:pPr eaLnBrk="1" hangingPunct="1"/>
            <a:r>
              <a:rPr lang="en-US" sz="2400" dirty="0" smtClean="0">
                <a:latin typeface="Calibri" pitchFamily="34" charset="0"/>
              </a:rPr>
              <a:t>with 105 raw images (redccd) from which 48 are usable by redspec</a:t>
            </a:r>
          </a:p>
          <a:p>
            <a:pPr eaLnBrk="1" hangingPunct="1"/>
            <a:r>
              <a:rPr lang="en-US" sz="2400" dirty="0" smtClean="0">
                <a:latin typeface="Calibri" pitchFamily="34" charset="0"/>
              </a:rPr>
              <a:t>that at the end will leave 40 wavelength calibrated images, some</a:t>
            </a:r>
          </a:p>
          <a:p>
            <a:pPr eaLnBrk="1" hangingPunct="1"/>
            <a:r>
              <a:rPr lang="en-US" sz="2400" dirty="0" smtClean="0">
                <a:latin typeface="Calibri" pitchFamily="34" charset="0"/>
              </a:rPr>
              <a:t>comparison lamps are included.</a:t>
            </a:r>
            <a:endParaRPr lang="en-US" sz="2400" dirty="0">
              <a:latin typeface="Calibri" pitchFamily="34" charset="0"/>
            </a:endParaRPr>
          </a:p>
        </p:txBody>
      </p:sp>
      <p:sp>
        <p:nvSpPr>
          <p:cNvPr id="40" name="TextBox 39"/>
          <p:cNvSpPr txBox="1"/>
          <p:nvPr/>
        </p:nvSpPr>
        <p:spPr>
          <a:xfrm>
            <a:off x="10929850" y="38807110"/>
            <a:ext cx="7848599" cy="3621209"/>
          </a:xfrm>
          <a:prstGeom prst="rect">
            <a:avLst/>
          </a:prstGeom>
          <a:noFill/>
        </p:spPr>
        <p:txBody>
          <a:bodyPr wrap="square" lIns="86970" tIns="86970" rIns="86970" bIns="86970" numCol="1" spcCol="434850" rtlCol="0">
            <a:noAutofit/>
          </a:bodyPr>
          <a:lstStyle/>
          <a:p>
            <a:r>
              <a:rPr lang="en-US" sz="1600" dirty="0"/>
              <a:t>This research made use of </a:t>
            </a:r>
            <a:r>
              <a:rPr lang="en-US" sz="1600" dirty="0" err="1"/>
              <a:t>Astropy</a:t>
            </a:r>
            <a:r>
              <a:rPr lang="en-US" sz="1600" dirty="0"/>
              <a:t>, a community-developed core Python package for Astronomy (</a:t>
            </a:r>
            <a:r>
              <a:rPr lang="en-US" sz="1600" dirty="0" err="1"/>
              <a:t>Astropy</a:t>
            </a:r>
            <a:r>
              <a:rPr lang="en-US" sz="1600" dirty="0"/>
              <a:t> Collaboration, 2013</a:t>
            </a:r>
            <a:r>
              <a:rPr lang="en-US" sz="1600" dirty="0" smtClean="0"/>
              <a:t>).</a:t>
            </a:r>
          </a:p>
          <a:p>
            <a:endParaRPr lang="en-US" sz="1600" dirty="0"/>
          </a:p>
          <a:p>
            <a:r>
              <a:rPr lang="en-US" sz="1600" dirty="0" smtClean="0"/>
              <a:t>IRAF </a:t>
            </a:r>
            <a:r>
              <a:rPr lang="en-US" sz="1600" dirty="0"/>
              <a:t>is distributed by the National Optical Astronomy Observatories, which are operated by the Association of Universities for Research in Astronomy, Inc., under cooperative agreement with the National Science Foundation</a:t>
            </a:r>
            <a:r>
              <a:rPr lang="en-US" sz="1600" dirty="0" smtClean="0"/>
              <a:t>.</a:t>
            </a:r>
          </a:p>
          <a:p>
            <a:endParaRPr lang="es-CL" sz="1600" dirty="0"/>
          </a:p>
          <a:p>
            <a:r>
              <a:rPr lang="es-CL" sz="1600" dirty="0" err="1" smtClean="0"/>
              <a:t>We</a:t>
            </a:r>
            <a:r>
              <a:rPr lang="es-CL" sz="1600" dirty="0" smtClean="0"/>
              <a:t> </a:t>
            </a:r>
            <a:r>
              <a:rPr lang="es-CL" sz="1600" dirty="0" err="1" smtClean="0"/>
              <a:t>acknowledge</a:t>
            </a:r>
            <a:r>
              <a:rPr lang="es-CL" sz="1600" dirty="0" smtClean="0"/>
              <a:t> </a:t>
            </a:r>
            <a:r>
              <a:rPr lang="es-CL" sz="1600" dirty="0" err="1" smtClean="0"/>
              <a:t>the</a:t>
            </a:r>
            <a:r>
              <a:rPr lang="es-CL" sz="1600" dirty="0" smtClean="0"/>
              <a:t> </a:t>
            </a:r>
            <a:r>
              <a:rPr lang="es-CL" sz="1600" dirty="0" err="1" smtClean="0"/>
              <a:t>support</a:t>
            </a:r>
            <a:r>
              <a:rPr lang="es-CL" sz="1600" dirty="0" smtClean="0"/>
              <a:t> </a:t>
            </a:r>
            <a:r>
              <a:rPr lang="es-CL" sz="1600" dirty="0" err="1" smtClean="0"/>
              <a:t>from</a:t>
            </a:r>
            <a:r>
              <a:rPr lang="es-CL" sz="1600" dirty="0" smtClean="0"/>
              <a:t> CPNQ (</a:t>
            </a:r>
            <a:r>
              <a:rPr lang="es-CL" sz="1600" dirty="0" err="1" smtClean="0"/>
              <a:t>process</a:t>
            </a:r>
            <a:r>
              <a:rPr lang="es-CL" sz="1600" dirty="0" smtClean="0"/>
              <a:t> 205459/2014-5) </a:t>
            </a:r>
            <a:r>
              <a:rPr lang="es-CL" sz="1600" dirty="0" err="1" smtClean="0"/>
              <a:t>by</a:t>
            </a:r>
            <a:r>
              <a:rPr lang="es-CL" sz="1600" dirty="0" smtClean="0"/>
              <a:t> </a:t>
            </a:r>
            <a:r>
              <a:rPr lang="es-CL" sz="1600" dirty="0" err="1" smtClean="0"/>
              <a:t>funding</a:t>
            </a:r>
            <a:r>
              <a:rPr lang="es-CL" sz="1600" dirty="0" smtClean="0"/>
              <a:t> </a:t>
            </a:r>
            <a:r>
              <a:rPr lang="es-CL" sz="1600" dirty="0" err="1" smtClean="0"/>
              <a:t>the</a:t>
            </a:r>
            <a:r>
              <a:rPr lang="es-CL" sz="1600" dirty="0" smtClean="0"/>
              <a:t> Post-</a:t>
            </a:r>
            <a:r>
              <a:rPr lang="es-CL" sz="1600" dirty="0" err="1" smtClean="0"/>
              <a:t>Doc</a:t>
            </a:r>
            <a:r>
              <a:rPr lang="es-CL" sz="1600" dirty="0" smtClean="0"/>
              <a:t> </a:t>
            </a:r>
            <a:r>
              <a:rPr lang="es-CL" sz="1600" dirty="0" err="1" smtClean="0"/>
              <a:t>Fellowship</a:t>
            </a:r>
            <a:r>
              <a:rPr lang="es-CL" sz="1600" dirty="0" smtClean="0"/>
              <a:t> of Bruno Quint.</a:t>
            </a:r>
          </a:p>
          <a:p>
            <a:endParaRPr lang="es-CL" sz="1600" dirty="0"/>
          </a:p>
          <a:p>
            <a:r>
              <a:rPr lang="en-US" sz="1600" dirty="0" smtClean="0"/>
              <a:t>This work has been developed at the Southern </a:t>
            </a:r>
            <a:r>
              <a:rPr lang="en-US" sz="1600" dirty="0"/>
              <a:t>Astrophysical Research (SOAR) telescope, which is a joint project of the </a:t>
            </a:r>
            <a:r>
              <a:rPr lang="en-US" sz="1600" dirty="0" err="1"/>
              <a:t>Ministério</a:t>
            </a:r>
            <a:r>
              <a:rPr lang="en-US" sz="1600" dirty="0"/>
              <a:t> da </a:t>
            </a:r>
            <a:r>
              <a:rPr lang="en-US" sz="1600" dirty="0" err="1"/>
              <a:t>Ciência</a:t>
            </a:r>
            <a:r>
              <a:rPr lang="en-US" sz="1600" dirty="0"/>
              <a:t>, </a:t>
            </a:r>
            <a:r>
              <a:rPr lang="en-US" sz="1600" dirty="0" err="1"/>
              <a:t>Tecnologia</a:t>
            </a:r>
            <a:r>
              <a:rPr lang="en-US" sz="1600" dirty="0"/>
              <a:t>, </a:t>
            </a:r>
            <a:r>
              <a:rPr lang="en-US" sz="1600" dirty="0" err="1"/>
              <a:t>Inovaçãos</a:t>
            </a:r>
            <a:r>
              <a:rPr lang="en-US" sz="1600" dirty="0"/>
              <a:t> e </a:t>
            </a:r>
            <a:r>
              <a:rPr lang="en-US" sz="1600" dirty="0" err="1"/>
              <a:t>Comunicações</a:t>
            </a:r>
            <a:r>
              <a:rPr lang="en-US" sz="1600" dirty="0"/>
              <a:t> do </a:t>
            </a:r>
            <a:r>
              <a:rPr lang="en-US" sz="1600" dirty="0" err="1"/>
              <a:t>Brasil</a:t>
            </a:r>
            <a:r>
              <a:rPr lang="en-US" sz="1600" dirty="0"/>
              <a:t> (MCTIC/LNA), the U.S. National Optical Astronomy Observatory (NOAO), the University of North Carolina at Chapel Hill (UNC), and Michigan State University (MSU).</a:t>
            </a:r>
            <a:endParaRPr lang="en-US" sz="1600" dirty="0"/>
          </a:p>
        </p:txBody>
      </p:sp>
      <p:sp>
        <p:nvSpPr>
          <p:cNvPr id="41" name="TextBox 40"/>
          <p:cNvSpPr txBox="1"/>
          <p:nvPr/>
        </p:nvSpPr>
        <p:spPr>
          <a:xfrm>
            <a:off x="10929850" y="37888294"/>
            <a:ext cx="5486644" cy="918816"/>
          </a:xfrm>
          <a:prstGeom prst="rect">
            <a:avLst/>
          </a:prstGeom>
          <a:noFill/>
        </p:spPr>
        <p:txBody>
          <a:bodyPr wrap="none" lIns="86970" tIns="43485" rIns="86970" bIns="43485" rtlCol="0">
            <a:spAutoFit/>
          </a:bodyPr>
          <a:lstStyle/>
          <a:p>
            <a:r>
              <a:rPr lang="en-US" sz="5400" b="1" dirty="0" smtClean="0"/>
              <a:t>Acknowledgments</a:t>
            </a:r>
            <a:endParaRPr lang="en-US" sz="5400" b="1"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58837" y="512881"/>
            <a:ext cx="3183619" cy="440473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6068"/>
      </a:dk2>
      <a:lt2>
        <a:srgbClr val="E7E6E6"/>
      </a:lt2>
      <a:accent1>
        <a:srgbClr val="246068"/>
      </a:accent1>
      <a:accent2>
        <a:srgbClr val="ED7D31"/>
      </a:accent2>
      <a:accent3>
        <a:srgbClr val="FFFFFF"/>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17706</TotalTime>
  <Words>1235</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Complex</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simon</cp:lastModifiedBy>
  <cp:revision>99</cp:revision>
  <cp:lastPrinted>2013-02-12T02:21:55Z</cp:lastPrinted>
  <dcterms:created xsi:type="dcterms:W3CDTF">2013-02-10T21:14:48Z</dcterms:created>
  <dcterms:modified xsi:type="dcterms:W3CDTF">2017-10-30T20:02:15Z</dcterms:modified>
</cp:coreProperties>
</file>