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3"/>
    <p:sldId id="267" r:id="rId4"/>
    <p:sldId id="257" r:id="rId5"/>
    <p:sldId id="268" r:id="rId6"/>
    <p:sldId id="277" r:id="rId7"/>
    <p:sldId id="280" r:id="rId9"/>
    <p:sldId id="260" r:id="rId10"/>
    <p:sldId id="278" r:id="rId11"/>
    <p:sldId id="284" r:id="rId12"/>
    <p:sldId id="286" r:id="rId13"/>
    <p:sldId id="288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x-none" altLang="en-US"/>
              <a:t>Альтернативный экзамен по дискретной математике. "Меандры"</a:t>
            </a:r>
            <a:endParaRPr lang="x-none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6385" y="4348798"/>
            <a:ext cx="9144000" cy="1655762"/>
          </a:xfrm>
        </p:spPr>
        <p:txBody>
          <a:bodyPr/>
          <a:p>
            <a:r>
              <a:rPr lang="x-none" altLang="en-US"/>
              <a:t>Выполнил: Варивода С. А.</a:t>
            </a:r>
            <a:endParaRPr lang="x-none" altLang="en-US"/>
          </a:p>
          <a:p>
            <a:r>
              <a:rPr lang="x-none" altLang="en-US"/>
              <a:t>Преподаватель: Поздняков С. Н.</a:t>
            </a:r>
            <a:endParaRPr lang="x-none" alt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1431925" y="3851910"/>
            <a:ext cx="90938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090" y="7938"/>
            <a:ext cx="10972800" cy="1143000"/>
          </a:xfrm>
        </p:spPr>
        <p:txBody>
          <a:bodyPr/>
          <a:p>
            <a:r>
              <a:rPr lang="x-none" altLang="en-US" sz="3600"/>
              <a:t>Сравнение полученных результатов</a:t>
            </a:r>
            <a:endParaRPr lang="x-none" altLang="en-US" sz="3600"/>
          </a:p>
        </p:txBody>
      </p:sp>
      <p:sp>
        <p:nvSpPr>
          <p:cNvPr id="6" name="Text Box 5"/>
          <p:cNvSpPr txBox="1"/>
          <p:nvPr/>
        </p:nvSpPr>
        <p:spPr>
          <a:xfrm>
            <a:off x="365760" y="904240"/>
            <a:ext cx="11425555" cy="5943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000"/>
              <a:t>Сравнив известные меандры и полученные, мы можем убедиться, что алгоритмы работают верно. </a:t>
            </a:r>
            <a:endParaRPr lang="x-none" altLang="en-US" sz="2000"/>
          </a:p>
          <a:p>
            <a:r>
              <a:rPr lang="x-none" altLang="en-US" sz="2000"/>
              <a:t>Например, результаты полученные для 6:</a:t>
            </a:r>
            <a:endParaRPr lang="x-none" altLang="en-US" sz="2000"/>
          </a:p>
          <a:p>
            <a:pPr algn="ctr"/>
            <a:r>
              <a:rPr lang="x-none" altLang="en-US"/>
              <a:t>1 2 3 4 5 6 </a:t>
            </a:r>
            <a:endParaRPr lang="x-none" altLang="en-US"/>
          </a:p>
          <a:p>
            <a:pPr algn="ctr"/>
            <a:r>
              <a:rPr lang="x-none" altLang="en-US"/>
              <a:t>1 2 3 6 5 4 </a:t>
            </a:r>
            <a:endParaRPr lang="x-none" altLang="en-US"/>
          </a:p>
          <a:p>
            <a:pPr algn="ctr"/>
            <a:r>
              <a:rPr lang="x-none" altLang="en-US"/>
              <a:t>1 4 3 2 5 6 </a:t>
            </a:r>
            <a:endParaRPr lang="x-none" altLang="en-US"/>
          </a:p>
          <a:p>
            <a:pPr algn="ctr"/>
            <a:r>
              <a:rPr lang="x-none" altLang="en-US"/>
              <a:t>1 6 3 4 5 2 </a:t>
            </a:r>
            <a:endParaRPr lang="x-none" altLang="en-US"/>
          </a:p>
          <a:p>
            <a:pPr algn="ctr"/>
            <a:r>
              <a:rPr lang="x-none" altLang="en-US"/>
              <a:t>1 2 5 4 3 6 </a:t>
            </a:r>
            <a:endParaRPr lang="x-none" altLang="en-US"/>
          </a:p>
          <a:p>
            <a:pPr algn="ctr"/>
            <a:r>
              <a:rPr lang="x-none" altLang="en-US"/>
              <a:t>1 4 5 6 3 2 </a:t>
            </a:r>
            <a:endParaRPr lang="x-none" altLang="en-US"/>
          </a:p>
          <a:p>
            <a:pPr algn="ctr"/>
            <a:r>
              <a:rPr lang="x-none" altLang="en-US"/>
              <a:t>1 6 5 2 3 4 </a:t>
            </a:r>
            <a:endParaRPr lang="x-none" altLang="en-US"/>
          </a:p>
          <a:p>
            <a:pPr algn="ctr"/>
            <a:r>
              <a:rPr lang="x-none" altLang="en-US"/>
              <a:t>1 6 5 4 3 2 </a:t>
            </a:r>
            <a:endParaRPr lang="x-none" altLang="en-US"/>
          </a:p>
          <a:p>
            <a:pPr algn="ctr"/>
            <a:r>
              <a:rPr lang="x-none" altLang="en-US"/>
              <a:t>3 2 1 4 5 6 </a:t>
            </a:r>
            <a:endParaRPr lang="x-none" altLang="en-US"/>
          </a:p>
          <a:p>
            <a:pPr algn="ctr"/>
            <a:r>
              <a:rPr lang="x-none" altLang="en-US"/>
              <a:t>3 2 1 6 5 4 </a:t>
            </a:r>
            <a:endParaRPr lang="x-none" altLang="en-US"/>
          </a:p>
          <a:p>
            <a:pPr algn="ctr"/>
            <a:r>
              <a:rPr lang="x-none" altLang="en-US"/>
              <a:t>3 4 5 2 1 6 </a:t>
            </a:r>
            <a:endParaRPr lang="x-none" altLang="en-US"/>
          </a:p>
          <a:p>
            <a:pPr algn="ctr"/>
            <a:r>
              <a:rPr lang="x-none" altLang="en-US"/>
              <a:t>5 4 1 2 3 6 </a:t>
            </a:r>
            <a:endParaRPr lang="x-none" altLang="en-US"/>
          </a:p>
          <a:p>
            <a:pPr algn="ctr"/>
            <a:r>
              <a:rPr lang="x-none" altLang="en-US"/>
              <a:t>5 2 3 4 1 6 </a:t>
            </a:r>
            <a:endParaRPr lang="x-none" altLang="en-US"/>
          </a:p>
          <a:p>
            <a:pPr algn="ctr"/>
            <a:r>
              <a:rPr lang="x-none" altLang="en-US"/>
              <a:t>5 4 3 2 1 6 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Эти результаты совпадают с теоретическими. </a:t>
            </a:r>
            <a:endParaRPr lang="x-none" altLang="en-US"/>
          </a:p>
          <a:p>
            <a:r>
              <a:rPr lang="x-none" altLang="en-US"/>
              <a:t>Все </a:t>
            </a:r>
            <a:r>
              <a:rPr lang="x-none" altLang="en-US">
                <a:sym typeface="+mn-ea"/>
              </a:rPr>
              <a:t>результаты генераций до 17 можно найти в репозитории.</a:t>
            </a:r>
            <a:endParaRPr lang="x-none" altLang="en-US"/>
          </a:p>
          <a:p>
            <a:endParaRPr lang="x-none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090" y="7938"/>
            <a:ext cx="10972800" cy="1143000"/>
          </a:xfrm>
        </p:spPr>
        <p:txBody>
          <a:bodyPr/>
          <a:p>
            <a:r>
              <a:rPr lang="x-none" altLang="en-US" sz="3600"/>
              <a:t>Примеры работы программы</a:t>
            </a:r>
            <a:endParaRPr lang="x-none" altLang="en-US" sz="36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015" y="1094105"/>
            <a:ext cx="6266815" cy="15049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95" y="2846705"/>
            <a:ext cx="6257290" cy="31616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4565" y="1049020"/>
            <a:ext cx="4023995" cy="50228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sz="3600"/>
              <a:t>Используемые технологии</a:t>
            </a:r>
            <a:endParaRPr lang="x-none" alt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x-none" altLang="en-US"/>
              <a:t>В качестве основного языка программирования выбран Java. </a:t>
            </a:r>
            <a:endParaRPr lang="x-none" altLang="en-US"/>
          </a:p>
          <a:p>
            <a:pPr marL="0" indent="0">
              <a:buNone/>
            </a:pPr>
            <a:r>
              <a:rPr lang="x-none" altLang="en-US"/>
              <a:t>Выбор был сделан опираясь на главное преимущество этого языка - мультиплатформенность.</a:t>
            </a:r>
            <a:endParaRPr lang="x-none" altLang="en-US"/>
          </a:p>
          <a:p>
            <a:pPr marL="0" indent="0">
              <a:buNone/>
            </a:pPr>
            <a:endParaRPr lang="x-none" altLang="en-US"/>
          </a:p>
          <a:p>
            <a:pPr marL="0" indent="0">
              <a:buNone/>
            </a:pPr>
            <a:endParaRPr lang="x-none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09535" y="2826385"/>
            <a:ext cx="3934460" cy="39344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123"/>
            <a:ext cx="10972800" cy="1143000"/>
          </a:xfrm>
        </p:spPr>
        <p:txBody>
          <a:bodyPr/>
          <a:p>
            <a:r>
              <a:rPr lang="x-none" altLang="en-US" sz="3600"/>
              <a:t>Определение меандра</a:t>
            </a:r>
            <a:endParaRPr lang="x-none" alt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820" y="1299845"/>
            <a:ext cx="11771630" cy="3176905"/>
          </a:xfrm>
        </p:spPr>
        <p:txBody>
          <a:bodyPr/>
          <a:p>
            <a:pPr marL="0" indent="0">
              <a:lnSpc>
                <a:spcPct val="100000"/>
              </a:lnSpc>
              <a:buNone/>
            </a:pPr>
            <a:r>
              <a:rPr lang="x-none" altLang="en-US" sz="2400"/>
              <a:t>Меандр - это кривая без самопересечений, которая пресекает прямую несколько раз. Интуитивно, меандр можно расссмотреть как дорогу, пересекающую реку мостами в нескольких местах.</a:t>
            </a:r>
            <a:endParaRPr lang="x-none" altLang="en-US" sz="2400"/>
          </a:p>
          <a:p>
            <a:pPr marL="0" indent="0">
              <a:lnSpc>
                <a:spcPct val="100000"/>
              </a:lnSpc>
              <a:buNone/>
            </a:pPr>
            <a:r>
              <a:rPr lang="x-none" altLang="en-US" sz="2400"/>
              <a:t>Меандр можно определить перестановкой, которая показывает в каком порядке река пересекает мосты.</a:t>
            </a:r>
            <a:endParaRPr lang="x-none" altLang="en-US" sz="2400"/>
          </a:p>
          <a:p>
            <a:pPr marL="0" indent="0">
              <a:lnSpc>
                <a:spcPct val="100000"/>
              </a:lnSpc>
              <a:buNone/>
            </a:pPr>
            <a:r>
              <a:rPr lang="x-none" altLang="en-US" sz="2400"/>
              <a:t>В нашем случае рассматривается не замкнутый меандр, который идет с запада на восток.</a:t>
            </a:r>
            <a:endParaRPr lang="x-none" alt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6360" y="4276725"/>
            <a:ext cx="5735320" cy="23495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578600" y="5018405"/>
            <a:ext cx="464693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например, данный меандр определяется перестановкой 1,2,3,4,5</a:t>
            </a:r>
            <a:endParaRPr lang="x-none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sz="3600"/>
              <a:t>Постановка задач</a:t>
            </a:r>
            <a:endParaRPr lang="x-none" alt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38960"/>
            <a:ext cx="10972800" cy="2710815"/>
          </a:xfrm>
        </p:spPr>
        <p:txBody>
          <a:bodyPr/>
          <a:p>
            <a:r>
              <a:rPr lang="en-US" sz="2800"/>
              <a:t>Первая задача: дана перестановка - определить, задаёт ли она меандр.</a:t>
            </a:r>
            <a:endParaRPr lang="en-US" sz="2800"/>
          </a:p>
          <a:p>
            <a:r>
              <a:rPr lang="en-US" sz="2800"/>
              <a:t>Вторая задача: сгенерировать все меандры для </a:t>
            </a:r>
            <a:r>
              <a:rPr lang="x-none" altLang="en-US" sz="2800"/>
              <a:t>N</a:t>
            </a:r>
            <a:r>
              <a:rPr lang="en-US" sz="2800"/>
              <a:t> пересечений.</a:t>
            </a:r>
            <a:endParaRPr lang="en-US" sz="2800"/>
          </a:p>
          <a:p>
            <a:endParaRPr lang="x-none" alt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"/>
          <a:srcRect l="27739" t="-626" r="30602" b="626"/>
          <a:stretch>
            <a:fillRect/>
          </a:stretch>
        </p:blipFill>
        <p:spPr>
          <a:xfrm>
            <a:off x="4578985" y="3968115"/>
            <a:ext cx="3150870" cy="26358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" y="224155"/>
            <a:ext cx="12153900" cy="642620"/>
          </a:xfrm>
        </p:spPr>
        <p:txBody>
          <a:bodyPr/>
          <a:p>
            <a:r>
              <a:rPr lang="x-none" altLang="en-US" sz="3600"/>
              <a:t>Решение первой задачи</a:t>
            </a:r>
            <a:endParaRPr lang="x-none" altLang="en-US" sz="3600"/>
          </a:p>
        </p:txBody>
      </p:sp>
      <p:sp>
        <p:nvSpPr>
          <p:cNvPr id="9" name="Text Box 8"/>
          <p:cNvSpPr txBox="1"/>
          <p:nvPr/>
        </p:nvSpPr>
        <p:spPr>
          <a:xfrm>
            <a:off x="465455" y="1017270"/>
            <a:ext cx="11309350" cy="2011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Проведя исследование, я заметил, что меандр должен соответствовать двум условиям: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1) Начинаться с нечетного моста</a:t>
            </a:r>
            <a:endParaRPr lang="x-none" altLang="en-US"/>
          </a:p>
          <a:p>
            <a:r>
              <a:rPr lang="x-none" altLang="en-US"/>
              <a:t>2) Дальше четные и нечетные мосты должны чередоваться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То есть четность позиции (если считать с 1) должна соответствовать четности номера моста.</a:t>
            </a:r>
            <a:endParaRPr lang="x-none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467995" y="3185795"/>
            <a:ext cx="112420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Иначе возникают элементы, к которым "не подойти": </a:t>
            </a:r>
            <a:endParaRPr lang="x-none" alt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798830" y="4786630"/>
            <a:ext cx="41135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515110" y="4686935"/>
            <a:ext cx="0" cy="249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252980" y="4681855"/>
            <a:ext cx="0" cy="249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089910" y="4676775"/>
            <a:ext cx="0" cy="249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926840" y="4671695"/>
            <a:ext cx="0" cy="249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3913505" y="4886960"/>
            <a:ext cx="4832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4</a:t>
            </a:r>
            <a:endParaRPr lang="x-none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3041015" y="4880610"/>
            <a:ext cx="4832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3</a:t>
            </a:r>
            <a:endParaRPr lang="x-none" altLang="en-US"/>
          </a:p>
        </p:txBody>
      </p:sp>
      <p:sp>
        <p:nvSpPr>
          <p:cNvPr id="12" name="Text Box 11"/>
          <p:cNvSpPr txBox="1"/>
          <p:nvPr/>
        </p:nvSpPr>
        <p:spPr>
          <a:xfrm>
            <a:off x="2250440" y="4892040"/>
            <a:ext cx="4832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2</a:t>
            </a:r>
            <a:endParaRPr lang="x-none" altLang="en-US"/>
          </a:p>
        </p:txBody>
      </p:sp>
      <p:sp>
        <p:nvSpPr>
          <p:cNvPr id="13" name="Text Box 12"/>
          <p:cNvSpPr txBox="1"/>
          <p:nvPr/>
        </p:nvSpPr>
        <p:spPr>
          <a:xfrm>
            <a:off x="1527175" y="4886325"/>
            <a:ext cx="4832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1</a:t>
            </a:r>
            <a:endParaRPr lang="x-none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565150" y="5883275"/>
            <a:ext cx="166560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1365250" y="4153535"/>
            <a:ext cx="383540" cy="5791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x-none" altLang="en-US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!</a:t>
            </a:r>
            <a:endParaRPr lang="x-none" altLang="en-US" sz="32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2230755" y="4370070"/>
            <a:ext cx="0" cy="15322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922135" y="4763135"/>
            <a:ext cx="41135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638415" y="4663440"/>
            <a:ext cx="0" cy="249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376285" y="4658360"/>
            <a:ext cx="0" cy="249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213215" y="4653280"/>
            <a:ext cx="0" cy="249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0050145" y="4648200"/>
            <a:ext cx="0" cy="249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25"/>
          <p:cNvSpPr txBox="1"/>
          <p:nvPr/>
        </p:nvSpPr>
        <p:spPr>
          <a:xfrm>
            <a:off x="10036810" y="4863465"/>
            <a:ext cx="4832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4</a:t>
            </a:r>
            <a:endParaRPr lang="x-none" altLang="en-US"/>
          </a:p>
        </p:txBody>
      </p:sp>
      <p:sp>
        <p:nvSpPr>
          <p:cNvPr id="27" name="Text Box 26"/>
          <p:cNvSpPr txBox="1"/>
          <p:nvPr/>
        </p:nvSpPr>
        <p:spPr>
          <a:xfrm>
            <a:off x="9164320" y="4857115"/>
            <a:ext cx="4832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3</a:t>
            </a:r>
            <a:endParaRPr lang="x-none" altLang="en-US"/>
          </a:p>
        </p:txBody>
      </p:sp>
      <p:sp>
        <p:nvSpPr>
          <p:cNvPr id="28" name="Text Box 27"/>
          <p:cNvSpPr txBox="1"/>
          <p:nvPr/>
        </p:nvSpPr>
        <p:spPr>
          <a:xfrm>
            <a:off x="8373745" y="4868545"/>
            <a:ext cx="4832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2</a:t>
            </a:r>
            <a:endParaRPr lang="x-none" altLang="en-US"/>
          </a:p>
        </p:txBody>
      </p:sp>
      <p:sp>
        <p:nvSpPr>
          <p:cNvPr id="29" name="Text Box 28"/>
          <p:cNvSpPr txBox="1"/>
          <p:nvPr/>
        </p:nvSpPr>
        <p:spPr>
          <a:xfrm>
            <a:off x="7650480" y="4862830"/>
            <a:ext cx="4832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1</a:t>
            </a:r>
            <a:endParaRPr lang="x-none" alt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6671945" y="5859780"/>
            <a:ext cx="33877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394700" y="4163695"/>
            <a:ext cx="165925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31"/>
          <p:cNvSpPr txBox="1"/>
          <p:nvPr/>
        </p:nvSpPr>
        <p:spPr>
          <a:xfrm>
            <a:off x="7488555" y="4130040"/>
            <a:ext cx="383540" cy="5791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x-none" altLang="en-US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!</a:t>
            </a:r>
            <a:endParaRPr lang="x-none" altLang="en-US" sz="32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10052685" y="4171950"/>
            <a:ext cx="0" cy="1689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396605" y="4138295"/>
            <a:ext cx="0" cy="12992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 Box 34"/>
          <p:cNvSpPr txBox="1"/>
          <p:nvPr/>
        </p:nvSpPr>
        <p:spPr>
          <a:xfrm>
            <a:off x="9030970" y="4173855"/>
            <a:ext cx="383540" cy="5791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x-none" altLang="en-US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!</a:t>
            </a:r>
            <a:endParaRPr lang="x-none" altLang="en-US" sz="32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5" y="196215"/>
            <a:ext cx="12171045" cy="626745"/>
          </a:xfrm>
        </p:spPr>
        <p:txBody>
          <a:bodyPr/>
          <a:p>
            <a:r>
              <a:rPr lang="x-none" altLang="en-US" sz="3600"/>
              <a:t>Решение первой задачи</a:t>
            </a:r>
            <a:endParaRPr lang="x-none" altLang="en-US" sz="3600"/>
          </a:p>
        </p:txBody>
      </p:sp>
      <p:sp>
        <p:nvSpPr>
          <p:cNvPr id="5" name="Text Box 4"/>
          <p:cNvSpPr txBox="1"/>
          <p:nvPr/>
        </p:nvSpPr>
        <p:spPr>
          <a:xfrm>
            <a:off x="449580" y="889000"/>
            <a:ext cx="1104265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000"/>
              <a:t>Но оговоренных выше условий недостаточно, поэтому я предлагаю следующий алгоритм проверки меандра.</a:t>
            </a:r>
            <a:endParaRPr lang="x-none" altLang="en-US" sz="2000"/>
          </a:p>
        </p:txBody>
      </p:sp>
      <p:sp>
        <p:nvSpPr>
          <p:cNvPr id="6" name="Text Box 5"/>
          <p:cNvSpPr txBox="1"/>
          <p:nvPr/>
        </p:nvSpPr>
        <p:spPr>
          <a:xfrm>
            <a:off x="351790" y="1720850"/>
            <a:ext cx="11440160" cy="46634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000"/>
              <a:t>1) Создадим переменную-флаг, которая отмечает "снизу" или "сверху" мы пришли к i-ому элементу. Изначально флаг поставлен в положение "снизу".</a:t>
            </a:r>
            <a:endParaRPr lang="x-none" altLang="en-US" sz="2000"/>
          </a:p>
          <a:p>
            <a:r>
              <a:rPr lang="x-none" altLang="en-US" sz="2000"/>
              <a:t>2) Создадим два массива, верхних и нижних отрезков.</a:t>
            </a:r>
            <a:endParaRPr lang="x-none" altLang="en-US" sz="2000"/>
          </a:p>
          <a:p>
            <a:r>
              <a:rPr lang="x-none" altLang="en-US" sz="2000"/>
              <a:t>3) Проходя по перестановке циклом, совершаем следующее:</a:t>
            </a:r>
            <a:endParaRPr lang="x-none" altLang="en-US" sz="2000">
              <a:sym typeface="+mn-ea"/>
            </a:endParaRPr>
          </a:p>
          <a:p>
            <a:pPr marL="342900" indent="-342900">
              <a:buFont typeface="Arial" panose="02080604020202020204" charset="0"/>
              <a:buChar char="•"/>
            </a:pPr>
            <a:r>
              <a:rPr lang="x-none" altLang="en-US" sz="2000">
                <a:sym typeface="+mn-ea"/>
              </a:rPr>
              <a:t>Смотрим, попадает ли элемент в какой-либо из отрезков, в соответствующем для флага массиве ("снизу" - массив нижних отрезков, "сверху"</a:t>
            </a:r>
            <a:r>
              <a:rPr lang="x-none" altLang="en-US" sz="2000">
                <a:sym typeface="+mn-ea"/>
              </a:rPr>
              <a:t> - массив верхних отрезков).</a:t>
            </a:r>
            <a:endParaRPr lang="x-none" altLang="en-US" sz="2000">
              <a:sym typeface="+mn-ea"/>
            </a:endParaRPr>
          </a:p>
          <a:p>
            <a:pPr marL="342900" indent="-342900">
              <a:buFont typeface="Arial" panose="02080604020202020204" charset="0"/>
              <a:buChar char="•"/>
            </a:pPr>
            <a:r>
              <a:rPr lang="x-none" altLang="en-US" sz="2000">
                <a:sym typeface="+mn-ea"/>
              </a:rPr>
              <a:t>Если попадает, то проверяем предыдущий элемент, и если он не в отрезке, то это пересечение.</a:t>
            </a:r>
            <a:endParaRPr lang="x-none" altLang="en-US" sz="2000">
              <a:sym typeface="+mn-ea"/>
            </a:endParaRPr>
          </a:p>
          <a:p>
            <a:pPr marL="342900" indent="-342900">
              <a:buFont typeface="Arial" panose="02080604020202020204" charset="0"/>
              <a:buChar char="•"/>
            </a:pPr>
            <a:r>
              <a:rPr lang="x-none" altLang="en-US" sz="2000">
                <a:sym typeface="+mn-ea"/>
              </a:rPr>
              <a:t>Записываем в соответствующий массив (смотря на флаг) отрезок, левый элемент которого - элемент, от которого пришли, и правый - элемент, к которому пришли.</a:t>
            </a:r>
            <a:endParaRPr lang="x-none" altLang="en-US" sz="2000">
              <a:sym typeface="+mn-ea"/>
            </a:endParaRPr>
          </a:p>
          <a:p>
            <a:pPr marL="342900" indent="-342900">
              <a:buFont typeface="Arial" panose="02080604020202020204" charset="0"/>
              <a:buChar char="•"/>
            </a:pPr>
            <a:endParaRPr lang="x-none" altLang="en-US" sz="2000">
              <a:sym typeface="+mn-ea"/>
            </a:endParaRPr>
          </a:p>
          <a:p>
            <a:pPr marL="342900" indent="-342900">
              <a:buFont typeface="Arial" panose="02080604020202020204" charset="0"/>
              <a:buChar char="•"/>
            </a:pPr>
            <a:endParaRPr lang="x-none" altLang="en-US" sz="2000"/>
          </a:p>
          <a:p>
            <a:pPr indent="0">
              <a:buFont typeface="Arial" panose="02080604020202020204" charset="0"/>
              <a:buNone/>
            </a:pPr>
            <a:r>
              <a:rPr lang="x-none" altLang="en-US" sz="2000"/>
              <a:t>4) Если, дойдя до конца, мы не получили пересечение, то перестановка - меандр.</a:t>
            </a:r>
            <a:endParaRPr lang="x-none" altLang="en-US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5" y="196215"/>
            <a:ext cx="12171045" cy="626745"/>
          </a:xfrm>
        </p:spPr>
        <p:txBody>
          <a:bodyPr/>
          <a:p>
            <a:r>
              <a:rPr lang="x-none" altLang="en-US" sz="3600"/>
              <a:t>Решение первой задачи</a:t>
            </a:r>
            <a:endParaRPr lang="x-none" altLang="en-US" sz="3600"/>
          </a:p>
        </p:txBody>
      </p:sp>
      <p:sp>
        <p:nvSpPr>
          <p:cNvPr id="5" name="Text Box 4"/>
          <p:cNvSpPr txBox="1"/>
          <p:nvPr/>
        </p:nvSpPr>
        <p:spPr>
          <a:xfrm>
            <a:off x="151130" y="938530"/>
            <a:ext cx="9327515" cy="5577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b="1"/>
              <a:t>Рассмотрим пример.</a:t>
            </a:r>
            <a:endParaRPr lang="x-none" altLang="en-US" b="1"/>
          </a:p>
          <a:p>
            <a:endParaRPr lang="x-none" altLang="en-US" b="1"/>
          </a:p>
          <a:p>
            <a:r>
              <a:rPr lang="x-none" altLang="en-US"/>
              <a:t>Перестановка: 3 4 2 1</a:t>
            </a:r>
            <a:endParaRPr lang="x-none" altLang="en-US"/>
          </a:p>
          <a:p>
            <a:r>
              <a:rPr lang="x-none" altLang="en-US"/>
              <a:t>Левая граница: 1</a:t>
            </a:r>
            <a:endParaRPr lang="x-none" altLang="en-US"/>
          </a:p>
          <a:p>
            <a:r>
              <a:rPr lang="x-none" altLang="en-US"/>
              <a:t>Флаг: снизу</a:t>
            </a:r>
            <a:endParaRPr lang="x-none" altLang="en-US"/>
          </a:p>
          <a:p>
            <a:r>
              <a:rPr lang="x-none" altLang="en-US"/>
              <a:t>Массив нижних отрезков (Н): пустой</a:t>
            </a:r>
            <a:endParaRPr lang="x-none" altLang="en-US"/>
          </a:p>
          <a:p>
            <a:r>
              <a:rPr lang="x-none" altLang="en-US"/>
              <a:t>Массив верхних отрезков (В): пустой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Идем в цикле по перестановке.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1) Т.к. массивы пустые записываем в Н (т.к. флаг снизу) [1, 3], </a:t>
            </a:r>
            <a:endParaRPr lang="x-none" altLang="en-US"/>
          </a:p>
          <a:p>
            <a:r>
              <a:rPr lang="x-none" altLang="en-US"/>
              <a:t>меняем флаг на "вверху" и левую границу на 3.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2) 4 не попадает в отрезки, поэтому просто добавляем в В [3,4], </a:t>
            </a:r>
            <a:endParaRPr lang="x-none" altLang="en-US"/>
          </a:p>
          <a:p>
            <a:r>
              <a:rPr lang="x-none" altLang="en-US">
                <a:sym typeface="+mn-ea"/>
              </a:rPr>
              <a:t>меняем флаг на "снизу" и левую границу на 4.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3) К 2 мы пришли снизу и попадаем в отрезок содержащийся в Н - [1,3]. </a:t>
            </a:r>
            <a:endParaRPr lang="x-none" altLang="en-US"/>
          </a:p>
          <a:p>
            <a:r>
              <a:rPr lang="x-none" altLang="en-US"/>
              <a:t>Значит смотрим на предыдущий элемент. 4 вне этого отрезка. </a:t>
            </a:r>
            <a:endParaRPr lang="x-none" altLang="en-US"/>
          </a:p>
          <a:p>
            <a:endParaRPr lang="x-none" altLang="en-US"/>
          </a:p>
          <a:p>
            <a:r>
              <a:rPr lang="x-none" altLang="en-US" b="1"/>
              <a:t>Это не меандр.</a:t>
            </a:r>
            <a:endParaRPr lang="x-none" altLang="en-US" b="1"/>
          </a:p>
        </p:txBody>
      </p:sp>
      <p:cxnSp>
        <p:nvCxnSpPr>
          <p:cNvPr id="3" name="Straight Connector 2"/>
          <p:cNvCxnSpPr/>
          <p:nvPr/>
        </p:nvCxnSpPr>
        <p:spPr>
          <a:xfrm>
            <a:off x="7228205" y="1920875"/>
            <a:ext cx="41135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7944485" y="1821180"/>
            <a:ext cx="0" cy="249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682355" y="1816100"/>
            <a:ext cx="0" cy="249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519285" y="1811020"/>
            <a:ext cx="0" cy="249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356215" y="1805940"/>
            <a:ext cx="0" cy="249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10342880" y="2021205"/>
            <a:ext cx="4832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4</a:t>
            </a:r>
            <a:endParaRPr lang="x-none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9470390" y="2014855"/>
            <a:ext cx="4832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3</a:t>
            </a:r>
            <a:endParaRPr lang="x-none" altLang="en-US"/>
          </a:p>
        </p:txBody>
      </p:sp>
      <p:sp>
        <p:nvSpPr>
          <p:cNvPr id="12" name="Text Box 11"/>
          <p:cNvSpPr txBox="1"/>
          <p:nvPr/>
        </p:nvSpPr>
        <p:spPr>
          <a:xfrm>
            <a:off x="8679815" y="2026285"/>
            <a:ext cx="4832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2</a:t>
            </a:r>
            <a:endParaRPr lang="x-none" altLang="en-US"/>
          </a:p>
        </p:txBody>
      </p:sp>
      <p:sp>
        <p:nvSpPr>
          <p:cNvPr id="13" name="Text Box 12"/>
          <p:cNvSpPr txBox="1"/>
          <p:nvPr/>
        </p:nvSpPr>
        <p:spPr>
          <a:xfrm>
            <a:off x="7956550" y="2020570"/>
            <a:ext cx="4832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1</a:t>
            </a:r>
            <a:endParaRPr lang="x-none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7861300" y="3001010"/>
            <a:ext cx="166560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509760" y="1487805"/>
            <a:ext cx="89979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8637905" y="2437130"/>
            <a:ext cx="1788160" cy="1079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9177020" y="2204085"/>
            <a:ext cx="383540" cy="5791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x-none" altLang="en-US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!</a:t>
            </a:r>
            <a:endParaRPr lang="x-none" altLang="en-US" sz="32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9526270" y="1471295"/>
            <a:ext cx="0" cy="15322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353040" y="1465580"/>
            <a:ext cx="6350" cy="955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620" y="341630"/>
            <a:ext cx="10972800" cy="826770"/>
          </a:xfrm>
        </p:spPr>
        <p:txBody>
          <a:bodyPr/>
          <a:p>
            <a:r>
              <a:rPr lang="x-none" altLang="en-US" sz="3600"/>
              <a:t>Решение второй задачи (1-ый алгоритм)</a:t>
            </a:r>
            <a:endParaRPr lang="x-none" altLang="en-US" sz="3600"/>
          </a:p>
        </p:txBody>
      </p:sp>
      <p:sp>
        <p:nvSpPr>
          <p:cNvPr id="4" name="Text Box 3"/>
          <p:cNvSpPr txBox="1"/>
          <p:nvPr/>
        </p:nvSpPr>
        <p:spPr>
          <a:xfrm>
            <a:off x="382270" y="1687830"/>
            <a:ext cx="11425555" cy="3657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400"/>
              <a:t>Воспользуемся стандартным алгоритмом генерации лексикографических перестановок без повторений. При получении новой перестановки будем проверять ее алгоритмом описанным выше. </a:t>
            </a:r>
            <a:endParaRPr lang="x-none" altLang="en-US" sz="2400"/>
          </a:p>
          <a:p>
            <a:endParaRPr lang="x-none" altLang="en-US" sz="2400"/>
          </a:p>
          <a:p>
            <a:r>
              <a:rPr lang="x-none" altLang="en-US" sz="2400"/>
              <a:t>Это позволит сгенерировать меандры для любого N.</a:t>
            </a:r>
            <a:endParaRPr lang="x-none" altLang="en-US" sz="2400"/>
          </a:p>
          <a:p>
            <a:r>
              <a:rPr lang="x-none" altLang="en-US" sz="2400"/>
              <a:t>Но из-за сложности алгоритма O(n!) при увеличении N время работы быстро увеличивается, поэтому такой алгоритм крайне неэффективен. </a:t>
            </a:r>
            <a:endParaRPr lang="x-none" altLang="en-US"/>
          </a:p>
          <a:p>
            <a:endParaRPr lang="x-none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173990"/>
            <a:ext cx="10972800" cy="826770"/>
          </a:xfrm>
        </p:spPr>
        <p:txBody>
          <a:bodyPr/>
          <a:p>
            <a:r>
              <a:rPr lang="x-none" altLang="en-US" sz="3600"/>
              <a:t>Решение второй задачи (2-ой алгоритм)</a:t>
            </a:r>
            <a:endParaRPr lang="x-none" altLang="en-US" sz="3600"/>
          </a:p>
        </p:txBody>
      </p:sp>
      <p:sp>
        <p:nvSpPr>
          <p:cNvPr id="6" name="Text Box 5"/>
          <p:cNvSpPr txBox="1"/>
          <p:nvPr/>
        </p:nvSpPr>
        <p:spPr>
          <a:xfrm>
            <a:off x="365760" y="1069340"/>
            <a:ext cx="11425555" cy="97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000"/>
              <a:t>Чтобы ускорить 1-ый алгоритм я разделил перестановку на 2 массива четных и нечетных чисел.</a:t>
            </a:r>
            <a:endParaRPr lang="x-none" altLang="en-US" sz="2000"/>
          </a:p>
          <a:p>
            <a:endParaRPr lang="x-none" altLang="en-US"/>
          </a:p>
        </p:txBody>
      </p:sp>
      <p:sp>
        <p:nvSpPr>
          <p:cNvPr id="7" name="Rectangle 6"/>
          <p:cNvSpPr/>
          <p:nvPr/>
        </p:nvSpPr>
        <p:spPr>
          <a:xfrm>
            <a:off x="4260215" y="2219325"/>
            <a:ext cx="599440" cy="56642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/>
              <a:t>5</a:t>
            </a:r>
            <a:endParaRPr lang="x-none" altLang="en-US"/>
          </a:p>
        </p:txBody>
      </p:sp>
      <p:sp>
        <p:nvSpPr>
          <p:cNvPr id="8" name="Rectangle 7"/>
          <p:cNvSpPr/>
          <p:nvPr/>
        </p:nvSpPr>
        <p:spPr>
          <a:xfrm>
            <a:off x="4853940" y="2212975"/>
            <a:ext cx="599440" cy="56642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/>
              <a:t>4</a:t>
            </a:r>
            <a:endParaRPr lang="x-none" altLang="en-US"/>
          </a:p>
        </p:txBody>
      </p:sp>
      <p:sp>
        <p:nvSpPr>
          <p:cNvPr id="10" name="Rectangle 9"/>
          <p:cNvSpPr/>
          <p:nvPr/>
        </p:nvSpPr>
        <p:spPr>
          <a:xfrm>
            <a:off x="5459730" y="2207895"/>
            <a:ext cx="599440" cy="56642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/>
              <a:t>3</a:t>
            </a:r>
            <a:endParaRPr lang="x-none" altLang="en-US"/>
          </a:p>
        </p:txBody>
      </p:sp>
      <p:sp>
        <p:nvSpPr>
          <p:cNvPr id="11" name="Rectangle 10"/>
          <p:cNvSpPr/>
          <p:nvPr/>
        </p:nvSpPr>
        <p:spPr>
          <a:xfrm>
            <a:off x="6053455" y="2218055"/>
            <a:ext cx="599440" cy="56642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/>
              <a:t>2</a:t>
            </a:r>
            <a:endParaRPr lang="x-none" altLang="en-US"/>
          </a:p>
        </p:txBody>
      </p:sp>
      <p:sp>
        <p:nvSpPr>
          <p:cNvPr id="12" name="Rectangle 11"/>
          <p:cNvSpPr/>
          <p:nvPr/>
        </p:nvSpPr>
        <p:spPr>
          <a:xfrm>
            <a:off x="6646545" y="2212340"/>
            <a:ext cx="599440" cy="56642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/>
              <a:t>1</a:t>
            </a:r>
            <a:endParaRPr lang="x-none" altLang="en-US"/>
          </a:p>
        </p:txBody>
      </p:sp>
      <p:cxnSp>
        <p:nvCxnSpPr>
          <p:cNvPr id="13" name="Straight Arrow Connector 12"/>
          <p:cNvCxnSpPr>
            <a:stCxn id="8" idx="2"/>
            <a:endCxn id="17" idx="0"/>
          </p:cNvCxnSpPr>
          <p:nvPr/>
        </p:nvCxnSpPr>
        <p:spPr>
          <a:xfrm flipH="1">
            <a:off x="3874135" y="2779395"/>
            <a:ext cx="1279525" cy="587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2"/>
            <a:endCxn id="18" idx="0"/>
          </p:cNvCxnSpPr>
          <p:nvPr/>
        </p:nvCxnSpPr>
        <p:spPr>
          <a:xfrm>
            <a:off x="6353175" y="2784475"/>
            <a:ext cx="1092835" cy="5543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371725" y="3362325"/>
            <a:ext cx="599440" cy="56642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/>
              <a:t>5</a:t>
            </a:r>
            <a:endParaRPr lang="x-none" altLang="en-US"/>
          </a:p>
        </p:txBody>
      </p:sp>
      <p:sp>
        <p:nvSpPr>
          <p:cNvPr id="16" name="Rectangle 15"/>
          <p:cNvSpPr/>
          <p:nvPr/>
        </p:nvSpPr>
        <p:spPr>
          <a:xfrm>
            <a:off x="2981325" y="3355975"/>
            <a:ext cx="599440" cy="56642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/>
              <a:t>3</a:t>
            </a:r>
            <a:endParaRPr lang="x-none" altLang="en-US"/>
          </a:p>
        </p:txBody>
      </p:sp>
      <p:sp>
        <p:nvSpPr>
          <p:cNvPr id="17" name="Rectangle 16"/>
          <p:cNvSpPr/>
          <p:nvPr/>
        </p:nvSpPr>
        <p:spPr>
          <a:xfrm>
            <a:off x="3574415" y="3366770"/>
            <a:ext cx="599440" cy="56642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/>
              <a:t>1</a:t>
            </a:r>
            <a:endParaRPr lang="x-none" altLang="en-US"/>
          </a:p>
        </p:txBody>
      </p:sp>
      <p:sp>
        <p:nvSpPr>
          <p:cNvPr id="18" name="Rectangle 17"/>
          <p:cNvSpPr/>
          <p:nvPr/>
        </p:nvSpPr>
        <p:spPr>
          <a:xfrm>
            <a:off x="7146290" y="3338830"/>
            <a:ext cx="599440" cy="56642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/>
              <a:t>4</a:t>
            </a:r>
            <a:endParaRPr lang="x-none" altLang="en-US"/>
          </a:p>
        </p:txBody>
      </p:sp>
      <p:sp>
        <p:nvSpPr>
          <p:cNvPr id="19" name="Rectangle 18"/>
          <p:cNvSpPr/>
          <p:nvPr/>
        </p:nvSpPr>
        <p:spPr>
          <a:xfrm>
            <a:off x="7755890" y="3348990"/>
            <a:ext cx="599440" cy="56642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/>
              <a:t>2</a:t>
            </a:r>
            <a:endParaRPr lang="x-none" altLang="en-US"/>
          </a:p>
        </p:txBody>
      </p:sp>
      <p:sp>
        <p:nvSpPr>
          <p:cNvPr id="21" name="Text Box 20"/>
          <p:cNvSpPr txBox="1"/>
          <p:nvPr/>
        </p:nvSpPr>
        <p:spPr>
          <a:xfrm>
            <a:off x="377190" y="4879975"/>
            <a:ext cx="11425555" cy="1310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000"/>
              <a:t>И в двойном цикле мы делаем перестановки отдельно для каждого массива.</a:t>
            </a:r>
            <a:endParaRPr lang="x-none" altLang="en-US" sz="2000"/>
          </a:p>
          <a:p>
            <a:r>
              <a:rPr lang="x-none" altLang="en-US" sz="2000"/>
              <a:t>После чего собираем обратно в один массив и проверяем на пересечения. </a:t>
            </a:r>
            <a:endParaRPr lang="x-none" altLang="en-US" sz="2000"/>
          </a:p>
          <a:p>
            <a:r>
              <a:rPr lang="x-none" altLang="en-US" sz="2000"/>
              <a:t>Данный алгоритм будет генерировать сразу перестановки с чередующейся четностью элементов. </a:t>
            </a:r>
            <a:endParaRPr lang="x-none" altLang="en-US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090" y="7938"/>
            <a:ext cx="10972800" cy="1143000"/>
          </a:xfrm>
        </p:spPr>
        <p:txBody>
          <a:bodyPr/>
          <a:p>
            <a:r>
              <a:rPr lang="x-none" altLang="en-US" sz="3600"/>
              <a:t>Сравнение алгоритмов</a:t>
            </a:r>
            <a:endParaRPr lang="x-none" altLang="en-US" sz="3600"/>
          </a:p>
        </p:txBody>
      </p:sp>
      <p:sp>
        <p:nvSpPr>
          <p:cNvPr id="6" name="Text Box 5"/>
          <p:cNvSpPr txBox="1"/>
          <p:nvPr/>
        </p:nvSpPr>
        <p:spPr>
          <a:xfrm>
            <a:off x="365760" y="904240"/>
            <a:ext cx="11425555" cy="1310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000"/>
              <a:t>Оба алгоритма генерируют меандры для любого N. Но из-за сложности перебора может быть затрачено большое кол-во времени. Приведу стравнительную таблицу скорости нахождения всех меандров до от 6 до 15 (для меньших нет смысла проверять). </a:t>
            </a:r>
            <a:endParaRPr lang="x-none" alt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1361440" y="2457450"/>
          <a:ext cx="9483725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720"/>
                <a:gridCol w="4458970"/>
                <a:gridCol w="434403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N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Алгоритм 1, миллисекунды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Алгоритм 2, </a:t>
                      </a:r>
                      <a:r>
                        <a:rPr lang="x-none" sz="1800">
                          <a:sym typeface="+mn-ea"/>
                        </a:rPr>
                        <a:t>миллисекунды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6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3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3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7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5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6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8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8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10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9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80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19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10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407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30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11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5121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100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12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61310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198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13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&gt;120000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1448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14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>
                          <a:sym typeface="+mn-ea"/>
                        </a:rPr>
                        <a:t>&gt;1000000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11948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15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>
                          <a:sym typeface="+mn-ea"/>
                        </a:rPr>
                        <a:t>&gt;1000000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110179</a:t>
                      </a:r>
                      <a:endParaRPr lang="x-none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ragon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4192</Words>
  <Application>Kingsoft Office WPP</Application>
  <PresentationFormat>Widescreen</PresentationFormat>
  <Paragraphs>238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Default Design</vt:lpstr>
      <vt:lpstr>Альтернативный экзамен по дискретной математике. "Меандры"</vt:lpstr>
      <vt:lpstr>Определение меандра</vt:lpstr>
      <vt:lpstr>Постановка задач</vt:lpstr>
      <vt:lpstr>Решение первой задачи</vt:lpstr>
      <vt:lpstr>Решение первой задачи</vt:lpstr>
      <vt:lpstr>Решение первой задачи</vt:lpstr>
      <vt:lpstr>Решение второй задачи (1-ый алгоритм)</vt:lpstr>
      <vt:lpstr>Решение второй задачи (2-ой алгоритм)</vt:lpstr>
      <vt:lpstr>Сравнение алгоритмов</vt:lpstr>
      <vt:lpstr>Сравнение полученных результатов</vt:lpstr>
      <vt:lpstr>Примеры работы программы</vt:lpstr>
      <vt:lpstr>Используемые технологии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Альтернативный экзамен по дискретной математике. "Меандры"</dc:title>
  <dc:creator>simon</dc:creator>
  <cp:lastModifiedBy>simon</cp:lastModifiedBy>
  <cp:revision>60</cp:revision>
  <dcterms:created xsi:type="dcterms:W3CDTF">2017-06-16T04:11:52Z</dcterms:created>
  <dcterms:modified xsi:type="dcterms:W3CDTF">2017-06-16T04:11:52Z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