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67" r:id="rId5"/>
    <p:sldId id="268" r:id="rId6"/>
    <p:sldId id="277" r:id="rId7"/>
    <p:sldId id="280" r:id="rId8"/>
    <p:sldId id="260" r:id="rId9"/>
    <p:sldId id="278" r:id="rId10"/>
    <p:sldId id="284" r:id="rId11"/>
    <p:sldId id="28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Альтернативный экзамен по дискретной математике. "Меандры"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385" y="4348798"/>
            <a:ext cx="9144000" cy="1655762"/>
          </a:xfrm>
        </p:spPr>
        <p:txBody>
          <a:bodyPr/>
          <a:p>
            <a:r>
              <a:rPr lang="x-none" altLang="en-US"/>
              <a:t>Выполнил: Варивода С. А.</a:t>
            </a:r>
            <a:endParaRPr lang="x-none" altLang="en-US"/>
          </a:p>
          <a:p>
            <a:r>
              <a:rPr lang="x-none" altLang="en-US"/>
              <a:t>Преподаватель: Поздняков С. Н.</a:t>
            </a:r>
            <a:endParaRPr lang="x-none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431925" y="3851910"/>
            <a:ext cx="9093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90" y="7938"/>
            <a:ext cx="10972800" cy="1143000"/>
          </a:xfrm>
        </p:spPr>
        <p:txBody>
          <a:bodyPr/>
          <a:p>
            <a:r>
              <a:rPr lang="x-none" altLang="en-US" sz="3600"/>
              <a:t>Сравнение полученных результатов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365760" y="904240"/>
            <a:ext cx="11425555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Сравнив известные меандры и полученные, мы можем убедиться, что алгоритмы работают верно. </a:t>
            </a:r>
            <a:endParaRPr lang="x-none" altLang="en-US" sz="2000"/>
          </a:p>
          <a:p>
            <a:r>
              <a:rPr lang="x-none" altLang="en-US" sz="2000"/>
              <a:t>Например, результаты полученные для 6:</a:t>
            </a:r>
            <a:endParaRPr lang="x-none" altLang="en-US" sz="2000"/>
          </a:p>
          <a:p>
            <a:pPr algn="ctr"/>
            <a:r>
              <a:rPr lang="x-none" altLang="en-US"/>
              <a:t>1 2 3 4 5 6 </a:t>
            </a:r>
            <a:endParaRPr lang="x-none" altLang="en-US"/>
          </a:p>
          <a:p>
            <a:pPr algn="ctr"/>
            <a:r>
              <a:rPr lang="x-none" altLang="en-US"/>
              <a:t>1 2 3 6 5 4 </a:t>
            </a:r>
            <a:endParaRPr lang="x-none" altLang="en-US"/>
          </a:p>
          <a:p>
            <a:pPr algn="ctr"/>
            <a:r>
              <a:rPr lang="x-none" altLang="en-US"/>
              <a:t>1 4 3 2 5 6 </a:t>
            </a:r>
            <a:endParaRPr lang="x-none" altLang="en-US"/>
          </a:p>
          <a:p>
            <a:pPr algn="ctr"/>
            <a:r>
              <a:rPr lang="x-none" altLang="en-US"/>
              <a:t>1 6 3 4 5 2 </a:t>
            </a:r>
            <a:endParaRPr lang="x-none" altLang="en-US"/>
          </a:p>
          <a:p>
            <a:pPr algn="ctr"/>
            <a:r>
              <a:rPr lang="x-none" altLang="en-US"/>
              <a:t>1 2 5 4 3 6 </a:t>
            </a:r>
            <a:endParaRPr lang="x-none" altLang="en-US"/>
          </a:p>
          <a:p>
            <a:pPr algn="ctr"/>
            <a:r>
              <a:rPr lang="x-none" altLang="en-US"/>
              <a:t>1 4 5 6 3 2 </a:t>
            </a:r>
            <a:endParaRPr lang="x-none" altLang="en-US"/>
          </a:p>
          <a:p>
            <a:pPr algn="ctr"/>
            <a:r>
              <a:rPr lang="x-none" altLang="en-US"/>
              <a:t>1 6 5 2 3 4 </a:t>
            </a:r>
            <a:endParaRPr lang="x-none" altLang="en-US"/>
          </a:p>
          <a:p>
            <a:pPr algn="ctr"/>
            <a:r>
              <a:rPr lang="x-none" altLang="en-US"/>
              <a:t>1 6 5 4 3 2 </a:t>
            </a:r>
            <a:endParaRPr lang="x-none" altLang="en-US"/>
          </a:p>
          <a:p>
            <a:pPr algn="ctr"/>
            <a:r>
              <a:rPr lang="x-none" altLang="en-US"/>
              <a:t>3 2 1 4 5 6 </a:t>
            </a:r>
            <a:endParaRPr lang="x-none" altLang="en-US"/>
          </a:p>
          <a:p>
            <a:pPr algn="ctr"/>
            <a:r>
              <a:rPr lang="x-none" altLang="en-US"/>
              <a:t>3 2 1 6 5 4 </a:t>
            </a:r>
            <a:endParaRPr lang="x-none" altLang="en-US"/>
          </a:p>
          <a:p>
            <a:pPr algn="ctr"/>
            <a:r>
              <a:rPr lang="x-none" altLang="en-US"/>
              <a:t>3 4 5 2 1 6 </a:t>
            </a:r>
            <a:endParaRPr lang="x-none" altLang="en-US"/>
          </a:p>
          <a:p>
            <a:pPr algn="ctr"/>
            <a:r>
              <a:rPr lang="x-none" altLang="en-US"/>
              <a:t>5 4 1 2 3 6 </a:t>
            </a:r>
            <a:endParaRPr lang="x-none" altLang="en-US"/>
          </a:p>
          <a:p>
            <a:pPr algn="ctr"/>
            <a:r>
              <a:rPr lang="x-none" altLang="en-US"/>
              <a:t>5 2 3 4 1 6 </a:t>
            </a:r>
            <a:endParaRPr lang="x-none" altLang="en-US"/>
          </a:p>
          <a:p>
            <a:pPr algn="ctr"/>
            <a:r>
              <a:rPr lang="x-none" altLang="en-US"/>
              <a:t>5 4 3 2 1 6 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Эти результаты совпадают с теоретическими. </a:t>
            </a:r>
            <a:endParaRPr lang="x-none" altLang="en-US"/>
          </a:p>
          <a:p>
            <a:r>
              <a:rPr lang="x-none" altLang="en-US"/>
              <a:t>Все </a:t>
            </a:r>
            <a:r>
              <a:rPr lang="x-none" altLang="en-US">
                <a:sym typeface="+mn-ea"/>
              </a:rPr>
              <a:t>результаты генераций до 17 можно найти в репозитории.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600"/>
              <a:t>Используемые технологии</a:t>
            </a:r>
            <a:endParaRPr lang="x-none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В качестве основного языка программирования выбран Java. 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Выбор был сделан опираясь на главное преимущество этого языка - мультиплатформенность.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9535" y="2826385"/>
            <a:ext cx="3934460" cy="3934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Постановка задач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0840"/>
            <a:ext cx="10972800" cy="2710815"/>
          </a:xfrm>
        </p:spPr>
        <p:txBody>
          <a:bodyPr/>
          <a:p>
            <a:r>
              <a:rPr lang="en-US"/>
              <a:t>Первая задача: дана перестановка - определить, задаёт ли она меандр.</a:t>
            </a:r>
            <a:endParaRPr lang="en-US"/>
          </a:p>
          <a:p>
            <a:r>
              <a:rPr lang="en-US"/>
              <a:t>Вторая задача: сгенерировать все меандры для n пересечений.</a:t>
            </a:r>
            <a:endParaRPr lang="en-US"/>
          </a:p>
          <a:p>
            <a:endParaRPr lang="x-none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rcRect l="27739" t="-626" r="30602" b="626"/>
          <a:stretch>
            <a:fillRect/>
          </a:stretch>
        </p:blipFill>
        <p:spPr>
          <a:xfrm>
            <a:off x="4694555" y="3968115"/>
            <a:ext cx="3150870" cy="2635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3"/>
            <a:ext cx="10972800" cy="1143000"/>
          </a:xfrm>
        </p:spPr>
        <p:txBody>
          <a:bodyPr/>
          <a:p>
            <a:r>
              <a:rPr lang="x-none" altLang="en-US" sz="3600"/>
              <a:t>Определение меандра</a:t>
            </a:r>
            <a:endParaRPr lang="x-none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20" y="1017905"/>
            <a:ext cx="11771630" cy="4876165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en-US" sz="1800"/>
              <a:t>Задача, которую мы будем анализировать, формулируется так: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Шоссе, идущее с запада на восток, пересекает несколько раз реку, текущую с юго-запада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на восток. Занумеруем мосты в порядке их следования вдоль шоссе (с запада на восток).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Проплывая под мостами вниз по реке, мы будем встречать их, вообще говоря, в другом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порядке. Например, 3,4,5,2,1. Таким образом, эта река определяет перестановку. Другая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река могла бы задавать другую перестановку . 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Но далеко не любая перестановка чисел (мостов) может быть реализована таким образом. Например, не придумать реку, проходящую через мосты в порядке 2,1,3,4,5. 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Будем называть перестановку меандром, если ее можно задать с помощью подходящей реки.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7305" y="4810125"/>
            <a:ext cx="4312920" cy="1766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" y="224155"/>
            <a:ext cx="12153900" cy="642620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9" name="Text Box 8"/>
          <p:cNvSpPr txBox="1"/>
          <p:nvPr/>
        </p:nvSpPr>
        <p:spPr>
          <a:xfrm>
            <a:off x="465455" y="1017270"/>
            <a:ext cx="1130935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Проведя исследование, я заметил, что меандр должен соответствовать двум условиям: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Начинаться с нечетного моста</a:t>
            </a:r>
            <a:endParaRPr lang="x-none" altLang="en-US"/>
          </a:p>
          <a:p>
            <a:r>
              <a:rPr lang="x-none" altLang="en-US"/>
              <a:t>2) Дальше четные и нечетные мосты должны чередоваться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То есть четность позиции (если считать с 1) должна соответствовать четности номера моста.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67995" y="3185795"/>
            <a:ext cx="11242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Иначе возникают меандры, к которым "не подойти": </a:t>
            </a:r>
            <a:endParaRPr lang="x-none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798830" y="4786630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15110" y="468693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52980" y="468185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89910" y="467677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26840" y="467169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913505" y="488696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3041015" y="488061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2250440" y="489204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527175" y="488632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65150" y="5883275"/>
            <a:ext cx="1665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365250" y="415353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230755" y="4370070"/>
            <a:ext cx="0" cy="1532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22135" y="4763135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38415" y="466344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76285" y="465836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13215" y="465328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050145" y="464820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0036810" y="486346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9164320" y="485711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8373745" y="486854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7650480" y="486283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6671945" y="5859780"/>
            <a:ext cx="33877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94700" y="4163695"/>
            <a:ext cx="16592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7488555" y="4130040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0052685" y="4171950"/>
            <a:ext cx="0" cy="168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96605" y="4138295"/>
            <a:ext cx="0" cy="1299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9030970" y="417385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" y="196215"/>
            <a:ext cx="12171045" cy="626745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482600" y="1138555"/>
            <a:ext cx="1104265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Но оговоренных выше условий недостаточно, поэтому я предлагаю следующий алгоритм проверки меандра.</a:t>
            </a:r>
            <a:endParaRPr lang="x-none" alt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401320" y="2287270"/>
            <a:ext cx="1144016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1) Создадим переменную-флаг, которая отмечает "снизу" или "сверху" мы пришли к i-ому элементу.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2) Создадим два массива, верхних и нижних ограниченных отрезков.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3) На каждой итерации записываем в соответствующий массив "заблокированный отрезок"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4) Смотрим, попадает ли элемент в "заблокированный отрезок".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5) Если попадает, то проверяем предыдущий элемент, и если он не в отрезке, то это пересечение.</a:t>
            </a:r>
            <a:endParaRPr lang="x-none" altLang="en-US" sz="2000"/>
          </a:p>
          <a:p>
            <a:endParaRPr lang="x-none" altLang="en-US" sz="2000"/>
          </a:p>
          <a:p>
            <a:endParaRPr lang="x-none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" y="196215"/>
            <a:ext cx="12171045" cy="626745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151130" y="938530"/>
            <a:ext cx="9327515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Рассмотрим пример.</a:t>
            </a:r>
            <a:endParaRPr lang="x-none" altLang="en-US" b="1"/>
          </a:p>
          <a:p>
            <a:endParaRPr lang="x-none" altLang="en-US" b="1"/>
          </a:p>
          <a:p>
            <a:r>
              <a:rPr lang="x-none" altLang="en-US"/>
              <a:t>Перестановка: 3 4 2 1</a:t>
            </a:r>
            <a:endParaRPr lang="x-none" altLang="en-US"/>
          </a:p>
          <a:p>
            <a:r>
              <a:rPr lang="x-none" altLang="en-US"/>
              <a:t>Левая граница: 1</a:t>
            </a:r>
            <a:endParaRPr lang="x-none" altLang="en-US"/>
          </a:p>
          <a:p>
            <a:r>
              <a:rPr lang="x-none" altLang="en-US"/>
              <a:t>Флаг: снизу</a:t>
            </a:r>
            <a:endParaRPr lang="x-none" altLang="en-US"/>
          </a:p>
          <a:p>
            <a:r>
              <a:rPr lang="x-none" altLang="en-US"/>
              <a:t>Массив нижних отрезков (Н): пустой</a:t>
            </a:r>
            <a:endParaRPr lang="x-none" altLang="en-US"/>
          </a:p>
          <a:p>
            <a:r>
              <a:rPr lang="x-none" altLang="en-US"/>
              <a:t>Массив верхних отрезков (В): пустой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Идем в цикле по перестановке.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Т.к. массивы пустые записываем в Н (т.к. флаг снизу) [1, 3], </a:t>
            </a:r>
            <a:endParaRPr lang="x-none" altLang="en-US"/>
          </a:p>
          <a:p>
            <a:r>
              <a:rPr lang="x-none" altLang="en-US"/>
              <a:t>меняем флаг на "вверху" и левую границу на 3.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2) 4 не попадает в отрезки, поэтому просто добавляем в В [3,4], </a:t>
            </a:r>
            <a:endParaRPr lang="x-none" altLang="en-US"/>
          </a:p>
          <a:p>
            <a:r>
              <a:rPr lang="x-none" altLang="en-US">
                <a:sym typeface="+mn-ea"/>
              </a:rPr>
              <a:t>меняем флаг на "снизу" и левую границу на 4.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3) К 2 мы пришли снизу и попадаем в отрезок содержащийся в Н - [1,3]. </a:t>
            </a:r>
            <a:endParaRPr lang="x-none" altLang="en-US"/>
          </a:p>
          <a:p>
            <a:r>
              <a:rPr lang="x-none" altLang="en-US"/>
              <a:t>Значит смотрим на предыдущий элемент. 4 вне этого отрезка. </a:t>
            </a:r>
            <a:endParaRPr lang="x-none" altLang="en-US"/>
          </a:p>
          <a:p>
            <a:endParaRPr lang="x-none" altLang="en-US"/>
          </a:p>
          <a:p>
            <a:r>
              <a:rPr lang="x-none" altLang="en-US" b="1"/>
              <a:t>Это не меандр.</a:t>
            </a:r>
            <a:endParaRPr lang="x-none" altLang="en-US" b="1"/>
          </a:p>
        </p:txBody>
      </p:sp>
      <p:cxnSp>
        <p:nvCxnSpPr>
          <p:cNvPr id="3" name="Straight Connector 2"/>
          <p:cNvCxnSpPr/>
          <p:nvPr/>
        </p:nvCxnSpPr>
        <p:spPr>
          <a:xfrm>
            <a:off x="7228205" y="1920875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944485" y="182118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682355" y="181610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519285" y="181102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56215" y="180594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0342880" y="202120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9470390" y="201485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679815" y="202628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956550" y="202057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61300" y="3001010"/>
            <a:ext cx="1665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509760" y="1487805"/>
            <a:ext cx="8997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37905" y="2437130"/>
            <a:ext cx="1788160" cy="107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9177020" y="220408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526270" y="1471295"/>
            <a:ext cx="0" cy="1532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53040" y="1465580"/>
            <a:ext cx="6350" cy="95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4930"/>
            <a:ext cx="10972800" cy="826770"/>
          </a:xfrm>
        </p:spPr>
        <p:txBody>
          <a:bodyPr/>
          <a:p>
            <a:r>
              <a:rPr lang="x-none" altLang="en-US" sz="3600"/>
              <a:t>Решение второй задачи (1-ый алгоритм)</a:t>
            </a:r>
            <a:endParaRPr lang="x-none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266065" y="805180"/>
            <a:ext cx="11425555" cy="5303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Воспользуемся стандартным алгоритмом генерации лексикографических перестановок без повторений.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Дана исходная последовательность чисел. Для получения каждой следующей перестановки необходимо выполнить следующие шаги: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Необходимо просмотреть текущую перестановку справа налево и при этом следить за тем, чтобы каждый следующий элемент перестановки (элемент с большим номером) был не более чем предыдущий (элемент с меньшим номером). </a:t>
            </a:r>
            <a:endParaRPr lang="x-none" altLang="en-US"/>
          </a:p>
          <a:p>
            <a:r>
              <a:rPr lang="x-none" altLang="en-US"/>
              <a:t>2) Как только данное соотношение будет нарушено необходимо остановиться и отметить текущее число (позиция 1).</a:t>
            </a:r>
            <a:endParaRPr lang="x-none" altLang="en-US"/>
          </a:p>
          <a:p>
            <a:r>
              <a:rPr lang="x-none" altLang="en-US"/>
              <a:t>3) Снова просмотреть пройденный путь справа налево пока не дойдем до первого числа, которое больше чем отмеченное на предыдущем шаге.</a:t>
            </a:r>
            <a:endParaRPr lang="x-none" altLang="en-US"/>
          </a:p>
          <a:p>
            <a:r>
              <a:rPr lang="x-none" altLang="en-US"/>
              <a:t>4) Поменять местами два полученных элемента.</a:t>
            </a:r>
            <a:endParaRPr lang="x-none" altLang="en-US"/>
          </a:p>
          <a:p>
            <a:r>
              <a:rPr lang="x-none" altLang="en-US"/>
              <a:t>5) Теперь в части массива, которая размещена справа от позиции 1 надо отсортировать все числа в порядке возрастания. Поскольку до этого они все были уже записаны в порядке убывания необходимо эту часть подпоследовательность просто перевернуть.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Сгенерировав новую перестановку, проверяем ее алгоритмом проверки описанным выше.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4930"/>
            <a:ext cx="10972800" cy="826770"/>
          </a:xfrm>
        </p:spPr>
        <p:txBody>
          <a:bodyPr/>
          <a:p>
            <a:r>
              <a:rPr lang="x-none" altLang="en-US" sz="3600"/>
              <a:t>Решение второй задачи (2-ой алгоритм)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365760" y="871220"/>
            <a:ext cx="11425555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Сложность 1-го алгоритма O(n!). </a:t>
            </a:r>
            <a:endParaRPr lang="x-none" altLang="en-US" sz="2000"/>
          </a:p>
          <a:p>
            <a:r>
              <a:rPr lang="x-none" altLang="en-US" sz="2000"/>
              <a:t>Чтобы ускорить его я разделил перестановку на 2 массива четных и нечетных чисел.</a:t>
            </a:r>
            <a:endParaRPr lang="x-none" altLang="en-US" sz="2000"/>
          </a:p>
          <a:p>
            <a:endParaRPr lang="x-none" altLang="en-US"/>
          </a:p>
        </p:txBody>
      </p:sp>
      <p:sp>
        <p:nvSpPr>
          <p:cNvPr id="7" name="Rectangle 6"/>
          <p:cNvSpPr/>
          <p:nvPr/>
        </p:nvSpPr>
        <p:spPr>
          <a:xfrm>
            <a:off x="4260215" y="221932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5</a:t>
            </a:r>
            <a:endParaRPr lang="x-none" altLang="en-US"/>
          </a:p>
        </p:txBody>
      </p:sp>
      <p:sp>
        <p:nvSpPr>
          <p:cNvPr id="8" name="Rectangle 7"/>
          <p:cNvSpPr/>
          <p:nvPr/>
        </p:nvSpPr>
        <p:spPr>
          <a:xfrm>
            <a:off x="4853940" y="221297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0" name="Rectangle 9"/>
          <p:cNvSpPr/>
          <p:nvPr/>
        </p:nvSpPr>
        <p:spPr>
          <a:xfrm>
            <a:off x="5459730" y="220789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1" name="Rectangle 10"/>
          <p:cNvSpPr/>
          <p:nvPr/>
        </p:nvSpPr>
        <p:spPr>
          <a:xfrm>
            <a:off x="6053455" y="221805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2" name="Rectangle 11"/>
          <p:cNvSpPr/>
          <p:nvPr/>
        </p:nvSpPr>
        <p:spPr>
          <a:xfrm>
            <a:off x="6646545" y="221234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3" name="Straight Arrow Connector 12"/>
          <p:cNvCxnSpPr>
            <a:stCxn id="8" idx="2"/>
            <a:endCxn id="17" idx="0"/>
          </p:cNvCxnSpPr>
          <p:nvPr/>
        </p:nvCxnSpPr>
        <p:spPr>
          <a:xfrm flipH="1">
            <a:off x="3874135" y="2779395"/>
            <a:ext cx="1279525" cy="58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8" idx="0"/>
          </p:cNvCxnSpPr>
          <p:nvPr/>
        </p:nvCxnSpPr>
        <p:spPr>
          <a:xfrm>
            <a:off x="6353175" y="2784475"/>
            <a:ext cx="1092835" cy="55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371725" y="336232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5</a:t>
            </a:r>
            <a:endParaRPr lang="x-none" altLang="en-US"/>
          </a:p>
        </p:txBody>
      </p:sp>
      <p:sp>
        <p:nvSpPr>
          <p:cNvPr id="16" name="Rectangle 15"/>
          <p:cNvSpPr/>
          <p:nvPr/>
        </p:nvSpPr>
        <p:spPr>
          <a:xfrm>
            <a:off x="2981325" y="335597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7" name="Rectangle 16"/>
          <p:cNvSpPr/>
          <p:nvPr/>
        </p:nvSpPr>
        <p:spPr>
          <a:xfrm>
            <a:off x="3574415" y="336677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1</a:t>
            </a:r>
            <a:endParaRPr lang="x-none" altLang="en-US"/>
          </a:p>
        </p:txBody>
      </p:sp>
      <p:sp>
        <p:nvSpPr>
          <p:cNvPr id="18" name="Rectangle 17"/>
          <p:cNvSpPr/>
          <p:nvPr/>
        </p:nvSpPr>
        <p:spPr>
          <a:xfrm>
            <a:off x="7146290" y="333883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9" name="Rectangle 18"/>
          <p:cNvSpPr/>
          <p:nvPr/>
        </p:nvSpPr>
        <p:spPr>
          <a:xfrm>
            <a:off x="7755890" y="334899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377190" y="4879975"/>
            <a:ext cx="1142555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И в двойном цикле мы делаем перестановки отдельно для каждого массива.</a:t>
            </a:r>
            <a:endParaRPr lang="x-none" altLang="en-US" sz="2000"/>
          </a:p>
          <a:p>
            <a:r>
              <a:rPr lang="x-none" altLang="en-US" sz="2000"/>
              <a:t>После чего собираем обратно в один массив и проверяем на пересечения. </a:t>
            </a:r>
            <a:endParaRPr lang="x-none" altLang="en-US" sz="2000"/>
          </a:p>
          <a:p>
            <a:r>
              <a:rPr lang="x-none" altLang="en-US" sz="2000"/>
              <a:t>Данный алгоритм будет генерировать сразу перестановки с чередующейся четностью элементов. </a:t>
            </a:r>
            <a:endParaRPr lang="x-none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90" y="7938"/>
            <a:ext cx="10972800" cy="1143000"/>
          </a:xfrm>
        </p:spPr>
        <p:txBody>
          <a:bodyPr/>
          <a:p>
            <a:r>
              <a:rPr lang="x-none" altLang="en-US" sz="3600"/>
              <a:t>Сравнение алгоритмов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365760" y="904240"/>
            <a:ext cx="1142555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Оба алгоритма генерируют меандры для любого N. Но из-за сложности перебора может быть затрачено большое кол-во времени. Приведу стравнительную таблицу скорости нахождения всех меандров до от 6 до 15 (для меньших нет смысла проверять). </a:t>
            </a:r>
            <a:endParaRPr lang="x-none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361440" y="2457450"/>
          <a:ext cx="948372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/>
                <a:gridCol w="4458970"/>
                <a:gridCol w="434403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Алгоритм 1, миллисекунды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Алгоритм 2, </a:t>
                      </a:r>
                      <a:r>
                        <a:rPr lang="x-none" sz="1800">
                          <a:sym typeface="+mn-ea"/>
                        </a:rPr>
                        <a:t>миллисекунды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7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9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19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407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5121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61310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198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&gt;120000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1448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ym typeface="+mn-ea"/>
                        </a:rPr>
                        <a:t>&gt;1000000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11948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ym typeface="+mn-ea"/>
                        </a:rPr>
                        <a:t>&gt;1000000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110179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4806</Words>
  <Application>Kingsoft Office WPP</Application>
  <PresentationFormat>Widescreen</PresentationFormat>
  <Paragraphs>250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Default Design</vt:lpstr>
      <vt:lpstr>Альтернативный экзамен по дискретной математике. "Меандры"</vt:lpstr>
      <vt:lpstr>Постановка задач</vt:lpstr>
      <vt:lpstr>Определение меандра</vt:lpstr>
      <vt:lpstr>Решение первой задачи</vt:lpstr>
      <vt:lpstr>Решение первой задачи</vt:lpstr>
      <vt:lpstr>Решение первой задачи</vt:lpstr>
      <vt:lpstr>Решение второй задачи (1-ый алгоритм)</vt:lpstr>
      <vt:lpstr>Решение второй задачи (2-ой алгоритм)</vt:lpstr>
      <vt:lpstr>Сравнение алгоритмов</vt:lpstr>
      <vt:lpstr>Сравнение полученных результатов</vt:lpstr>
      <vt:lpstr>Используемые технологии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Альтернативный экзамен по дискретной математике. "Меандры"</dc:title>
  <dc:creator>simon</dc:creator>
  <cp:lastModifiedBy>simon</cp:lastModifiedBy>
  <cp:revision>47</cp:revision>
  <dcterms:created xsi:type="dcterms:W3CDTF">2017-06-14T22:09:04Z</dcterms:created>
  <dcterms:modified xsi:type="dcterms:W3CDTF">2017-06-14T22:09:04Z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