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30"/>
  </p:notesMasterIdLst>
  <p:sldIdLst>
    <p:sldId id="256" r:id="rId3"/>
    <p:sldId id="277" r:id="rId4"/>
    <p:sldId id="294" r:id="rId5"/>
    <p:sldId id="287" r:id="rId6"/>
    <p:sldId id="279" r:id="rId7"/>
    <p:sldId id="286" r:id="rId8"/>
    <p:sldId id="266" r:id="rId9"/>
    <p:sldId id="288" r:id="rId10"/>
    <p:sldId id="259" r:id="rId11"/>
    <p:sldId id="267" r:id="rId12"/>
    <p:sldId id="296" r:id="rId13"/>
    <p:sldId id="295" r:id="rId14"/>
    <p:sldId id="306" r:id="rId15"/>
    <p:sldId id="297" r:id="rId16"/>
    <p:sldId id="298" r:id="rId17"/>
    <p:sldId id="299" r:id="rId18"/>
    <p:sldId id="300" r:id="rId19"/>
    <p:sldId id="301" r:id="rId20"/>
    <p:sldId id="280" r:id="rId21"/>
    <p:sldId id="302" r:id="rId22"/>
    <p:sldId id="303" r:id="rId23"/>
    <p:sldId id="304" r:id="rId24"/>
    <p:sldId id="305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2024/2/1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86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3324"/>
            <a:ext cx="10363200" cy="1470025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CSC3150 – Operating Systems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509" y="3303597"/>
            <a:ext cx="9458632" cy="947390"/>
          </a:xfrm>
        </p:spPr>
        <p:txBody>
          <a:bodyPr/>
          <a:lstStyle/>
          <a:p>
            <a:r>
              <a:rPr lang="en-US" altLang="zh-TW" sz="4800" dirty="0"/>
              <a:t>Quiz 1 (group competition)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4415-30E6-4BE5-9E20-77352570E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3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6) OS is interrupt driven. Which of the following are interrupts generated from instruction execution rather than external events.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/>
              </a:rPr>
              <a:t>Floating point underflow trap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+mn-lt"/>
              </a:rPr>
              <a:t> user-mode program attempts to execute a privileged instruction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/>
              </a:rPr>
              <a:t>Page fault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/>
              </a:rPr>
              <a:t>Invalid instruction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 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17" y="5562601"/>
            <a:ext cx="2151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1,2,3,4</a:t>
            </a:r>
          </a:p>
        </p:txBody>
      </p:sp>
    </p:spTree>
    <p:extLst>
      <p:ext uri="{BB962C8B-B14F-4D97-AF65-F5344CB8AC3E}">
        <p14:creationId xmlns:p14="http://schemas.microsoft.com/office/powerpoint/2010/main" val="26239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7) Which of the following interrupts are maskable?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Invalid instruction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/>
              </a:rPr>
              <a:t>Timer interrupt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Keyboard or </a:t>
            </a:r>
            <a:r>
              <a:rPr lang="en-US" sz="2800" dirty="0">
                <a:solidFill>
                  <a:prstClr val="black"/>
                </a:solidFill>
                <a:latin typeface="Arial"/>
              </a:rPr>
              <a:t>mouse interrupt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Divide by zero 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50" y="5562601"/>
            <a:ext cx="16898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2,3</a:t>
            </a:r>
          </a:p>
        </p:txBody>
      </p:sp>
    </p:spTree>
    <p:extLst>
      <p:ext uri="{BB962C8B-B14F-4D97-AF65-F5344CB8AC3E}">
        <p14:creationId xmlns:p14="http://schemas.microsoft.com/office/powerpoint/2010/main" val="11252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8) When does the OS may need to perform a context switch?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multi-tasking systems, when the OS schedules a different task to the processor.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time-sharing system, when a user’s program used up its time slice, and must be preempted.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a system call, the OS must switch from user mode to kernel mode.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an interrupt, the OS must transfer the CPU execution to the interrupt handler.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17" y="5562601"/>
            <a:ext cx="2151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1,2,3,4</a:t>
            </a:r>
          </a:p>
        </p:txBody>
      </p:sp>
    </p:spTree>
    <p:extLst>
      <p:ext uri="{BB962C8B-B14F-4D97-AF65-F5344CB8AC3E}">
        <p14:creationId xmlns:p14="http://schemas.microsoft.com/office/powerpoint/2010/main" val="39267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9) What information should be included in the “context” so that they can be saved during the context switch 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CPU registers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IPC (Program Counter)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Page table pointer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PSW (Processor Status Word), including condition code.</a:t>
            </a:r>
          </a:p>
          <a:p>
            <a:pPr marL="514350" indent="-514350"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17" y="5562601"/>
            <a:ext cx="2151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1,2,4,5</a:t>
            </a:r>
          </a:p>
        </p:txBody>
      </p:sp>
    </p:spTree>
    <p:extLst>
      <p:ext uri="{BB962C8B-B14F-4D97-AF65-F5344CB8AC3E}">
        <p14:creationId xmlns:p14="http://schemas.microsoft.com/office/powerpoint/2010/main" val="3203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10) Which of the following caching schemes do not make sense? 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Use SSD to cache frequently used HDD (Hard Disk Drive) files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Use HDD to cache network files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Use Blu-ray disk to keep frequently used SSD files.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Using the main memory to keep frequently used files.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endParaRPr lang="en-US" sz="2800" dirty="0">
              <a:solidFill>
                <a:srgbClr val="374151"/>
              </a:solidFill>
              <a:latin typeface="+mn-lt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165" y="5562601"/>
            <a:ext cx="145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3</a:t>
            </a:r>
          </a:p>
        </p:txBody>
      </p:sp>
    </p:spTree>
    <p:extLst>
      <p:ext uri="{BB962C8B-B14F-4D97-AF65-F5344CB8AC3E}">
        <p14:creationId xmlns:p14="http://schemas.microsoft.com/office/powerpoint/2010/main" val="402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11) What are the major functions of a cache? 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Exploiting both temporal and spatial locality to reduce memory access latency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+mn-lt"/>
              </a:rPr>
              <a:t>Exploiting spatial locality to reduce redundant memory traffic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Exploiting temporal locality to reduce redundant memory traffic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/>
              <a:ea typeface="標楷體" pitchFamily="65" charset="-120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endParaRPr lang="en-US" sz="2800" dirty="0">
              <a:solidFill>
                <a:srgbClr val="374151"/>
              </a:solidFill>
              <a:latin typeface="+mn-lt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49" y="5562601"/>
            <a:ext cx="1689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1,3</a:t>
            </a:r>
          </a:p>
        </p:txBody>
      </p:sp>
    </p:spTree>
    <p:extLst>
      <p:ext uri="{BB962C8B-B14F-4D97-AF65-F5344CB8AC3E}">
        <p14:creationId xmlns:p14="http://schemas.microsoft.com/office/powerpoint/2010/main" val="1361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12) What is Darwin in the context of OS ? 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1) It is a city of northern Australia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2) It is the user interface of the MacOS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3) It is the kernel environment of MacOS and iOS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4) It integrates both Mach and BSD system call services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/>
              <a:ea typeface="標楷體" pitchFamily="65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/>
              <a:ea typeface="標楷體" pitchFamily="65" charset="-120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endParaRPr lang="en-US" sz="2800" dirty="0">
              <a:solidFill>
                <a:srgbClr val="374151"/>
              </a:solidFill>
              <a:latin typeface="+mn-lt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48" y="5562601"/>
            <a:ext cx="1689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3,4</a:t>
            </a:r>
          </a:p>
        </p:txBody>
      </p:sp>
    </p:spTree>
    <p:extLst>
      <p:ext uri="{BB962C8B-B14F-4D97-AF65-F5344CB8AC3E}">
        <p14:creationId xmlns:p14="http://schemas.microsoft.com/office/powerpoint/2010/main" val="37169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13) Why the Mach micro-kernel approach has poor performance?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It is hard to optimize the kernel functions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User level modules must communicate with messages, but the messages must be mediated by the Mach kernel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The communications to kernel must go through many layers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Their data structures were poorly designed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/>
              <a:ea typeface="標楷體" pitchFamily="65" charset="-120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endParaRPr lang="en-US" sz="2800" dirty="0">
              <a:solidFill>
                <a:srgbClr val="374151"/>
              </a:solidFill>
              <a:latin typeface="+mn-lt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163" y="5562601"/>
            <a:ext cx="145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2</a:t>
            </a:r>
          </a:p>
        </p:txBody>
      </p:sp>
    </p:spTree>
    <p:extLst>
      <p:ext uri="{BB962C8B-B14F-4D97-AF65-F5344CB8AC3E}">
        <p14:creationId xmlns:p14="http://schemas.microsoft.com/office/powerpoint/2010/main" val="36988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14) What are the most performance critical parts in an OS 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The system programs such as file managers, compilers, and linker loaders.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The memory manager, CPU scheduler, I/O manager and interrupt handlers.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The user interfaces such as shell or Aqua.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AutoNum type="arabicParenR"/>
              <a:tabLst/>
              <a:defRPr/>
            </a:pPr>
            <a:r>
              <a:rPr lang="en-US" sz="2800" dirty="0">
                <a:solidFill>
                  <a:srgbClr val="374151"/>
                </a:solidFill>
                <a:latin typeface="Arial"/>
              </a:rPr>
              <a:t>The network manager and IPC (Inter-Process Communication)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Arial"/>
              <a:ea typeface="標楷體" pitchFamily="65" charset="-120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endParaRPr lang="en-US" sz="2800" dirty="0">
              <a:solidFill>
                <a:srgbClr val="374151"/>
              </a:solidFill>
              <a:latin typeface="+mn-lt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163" y="5562601"/>
            <a:ext cx="145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2</a:t>
            </a:r>
          </a:p>
        </p:txBody>
      </p:sp>
    </p:spTree>
    <p:extLst>
      <p:ext uri="{BB962C8B-B14F-4D97-AF65-F5344CB8AC3E}">
        <p14:creationId xmlns:p14="http://schemas.microsoft.com/office/powerpoint/2010/main" val="196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15) </a:t>
            </a:r>
            <a:r>
              <a:rPr lang="en-US" altLang="zh-TW" sz="2800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Transmeta</a:t>
            </a: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processors are not compatible with x86, why can they run all x86/Win applications?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use emulation: emulate x86 ISA on their VLIW processors. 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use code morphing: all x86 code are translated to their VLIW code on the fly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use virtual machines such as VMware or Xen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use interpretation techniques to simulate x86/Win.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50" y="5562601"/>
            <a:ext cx="16898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</a:t>
            </a:r>
          </a:p>
        </p:txBody>
      </p:sp>
    </p:spTree>
    <p:extLst>
      <p:ext uri="{BB962C8B-B14F-4D97-AF65-F5344CB8AC3E}">
        <p14:creationId xmlns:p14="http://schemas.microsoft.com/office/powerpoint/2010/main" val="33250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1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Who are the authors of our textbook?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Abraham </a:t>
            </a:r>
            <a:r>
              <a:rPr lang="en-US" altLang="zh-TW" sz="2800" dirty="0" err="1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Silberschatz</a:t>
            </a:r>
            <a:endParaRPr lang="en-US" altLang="zh-TW" sz="2800" dirty="0">
              <a:solidFill>
                <a:schemeClr val="tx2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Ken Thompson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Peter Baer Galvin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Greg Gagne</a:t>
            </a: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Dennis Ritchie</a:t>
            </a: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334" y="5562601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1,3,4</a:t>
            </a:r>
          </a:p>
        </p:txBody>
      </p:sp>
    </p:spTree>
    <p:extLst>
      <p:ext uri="{BB962C8B-B14F-4D97-AF65-F5344CB8AC3E}">
        <p14:creationId xmlns:p14="http://schemas.microsoft.com/office/powerpoint/2010/main" val="22857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16) What are the advantages of DMA (Direct Memory Access)?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Reduced interrupts to CPU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 data transfer efficiency, especially for large transfers from disk drives, network cards, …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Parallel processing: CPU and I/O are working at the same time.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Enable more efficient Virtual Machine executions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334" y="5562601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1,2,3</a:t>
            </a:r>
          </a:p>
        </p:txBody>
      </p:sp>
    </p:spTree>
    <p:extLst>
      <p:ext uri="{BB962C8B-B14F-4D97-AF65-F5344CB8AC3E}">
        <p14:creationId xmlns:p14="http://schemas.microsoft.com/office/powerpoint/2010/main" val="18998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17) Most OSes adopt demand paging in the virtual memory system. What are the advantages of demand paging?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Reduce the start–up time of applications 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Allow more programs in the memory, increasing the degree of multi-programming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Simplify the memory management job in OS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Enable more efficient use of the physical memory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334" y="5562601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1,2,4</a:t>
            </a:r>
          </a:p>
        </p:txBody>
      </p:sp>
    </p:spTree>
    <p:extLst>
      <p:ext uri="{BB962C8B-B14F-4D97-AF65-F5344CB8AC3E}">
        <p14:creationId xmlns:p14="http://schemas.microsoft.com/office/powerpoint/2010/main" val="6747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18) When a memory instruction is executed, the instruction may run into three type of misses:</a:t>
            </a:r>
          </a:p>
          <a:p>
            <a:pPr marL="514350" indent="-514350">
              <a:buAutoNum type="alphaL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Cache miss</a:t>
            </a:r>
          </a:p>
          <a:p>
            <a:pPr marL="514350" indent="-514350">
              <a:buAutoNum type="alphaL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TLB miss</a:t>
            </a:r>
          </a:p>
          <a:p>
            <a:pPr marL="514350" indent="-514350">
              <a:buAutoNum type="alphaL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Page fault</a:t>
            </a:r>
          </a:p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terms of the cost of handling each misses, which of the following is true?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&gt; b &gt; c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&gt; b &gt; a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&gt; a &gt; b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 &gt; c &gt; a</a:t>
            </a:r>
          </a:p>
          <a:p>
            <a:pPr marL="514350" indent="-514350"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166" y="5562601"/>
            <a:ext cx="145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2</a:t>
            </a:r>
          </a:p>
        </p:txBody>
      </p:sp>
    </p:spTree>
    <p:extLst>
      <p:ext uri="{BB962C8B-B14F-4D97-AF65-F5344CB8AC3E}">
        <p14:creationId xmlns:p14="http://schemas.microsoft.com/office/powerpoint/2010/main" val="37379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19) When a memory instruction is executed, the instruction may run into three type of misses:</a:t>
            </a:r>
          </a:p>
          <a:p>
            <a:pPr marL="514350" indent="-514350">
              <a:buAutoNum type="alphaL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Cache miss</a:t>
            </a:r>
          </a:p>
          <a:p>
            <a:pPr marL="514350" indent="-514350">
              <a:buAutoNum type="alphaL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TLB miss</a:t>
            </a:r>
          </a:p>
          <a:p>
            <a:pPr marL="514350" indent="-514350">
              <a:buAutoNum type="alphaL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Page fault</a:t>
            </a:r>
          </a:p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of the following cases may exist ?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miss, B hit, A miss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hit, B hit, A miss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miss, B miss, A hit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hit, B hit, A hit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 hit, B miss, A miss</a:t>
            </a:r>
          </a:p>
          <a:p>
            <a:pPr marL="514350" indent="-514350"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854" y="5786735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2,4,5</a:t>
            </a:r>
          </a:p>
        </p:txBody>
      </p:sp>
    </p:spTree>
    <p:extLst>
      <p:ext uri="{BB962C8B-B14F-4D97-AF65-F5344CB8AC3E}">
        <p14:creationId xmlns:p14="http://schemas.microsoft.com/office/powerpoint/2010/main" val="15319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20) Which of the following statements are true for disk scheduling.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Disk scheduling is the job of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prioritizing and optimizing the processing of disk I/O requests</a:t>
            </a:r>
          </a:p>
          <a:p>
            <a:pPr marL="514350" indent="-514350">
              <a:buAutoNum type="arabicParenR"/>
              <a:defRPr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 scheduling is to optimize the movement of the disk arm and minimize the seek time.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scheduling is the job the disk controller.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rgbClr val="37415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Effective disk scheduling contributes significantly to the performance of an OS.</a:t>
            </a:r>
            <a:endParaRPr lang="en-US" altLang="zh-TW" sz="2800" dirty="0">
              <a:solidFill>
                <a:schemeClr val="tx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807" y="5562601"/>
            <a:ext cx="1843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Answer:1,2,4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87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21) Which </a:t>
            </a: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following are LKM (Loadable Kernel Module) </a:t>
            </a:r>
            <a:r>
              <a:rPr lang="en-US" altLang="zh-TW" sz="280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Darwin</a:t>
            </a:r>
          </a:p>
          <a:p>
            <a:pPr marL="514350" indent="-514350">
              <a:buAutoNum type="arabicParenR"/>
              <a:defRPr/>
            </a:pPr>
            <a:r>
              <a:rPr lang="en-US" sz="2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Kernel based Virtual Machine (KVM)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USB drivers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ART (Android Run Time)</a:t>
            </a:r>
            <a:endParaRPr lang="en-US" sz="28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222" y="5562601"/>
            <a:ext cx="1612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Answer:2,3</a:t>
            </a:r>
          </a:p>
        </p:txBody>
      </p:sp>
    </p:spTree>
    <p:extLst>
      <p:ext uri="{BB962C8B-B14F-4D97-AF65-F5344CB8AC3E}">
        <p14:creationId xmlns:p14="http://schemas.microsoft.com/office/powerpoint/2010/main" val="36254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21) Which of the following are Native Virtual Machines?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VMware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ESXi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servers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Linux 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KVM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Apple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VirtualPC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rgbClr val="37415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rgbClr val="37415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Xen 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222" y="5562601"/>
            <a:ext cx="1612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Answer:1,4</a:t>
            </a:r>
          </a:p>
        </p:txBody>
      </p:sp>
    </p:spTree>
    <p:extLst>
      <p:ext uri="{BB962C8B-B14F-4D97-AF65-F5344CB8AC3E}">
        <p14:creationId xmlns:p14="http://schemas.microsoft.com/office/powerpoint/2010/main" val="341097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22) Which of the following are sampling based profiler 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Dtrace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514350" indent="-514350">
              <a:buAutoNum type="arabicParenR"/>
              <a:defRPr/>
            </a:pP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Gprof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Unix Perf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Linux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Oprofiler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Intel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Vtune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on Windows</a:t>
            </a:r>
          </a:p>
          <a:p>
            <a:pPr marL="514350" indent="-514350"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WPA (Windows Performance Analyzer)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18" y="5562601"/>
            <a:ext cx="2151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Answer:3,4,5,6</a:t>
            </a:r>
          </a:p>
        </p:txBody>
      </p:sp>
    </p:spTree>
    <p:extLst>
      <p:ext uri="{BB962C8B-B14F-4D97-AF65-F5344CB8AC3E}">
        <p14:creationId xmlns:p14="http://schemas.microsoft.com/office/powerpoint/2010/main" val="41167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2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are the three main purpose of an OS?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management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Providing a user interface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Billing users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Executing and managing programs</a:t>
            </a: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334" y="5562601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1,2,4</a:t>
            </a:r>
          </a:p>
        </p:txBody>
      </p:sp>
    </p:spTree>
    <p:extLst>
      <p:ext uri="{BB962C8B-B14F-4D97-AF65-F5344CB8AC3E}">
        <p14:creationId xmlns:p14="http://schemas.microsoft.com/office/powerpoint/2010/main" val="27943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809" y="243699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B3D363-C500-4159-9D2E-8E70FF01CF70}"/>
              </a:ext>
            </a:extLst>
          </p:cNvPr>
          <p:cNvSpPr txBox="1">
            <a:spLocks/>
          </p:cNvSpPr>
          <p:nvPr/>
        </p:nvSpPr>
        <p:spPr bwMode="auto">
          <a:xfrm>
            <a:off x="914400" y="1733324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4571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9143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1371531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pPr algn="ctr"/>
            <a:r>
              <a:rPr lang="en-US" altLang="zh-TW" sz="6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you ready ?</a:t>
            </a:r>
            <a:endParaRPr lang="zh-TW" altLang="en-US" sz="6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87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199" y="467833"/>
            <a:ext cx="9460149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1) Which of the following are NVM (Non-Volatile Memory)?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DRAM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SRAM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HDD (Hard Disk Drives)</a:t>
            </a:r>
          </a:p>
          <a:p>
            <a:pPr marL="514350" indent="-514350"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SSD (Solid State Disk)</a:t>
            </a: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78" y="5562601"/>
            <a:ext cx="17668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3, 4</a:t>
            </a:r>
          </a:p>
        </p:txBody>
      </p:sp>
    </p:spTree>
    <p:extLst>
      <p:ext uri="{BB962C8B-B14F-4D97-AF65-F5344CB8AC3E}">
        <p14:creationId xmlns:p14="http://schemas.microsoft.com/office/powerpoint/2010/main" val="31826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2) What are the major functions of an OS?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make the system easy to use for the users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manage the system resources such as memory and I/O.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join a peer-to-peer network so that you can get free music and video.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help users to run programs and schedule the jobs for efficient use of system resources.</a:t>
            </a: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334" y="5562601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1,2,4</a:t>
            </a:r>
          </a:p>
        </p:txBody>
      </p:sp>
    </p:spTree>
    <p:extLst>
      <p:ext uri="{BB962C8B-B14F-4D97-AF65-F5344CB8AC3E}">
        <p14:creationId xmlns:p14="http://schemas.microsoft.com/office/powerpoint/2010/main" val="38218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467833"/>
            <a:ext cx="8991600" cy="57805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3) On some Linux systems, the user types “</a:t>
            </a:r>
            <a:r>
              <a:rPr lang="en-US" altLang="zh-TW" sz="2800" dirty="0" err="1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a.out</a:t>
            </a: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to execute a program. Which of the following statements are true? </a:t>
            </a: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800" dirty="0">
                <a:latin typeface="+mn-lt"/>
              </a:rPr>
              <a:t>The user is using a CLI (Command Line Interpreter) as interface </a:t>
            </a:r>
            <a:endParaRPr lang="en-US" sz="2800" dirty="0">
              <a:solidFill>
                <a:schemeClr val="tx2"/>
              </a:solidFill>
              <a:latin typeface="+mn-lt"/>
              <a:ea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800" dirty="0">
                <a:latin typeface="+mn-lt"/>
                <a:ea typeface="Arial Unicode MS" panose="020B0604020202020204" pitchFamily="34" charset="-128"/>
              </a:rPr>
              <a:t>The file type of </a:t>
            </a:r>
            <a:r>
              <a:rPr lang="en-US" sz="2800" dirty="0" err="1">
                <a:latin typeface="+mn-lt"/>
                <a:ea typeface="Arial Unicode MS" panose="020B0604020202020204" pitchFamily="34" charset="-128"/>
              </a:rPr>
              <a:t>a.out</a:t>
            </a:r>
            <a:r>
              <a:rPr lang="en-US" sz="2800" dirty="0">
                <a:latin typeface="+mn-lt"/>
                <a:ea typeface="Arial Unicode MS" panose="020B0604020202020204" pitchFamily="34" charset="-128"/>
              </a:rPr>
              <a:t> is Executable  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800" dirty="0">
                <a:latin typeface="+mn-lt"/>
                <a:ea typeface="Arial Unicode MS" panose="020B0604020202020204" pitchFamily="34" charset="-128"/>
              </a:rPr>
              <a:t>The file must have an ABI compatible with Linux and the machine ISA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</a:rPr>
              <a:t> The CLI is a shell, which will fork a process to execute “</a:t>
            </a:r>
            <a:r>
              <a:rPr lang="en-US" sz="2800" dirty="0" err="1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</a:rPr>
              <a:t>a.out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Arial Unicode MS" panose="020B0604020202020204" pitchFamily="34" charset="-128"/>
              </a:rPr>
              <a:t>”</a:t>
            </a:r>
            <a:endParaRPr lang="en-US" sz="2800" dirty="0">
              <a:latin typeface="+mn-lt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17" y="5562601"/>
            <a:ext cx="2151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1,2,3,4</a:t>
            </a:r>
          </a:p>
        </p:txBody>
      </p:sp>
    </p:spTree>
    <p:extLst>
      <p:ext uri="{BB962C8B-B14F-4D97-AF65-F5344CB8AC3E}">
        <p14:creationId xmlns:p14="http://schemas.microsoft.com/office/powerpoint/2010/main" val="7539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D272-E34A-4932-9B25-1E778CCA1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C34ED0-149B-4FED-9115-FAC8201B9942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600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26CA480-DB6F-464E-A9F6-E714613B3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199" y="467833"/>
            <a:ext cx="9528243" cy="5780567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None/>
              <a:tabLst/>
              <a:defRPr/>
            </a:pPr>
            <a:r>
              <a:rPr lang="en-US" altLang="zh-TW" sz="28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4)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 processors usually support three mode of operations. What are the three modes?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User mode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Hybrid mode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Root mode (Hypervisor mode)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  <a:cs typeface="+mn-cs"/>
              </a:rPr>
              <a:t>Kernel mode (Supervisor mode)</a:t>
            </a:r>
          </a:p>
          <a:p>
            <a:pPr marL="0" indent="0">
              <a:buNone/>
              <a:defRPr/>
            </a:pPr>
            <a:endParaRPr lang="en-US" sz="2800" dirty="0">
              <a:latin typeface="+mn-lt"/>
            </a:endParaRPr>
          </a:p>
          <a:p>
            <a:pPr marL="0" indent="0">
              <a:buNone/>
              <a:defRPr/>
            </a:pPr>
            <a:endParaRPr lang="en-US" altLang="zh-TW" sz="2800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035461AE-C996-46AD-BD8C-FBEF5522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332" y="5562601"/>
            <a:ext cx="19207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1,3,4</a:t>
            </a:r>
          </a:p>
        </p:txBody>
      </p:sp>
    </p:spTree>
    <p:extLst>
      <p:ext uri="{BB962C8B-B14F-4D97-AF65-F5344CB8AC3E}">
        <p14:creationId xmlns:p14="http://schemas.microsoft.com/office/powerpoint/2010/main" val="13651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CB9-0514-4542-9E4F-6DD3470732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525000" y="6477000"/>
            <a:ext cx="609600" cy="3048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23610-E06F-48B1-B937-DE728D632045}" type="slidenum">
              <a:rPr lang="zh-TW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600"/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FFD44B50-47EF-47BC-A2FB-56C4911BE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9340" y="371476"/>
            <a:ext cx="10302947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5) </a:t>
            </a:r>
            <a:r>
              <a:rPr lang="en-US" altLang="zh-TW" sz="3200" dirty="0">
                <a:ea typeface="新細明體" panose="02020500000000000000" pitchFamily="18" charset="-120"/>
              </a:rPr>
              <a:t>On mobile devices, a Java program may run faster on ART than on a JVM. Why? </a:t>
            </a:r>
          </a:p>
          <a:p>
            <a:pPr marL="742950" indent="-742950">
              <a:buFont typeface="+mj-lt"/>
              <a:buAutoNum type="arabicParenR"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ART is developed by Google, JVM is from SUN.</a:t>
            </a:r>
          </a:p>
          <a:p>
            <a:pPr marL="742950" indent="-742950">
              <a:buFont typeface="+mj-lt"/>
              <a:buAutoNum type="arabicParenR"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ART uses AOT (Ahead-Of-Time), JVM uses JIT (Just-In-Time).</a:t>
            </a:r>
          </a:p>
          <a:p>
            <a:pPr marL="742950" indent="-742950">
              <a:buFont typeface="+mj-lt"/>
              <a:buAutoNum type="arabicParenR"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ART is </a:t>
            </a:r>
            <a:r>
              <a:rPr lang="en-US" sz="2800" i="0" dirty="0">
                <a:solidFill>
                  <a:srgbClr val="374151"/>
                </a:solidFill>
                <a:effectLst/>
                <a:cs typeface="Calibri" panose="020F0502020204030204" pitchFamily="34" charset="0"/>
              </a:rPr>
              <a:t>specifically optimized for mobile devices while JVM is designed for a wide range of devices.</a:t>
            </a:r>
          </a:p>
          <a:p>
            <a:pPr marL="742950" indent="-742950">
              <a:buFont typeface="+mj-lt"/>
              <a:buAutoNum type="arabicParenR"/>
              <a:defRPr/>
            </a:pPr>
            <a:r>
              <a:rPr lang="en-US" sz="2800" dirty="0">
                <a:solidFill>
                  <a:srgbClr val="374151"/>
                </a:solidFill>
                <a:cs typeface="Calibri" panose="020F0502020204030204" pitchFamily="34" charset="0"/>
              </a:rPr>
              <a:t>ART is more creative, and is carefully crafted.</a:t>
            </a:r>
            <a:r>
              <a:rPr lang="en-US" sz="2800" i="0" dirty="0">
                <a:solidFill>
                  <a:srgbClr val="374151"/>
                </a:solidFill>
                <a:effectLst/>
                <a:cs typeface="Calibri" panose="020F0502020204030204" pitchFamily="34" charset="0"/>
              </a:rPr>
              <a:t> </a:t>
            </a:r>
            <a:endParaRPr lang="en-US" altLang="zh-TW" sz="2800" dirty="0"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742950" indent="-742950">
              <a:buFont typeface="+mj-lt"/>
              <a:buAutoNum type="arabicParenR"/>
              <a:defRPr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742950" indent="-742950">
              <a:buFont typeface="+mj-lt"/>
              <a:buAutoNum type="arabicParenR"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>
              <a:solidFill>
                <a:schemeClr val="tx2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</p:txBody>
      </p:sp>
      <p:sp>
        <p:nvSpPr>
          <p:cNvPr id="441348" name="Text Box 4">
            <a:extLst>
              <a:ext uri="{FF2B5EF4-FFF2-40B4-BE49-F238E27FC236}">
                <a16:creationId xmlns:a16="http://schemas.microsoft.com/office/drawing/2014/main" id="{122927B1-D547-459A-B094-43111A78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270" y="5829300"/>
            <a:ext cx="1939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Answer: 2,3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utoUpdateAnimBg="0"/>
    </p:bldLst>
  </p:timing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14593</TotalTime>
  <Words>1341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 Unicode MS</vt:lpstr>
      <vt:lpstr>MS Sans Serif</vt:lpstr>
      <vt:lpstr>华文楷体</vt:lpstr>
      <vt:lpstr>Arial</vt:lpstr>
      <vt:lpstr>Calibri</vt:lpstr>
      <vt:lpstr>Calibri Light</vt:lpstr>
      <vt:lpstr>Symbol</vt:lpstr>
      <vt:lpstr>Times New Roman</vt:lpstr>
      <vt:lpstr>Wingdings</vt:lpstr>
      <vt:lpstr>NTHU UniCloud</vt:lpstr>
      <vt:lpstr>自訂設計</vt:lpstr>
      <vt:lpstr>CSC3150 – Operating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HSU Wei-Chung (SDS)</cp:lastModifiedBy>
  <cp:revision>158</cp:revision>
  <dcterms:created xsi:type="dcterms:W3CDTF">2020-07-15T11:13:39Z</dcterms:created>
  <dcterms:modified xsi:type="dcterms:W3CDTF">2024-02-01T08:05:46Z</dcterms:modified>
</cp:coreProperties>
</file>