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475" r:id="rId6"/>
    <p:sldId id="265" r:id="rId7"/>
    <p:sldId id="268" r:id="rId8"/>
    <p:sldId id="261" r:id="rId9"/>
    <p:sldId id="262" r:id="rId10"/>
    <p:sldId id="263" r:id="rId11"/>
    <p:sldId id="266" r:id="rId12"/>
    <p:sldId id="264" r:id="rId13"/>
    <p:sldId id="476" r:id="rId14"/>
    <p:sldId id="477" r:id="rId15"/>
    <p:sldId id="479" r:id="rId16"/>
    <p:sldId id="478" r:id="rId17"/>
    <p:sldId id="267" r:id="rId18"/>
  </p:sldIdLst>
  <p:sldSz cx="12192000" cy="6858000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4802" autoAdjust="0"/>
  </p:normalViewPr>
  <p:slideViewPr>
    <p:cSldViewPr snapToGrid="0">
      <p:cViewPr varScale="1">
        <p:scale>
          <a:sx n="86" d="100"/>
          <a:sy n="86" d="100"/>
        </p:scale>
        <p:origin x="53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47C43-032A-4A3C-8154-019DE74FCADE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一号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147A3E-F16A-4083-8519-82DE03B71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67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FFE074-C95E-3048-8C9A-C22F7E548980}" type="slidenum">
              <a:rPr lang="en-US"/>
              <a:pPr/>
              <a:t>5</a:t>
            </a:fld>
            <a:endParaRPr lang="en-US"/>
          </a:p>
        </p:txBody>
      </p:sp>
      <p:sp>
        <p:nvSpPr>
          <p:cNvPr id="92160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147A3E-F16A-4083-8519-82DE03B7130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21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6CF6E61-442B-47D4-B77C-0D12FA67D6C3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E5ABB84-8671-49C5-A16E-F94080CE26EE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1819893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F6E61-442B-47D4-B77C-0D12FA67D6C3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ABB84-8671-49C5-A16E-F94080CE2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466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F6E61-442B-47D4-B77C-0D12FA67D6C3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ABB84-8671-49C5-A16E-F94080CE2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293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F6E61-442B-47D4-B77C-0D12FA67D6C3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ABB84-8671-49C5-A16E-F94080CE2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66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CF6E61-442B-47D4-B77C-0D12FA67D6C3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5ABB84-8671-49C5-A16E-F94080CE26E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142972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F6E61-442B-47D4-B77C-0D12FA67D6C3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ABB84-8671-49C5-A16E-F94080CE2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53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F6E61-442B-47D4-B77C-0D12FA67D6C3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ABB84-8671-49C5-A16E-F94080CE2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9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F6E61-442B-47D4-B77C-0D12FA67D6C3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ABB84-8671-49C5-A16E-F94080CE2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4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F6E61-442B-47D4-B77C-0D12FA67D6C3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ABB84-8671-49C5-A16E-F94080CE2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3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CF6E61-442B-47D4-B77C-0D12FA67D6C3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5ABB84-8671-49C5-A16E-F94080CE26E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64293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CF6E61-442B-47D4-B77C-0D12FA67D6C3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5ABB84-8671-49C5-A16E-F94080CE26E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023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点击此处编辑母版标题样式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一号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6CF6E61-442B-47D4-B77C-0D12FA67D6C3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E5ABB84-8671-49C5-A16E-F94080CE26E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94343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7A98E0E6-AC4E-449F-A28A-710402598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 lnSpcReduction="10000"/>
          </a:bodyPr>
          <a:lstStyle/>
          <a:p>
            <a:r>
              <a:rPr lang="zh-CN" sz="3200" dirty="0"/>
              <a:t>赵致远</a:t>
            </a:r>
            <a:r>
              <a:rPr lang="zh-CN" altLang="zh-CN" sz="3200" dirty="0"/>
              <a:t>_</a:t>
            </a:r>
            <a:endParaRPr lang="en-US" sz="3200" dirty="0"/>
          </a:p>
          <a:p>
            <a:r>
              <a:rPr lang="zh-CN" sz="3200" dirty="0"/>
              <a:t>120090128@link.cuhk.edu.cn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5EBF981A-3A10-49C7-AADD-95F1E2173B83}"/>
              </a:ext>
            </a:extLst>
          </p:cNvPr>
          <p:cNvSpPr txBox="1">
            <a:spLocks/>
          </p:cNvSpPr>
          <p:nvPr/>
        </p:nvSpPr>
        <p:spPr>
          <a:xfrm>
            <a:off x="1138972" y="1981289"/>
            <a:ext cx="9935428" cy="1447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sz="6600" dirty="0"/>
              <a:t>随机数库</a:t>
            </a:r>
          </a:p>
        </p:txBody>
      </p:sp>
    </p:spTree>
    <p:extLst>
      <p:ext uri="{BB962C8B-B14F-4D97-AF65-F5344CB8AC3E}">
        <p14:creationId xmlns:p14="http://schemas.microsoft.com/office/powerpoint/2010/main" val="3919487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B3A417E-CBD4-43A5-BBDC-641C7B0F1F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895" t="52211" r="42526" b="32491"/>
          <a:stretch/>
        </p:blipFill>
        <p:spPr>
          <a:xfrm>
            <a:off x="2467828" y="2038136"/>
            <a:ext cx="7256343" cy="244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862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AEE57-4403-461A-B758-B64129DCD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rand()如何 </a:t>
            </a:r>
            <a:r>
              <a:rPr lang="zh-CN" altLang="en-US" dirty="0"/>
              <a:t>运行</a:t>
            </a:r>
            <a:r>
              <a:rPr lang="zh-CN" altLang="zh-CN" dirty="0"/>
              <a:t>？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1439CA5-848E-4290-8FBE-8F0F614B82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90" t="73874" r="40410" b="19860"/>
          <a:stretch/>
        </p:blipFill>
        <p:spPr>
          <a:xfrm>
            <a:off x="1192731" y="1614094"/>
            <a:ext cx="7488456" cy="78788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0C00E03-ECAD-4C97-ABD4-AB6E370FB4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43" t="44358" r="33403" b="48266"/>
          <a:stretch/>
        </p:blipFill>
        <p:spPr>
          <a:xfrm>
            <a:off x="774032" y="4442894"/>
            <a:ext cx="9780055" cy="95798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730A963-FDB7-45D1-AE2B-AF27DF6B7D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47" t="30615" r="39156" b="63438"/>
          <a:stretch/>
        </p:blipFill>
        <p:spPr>
          <a:xfrm>
            <a:off x="774032" y="2982893"/>
            <a:ext cx="8325853" cy="7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649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2D17DED-AD92-472E-96C4-583989029EE2}"/>
              </a:ext>
            </a:extLst>
          </p:cNvPr>
          <p:cNvSpPr txBox="1"/>
          <p:nvPr/>
        </p:nvSpPr>
        <p:spPr>
          <a:xfrm>
            <a:off x="709863" y="730884"/>
            <a:ext cx="10378440" cy="124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  <a:spcAft>
                <a:spcPts val="1200"/>
              </a:spcAft>
            </a:pPr>
            <a:r>
              <a:rPr lang="zh-CN" altLang="zh-CN" sz="2400" i="1" dirty="0">
                <a:solidFill>
                  <a:srgbClr val="000000"/>
                </a:solidFill>
                <a:latin typeface="Times New Roman" pitchFamily="1" charset="0"/>
              </a:rPr>
              <a:t>初始化随机数种子</a:t>
            </a:r>
            <a:endParaRPr lang="en-US" altLang="zh-CN" sz="2400" b="0" i="1" dirty="0">
              <a:solidFill>
                <a:srgbClr val="000000"/>
              </a:solidFill>
              <a:latin typeface="Times New Roman" pitchFamily="1" charset="0"/>
            </a:endParaRPr>
          </a:p>
          <a:p>
            <a:pPr marL="800100" lvl="1" indent="-342900">
              <a:lnSpc>
                <a:spcPct val="9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zh-CN" altLang="zh-CN" sz="2400" b="0" i="1" dirty="0">
                <a:solidFill>
                  <a:srgbClr val="000000"/>
                </a:solidFill>
                <a:latin typeface="Times New Roman" pitchFamily="1" charset="0"/>
              </a:rPr>
              <a:t>设置随机数生成过程的初始值（ </a:t>
            </a:r>
            <a:r>
              <a:rPr lang="zh-CN" altLang="zh-CN" sz="2400" i="1" dirty="0">
                <a:solidFill>
                  <a:srgbClr val="FF0000"/>
                </a:solidFill>
                <a:latin typeface="Times New Roman" pitchFamily="1" charset="0"/>
              </a:rPr>
              <a:t>seed </a:t>
            </a:r>
            <a:r>
              <a:rPr lang="zh-CN" altLang="zh-CN" sz="2400" b="0" i="1" dirty="0">
                <a:solidFill>
                  <a:srgbClr val="000000"/>
                </a:solidFill>
                <a:latin typeface="Times New Roman" pitchFamily="1" charset="0"/>
              </a:rPr>
              <a:t>），例如程序运行的</a:t>
            </a:r>
            <a:r>
              <a:rPr lang="zh-CN" altLang="zh-CN" sz="2400" b="0" i="1" dirty="0">
                <a:solidFill>
                  <a:srgbClr val="FF0000"/>
                </a:solidFill>
                <a:latin typeface="Times New Roman" pitchFamily="1" charset="0"/>
              </a:rPr>
              <a:t>时间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FA44F5B-D046-4B58-902C-D1B5DFB0DA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054" t="18526" r="39052" b="64904"/>
          <a:stretch/>
        </p:blipFill>
        <p:spPr>
          <a:xfrm>
            <a:off x="1376412" y="2213881"/>
            <a:ext cx="5650029" cy="182261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716AB88-E8B4-4168-B460-07A3A797E3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053" t="57262" r="37973" b="19299"/>
          <a:stretch/>
        </p:blipFill>
        <p:spPr>
          <a:xfrm>
            <a:off x="1376412" y="4036495"/>
            <a:ext cx="6160169" cy="2709606"/>
          </a:xfrm>
          <a:prstGeom prst="rect">
            <a:avLst/>
          </a:prstGeom>
        </p:spPr>
      </p:pic>
      <p:sp>
        <p:nvSpPr>
          <p:cNvPr id="9" name="Rounded Rectangular Callout 17">
            <a:extLst>
              <a:ext uri="{FF2B5EF4-FFF2-40B4-BE49-F238E27FC236}">
                <a16:creationId xmlns:a16="http://schemas.microsoft.com/office/drawing/2014/main" id="{AF9CAB87-8E2B-4280-B8FD-71861696F137}"/>
              </a:ext>
            </a:extLst>
          </p:cNvPr>
          <p:cNvSpPr/>
          <p:nvPr/>
        </p:nvSpPr>
        <p:spPr bwMode="auto">
          <a:xfrm>
            <a:off x="6582477" y="2370095"/>
            <a:ext cx="4130441" cy="902819"/>
          </a:xfrm>
          <a:prstGeom prst="wedgeRoundRectCallout">
            <a:avLst>
              <a:gd name="adj1" fmla="val -67017"/>
              <a:gd name="adj2" fmla="val -22367"/>
              <a:gd name="adj3" fmla="val 16667"/>
            </a:avLst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zh-CN" sz="2000" i="1" dirty="0"/>
              <a:t>将</a:t>
            </a:r>
            <a:r>
              <a:rPr lang="zh-CN" altLang="zh-CN" sz="2000" i="1" dirty="0" err="1"/>
              <a:t>setRandomSeed </a:t>
            </a:r>
            <a:r>
              <a:rPr lang="zh-CN" altLang="zh-CN" sz="2000" i="1" dirty="0"/>
              <a:t>(1) 放入 main()</a:t>
            </a:r>
          </a:p>
          <a:p>
            <a:r>
              <a:rPr lang="zh-CN" altLang="zh-CN" sz="2000" b="0" i="1" dirty="0"/>
              <a:t>调试时</a:t>
            </a:r>
            <a:endParaRPr lang="zh-CN" altLang="en-US" sz="2000" b="0" i="1" dirty="0"/>
          </a:p>
        </p:txBody>
      </p:sp>
      <p:sp>
        <p:nvSpPr>
          <p:cNvPr id="6" name="Rounded Rectangular Callout 17">
            <a:extLst>
              <a:ext uri="{FF2B5EF4-FFF2-40B4-BE49-F238E27FC236}">
                <a16:creationId xmlns:a16="http://schemas.microsoft.com/office/drawing/2014/main" id="{2763B64A-B10B-4280-B4AE-F3B28DA2D642}"/>
              </a:ext>
            </a:extLst>
          </p:cNvPr>
          <p:cNvSpPr/>
          <p:nvPr/>
        </p:nvSpPr>
        <p:spPr bwMode="auto">
          <a:xfrm>
            <a:off x="6582477" y="5224297"/>
            <a:ext cx="4505826" cy="902819"/>
          </a:xfrm>
          <a:prstGeom prst="wedgeRoundRectCallout">
            <a:avLst>
              <a:gd name="adj1" fmla="val -67017"/>
              <a:gd name="adj2" fmla="val -22367"/>
              <a:gd name="adj3" fmla="val 16667"/>
            </a:avLst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zh-CN" sz="2000" i="1" dirty="0"/>
              <a:t>Time(NULL) 将返回当前时间。</a:t>
            </a:r>
          </a:p>
          <a:p>
            <a:r>
              <a:rPr lang="zh-CN" altLang="zh-CN" sz="2000" b="0" i="1" dirty="0"/>
              <a:t>你需要包含 &lt; </a:t>
            </a:r>
            <a:r>
              <a:rPr lang="zh-CN" altLang="zh-CN" sz="2000" b="0" i="1" dirty="0" err="1"/>
              <a:t>ctime </a:t>
            </a:r>
            <a:r>
              <a:rPr lang="zh-CN" altLang="zh-CN" sz="2000" b="0" i="1" dirty="0"/>
              <a:t>&gt;</a:t>
            </a:r>
            <a:endParaRPr lang="zh-CN" altLang="en-US" sz="2000" b="0" i="1" dirty="0"/>
          </a:p>
        </p:txBody>
      </p:sp>
    </p:spTree>
    <p:extLst>
      <p:ext uri="{BB962C8B-B14F-4D97-AF65-F5344CB8AC3E}">
        <p14:creationId xmlns:p14="http://schemas.microsoft.com/office/powerpoint/2010/main" val="112649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E4B40D-BC70-4419-A60B-30144EB76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4419601"/>
            <a:ext cx="9601200" cy="1066800"/>
          </a:xfrm>
        </p:spPr>
        <p:txBody>
          <a:bodyPr/>
          <a:lstStyle/>
          <a:p>
            <a:r>
              <a:rPr lang="zh-CN" altLang="zh-CN" dirty="0"/>
              <a:t>在函数之前使用静态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F38160-13CE-44DD-96FC-3BF28F764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11300"/>
            <a:ext cx="9601200" cy="3048000"/>
          </a:xfrm>
        </p:spPr>
        <p:txBody>
          <a:bodyPr>
            <a:normAutofit/>
          </a:bodyPr>
          <a:lstStyle/>
          <a:p>
            <a:r>
              <a:rPr lang="zh-CN" sz="3600" dirty="0"/>
              <a:t>只初始化一次</a:t>
            </a:r>
          </a:p>
          <a:p>
            <a:r>
              <a:rPr lang="zh-CN" sz="3600" dirty="0"/>
              <a:t>可以修改</a:t>
            </a:r>
          </a:p>
          <a:p>
            <a:r>
              <a:rPr lang="zh-CN" sz="3600" dirty="0"/>
              <a:t>它的值将一直可用到程序结束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55F26E61-13E3-4924-AE2E-08A237EE47BD}"/>
              </a:ext>
            </a:extLst>
          </p:cNvPr>
          <p:cNvSpPr txBox="1">
            <a:spLocks/>
          </p:cNvSpPr>
          <p:nvPr/>
        </p:nvSpPr>
        <p:spPr>
          <a:xfrm>
            <a:off x="1524000" y="838200"/>
            <a:ext cx="9601200" cy="1066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dirty="0"/>
              <a:t>在局部变量之前使用静态</a:t>
            </a:r>
            <a:endParaRPr 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B261AE0-C1D1-4630-BFB1-DE4CECBDE09C}"/>
              </a:ext>
            </a:extLst>
          </p:cNvPr>
          <p:cNvSpPr txBox="1">
            <a:spLocks/>
          </p:cNvSpPr>
          <p:nvPr/>
        </p:nvSpPr>
        <p:spPr>
          <a:xfrm>
            <a:off x="1295400" y="5067300"/>
            <a:ext cx="9601200" cy="1397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sz="3600" dirty="0"/>
              <a:t>该函数只能在定义它的</a:t>
            </a:r>
            <a:r>
              <a:rPr lang="zh-CN" sz="3600" dirty="0" err="1"/>
              <a:t>cpp文件中使用</a:t>
            </a:r>
          </a:p>
        </p:txBody>
      </p:sp>
      <p:sp>
        <p:nvSpPr>
          <p:cNvPr id="6" name="Rounded Rectangular Callout 17">
            <a:extLst>
              <a:ext uri="{FF2B5EF4-FFF2-40B4-BE49-F238E27FC236}">
                <a16:creationId xmlns:a16="http://schemas.microsoft.com/office/drawing/2014/main" id="{FA2628A6-9A64-46C8-907E-D41DC2AA9436}"/>
              </a:ext>
            </a:extLst>
          </p:cNvPr>
          <p:cNvSpPr/>
          <p:nvPr/>
        </p:nvSpPr>
        <p:spPr bwMode="auto">
          <a:xfrm>
            <a:off x="7317874" y="3448050"/>
            <a:ext cx="4505826" cy="1066800"/>
          </a:xfrm>
          <a:prstGeom prst="wedgeRoundRectCallout">
            <a:avLst>
              <a:gd name="adj1" fmla="val -67017"/>
              <a:gd name="adj2" fmla="val -22367"/>
              <a:gd name="adj3" fmla="val 16667"/>
            </a:avLst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zh-CN" sz="2000" i="1" dirty="0"/>
              <a:t>在全局变量之前：</a:t>
            </a:r>
          </a:p>
          <a:p>
            <a:r>
              <a:rPr lang="zh-CN" altLang="zh-CN" sz="2000" b="0" i="1" dirty="0"/>
              <a:t>值仅在当前</a:t>
            </a:r>
            <a:r>
              <a:rPr lang="zh-CN" altLang="zh-CN" sz="2000" b="0" i="1" dirty="0" err="1"/>
              <a:t>cpp</a:t>
            </a:r>
            <a:r>
              <a:rPr lang="zh-CN" altLang="zh-CN" sz="2000" b="0" i="1" dirty="0"/>
              <a:t>文件中可用。 （即使你使用外部）</a:t>
            </a:r>
            <a:endParaRPr lang="zh-CN" altLang="en-US" sz="2000" b="0" i="1" dirty="0"/>
          </a:p>
        </p:txBody>
      </p:sp>
    </p:spTree>
    <p:extLst>
      <p:ext uri="{BB962C8B-B14F-4D97-AF65-F5344CB8AC3E}">
        <p14:creationId xmlns:p14="http://schemas.microsoft.com/office/powerpoint/2010/main" val="329381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A0443A-109D-4110-935C-CFCE5AD07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sz="7200" dirty="0"/>
              <a:t>复习题：（ch2）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65D806-734B-4AF9-947E-0C6E0FD78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sz="4800" dirty="0"/>
              <a:t>对或错：C++ 程序中的每个函数都需要一个原型。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2549CD0-042D-42EA-BA97-554864D2655A}"/>
              </a:ext>
            </a:extLst>
          </p:cNvPr>
          <p:cNvSpPr txBox="1"/>
          <p:nvPr/>
        </p:nvSpPr>
        <p:spPr>
          <a:xfrm>
            <a:off x="2260600" y="5016500"/>
            <a:ext cx="4483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4400" dirty="0"/>
              <a:t>错误的</a:t>
            </a:r>
          </a:p>
        </p:txBody>
      </p:sp>
    </p:spTree>
    <p:extLst>
      <p:ext uri="{BB962C8B-B14F-4D97-AF65-F5344CB8AC3E}">
        <p14:creationId xmlns:p14="http://schemas.microsoft.com/office/powerpoint/2010/main" val="298743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1D60E6-3546-4C9F-B66A-C9E0914D5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600" y="5130800"/>
            <a:ext cx="6527800" cy="736600"/>
          </a:xfrm>
        </p:spPr>
        <p:txBody>
          <a:bodyPr/>
          <a:lstStyle/>
          <a:p>
            <a:r>
              <a:rPr lang="zh-CN" dirty="0"/>
              <a:t>真的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54B2DE-31DD-4381-8278-6067C976B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sz="4000" dirty="0"/>
              <a:t>对或错：rand 函数通常在每次运行程序时生成相同的随机数序列。</a:t>
            </a:r>
          </a:p>
        </p:txBody>
      </p:sp>
    </p:spTree>
    <p:extLst>
      <p:ext uri="{BB962C8B-B14F-4D97-AF65-F5344CB8AC3E}">
        <p14:creationId xmlns:p14="http://schemas.microsoft.com/office/powerpoint/2010/main" val="191646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4AC9CA-63B7-48AE-8215-4F096B53F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749300"/>
            <a:ext cx="9601200" cy="3581400"/>
          </a:xfrm>
        </p:spPr>
        <p:txBody>
          <a:bodyPr>
            <a:normAutofit/>
          </a:bodyPr>
          <a:lstStyle/>
          <a:p>
            <a:r>
              <a:rPr lang="zh-CN" sz="4800" dirty="0"/>
              <a:t>C++编译器如何使用签名来实现重载？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7CC4BF7-973B-44CF-9AAF-ED7874CD04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875" t="47778" r="30312" b="40555"/>
          <a:stretch/>
        </p:blipFill>
        <p:spPr>
          <a:xfrm>
            <a:off x="675519" y="4943475"/>
            <a:ext cx="11516481" cy="17653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624E0DC-0891-4851-BF38-2090BA2D9B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229" t="48333" r="26667" b="44445"/>
          <a:stretch/>
        </p:blipFill>
        <p:spPr>
          <a:xfrm>
            <a:off x="1295400" y="3289300"/>
            <a:ext cx="10280487" cy="10414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9BB2943-4D3B-FFCC-BF9E-3ADA51ACDB3E}"/>
              </a:ext>
            </a:extLst>
          </p:cNvPr>
          <p:cNvSpPr txBox="1"/>
          <p:nvPr/>
        </p:nvSpPr>
        <p:spPr>
          <a:xfrm>
            <a:off x="3262312" y="1719640"/>
            <a:ext cx="71389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特定函数所需的实参模式</a:t>
            </a:r>
            <a:r>
              <a:rPr lang="en-US" altLang="zh-CN" sz="3200" b="1" dirty="0"/>
              <a:t>(</a:t>
            </a:r>
            <a:r>
              <a:rPr lang="zh-CN" altLang="en-US" sz="3200" b="1" dirty="0"/>
              <a:t>即实参的数量和类型，而不是形参名称</a:t>
            </a:r>
            <a:r>
              <a:rPr lang="en-US" altLang="zh-CN" sz="3200" b="1" dirty="0"/>
              <a:t>)</a:t>
            </a:r>
            <a:r>
              <a:rPr lang="zh-CN" altLang="en-US" sz="3200" b="1" dirty="0"/>
              <a:t>称为其签名。</a:t>
            </a:r>
          </a:p>
        </p:txBody>
      </p:sp>
    </p:spTree>
    <p:extLst>
      <p:ext uri="{BB962C8B-B14F-4D97-AF65-F5344CB8AC3E}">
        <p14:creationId xmlns:p14="http://schemas.microsoft.com/office/powerpoint/2010/main" val="1639006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259EC0-ED5F-4FD8-B926-02B87BA1B1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3883742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7FB429-D9A8-4AC3-8C7B-17D0D2041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622301"/>
            <a:ext cx="9906000" cy="5245100"/>
          </a:xfrm>
        </p:spPr>
        <p:txBody>
          <a:bodyPr>
            <a:normAutofit/>
          </a:bodyPr>
          <a:lstStyle/>
          <a:p>
            <a:r>
              <a:rPr lang="zh-CN" sz="2800" dirty="0"/>
              <a:t>随机数：</a:t>
            </a:r>
          </a:p>
          <a:p>
            <a:pPr marL="0" indent="0">
              <a:buNone/>
            </a:pPr>
            <a:r>
              <a:rPr lang="zh-CN" sz="2800" dirty="0"/>
              <a:t>如果</a:t>
            </a:r>
            <a:r>
              <a:rPr lang="zh-CN" sz="2800" dirty="0">
                <a:solidFill>
                  <a:srgbClr val="FF0000"/>
                </a:solidFill>
              </a:rPr>
              <a:t>无法预先确定在</a:t>
            </a:r>
            <a:r>
              <a:rPr lang="zh-CN" sz="2800" dirty="0"/>
              <a:t>一组同样可能的可能性中它将具有什么值，则该数字是随机的。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zh-CN" sz="2800" dirty="0"/>
              <a:t>伪随机数：</a:t>
            </a:r>
          </a:p>
          <a:p>
            <a:pPr marL="0" indent="0">
              <a:buNone/>
            </a:pPr>
            <a:r>
              <a:rPr lang="zh-CN" sz="2800" dirty="0"/>
              <a:t>1. 该过程产生的值对于人类观察者来说应该是难以预测的。</a:t>
            </a:r>
          </a:p>
          <a:p>
            <a:pPr marL="0" indent="0">
              <a:buNone/>
            </a:pPr>
            <a:r>
              <a:rPr lang="zh-CN" sz="2800" dirty="0"/>
              <a:t>2.这些值应该看起来是随机的，因为它们应该通过随机性的统计测试。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572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D3BEAD-B8B2-4AD1-8A97-AD246EEA1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7750" y="2869356"/>
            <a:ext cx="9601200" cy="903714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Int rand</a:t>
            </a:r>
            <a:r>
              <a:rPr lang="zh-CN" sz="3600" dirty="0"/>
              <a:t>（）；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699872-1435-400D-BABA-6E9F42715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6535" y="3749953"/>
            <a:ext cx="9929973" cy="287218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返回一个值在</a:t>
            </a:r>
            <a:r>
              <a:rPr lang="en-US" altLang="zh-CN" sz="2800" dirty="0"/>
              <a:t>0</a:t>
            </a:r>
            <a:r>
              <a:rPr lang="zh-CN" altLang="en-US" sz="2800" dirty="0"/>
              <a:t>和</a:t>
            </a:r>
            <a:r>
              <a:rPr lang="en-US" altLang="zh-CN" sz="2800" dirty="0"/>
              <a:t>RAND_MAX</a:t>
            </a:r>
            <a:r>
              <a:rPr lang="zh-CN" sz="2800" dirty="0"/>
              <a:t>之间的整数</a:t>
            </a:r>
            <a:r>
              <a:rPr lang="zh-CN" altLang="zh-CN" sz="2800" dirty="0">
                <a:solidFill>
                  <a:srgbClr val="FF0000"/>
                </a:solidFill>
              </a:rPr>
              <a:t>[0,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zh-CN" altLang="zh-CN" sz="2800" dirty="0">
                <a:solidFill>
                  <a:srgbClr val="FF0000"/>
                </a:solidFill>
              </a:rPr>
              <a:t>RAND_MAX]</a:t>
            </a:r>
            <a:endParaRPr lang="zh-CN" sz="2800" dirty="0"/>
          </a:p>
          <a:p>
            <a:pPr lvl="1"/>
            <a:r>
              <a:rPr lang="zh-CN" sz="2800" dirty="0"/>
              <a:t>总是返回</a:t>
            </a:r>
            <a:r>
              <a:rPr lang="zh-CN" sz="2800" dirty="0">
                <a:solidFill>
                  <a:srgbClr val="FF0000"/>
                </a:solidFill>
              </a:rPr>
              <a:t>相同的</a:t>
            </a:r>
            <a:r>
              <a:rPr lang="zh-CN" sz="2800" dirty="0"/>
              <a:t>随机序列</a:t>
            </a:r>
          </a:p>
          <a:p>
            <a:r>
              <a:rPr lang="zh-CN" sz="2800" dirty="0"/>
              <a:t>对客户</a:t>
            </a:r>
            <a:r>
              <a:rPr lang="zh-CN" altLang="zh-CN" sz="2800" i="1" dirty="0">
                <a:solidFill>
                  <a:srgbClr val="FF0000"/>
                </a:solidFill>
                <a:latin typeface="Times New Roman" pitchFamily="1" charset="0"/>
              </a:rPr>
              <a:t>来说</a:t>
            </a:r>
            <a:r>
              <a:rPr lang="zh-CN" sz="2800" dirty="0"/>
              <a:t>不够</a:t>
            </a:r>
          </a:p>
          <a:p>
            <a:r>
              <a:rPr lang="zh-CN" sz="2800" dirty="0"/>
              <a:t>设计一个更好的界面“ </a:t>
            </a:r>
            <a:r>
              <a:rPr lang="zh-CN" sz="2800" dirty="0" err="1"/>
              <a:t>random.h </a:t>
            </a:r>
            <a:r>
              <a:rPr lang="zh-CN" sz="2800" dirty="0"/>
              <a:t>”</a:t>
            </a:r>
          </a:p>
        </p:txBody>
      </p:sp>
      <p:sp>
        <p:nvSpPr>
          <p:cNvPr id="4" name="Rounded Rectangular Callout 17">
            <a:extLst>
              <a:ext uri="{FF2B5EF4-FFF2-40B4-BE49-F238E27FC236}">
                <a16:creationId xmlns:a16="http://schemas.microsoft.com/office/drawing/2014/main" id="{596124D3-85A1-418D-B128-819F9F49434A}"/>
              </a:ext>
            </a:extLst>
          </p:cNvPr>
          <p:cNvSpPr/>
          <p:nvPr/>
        </p:nvSpPr>
        <p:spPr bwMode="auto">
          <a:xfrm>
            <a:off x="2544012" y="618181"/>
            <a:ext cx="7103976" cy="1700859"/>
          </a:xfrm>
          <a:prstGeom prst="wedgeRoundRectCallout">
            <a:avLst>
              <a:gd name="adj1" fmla="val -67017"/>
              <a:gd name="adj2" fmla="val -22367"/>
              <a:gd name="adj3" fmla="val 16667"/>
            </a:avLst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zh-CN" sz="2400" b="0" i="1" dirty="0"/>
              <a:t>从 C++11 开始，C++ 标准中有一个</a:t>
            </a:r>
            <a:r>
              <a:rPr lang="zh-CN" altLang="zh-CN" sz="2400" dirty="0">
                <a:solidFill>
                  <a:srgbClr val="000000"/>
                </a:solidFill>
                <a:latin typeface="Courier New" pitchFamily="1" charset="0"/>
              </a:rPr>
              <a:t>&lt;random&gt;</a:t>
            </a:r>
            <a:r>
              <a:rPr lang="zh-CN" altLang="zh-CN" sz="2400" b="0" i="1" dirty="0"/>
              <a:t>库。但是这里我们只使用</a:t>
            </a:r>
            <a:r>
              <a:rPr lang="zh-CN" altLang="zh-CN" sz="2400" dirty="0">
                <a:solidFill>
                  <a:srgbClr val="000000"/>
                </a:solidFill>
                <a:latin typeface="Courier New" charset="0"/>
              </a:rPr>
              <a:t>&lt; </a:t>
            </a:r>
            <a:r>
              <a:rPr lang="zh-CN" altLang="zh-CN" sz="2400" dirty="0" err="1">
                <a:solidFill>
                  <a:srgbClr val="000000"/>
                </a:solidFill>
                <a:latin typeface="Courier New" charset="0"/>
              </a:rPr>
              <a:t>cstdlib </a:t>
            </a:r>
            <a:r>
              <a:rPr lang="zh-CN" altLang="zh-CN" sz="2400" dirty="0">
                <a:solidFill>
                  <a:srgbClr val="000000"/>
                </a:solidFill>
                <a:latin typeface="Courier New" charset="0"/>
              </a:rPr>
              <a:t>&gt;来实现一个简化版本</a:t>
            </a:r>
            <a:r>
              <a:rPr lang="zh-CN" altLang="zh-CN" sz="2400" b="0" i="1" dirty="0"/>
              <a:t>。</a:t>
            </a:r>
            <a:endParaRPr lang="zh-CN" altLang="en-US" sz="2400" b="0" i="1" dirty="0"/>
          </a:p>
        </p:txBody>
      </p:sp>
    </p:spTree>
    <p:extLst>
      <p:ext uri="{BB962C8B-B14F-4D97-AF65-F5344CB8AC3E}">
        <p14:creationId xmlns:p14="http://schemas.microsoft.com/office/powerpoint/2010/main" val="264932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155CC4-8649-4485-A97E-274A3B867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“</a:t>
            </a:r>
            <a:r>
              <a:rPr lang="en-US" altLang="zh-CN" dirty="0"/>
              <a:t>random</a:t>
            </a:r>
            <a:r>
              <a:rPr lang="zh-CN" dirty="0"/>
              <a:t>.h ”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A7B015-113F-4485-A849-39AE3FF0B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90000"/>
              </a:lnSpc>
              <a:spcAft>
                <a:spcPts val="1200"/>
              </a:spcAft>
              <a:buFontTx/>
              <a:buChar char="•"/>
            </a:pPr>
            <a:r>
              <a:rPr lang="zh-CN" altLang="zh-CN" sz="2400" b="0" dirty="0">
                <a:latin typeface="Times New Roman" pitchFamily="1" charset="0"/>
              </a:rPr>
              <a:t>选择正确的函数集</a:t>
            </a:r>
          </a:p>
          <a:p>
            <a:pPr marL="800100" lvl="1" indent="-342900">
              <a:lnSpc>
                <a:spcPct val="9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zh-CN" altLang="zh-CN" sz="2400" b="0" i="1" dirty="0">
                <a:solidFill>
                  <a:srgbClr val="000000"/>
                </a:solidFill>
                <a:latin typeface="Times New Roman" pitchFamily="1" charset="0"/>
              </a:rPr>
              <a:t>选择指定范围内的随机整数</a:t>
            </a:r>
          </a:p>
          <a:p>
            <a:pPr marL="800100" lvl="1" indent="-342900">
              <a:lnSpc>
                <a:spcPct val="9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zh-CN" altLang="zh-CN" sz="2400" b="0" i="1" dirty="0">
                <a:solidFill>
                  <a:srgbClr val="000000"/>
                </a:solidFill>
                <a:latin typeface="Times New Roman" pitchFamily="1" charset="0"/>
              </a:rPr>
              <a:t>在指定范围内选择一个随机实数</a:t>
            </a:r>
          </a:p>
          <a:p>
            <a:pPr marL="800100" lvl="1" indent="-342900">
              <a:lnSpc>
                <a:spcPct val="9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zh-CN" altLang="zh-CN" sz="2400" b="0" i="1" dirty="0">
                <a:solidFill>
                  <a:srgbClr val="000000"/>
                </a:solidFill>
                <a:latin typeface="Times New Roman" pitchFamily="1" charset="0"/>
              </a:rPr>
              <a:t>模拟具有特定概率的随机事件</a:t>
            </a:r>
          </a:p>
          <a:p>
            <a:pPr marL="800100" lvl="1" indent="-342900">
              <a:lnSpc>
                <a:spcPct val="9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zh-CN" altLang="zh-CN" sz="2400" b="0" i="1" dirty="0">
                <a:solidFill>
                  <a:schemeClr val="tx1"/>
                </a:solidFill>
                <a:latin typeface="Times New Roman" pitchFamily="1" charset="0"/>
              </a:rPr>
              <a:t>设置随机数生成过程的初始值（ </a:t>
            </a:r>
            <a:r>
              <a:rPr lang="zh-CN" altLang="zh-CN" sz="2400" i="1" dirty="0">
                <a:solidFill>
                  <a:schemeClr val="tx1"/>
                </a:solidFill>
                <a:latin typeface="Times New Roman" pitchFamily="1" charset="0"/>
              </a:rPr>
              <a:t>seed </a:t>
            </a:r>
            <a:r>
              <a:rPr lang="zh-CN" altLang="zh-CN" sz="2400" b="0" i="1" dirty="0">
                <a:solidFill>
                  <a:schemeClr val="tx1"/>
                </a:solidFill>
                <a:latin typeface="Times New Roman" pitchFamily="1" charset="0"/>
              </a:rPr>
              <a:t>），例如程序运行的时间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593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578" name="Rectangle 2"/>
          <p:cNvSpPr>
            <a:spLocks noChangeArrowheads="1"/>
          </p:cNvSpPr>
          <p:nvPr/>
        </p:nvSpPr>
        <p:spPr bwMode="auto">
          <a:xfrm>
            <a:off x="1828800" y="1076326"/>
            <a:ext cx="8534400" cy="5476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/>
          </a:p>
        </p:txBody>
      </p:sp>
      <p:sp>
        <p:nvSpPr>
          <p:cNvPr id="920579" name="Text Box 3"/>
          <p:cNvSpPr txBox="1">
            <a:spLocks noChangeArrowheads="1"/>
          </p:cNvSpPr>
          <p:nvPr/>
        </p:nvSpPr>
        <p:spPr bwMode="auto">
          <a:xfrm>
            <a:off x="1934241" y="1362287"/>
            <a:ext cx="8440737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zh-CN" sz="1600" dirty="0">
                <a:solidFill>
                  <a:srgbClr val="0000FF"/>
                </a:solidFill>
                <a:latin typeface="Courier New" charset="0"/>
              </a:rPr>
              <a:t>/*</a:t>
            </a:r>
          </a:p>
          <a:p>
            <a:r>
              <a:rPr lang="zh-CN" sz="1600" dirty="0">
                <a:solidFill>
                  <a:srgbClr val="0000FF"/>
                </a:solidFill>
                <a:latin typeface="Courier New" charset="0"/>
              </a:rPr>
              <a:t>* 文件： </a:t>
            </a:r>
            <a:r>
              <a:rPr lang="zh-CN" sz="1600" dirty="0" err="1">
                <a:solidFill>
                  <a:srgbClr val="0000FF"/>
                </a:solidFill>
                <a:latin typeface="Courier New" charset="0"/>
              </a:rPr>
              <a:t>random.h</a:t>
            </a:r>
            <a:endParaRPr lang="en-US" sz="1600" dirty="0">
              <a:solidFill>
                <a:srgbClr val="0000FF"/>
              </a:solidFill>
              <a:latin typeface="Courier New" charset="0"/>
            </a:endParaRPr>
          </a:p>
          <a:p>
            <a:r>
              <a:rPr lang="zh-CN" sz="1600" dirty="0">
                <a:solidFill>
                  <a:srgbClr val="0000FF"/>
                </a:solidFill>
                <a:latin typeface="Courier New" charset="0"/>
              </a:rPr>
              <a:t>* --------------</a:t>
            </a:r>
          </a:p>
          <a:p>
            <a:r>
              <a:rPr lang="zh-CN" sz="1600" dirty="0">
                <a:solidFill>
                  <a:srgbClr val="0000FF"/>
                </a:solidFill>
                <a:latin typeface="Courier New" charset="0"/>
              </a:rPr>
              <a:t>* 此文件导出用于生成伪随机数的函数。</a:t>
            </a:r>
          </a:p>
          <a:p>
            <a:r>
              <a:rPr lang="zh-CN" sz="1600" dirty="0">
                <a:solidFill>
                  <a:srgbClr val="0000FF"/>
                </a:solidFill>
                <a:latin typeface="Courier New" charset="0"/>
              </a:rPr>
              <a:t>*/</a:t>
            </a:r>
          </a:p>
          <a:p>
            <a:endParaRPr lang="en-US" sz="1200" dirty="0">
              <a:latin typeface="Courier New" charset="0"/>
            </a:endParaRPr>
          </a:p>
          <a:p>
            <a:r>
              <a:rPr lang="zh-CN" sz="1600" dirty="0">
                <a:latin typeface="Courier New" charset="0"/>
              </a:rPr>
              <a:t># </a:t>
            </a:r>
            <a:r>
              <a:rPr lang="zh-CN" sz="1600" dirty="0" err="1">
                <a:latin typeface="Courier New" charset="0"/>
              </a:rPr>
              <a:t>ifndef_random_h </a:t>
            </a:r>
            <a:r>
              <a:rPr lang="zh-CN" sz="1600" dirty="0">
                <a:latin typeface="Courier New" charset="0"/>
              </a:rPr>
              <a:t>_ </a:t>
            </a:r>
            <a:r>
              <a:rPr lang="zh-CN" sz="1600" dirty="0" err="1">
                <a:latin typeface="Courier New" charset="0"/>
              </a:rPr>
              <a:t>_</a:t>
            </a:r>
            <a:endParaRPr lang="en-US" sz="1600" dirty="0">
              <a:latin typeface="Courier New" charset="0"/>
            </a:endParaRPr>
          </a:p>
          <a:p>
            <a:r>
              <a:rPr lang="zh-CN" sz="1600" dirty="0">
                <a:latin typeface="Courier New" charset="0"/>
              </a:rPr>
              <a:t>#define_random_h </a:t>
            </a:r>
            <a:r>
              <a:rPr lang="zh-CN" sz="1600" dirty="0" err="1">
                <a:latin typeface="Courier New" charset="0"/>
              </a:rPr>
              <a:t>_</a:t>
            </a:r>
            <a:endParaRPr lang="en-US" sz="1600" dirty="0">
              <a:latin typeface="Courier New" charset="0"/>
            </a:endParaRPr>
          </a:p>
          <a:p>
            <a:endParaRPr lang="en-US" sz="1600" dirty="0">
              <a:latin typeface="Courier New" charset="0"/>
            </a:endParaRPr>
          </a:p>
          <a:p>
            <a:r>
              <a:rPr lang="zh-CN" sz="1600" dirty="0">
                <a:latin typeface="Courier New" charset="0"/>
              </a:rPr>
              <a:t>int </a:t>
            </a:r>
            <a:r>
              <a:rPr lang="zh-CN" sz="1600" dirty="0" err="1">
                <a:latin typeface="Courier New" charset="0"/>
              </a:rPr>
              <a:t>randomInteger </a:t>
            </a:r>
            <a:r>
              <a:rPr lang="zh-CN" sz="1600" dirty="0">
                <a:latin typeface="Courier New" charset="0"/>
              </a:rPr>
              <a:t>(int low, int high);</a:t>
            </a:r>
          </a:p>
          <a:p>
            <a:endParaRPr lang="en-US" sz="1600" dirty="0">
              <a:latin typeface="Courier New" charset="0"/>
            </a:endParaRPr>
          </a:p>
          <a:p>
            <a:r>
              <a:rPr lang="zh-CN" sz="1600" dirty="0">
                <a:solidFill>
                  <a:srgbClr val="000000"/>
                </a:solidFill>
                <a:latin typeface="Courier New" charset="0"/>
              </a:rPr>
              <a:t>double randomReal （</a:t>
            </a:r>
            <a:r>
              <a:rPr lang="en-US" altLang="zh-CN" sz="1600" dirty="0">
                <a:solidFill>
                  <a:srgbClr val="000000"/>
                </a:solidFill>
                <a:latin typeface="Courier New" charset="0"/>
              </a:rPr>
              <a:t>double low, double high</a:t>
            </a:r>
            <a:r>
              <a:rPr lang="zh-CN" sz="1600" dirty="0">
                <a:solidFill>
                  <a:srgbClr val="000000"/>
                </a:solidFill>
                <a:latin typeface="Courier New" charset="0"/>
              </a:rPr>
              <a:t>）；</a:t>
            </a:r>
          </a:p>
          <a:p>
            <a:endParaRPr lang="en-US" sz="1600" dirty="0">
              <a:latin typeface="Courier New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urier New" charset="0"/>
              </a:rPr>
              <a:t>bool </a:t>
            </a:r>
            <a:r>
              <a:rPr lang="en-US" altLang="zh-CN" sz="1600" dirty="0" err="1">
                <a:solidFill>
                  <a:srgbClr val="000000"/>
                </a:solidFill>
                <a:latin typeface="Courier New" charset="0"/>
              </a:rPr>
              <a:t>randomChance</a:t>
            </a:r>
            <a:r>
              <a:rPr lang="en-US" altLang="zh-CN" sz="1600" dirty="0">
                <a:solidFill>
                  <a:srgbClr val="000000"/>
                </a:solidFill>
                <a:latin typeface="Courier New" charset="0"/>
              </a:rPr>
              <a:t>(double p);</a:t>
            </a:r>
          </a:p>
          <a:p>
            <a:endParaRPr lang="en-US" altLang="zh-CN" sz="1600" dirty="0">
              <a:latin typeface="Courier New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urier New" charset="0"/>
              </a:rPr>
              <a:t>void </a:t>
            </a:r>
            <a:r>
              <a:rPr lang="en-US" altLang="zh-CN" sz="1600" dirty="0" err="1">
                <a:solidFill>
                  <a:srgbClr val="000000"/>
                </a:solidFill>
                <a:latin typeface="Courier New" charset="0"/>
              </a:rPr>
              <a:t>setRandomSeed</a:t>
            </a:r>
            <a:r>
              <a:rPr lang="en-US" altLang="zh-CN" sz="1600" dirty="0">
                <a:solidFill>
                  <a:srgbClr val="000000"/>
                </a:solidFill>
                <a:latin typeface="Courier New" charset="0"/>
              </a:rPr>
              <a:t>(int seed);</a:t>
            </a:r>
          </a:p>
          <a:p>
            <a:endParaRPr lang="en-US" altLang="zh-CN" sz="1600" dirty="0">
              <a:solidFill>
                <a:srgbClr val="000000"/>
              </a:solidFill>
              <a:latin typeface="Courier New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urier New" charset="0"/>
              </a:rPr>
              <a:t>#endif</a:t>
            </a:r>
            <a:endParaRPr lang="en-US" sz="1600" dirty="0">
              <a:latin typeface="Courier New" charset="0"/>
            </a:endParaRPr>
          </a:p>
          <a:p>
            <a:endParaRPr lang="en-US" sz="1600" dirty="0">
              <a:latin typeface="Courier New" charset="0"/>
            </a:endParaRPr>
          </a:p>
        </p:txBody>
      </p:sp>
      <p:sp>
        <p:nvSpPr>
          <p:cNvPr id="920583" name="Rectangle 7"/>
          <p:cNvSpPr>
            <a:spLocks noChangeArrowheads="1"/>
          </p:cNvSpPr>
          <p:nvPr/>
        </p:nvSpPr>
        <p:spPr bwMode="auto">
          <a:xfrm>
            <a:off x="1840578" y="1089347"/>
            <a:ext cx="8534400" cy="5476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72B673A-F4A8-4DC9-9914-482E63B17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295" y="187325"/>
            <a:ext cx="9601200" cy="1485900"/>
          </a:xfrm>
        </p:spPr>
        <p:txBody>
          <a:bodyPr/>
          <a:lstStyle/>
          <a:p>
            <a:r>
              <a:rPr lang="zh-CN" dirty="0"/>
              <a:t>“ </a:t>
            </a:r>
            <a:r>
              <a:rPr lang="zh-CN" dirty="0" err="1"/>
              <a:t>Random.h </a:t>
            </a:r>
            <a:r>
              <a:rPr lang="zh-CN" dirty="0"/>
              <a:t>” 接口（简化）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126242-3B4A-475E-85AF-FA93396F4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29666"/>
            <a:ext cx="9601200" cy="1485900"/>
          </a:xfrm>
        </p:spPr>
        <p:txBody>
          <a:bodyPr/>
          <a:lstStyle/>
          <a:p>
            <a:r>
              <a:rPr lang="zh-CN" dirty="0"/>
              <a:t>随机</a:t>
            </a:r>
            <a:r>
              <a:rPr lang="zh-CN" altLang="zh-CN" dirty="0"/>
              <a:t>整数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B9E8FF0-8BE1-4944-8D49-C70C555793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90" t="20771" r="22868" b="16913"/>
          <a:stretch/>
        </p:blipFill>
        <p:spPr>
          <a:xfrm>
            <a:off x="1295400" y="1072616"/>
            <a:ext cx="8704448" cy="551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035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66B0E1-F454-4D9F-B050-CF2839546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0504" y="873303"/>
            <a:ext cx="9745038" cy="5271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sz="2800" dirty="0"/>
              <a:t>如果将 rand 函数的结果分解为以下四步过程，则最容易理解将 rand 函数的结果转换为有限范围内的整数的过程：</a:t>
            </a:r>
          </a:p>
          <a:p>
            <a:r>
              <a:rPr lang="zh-CN" sz="2400" dirty="0"/>
              <a:t>1.通过将 rand 的整数结果转换为 0 ≤ d &lt; 1 范围内的浮点数 d 来</a:t>
            </a:r>
            <a:r>
              <a:rPr lang="zh-CN" sz="2400" dirty="0">
                <a:solidFill>
                  <a:srgbClr val="FF0000"/>
                </a:solidFill>
              </a:rPr>
              <a:t>规范化整数结果。</a:t>
            </a:r>
          </a:p>
          <a:p>
            <a:r>
              <a:rPr lang="zh-CN" sz="2400" dirty="0"/>
              <a:t>2.通过将值 d 乘以所需范围的大小来</a:t>
            </a:r>
            <a:r>
              <a:rPr lang="zh-CN" sz="2400" dirty="0">
                <a:solidFill>
                  <a:srgbClr val="FF0000"/>
                </a:solidFill>
              </a:rPr>
              <a:t>缩放值，使其跨越正确数量的整数。</a:t>
            </a:r>
          </a:p>
          <a:p>
            <a:r>
              <a:rPr lang="zh-CN" sz="2400" dirty="0"/>
              <a:t>3.通过添加下限来</a:t>
            </a:r>
            <a:r>
              <a:rPr lang="zh-CN" sz="2400" dirty="0">
                <a:solidFill>
                  <a:srgbClr val="FF0000"/>
                </a:solidFill>
              </a:rPr>
              <a:t>转换值，以便范围从所需点开始。</a:t>
            </a:r>
          </a:p>
          <a:p>
            <a:r>
              <a:rPr lang="zh-CN" sz="2400" dirty="0"/>
              <a:t>4 </a:t>
            </a:r>
            <a:r>
              <a:rPr lang="zh-CN" sz="2400" dirty="0">
                <a:solidFill>
                  <a:srgbClr val="FF0000"/>
                </a:solidFill>
              </a:rPr>
              <a:t>.通过调用库中的函数 floor 将数字转换</a:t>
            </a:r>
            <a:r>
              <a:rPr lang="zh-CN" sz="2400" dirty="0"/>
              <a:t>为整数，该函数返回小于其参数的最大整数。</a:t>
            </a:r>
          </a:p>
        </p:txBody>
      </p:sp>
    </p:spTree>
    <p:extLst>
      <p:ext uri="{BB962C8B-B14F-4D97-AF65-F5344CB8AC3E}">
        <p14:creationId xmlns:p14="http://schemas.microsoft.com/office/powerpoint/2010/main" val="919114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C0B95A-FE13-4951-B171-EF294617E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??</a:t>
            </a:r>
            <a:r>
              <a:rPr lang="zh-CN" altLang="en-US" dirty="0"/>
              <a:t>我觉得这里有问题吗？为什么要改没有没有</a:t>
            </a:r>
            <a:r>
              <a:rPr lang="zh-CN" altLang="zh-CN" dirty="0"/>
              <a:t>-1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CB6972-AB4A-4EB1-B395-ED6D10A4A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3989964"/>
            <a:ext cx="9601200" cy="2487838"/>
          </a:xfrm>
        </p:spPr>
        <p:txBody>
          <a:bodyPr>
            <a:normAutofit/>
          </a:bodyPr>
          <a:lstStyle/>
          <a:p>
            <a:r>
              <a:rPr lang="zh-CN" sz="2800" dirty="0"/>
              <a:t>为什么是 rand() / (double(RAND_MAX)+1)？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FBBE6E9-8739-424F-8A28-49F0715F89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973" t="26947" r="31237" b="50000"/>
          <a:stretch/>
        </p:blipFill>
        <p:spPr>
          <a:xfrm>
            <a:off x="1446022" y="633917"/>
            <a:ext cx="9374378" cy="330416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E87FC7C-BA65-4A9D-82FC-8AE131FF20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842" t="32423" r="22553" b="59601"/>
          <a:stretch/>
        </p:blipFill>
        <p:spPr>
          <a:xfrm>
            <a:off x="1953928" y="4710146"/>
            <a:ext cx="8661576" cy="87126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A7E829D-2199-421B-871F-BAC3201F07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842" t="50203" r="23803" b="41820"/>
          <a:stretch/>
        </p:blipFill>
        <p:spPr>
          <a:xfrm>
            <a:off x="1953928" y="5703296"/>
            <a:ext cx="8661576" cy="89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035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F0FCB-BE45-4D0A-BE36-2F1355A73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29AFED-238E-423A-8E58-7068DFFE9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4811028"/>
            <a:ext cx="9601200" cy="1056372"/>
          </a:xfrm>
        </p:spPr>
        <p:txBody>
          <a:bodyPr>
            <a:normAutofit/>
          </a:bodyPr>
          <a:lstStyle/>
          <a:p>
            <a:r>
              <a:rPr lang="zh-CN" sz="2800" dirty="0"/>
              <a:t>(high-low) 不同于 (high-low+1)</a:t>
            </a:r>
          </a:p>
          <a:p>
            <a:r>
              <a:rPr lang="zh-CN" altLang="zh-CN" sz="2800" dirty="0"/>
              <a:t>无法获得正确的端点</a:t>
            </a:r>
            <a:endParaRPr 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AE74A6E-6094-4B7C-AF33-18DA50C805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658" t="37052" r="30763" b="42176"/>
          <a:stretch/>
        </p:blipFill>
        <p:spPr>
          <a:xfrm>
            <a:off x="1188136" y="1198746"/>
            <a:ext cx="9968127" cy="309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658762"/>
      </p:ext>
    </p:extLst>
  </p:cSld>
  <p:clrMapOvr>
    <a:masterClrMapping/>
  </p:clrMapOvr>
</p:sld>
</file>

<file path=ppt/theme/theme1.xml><?xml version="1.0" encoding="utf-8"?>
<a:theme xmlns:a="http://schemas.openxmlformats.org/drawingml/2006/main" name="剪切">
  <a:themeElements>
    <a:clrScheme name="剪切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剪切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剪切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剪切</Template>
  <TotalTime>451</TotalTime>
  <Words>635</Words>
  <Application>Microsoft Office PowerPoint</Application>
  <PresentationFormat>宽屏</PresentationFormat>
  <Paragraphs>75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Calibri</vt:lpstr>
      <vt:lpstr>Courier New</vt:lpstr>
      <vt:lpstr>Franklin Gothic Book</vt:lpstr>
      <vt:lpstr>Times New Roman</vt:lpstr>
      <vt:lpstr>Wingdings</vt:lpstr>
      <vt:lpstr>剪切</vt:lpstr>
      <vt:lpstr>PowerPoint 演示文稿</vt:lpstr>
      <vt:lpstr>PowerPoint 演示文稿</vt:lpstr>
      <vt:lpstr>Int rand（）；</vt:lpstr>
      <vt:lpstr>“random.h ”</vt:lpstr>
      <vt:lpstr>“ Random.h ” 接口（简化）</vt:lpstr>
      <vt:lpstr>随机整数</vt:lpstr>
      <vt:lpstr>PowerPoint 演示文稿</vt:lpstr>
      <vt:lpstr>??我觉得这里有问题吗？为什么要改没有没有-1</vt:lpstr>
      <vt:lpstr>PowerPoint 演示文稿</vt:lpstr>
      <vt:lpstr>PowerPoint 演示文稿</vt:lpstr>
      <vt:lpstr>rand()如何 运行？</vt:lpstr>
      <vt:lpstr>PowerPoint 演示文稿</vt:lpstr>
      <vt:lpstr>在函数之前使用静态</vt:lpstr>
      <vt:lpstr>复习题：（ch2）</vt:lpstr>
      <vt:lpstr>真的</vt:lpstr>
      <vt:lpstr>PowerPoint 演示文稿</vt:lpstr>
      <vt:lpstr>谢谢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Snow Vivien</dc:creator>
  <cp:lastModifiedBy>Jiaju Wang (SDS, 121090544)</cp:lastModifiedBy>
  <cp:revision>43</cp:revision>
  <dcterms:created xsi:type="dcterms:W3CDTF">2022-03-05T03:09:46Z</dcterms:created>
  <dcterms:modified xsi:type="dcterms:W3CDTF">2022-10-19T10:23:17Z</dcterms:modified>
</cp:coreProperties>
</file>