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553" r:id="rId4"/>
    <p:sldId id="497" r:id="rId5"/>
    <p:sldId id="528" r:id="rId6"/>
    <p:sldId id="475" r:id="rId7"/>
    <p:sldId id="476" r:id="rId8"/>
    <p:sldId id="478" r:id="rId9"/>
    <p:sldId id="498" r:id="rId10"/>
    <p:sldId id="499" r:id="rId11"/>
    <p:sldId id="500" r:id="rId12"/>
    <p:sldId id="502" r:id="rId13"/>
    <p:sldId id="507" r:id="rId14"/>
    <p:sldId id="508" r:id="rId1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000000"/>
    <a:srgbClr val="CCFFFF"/>
    <a:srgbClr val="D5FFFF"/>
    <a:srgbClr val="009900"/>
    <a:srgbClr val="66FF66"/>
    <a:srgbClr val="96969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10" autoAdjust="0"/>
    <p:restoredTop sz="96730" autoAdjust="0"/>
  </p:normalViewPr>
  <p:slideViewPr>
    <p:cSldViewPr showGuides="1">
      <p:cViewPr varScale="1">
        <p:scale>
          <a:sx n="72" d="100"/>
          <a:sy n="72" d="100"/>
        </p:scale>
        <p:origin x="58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ABD25-A006-8442-AED2-6D170B28C0FC}" type="slidenum">
              <a:rPr lang="en-US">
                <a:solidFill>
                  <a:prstClr val="black"/>
                </a:solidFill>
                <a:latin typeface="Times" pitchFamily="1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zh-CN" sz="1200" b="0" dirty="0">
                <a:solidFill>
                  <a:srgbClr val="000000"/>
                </a:solidFill>
                <a:latin typeface="Times New Roman" pitchFamily="1" charset="0"/>
              </a:rPr>
              <a:t>计算机以精确、可预测的方式执行其指令。如果你给一个计算机程序相同的输入，它每次都会产生相同的输出，这不是你想要的非确定性程序。</a:t>
            </a:r>
            <a:endParaRPr lang="en-US" dirty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3ABD25-A006-8442-AED2-6D170B28C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FE074-C95E-3048-8C9A-C22F7E548980}" type="slidenum">
              <a:rPr lang="en-US"/>
              <a:pPr/>
              <a:t>4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5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6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FE074-C95E-3048-8C9A-C22F7E548980}" type="slidenum">
              <a:rPr lang="en-US"/>
              <a:pPr/>
              <a:t>7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0F19B-EFDD-5D46-91D2-267A23E5F043}" type="slidenum">
              <a:rPr lang="en-US"/>
              <a:pPr/>
              <a:t>9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8D81-B27E-3B45-AC27-31A249F086CD}" type="slidenum">
              <a:rPr lang="en-US"/>
              <a:pPr/>
              <a:t>10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179319-EBCB-EC44-BABA-F5EDD1D48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ADE519-0466-6C45-83C1-371F2FEE7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FCF31-B35B-864A-BBDA-07E44CD9E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AE041-5BF3-8649-8E6B-15567A4A0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656F-3D63-844F-B8D0-3C9078BB5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A61EE1-17C0-A242-A04D-5092C058B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342FA9-5BA2-D747-9E9B-4871D3B81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9CD79F-AE13-4645-BB5C-F4C8EBB05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889BF03-8342-BC42-8085-83863E128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4B822E-91A0-CC4E-B3F8-4520C0F86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A20B6D-9E8A-AE49-B2C2-90792D133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3FA8A-C4FF-7F45-9603-374C8746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CAE457-F1C6-7341-94CD-B503F78FF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F14B723-E449-EA45-A28A-5FA5DD77E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B409AF-2D96-BA43-BA47-19F872ACA0CC}" type="slidenum">
              <a:rPr lang="en-US" b="0">
                <a:solidFill>
                  <a:srgbClr val="000000"/>
                </a:solidFill>
              </a:rPr>
              <a:pPr/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>
                <a:latin typeface="+mn-lt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i="0">
                <a:latin typeface="+mn-lt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>
                <a:latin typeface="+mn-lt"/>
              </a:defRPr>
            </a:lvl1pPr>
          </a:lstStyle>
          <a:p>
            <a:pPr>
              <a:defRPr/>
            </a:pPr>
            <a:fld id="{E486E542-7683-3D4F-8E57-924FE3DC4945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AD2F-B2CF-4A68-8FDB-83C8679E6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8522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随机数库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8842-0E9D-4359-A50C-8731247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0266"/>
            <a:ext cx="6858000" cy="1241822"/>
          </a:xfrm>
        </p:spPr>
        <p:txBody>
          <a:bodyPr/>
          <a:lstStyle/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孙钦波</a:t>
            </a:r>
          </a:p>
          <a:p>
            <a:r>
              <a:rPr lang="zh-C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邮箱：218019050@link.cuhk.edu.cn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2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实现说明：randomReal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*--------------------------------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randomReal 的代码类似于 randomInteger 的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代码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，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没有最后的转换步骤。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双随机实数（双低，双高）{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初始化随机种子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d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= rand() / (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双 (RAND_MAX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) + 1);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s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d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* (高 - 低);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返回低 +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s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实施说明：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randomChance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randomChance 的代码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调用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randomReal(0, 1) 然后检查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结果是否小于请求的概率。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bool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randomChance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(double p)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return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randomReal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(0, 1) &lt; p;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endParaRPr lang="en-US" altLang="zh-CN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bool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randomBool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 return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randomChance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(0.5);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实施说明：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randomChance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randomChance 的代码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调用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randomReal(0, 1) 然后检查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结果是否小于请求的概率。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布尔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随机机会（双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p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初始化随机种子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返回随机实数(0, 1) &lt; p;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urier New" charset="0"/>
              </a:rPr>
              <a:t>布尔</a:t>
            </a:r>
            <a:r>
              <a:rPr lang="zh-CN" altLang="zh-CN" sz="1600" dirty="0" err="1">
                <a:solidFill>
                  <a:srgbClr val="000000"/>
                </a:solidFill>
                <a:latin typeface="Courier New" charset="0"/>
              </a:rPr>
              <a:t>随机布尔</a:t>
            </a:r>
            <a:r>
              <a:rPr lang="zh-CN" altLang="zh-CN" sz="1600" dirty="0">
                <a:solidFill>
                  <a:srgbClr val="000000"/>
                </a:solidFill>
                <a:latin typeface="Courier New" charset="0"/>
              </a:rPr>
              <a:t>（）{</a:t>
            </a:r>
          </a:p>
          <a:p>
            <a:r>
              <a:rPr lang="zh-CN" altLang="zh-CN" sz="1600" dirty="0">
                <a:solidFill>
                  <a:srgbClr val="000000"/>
                </a:solidFill>
                <a:latin typeface="Courier New" charset="0"/>
              </a:rPr>
              <a:t>返回</a:t>
            </a:r>
            <a:r>
              <a:rPr lang="zh-CN" altLang="zh-CN" sz="1600" dirty="0" err="1">
                <a:solidFill>
                  <a:srgbClr val="000000"/>
                </a:solidFill>
                <a:latin typeface="Courier New" charset="0"/>
              </a:rPr>
              <a:t>随机机会</a:t>
            </a:r>
            <a:r>
              <a:rPr lang="zh-CN" altLang="zh-CN" sz="1600" dirty="0">
                <a:solidFill>
                  <a:srgbClr val="000000"/>
                </a:solidFill>
                <a:latin typeface="Courier New" charset="0"/>
              </a:rPr>
              <a:t>（0.5）；</a:t>
            </a:r>
          </a:p>
          <a:p>
            <a:r>
              <a:rPr lang="zh-CN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实现说明：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setRandomSeed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setRandomSeed函数只是将其参数转发给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设置随机函数的启动数值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。需要调用initRandomSeed来设置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初始化标志。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setRandomSeed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(int seed)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srand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(seed);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实现说明：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setRandomSeed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setRandomSeed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函数只是将其参数转发给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桑德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。需要调用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initRandomSeed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来设置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初始化标志。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无效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setRandomSeed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（整数种子）{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初始化随机种子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srand（种子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4265" y="1103313"/>
            <a:ext cx="8494713" cy="5257800"/>
            <a:chOff x="240" y="720"/>
            <a:chExt cx="5280" cy="3312"/>
          </a:xfrm>
        </p:grpSpPr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726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实现说明：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initRandomSeed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函数声明了一个静态变量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跟踪种子是否已初始化。这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第一次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调用initRandomSeed 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，初始化为假，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所以种子设置为当前时间。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static bool initialized = false;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if (!initialized)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  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srand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(int(time(NULL)));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   initialized = true;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}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endParaRPr lang="zh-CN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72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97AE5E67-745C-4521-9DBE-35F8F54AAC32}"/>
              </a:ext>
            </a:extLst>
          </p:cNvPr>
          <p:cNvGrpSpPr/>
          <p:nvPr/>
        </p:nvGrpSpPr>
        <p:grpSpPr>
          <a:xfrm>
            <a:off x="915032" y="3569203"/>
            <a:ext cx="6298566" cy="2259492"/>
            <a:chOff x="1981889" y="5663947"/>
            <a:chExt cx="6460217" cy="2259492"/>
          </a:xfrm>
        </p:grpSpPr>
        <p:sp>
          <p:nvSpPr>
            <p:cNvPr id="12" name="Rounded Rectangular Callout 25">
              <a:extLst>
                <a:ext uri="{FF2B5EF4-FFF2-40B4-BE49-F238E27FC236}">
                  <a16:creationId xmlns:a16="http://schemas.microsoft.com/office/drawing/2014/main" id="{18784570-73E4-465D-8DDE-40498DBC1F28}"/>
                </a:ext>
              </a:extLst>
            </p:cNvPr>
            <p:cNvSpPr/>
            <p:nvPr/>
          </p:nvSpPr>
          <p:spPr bwMode="auto">
            <a:xfrm>
              <a:off x="2762797" y="6861610"/>
              <a:ext cx="5627205" cy="1061829"/>
            </a:xfrm>
            <a:prstGeom prst="wedgeRoundRectCallout">
              <a:avLst>
                <a:gd name="adj1" fmla="val -49698"/>
                <a:gd name="adj2" fmla="val -131168"/>
                <a:gd name="adj3" fmla="val 1666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91F75F19-0273-4B5D-805D-1478AC3CD1EE}"/>
                </a:ext>
              </a:extLst>
            </p:cNvPr>
            <p:cNvSpPr/>
            <p:nvPr/>
          </p:nvSpPr>
          <p:spPr bwMode="auto">
            <a:xfrm>
              <a:off x="1981889" y="5663947"/>
              <a:ext cx="920497" cy="32414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BEBC3D3D-4A3B-4C17-A08D-B1101375837E}"/>
                </a:ext>
              </a:extLst>
            </p:cNvPr>
            <p:cNvSpPr txBox="1"/>
            <p:nvPr/>
          </p:nvSpPr>
          <p:spPr>
            <a:xfrm>
              <a:off x="2816704" y="6979001"/>
              <a:ext cx="5625402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zh-CN" sz="1200" dirty="0">
                  <a:latin typeface="Courier New"/>
                  <a:cs typeface="Courier New"/>
                </a:rPr>
                <a:t>静态变量</a:t>
              </a:r>
              <a:r>
                <a:rPr lang="zh-CN" b="0" i="1" dirty="0"/>
                <a:t>的生命周期从程序流第一次遇到声明时开始，并在程序终止时结束。编译器仅分配一个</a:t>
              </a:r>
              <a:r>
                <a:rPr lang="zh-CN" altLang="en-US" sz="1200" b="0" i="1" dirty="0">
                  <a:latin typeface="Courier New"/>
                  <a:cs typeface="Courier New"/>
                </a:rPr>
                <a:t>初始化</a:t>
              </a:r>
              <a:r>
                <a:rPr lang="zh-CN" sz="1200" dirty="0">
                  <a:latin typeface="Courier New"/>
                  <a:cs typeface="Courier New"/>
                </a:rPr>
                <a:t>副本</a:t>
              </a:r>
              <a:r>
                <a:rPr lang="zh-CN" b="0" i="1" dirty="0"/>
                <a:t>，该副本仅初始化一次，然后由对</a:t>
              </a:r>
              <a:r>
                <a:rPr lang="zh-CN" sz="1200" dirty="0">
                  <a:latin typeface="Courier New"/>
                  <a:cs typeface="Courier New"/>
                </a:rPr>
                <a:t>initRandomSeed的所有调用共享</a:t>
              </a:r>
              <a:r>
                <a:rPr lang="zh-CN" b="0" i="1" dirty="0"/>
                <a:t>。这确保了初始化步骤必须执行一次且仅执行一次。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4C4D9D6-805B-4694-E199-879A62770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12" b="17875"/>
          <a:stretch/>
        </p:blipFill>
        <p:spPr>
          <a:xfrm>
            <a:off x="5410200" y="1281525"/>
            <a:ext cx="2964075" cy="34853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  <a:latin typeface="Times New Roman" pitchFamily="1" charset="0"/>
              </a:rPr>
              <a:t>设计一个随机数库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zh-CN" sz="2400" b="0" dirty="0">
                <a:latin typeface="Times New Roman" pitchFamily="1" charset="0"/>
              </a:rPr>
              <a:t>非</a:t>
            </a:r>
            <a:r>
              <a:rPr lang="zh-CN" sz="2400" b="0" dirty="0">
                <a:solidFill>
                  <a:srgbClr val="000000"/>
                </a:solidFill>
                <a:latin typeface="Times New Roman" pitchFamily="1" charset="0"/>
              </a:rPr>
              <a:t>确定性行为很难在计算机上实现。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鉴于在计算机中很难实现真正的非确定性，本章中描述的</a:t>
            </a:r>
            <a:r>
              <a:rPr lang="zh-CN" altLang="zh-CN" sz="2000" dirty="0" err="1">
                <a:solidFill>
                  <a:srgbClr val="000000"/>
                </a:solidFill>
                <a:latin typeface="Courier New" pitchFamily="1" charset="0"/>
              </a:rPr>
              <a:t>random.h接口等库必须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通过执行满足以下标准的确定性过程来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模拟随机性：</a:t>
            </a:r>
          </a:p>
          <a:p>
            <a:pPr marL="914400" lvl="1" indent="-457200">
              <a:lnSpc>
                <a:spcPct val="85000"/>
              </a:lnSpc>
              <a:spcAft>
                <a:spcPts val="1200"/>
              </a:spcAft>
              <a:buAutoNum type="arabicPeriod"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该过程产生的值对于人类观察者来说应该是难以预测的。</a:t>
            </a:r>
          </a:p>
          <a:p>
            <a:pPr marL="914400" lvl="1" indent="-457200">
              <a:lnSpc>
                <a:spcPct val="85000"/>
              </a:lnSpc>
              <a:spcAft>
                <a:spcPts val="1200"/>
              </a:spcAft>
              <a:buFontTx/>
              <a:buAutoNum type="arabicPeriod"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这些值应该看起来是随机的，因为它们应该通过随机性的统计测试。</a:t>
            </a:r>
          </a:p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因为该过程不是真正随机的，所以由</a:t>
            </a:r>
            <a:r>
              <a:rPr lang="zh-CN" altLang="zh-CN" sz="2000" dirty="0" err="1">
                <a:solidFill>
                  <a:srgbClr val="000000"/>
                </a:solidFill>
                <a:latin typeface="Courier New" pitchFamily="1" charset="0"/>
              </a:rPr>
              <a:t>random.h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接口生成的值被称为是</a:t>
            </a:r>
            <a:r>
              <a:rPr lang="zh-CN" altLang="zh-CN" sz="2400" i="1" dirty="0">
                <a:solidFill>
                  <a:srgbClr val="FF0000"/>
                </a:solidFill>
                <a:latin typeface="Times New Roman" pitchFamily="1" charset="0"/>
              </a:rPr>
              <a:t>伪随机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的。</a:t>
            </a:r>
          </a:p>
        </p:txBody>
      </p:sp>
      <p:sp>
        <p:nvSpPr>
          <p:cNvPr id="5" name="Rounded Rectangular Callout 17">
            <a:extLst>
              <a:ext uri="{FF2B5EF4-FFF2-40B4-BE49-F238E27FC236}">
                <a16:creationId xmlns:a16="http://schemas.microsoft.com/office/drawing/2014/main" id="{9F77CC88-B5AC-4C13-9AA9-F2A6E14AC937}"/>
              </a:ext>
            </a:extLst>
          </p:cNvPr>
          <p:cNvSpPr/>
          <p:nvPr/>
        </p:nvSpPr>
        <p:spPr bwMode="auto">
          <a:xfrm>
            <a:off x="5791200" y="5105400"/>
            <a:ext cx="2558562" cy="1283858"/>
          </a:xfrm>
          <a:prstGeom prst="wedgeRoundRectCallout">
            <a:avLst>
              <a:gd name="adj1" fmla="val -67017"/>
              <a:gd name="adj2" fmla="val -2236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b="0" i="1" dirty="0"/>
              <a:t>从 C++11 开始，C++ 标准中有一个</a:t>
            </a:r>
            <a:r>
              <a:rPr lang="zh-CN" altLang="zh-CN" sz="1200" dirty="0">
                <a:solidFill>
                  <a:srgbClr val="000000"/>
                </a:solidFill>
                <a:latin typeface="Courier New" pitchFamily="1" charset="0"/>
              </a:rPr>
              <a:t>&lt;random&gt;</a:t>
            </a:r>
            <a:r>
              <a:rPr lang="zh-CN" altLang="zh-CN" b="0" i="1" dirty="0"/>
              <a:t>库。但是这里我们只使用</a:t>
            </a:r>
            <a:r>
              <a:rPr lang="zh-CN" altLang="zh-CN" sz="1200" dirty="0">
                <a:solidFill>
                  <a:srgbClr val="000000"/>
                </a:solidFill>
                <a:latin typeface="Courier New" charset="0"/>
              </a:rPr>
              <a:t>&lt; </a:t>
            </a:r>
            <a:r>
              <a:rPr lang="zh-CN" altLang="zh-CN" sz="1200" dirty="0" err="1">
                <a:solidFill>
                  <a:srgbClr val="000000"/>
                </a:solidFill>
                <a:latin typeface="Courier New" charset="0"/>
              </a:rPr>
              <a:t>cstdlib </a:t>
            </a:r>
            <a:r>
              <a:rPr lang="zh-CN" altLang="zh-CN" sz="1200" dirty="0">
                <a:solidFill>
                  <a:srgbClr val="000000"/>
                </a:solidFill>
                <a:latin typeface="Courier New" charset="0"/>
              </a:rPr>
              <a:t>&gt;来实现一个简化版本</a:t>
            </a:r>
            <a:r>
              <a:rPr lang="zh-CN" altLang="zh-CN" b="0" i="1" dirty="0"/>
              <a:t>。</a:t>
            </a:r>
            <a:endParaRPr lang="zh-CN" alt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zh-CN" sz="4000" dirty="0">
                <a:solidFill>
                  <a:srgbClr val="FF0000"/>
                </a:solidFill>
                <a:latin typeface="Times New Roman" pitchFamily="1" charset="0"/>
              </a:rPr>
              <a:t>设计一个随机数库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&lt; </a:t>
            </a:r>
            <a:r>
              <a:rPr lang="zh-CN" altLang="zh-CN" sz="2000" dirty="0" err="1">
                <a:solidFill>
                  <a:srgbClr val="000000"/>
                </a:solidFill>
                <a:latin typeface="Courier New" charset="0"/>
              </a:rPr>
              <a:t>cstdlib </a:t>
            </a: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&gt;中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的函数</a:t>
            </a: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不接受任何参数，并随机返回一个介于 0 和</a:t>
            </a: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RAND_MAX之间的整数。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这对客户来说是</a:t>
            </a:r>
            <a:r>
              <a:rPr lang="zh-CN" altLang="zh-CN" sz="2400" i="1" dirty="0">
                <a:solidFill>
                  <a:srgbClr val="FF0000"/>
                </a:solidFill>
                <a:latin typeface="Times New Roman" pitchFamily="1" charset="0"/>
              </a:rPr>
              <a:t>不够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的。</a:t>
            </a:r>
          </a:p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400" b="0" dirty="0">
                <a:latin typeface="Times New Roman" pitchFamily="1" charset="0"/>
              </a:rPr>
              <a:t>选择正确的函数集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选择指定范围内的随机整数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在指定范围内选择一个随机实数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模拟具有特定概率的随机事件</a:t>
            </a:r>
          </a:p>
          <a:p>
            <a:pPr marL="342900" lvl="0" indent="-342900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C++ 库（以及更早的 C 库）的设计者决定</a:t>
            </a: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应该在每次运行程序时返回相同的随机序列，以便可以确定性地使用</a:t>
            </a:r>
            <a:r>
              <a:rPr lang="zh-CN" altLang="zh-CN" sz="2000" dirty="0">
                <a:solidFill>
                  <a:srgbClr val="000000"/>
                </a:solidFill>
                <a:latin typeface="Courier New" charset="0"/>
              </a:rPr>
              <a:t>rand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" charset="0"/>
              </a:rPr>
              <a:t>以支持调试。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设置随机数生成过程的初始值（ </a:t>
            </a:r>
            <a:r>
              <a:rPr lang="zh-CN" altLang="zh-CN" sz="2400" i="1" dirty="0">
                <a:solidFill>
                  <a:srgbClr val="FF0000"/>
                </a:solidFill>
                <a:latin typeface="Times New Roman" pitchFamily="1" charset="0"/>
              </a:rPr>
              <a:t>seed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" charset="0"/>
              </a:rPr>
              <a:t>），例如程序运行的</a:t>
            </a:r>
            <a:r>
              <a:rPr lang="zh-CN" altLang="zh-CN" sz="2400" b="0" i="1" dirty="0">
                <a:solidFill>
                  <a:srgbClr val="FF0000"/>
                </a:solidFill>
                <a:latin typeface="Times New Roman" pitchFamily="1" charset="0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2535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74904" y="1193800"/>
            <a:ext cx="8440737" cy="47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文件：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此文件导出用于生成伪随机数的函数。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 </a:t>
            </a:r>
            <a:r>
              <a:rPr lang="zh-CN" sz="1600" dirty="0" err="1">
                <a:latin typeface="Courier New" charset="0"/>
              </a:rPr>
              <a:t>ifndef_random_h </a:t>
            </a:r>
            <a:r>
              <a:rPr lang="zh-CN" sz="1600" dirty="0">
                <a:latin typeface="Courier New" charset="0"/>
              </a:rPr>
              <a:t>_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#define_random_h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函数：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随机整数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用法：int n =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randomInteger 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(low, high);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返回一个从低到高（含）范围内的随机整数。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int </a:t>
            </a:r>
            <a:r>
              <a:rPr lang="zh-CN" sz="1600" dirty="0" err="1">
                <a:latin typeface="Courier New" charset="0"/>
              </a:rPr>
              <a:t>randomInteger </a:t>
            </a:r>
            <a:r>
              <a:rPr lang="zh-CN" sz="1600" dirty="0">
                <a:latin typeface="Courier New" charset="0"/>
              </a:rPr>
              <a:t>(int low, int high);</a:t>
            </a:r>
          </a:p>
          <a:p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</p:txBody>
      </p:sp>
      <p:sp>
        <p:nvSpPr>
          <p:cNvPr id="920580" name="Rectangle 4"/>
          <p:cNvSpPr>
            <a:spLocks noChangeArrowheads="1"/>
          </p:cNvSpPr>
          <p:nvPr/>
        </p:nvSpPr>
        <p:spPr bwMode="auto">
          <a:xfrm>
            <a:off x="0" y="0"/>
            <a:ext cx="9131300" cy="1087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1" name="Rectangle 5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zh-CN" sz="4000" dirty="0">
                <a:solidFill>
                  <a:srgbClr val="FF0000"/>
                </a:solidFill>
              </a:rPr>
              <a:t>接口_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47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文件：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此文件导出用于生成伪随机数的函数。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 </a:t>
            </a:r>
            <a:r>
              <a:rPr lang="zh-CN" sz="1600" dirty="0" err="1">
                <a:latin typeface="Courier New" charset="0"/>
              </a:rPr>
              <a:t>ifndef_random_h </a:t>
            </a:r>
            <a:r>
              <a:rPr lang="zh-CN" sz="1600" dirty="0">
                <a:latin typeface="Courier New" charset="0"/>
              </a:rPr>
              <a:t>_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#define_random_h </a:t>
            </a:r>
            <a:r>
              <a:rPr lang="zh-CN" sz="1600" dirty="0" err="1">
                <a:latin typeface="Courier New" charset="0"/>
              </a:rPr>
              <a:t>_</a:t>
            </a:r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函数：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随机整数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用法：int n =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randomInteger 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(low, high);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返回一个从低到高（含）范围内的随机整数。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latin typeface="Courier New" charset="0"/>
            </a:endParaRPr>
          </a:p>
          <a:p>
            <a:r>
              <a:rPr lang="zh-CN" sz="1600" dirty="0">
                <a:latin typeface="Courier New" charset="0"/>
              </a:rPr>
              <a:t>int </a:t>
            </a:r>
            <a:r>
              <a:rPr lang="zh-CN" sz="1600" dirty="0" err="1">
                <a:latin typeface="Courier New" charset="0"/>
              </a:rPr>
              <a:t>randomInteger </a:t>
            </a:r>
            <a:r>
              <a:rPr lang="zh-CN" sz="1600" dirty="0">
                <a:latin typeface="Courier New" charset="0"/>
              </a:rPr>
              <a:t>(int low, int high);</a:t>
            </a:r>
          </a:p>
          <a:p>
            <a:endParaRPr lang="en-US" sz="1600" dirty="0">
              <a:latin typeface="Courier New" charset="0"/>
            </a:endParaRPr>
          </a:p>
          <a:p>
            <a:endParaRPr lang="en-US" sz="1600" dirty="0"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405438"/>
            <a:chOff x="240" y="720"/>
            <a:chExt cx="5280" cy="3405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zh-CN" dirty="0"/>
                <a:t> </a:t>
              </a:r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函数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：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randomReal</a:t>
              </a:r>
              <a:endParaRPr 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用法：double d = randomReal(low, high);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返回半开区间[low, high)中的一个随机数。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半开区间包括第一个端点，但不包括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第二。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1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double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randomReal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(double low, double high);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函数：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randomChance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用法：if (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randomChance(p 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)) ...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p指示的概率返回 true 。</a:t>
              </a:r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</a:t>
              </a:r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这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个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参数p必须是介于 0 </a:t>
              </a:r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（从不）和 1（总是）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之间的浮点数* 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1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zh-CN" sz="1600" dirty="0" err="1">
                  <a:solidFill>
                    <a:srgbClr val="000000"/>
                  </a:solidFill>
                  <a:latin typeface="Courier New" charset="0"/>
                </a:rPr>
                <a:t>布尔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zh-CN" sz="1600" dirty="0" err="1">
                  <a:solidFill>
                    <a:srgbClr val="000000"/>
                  </a:solidFill>
                  <a:latin typeface="Courier New" charset="0"/>
                </a:rPr>
                <a:t>随机机会（双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zh-CN" sz="1600" dirty="0" err="1">
                  <a:solidFill>
                    <a:srgbClr val="000000"/>
                  </a:solidFill>
                  <a:latin typeface="Courier New" charset="0"/>
                </a:rPr>
                <a:t>p 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);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zh-CN" sz="4000" dirty="0">
                <a:solidFill>
                  <a:srgbClr val="FF0000"/>
                </a:solidFill>
              </a:rPr>
              <a:t>接口_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35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功能：随机真实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用法：double d = randomReal(low, high);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返回半开区间[low, high)中的一个随机数。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半开区间包括第一个端点，但不包括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第二。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1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双随机实数（双低，双高）；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功能：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随机机会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用法：if (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randomChance(p 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)) ...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</a:t>
            </a:r>
          </a:p>
          <a:p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p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指示的概率返回 true 。这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参数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p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必须是介于 0 之间的浮点数（从不）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和 1（总是）。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1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布尔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随机机会（双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p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1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* 函数：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randomBool</a:t>
              </a:r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* 用法：if ( </a:t>
              </a:r>
              <a:r>
                <a:rPr lang="zh-CN" altLang="zh-CN" sz="1600" dirty="0" err="1">
                  <a:solidFill>
                    <a:srgbClr val="0000FF"/>
                  </a:solidFill>
                  <a:latin typeface="Courier New" charset="0"/>
                </a:rPr>
                <a:t>randomBool </a:t>
              </a:r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()) ...</a:t>
              </a:r>
            </a:p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* -------------------</a:t>
              </a:r>
            </a:p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* 以 50% 的概率返回 &lt;code&gt;true&lt;/code&gt;。</a:t>
              </a:r>
            </a:p>
            <a:p>
              <a:r>
                <a:rPr lang="zh-CN" alt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r>
                <a:rPr lang="en-US" altLang="zh-CN" sz="1600" dirty="0">
                  <a:latin typeface="Courier New" charset="0"/>
                </a:rPr>
                <a:t>bool </a:t>
              </a:r>
              <a:r>
                <a:rPr lang="en-US" altLang="zh-CN" sz="1600" dirty="0" err="1">
                  <a:latin typeface="Courier New" charset="0"/>
                </a:rPr>
                <a:t>randomBool</a:t>
              </a:r>
              <a:r>
                <a:rPr lang="en-US" altLang="zh-CN" sz="1600" dirty="0">
                  <a:latin typeface="Courier New" charset="0"/>
                </a:rPr>
                <a:t>();</a:t>
              </a:r>
            </a:p>
            <a:p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函数</a:t>
              </a:r>
              <a:r>
                <a:rPr lang="en-US" altLang="zh-CN" sz="1600" dirty="0">
                  <a:solidFill>
                    <a:srgbClr val="0000FF"/>
                  </a:solidFill>
                  <a:latin typeface="Courier New" charset="0"/>
                </a:rPr>
                <a:t>: </a:t>
              </a:r>
              <a:r>
                <a:rPr lang="en-US" altLang="zh-CN" sz="1600" dirty="0" err="1">
                  <a:solidFill>
                    <a:srgbClr val="0000FF"/>
                  </a:solidFill>
                  <a:latin typeface="Courier New" charset="0"/>
                </a:rPr>
                <a:t>setRandomSeed</a:t>
              </a:r>
              <a:endParaRPr lang="en-US" alt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用法： setRandomSeed(seed );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您可以使用此函数为伪随机序列设置一个特定的起点，或者确保在调试阶段程序行为是可重复的。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void 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setRandomSeed （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int seed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）；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# </a:t>
              </a:r>
              <a:r>
                <a:rPr lang="zh-CN" sz="1600" dirty="0" err="1">
                  <a:solidFill>
                    <a:srgbClr val="000000"/>
                  </a:solidFill>
                  <a:latin typeface="Courier New" charset="0"/>
                </a:rPr>
                <a:t>endif</a:t>
              </a:r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random.h</a:t>
            </a:r>
            <a:r>
              <a:rPr lang="zh-CN" sz="4000" dirty="0">
                <a:solidFill>
                  <a:srgbClr val="FF0000"/>
                </a:solidFill>
              </a:rPr>
              <a:t>接口_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74904" y="1193800"/>
            <a:ext cx="844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文件：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random.cpp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该文件实现了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接口。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cstdlib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cmath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ctime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“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random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.h ”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using namespace std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；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 私有函数原型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void </a:t>
            </a:r>
            <a:r>
              <a:rPr lang="en-US" altLang="zh-CN" sz="1600" dirty="0" err="1">
                <a:solidFill>
                  <a:srgbClr val="000000"/>
                </a:solidFill>
                <a:latin typeface="Courier New" charset="0"/>
              </a:rPr>
              <a:t>initRandomSeed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920580" name="Rectangle 4"/>
          <p:cNvSpPr>
            <a:spLocks noChangeArrowheads="1"/>
          </p:cNvSpPr>
          <p:nvPr/>
        </p:nvSpPr>
        <p:spPr bwMode="auto">
          <a:xfrm>
            <a:off x="0" y="0"/>
            <a:ext cx="9131300" cy="1087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1" name="Rectangle 5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文件：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random.cpp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该文件实现了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random.h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接口。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cstdlib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cmath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&lt;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ctime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#include “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随机.h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”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使用命名空间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标准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；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 私有函数原型 */</a:t>
            </a:r>
          </a:p>
          <a:p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静态无效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初始化随机种子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  <a:endParaRPr lang="en-US" sz="1600" dirty="0"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实现说明：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randomInteger</a:t>
              </a:r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-----------------------------------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randomInteger的代码分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四步生成数字：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1.在[0 .. 1)范围内生成一个随机实数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d 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2. 将数字缩放到 [0 .. N) 范围内。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3. 翻译数字，使范围从低开始。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4. 将结果截断为下一个较小的整数。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实现很复杂，因为两者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表达式 RAND_MAX + 1 和表达式 high - low + 1 可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charset="0"/>
                </a:rPr>
                <a:t>能</a:t>
              </a:r>
              <a:endParaRPr lang="zh-CN" sz="1600" dirty="0">
                <a:solidFill>
                  <a:srgbClr val="0000FF"/>
                </a:solidFill>
                <a:latin typeface="Courier New" charset="0"/>
              </a:endParaRP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溢出整数范围。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FF"/>
                </a:solidFill>
                <a:latin typeface="Courier New" charset="0"/>
              </a:endParaRPr>
            </a:p>
            <a:p>
              <a:endParaRPr lang="zh-CN" sz="1600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12" name="Rounded Rectangular Callout 25">
            <a:extLst>
              <a:ext uri="{FF2B5EF4-FFF2-40B4-BE49-F238E27FC236}">
                <a16:creationId xmlns:a16="http://schemas.microsoft.com/office/drawing/2014/main" id="{A24963C3-E957-433D-872B-DECE11757199}"/>
              </a:ext>
            </a:extLst>
          </p:cNvPr>
          <p:cNvSpPr/>
          <p:nvPr/>
        </p:nvSpPr>
        <p:spPr bwMode="auto">
          <a:xfrm>
            <a:off x="5763008" y="5230229"/>
            <a:ext cx="2195746" cy="403551"/>
          </a:xfrm>
          <a:prstGeom prst="wedgeRoundRectCallout">
            <a:avLst>
              <a:gd name="adj1" fmla="val -37205"/>
              <a:gd name="adj2" fmla="val -10397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Oval 24">
            <a:extLst>
              <a:ext uri="{FF2B5EF4-FFF2-40B4-BE49-F238E27FC236}">
                <a16:creationId xmlns:a16="http://schemas.microsoft.com/office/drawing/2014/main" id="{93A4499D-06D0-4DAF-8D68-805B94A41619}"/>
              </a:ext>
            </a:extLst>
          </p:cNvPr>
          <p:cNvSpPr/>
          <p:nvPr/>
        </p:nvSpPr>
        <p:spPr bwMode="auto">
          <a:xfrm>
            <a:off x="4439751" y="5638800"/>
            <a:ext cx="741849" cy="25443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D6770ACA-E6A9-4E50-957D-F246F349C74B}"/>
              </a:ext>
            </a:extLst>
          </p:cNvPr>
          <p:cNvSpPr txBox="1"/>
          <p:nvPr/>
        </p:nvSpPr>
        <p:spPr>
          <a:xfrm>
            <a:off x="5775389" y="5300438"/>
            <a:ext cx="2195042" cy="10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b="0" i="1" dirty="0"/>
              <a:t>注意：源代码不正确。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CAB25-28E0-6F9F-B9F7-4362070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83836"/>
            <a:ext cx="5069505" cy="1267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实现说明：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randomInteger</a:t>
            </a: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-----------------------------------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randomInteger的代码分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四步生成数字：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1.在[0 .. 1)范围内生成一个随机实数</a:t>
            </a:r>
            <a:r>
              <a:rPr lang="zh-CN" sz="1600" dirty="0" err="1">
                <a:solidFill>
                  <a:srgbClr val="0000FF"/>
                </a:solidFill>
                <a:latin typeface="Courier New" charset="0"/>
              </a:rPr>
              <a:t>d </a:t>
            </a: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2. 将数字缩放到 [0 .. N) 范围内。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3. 翻译数字，使范围从低开始。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4. 将结果截断为下一个较小的整数。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实现很复杂，因为两者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表达式 RAND_MAX + 1 和表达式 high - low + 1 可以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溢出整数范围。</a:t>
            </a:r>
          </a:p>
          <a:p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int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randomInteger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(int low, int high) {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初始化随机种子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（）；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d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= rand() / (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双 (RAND_MAX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) + 1);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双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s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d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* (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双 (高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) - 低 + 1);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返回int（地板（低+ s））；</a:t>
            </a:r>
          </a:p>
          <a:p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2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/*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实现说明：randomReal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*--------------------------------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randomReal 的代码类似于 randomInteger 的</a:t>
              </a:r>
              <a:r>
                <a:rPr lang="zh-CN" sz="1600" dirty="0" err="1">
                  <a:solidFill>
                    <a:srgbClr val="0000FF"/>
                  </a:solidFill>
                  <a:latin typeface="Courier New" charset="0"/>
                </a:rPr>
                <a:t>代码</a:t>
              </a:r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，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 没有最后的转换步骤。</a:t>
              </a:r>
            </a:p>
            <a:p>
              <a:r>
                <a:rPr lang="zh-CN" sz="1600" dirty="0">
                  <a:solidFill>
                    <a:srgbClr val="0000FF"/>
                  </a:solidFill>
                  <a:latin typeface="Courier New" charset="0"/>
                </a:rPr>
                <a:t>*/</a:t>
              </a:r>
            </a:p>
            <a:p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double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randomReal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(double low, double high) 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charset="0"/>
                </a:rPr>
                <a:t>initRandomSeed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();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double d = rand() / (double(RAND_MAX) + 1);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double s = d * (high - low);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   return low + s;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random.cpp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24450</TotalTime>
  <Words>1767</Words>
  <Application>Microsoft Office PowerPoint</Application>
  <PresentationFormat>全屏显示(4:3)</PresentationFormat>
  <Paragraphs>296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Times</vt:lpstr>
      <vt:lpstr>Times New Roman</vt:lpstr>
      <vt:lpstr>Wingdings</vt:lpstr>
      <vt:lpstr>Blank Presentation</vt:lpstr>
      <vt:lpstr>1_Blank Presentation</vt:lpstr>
      <vt:lpstr>7_Blank Presentation</vt:lpstr>
      <vt:lpstr>随机数库</vt:lpstr>
      <vt:lpstr>设计一个随机数库</vt:lpstr>
      <vt:lpstr>设计一个随机数库</vt:lpstr>
      <vt:lpstr>random.h接口_</vt:lpstr>
      <vt:lpstr>random.h接口_</vt:lpstr>
      <vt:lpstr>random.h接口_</vt:lpstr>
      <vt:lpstr>random.cpp实现_</vt:lpstr>
      <vt:lpstr>random.cpp实现_</vt:lpstr>
      <vt:lpstr>random.cpp实现_</vt:lpstr>
      <vt:lpstr>random.cpp实现_</vt:lpstr>
      <vt:lpstr>random.cpp实现_</vt:lpstr>
      <vt:lpstr>random.cpp实现_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Libraries</dc:title>
  <dc:creator>王家驹</dc:creator>
  <cp:lastModifiedBy>Jiaju Wang (SDS, 121090544)</cp:lastModifiedBy>
  <cp:revision>529</cp:revision>
  <dcterms:created xsi:type="dcterms:W3CDTF">2014-07-01T16:34:40Z</dcterms:created>
  <dcterms:modified xsi:type="dcterms:W3CDTF">2022-10-19T10:35:37Z</dcterms:modified>
</cp:coreProperties>
</file>