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553" r:id="rId4"/>
    <p:sldId id="497" r:id="rId5"/>
    <p:sldId id="528" r:id="rId6"/>
    <p:sldId id="475" r:id="rId7"/>
    <p:sldId id="476" r:id="rId8"/>
    <p:sldId id="478" r:id="rId9"/>
    <p:sldId id="498" r:id="rId10"/>
    <p:sldId id="499" r:id="rId11"/>
    <p:sldId id="500" r:id="rId12"/>
    <p:sldId id="502" r:id="rId13"/>
    <p:sldId id="507" r:id="rId14"/>
    <p:sldId id="508" r:id="rId1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000000"/>
    <a:srgbClr val="CCFFFF"/>
    <a:srgbClr val="D5FFFF"/>
    <a:srgbClr val="009900"/>
    <a:srgbClr val="66FF66"/>
    <a:srgbClr val="969696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6730" autoAdjust="0"/>
  </p:normalViewPr>
  <p:slideViewPr>
    <p:cSldViewPr showGuides="1">
      <p:cViewPr>
        <p:scale>
          <a:sx n="105" d="100"/>
          <a:sy n="105" d="100"/>
        </p:scale>
        <p:origin x="1572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钦波 孙" userId="b1fc6dd5df15ac9a" providerId="LiveId" clId="{408F4056-F075-4AC2-9CF6-2F720744C803}"/>
    <pc:docChg chg="undo custSel modSld">
      <pc:chgData name="钦波 孙" userId="b1fc6dd5df15ac9a" providerId="LiveId" clId="{408F4056-F075-4AC2-9CF6-2F720744C803}" dt="2021-10-17T15:04:18.191" v="72" actId="1035"/>
      <pc:docMkLst>
        <pc:docMk/>
      </pc:docMkLst>
      <pc:sldChg chg="addSp delSp modSp mod modAnim">
        <pc:chgData name="钦波 孙" userId="b1fc6dd5df15ac9a" providerId="LiveId" clId="{408F4056-F075-4AC2-9CF6-2F720744C803}" dt="2021-10-17T15:04:18.191" v="72" actId="1035"/>
        <pc:sldMkLst>
          <pc:docMk/>
          <pc:sldMk cId="0" sldId="499"/>
        </pc:sldMkLst>
        <pc:spChg chg="mod topLvl">
          <ac:chgData name="钦波 孙" userId="b1fc6dd5df15ac9a" providerId="LiveId" clId="{408F4056-F075-4AC2-9CF6-2F720744C803}" dt="2021-10-17T15:04:15.077" v="68" actId="14100"/>
          <ac:spMkLst>
            <pc:docMk/>
            <pc:sldMk cId="0" sldId="499"/>
            <ac:spMk id="12" creationId="{A24963C3-E957-433D-872B-DECE11757199}"/>
          </ac:spMkLst>
        </pc:spChg>
        <pc:spChg chg="mod topLvl">
          <ac:chgData name="钦波 孙" userId="b1fc6dd5df15ac9a" providerId="LiveId" clId="{408F4056-F075-4AC2-9CF6-2F720744C803}" dt="2021-10-17T15:04:18.191" v="72" actId="1035"/>
          <ac:spMkLst>
            <pc:docMk/>
            <pc:sldMk cId="0" sldId="499"/>
            <ac:spMk id="13" creationId="{93A4499D-06D0-4DAF-8D68-805B94A41619}"/>
          </ac:spMkLst>
        </pc:spChg>
        <pc:spChg chg="mod topLvl">
          <ac:chgData name="钦波 孙" userId="b1fc6dd5df15ac9a" providerId="LiveId" clId="{408F4056-F075-4AC2-9CF6-2F720744C803}" dt="2021-10-17T15:03:54.767" v="56" actId="165"/>
          <ac:spMkLst>
            <pc:docMk/>
            <pc:sldMk cId="0" sldId="499"/>
            <ac:spMk id="14" creationId="{D6770ACA-E6A9-4E50-957D-F246F349C74B}"/>
          </ac:spMkLst>
        </pc:spChg>
        <pc:spChg chg="mod">
          <ac:chgData name="钦波 孙" userId="b1fc6dd5df15ac9a" providerId="LiveId" clId="{408F4056-F075-4AC2-9CF6-2F720744C803}" dt="2021-10-17T15:02:44.266" v="3" actId="20577"/>
          <ac:spMkLst>
            <pc:docMk/>
            <pc:sldMk cId="0" sldId="499"/>
            <ac:spMk id="922630" creationId="{00000000-0000-0000-0000-000000000000}"/>
          </ac:spMkLst>
        </pc:spChg>
        <pc:grpChg chg="add del mod">
          <ac:chgData name="钦波 孙" userId="b1fc6dd5df15ac9a" providerId="LiveId" clId="{408F4056-F075-4AC2-9CF6-2F720744C803}" dt="2021-10-17T15:03:54.767" v="56" actId="165"/>
          <ac:grpSpMkLst>
            <pc:docMk/>
            <pc:sldMk cId="0" sldId="499"/>
            <ac:grpSpMk id="11" creationId="{AB99CEC1-956B-49E3-8499-A835CB55DEC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2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z="1200" b="0" dirty="0">
                <a:solidFill>
                  <a:srgbClr val="000000"/>
                </a:solidFill>
                <a:latin typeface="Times New Roman" pitchFamily="1" charset="0"/>
              </a:rPr>
              <a:t>A computer executes its instructions in a precise, predictable way.  If you give a computer program the same inputs, it will generate the same outputs every time, which is not what you want in a nondeterministic program.</a:t>
            </a:r>
            <a:endParaRPr lang="en-US" dirty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8D81-B27E-3B45-AC27-31A249F086CD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8D81-B27E-3B45-AC27-31A249F086CD}" type="slidenum">
              <a:rPr lang="en-US"/>
              <a:pPr/>
              <a:t>12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3ABD25-A006-8442-AED2-6D170B28C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FE074-C95E-3048-8C9A-C22F7E548980}" type="slidenum">
              <a:rPr lang="en-US"/>
              <a:pPr/>
              <a:t>4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5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6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FE074-C95E-3048-8C9A-C22F7E548980}" type="slidenum">
              <a:rPr lang="en-US"/>
              <a:pPr/>
              <a:t>7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8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9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8D81-B27E-3B45-AC27-31A249F086CD}" type="slidenum">
              <a:rPr lang="en-US"/>
              <a:pPr/>
              <a:t>10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179319-EBCB-EC44-BABA-F5EDD1D485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ADE519-0466-6C45-83C1-371F2FEE7F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FCF31-B35B-864A-BBDA-07E44CD9EE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CAE041-5BF3-8649-8E6B-15567A4A00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656F-3D63-844F-B8D0-3C9078BB5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A61EE1-17C0-A242-A04D-5092C058BA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342FA9-5BA2-D747-9E9B-4871D3B81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9CD79F-AE13-4645-BB5C-F4C8EBB053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889BF03-8342-BC42-8085-83863E128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4B822E-91A0-CC4E-B3F8-4520C0F86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A20B6D-9E8A-AE49-B2C2-90792D133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3FA8A-C4FF-7F45-9603-374C87460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CAE457-F1C6-7341-94CD-B503F78FF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2F14B723-E449-EA45-A28A-5FA5DD77E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B409AF-2D96-BA43-BA47-19F872ACA0CC}" type="slidenum">
              <a:rPr lang="en-US" b="0">
                <a:solidFill>
                  <a:srgbClr val="000000"/>
                </a:solidFill>
              </a:rPr>
              <a:pPr/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>
                <a:latin typeface="+mn-lt"/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i="0">
                <a:latin typeface="+mn-lt"/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>
                <a:latin typeface="+mn-lt"/>
              </a:defRPr>
            </a:lvl1pPr>
          </a:lstStyle>
          <a:p>
            <a:pPr>
              <a:defRPr/>
            </a:pPr>
            <a:fld id="{E486E542-7683-3D4F-8E57-924FE3DC4945}" type="slidenum">
              <a:rPr lang="en-US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3AD2F-B2CF-4A68-8FDB-83C8679E6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08522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 Number Library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F8842-0E9D-4359-A50C-8731247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0266"/>
            <a:ext cx="6858000" cy="1241822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Sun Qinbo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Email: 218019050@link.cuhk.edu.cn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2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6723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Implementation notes: randomReal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The code for randomReal is similar to that for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,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without the final conversion step.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double randomReal(double low, double high)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initRandomSeed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double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= rand() /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double(RAND_MAX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double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* (high - low);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return low +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726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2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Implementation notes: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randomChance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The code for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randomChance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calls randomReal(0, 1) and then checks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whether the result is less than the requested probability.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bool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randomChance(double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p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return randomReal(0, 1) &lt; p;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bool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randomBool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 return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randomChance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(0.5);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6723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Implementation notes: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randomChance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The code for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randomChance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calls randomReal(0, 1) and then checks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whether the result is less than the requested probability.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randomChance(double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initRandomSeed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return randomReal(0, 1) &lt; p;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bool </a:t>
            </a:r>
            <a:r>
              <a:rPr lang="en-US" altLang="zh-CN" sz="1600" dirty="0" err="1">
                <a:solidFill>
                  <a:srgbClr val="000000"/>
                </a:solidFill>
                <a:latin typeface="Courier New" charset="0"/>
              </a:rPr>
              <a:t>randomBool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    return </a:t>
            </a:r>
            <a:r>
              <a:rPr lang="en-US" altLang="zh-CN" sz="1600" dirty="0" err="1">
                <a:solidFill>
                  <a:srgbClr val="000000"/>
                </a:solidFill>
                <a:latin typeface="Courier New" charset="0"/>
              </a:rPr>
              <a:t>randomChance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(0.5);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726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Implementation notes: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setRandomSeed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The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setRandomSeed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function simply forwards its argument to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srand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.  The call to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is required to set the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initialized flag.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void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setRandomSeed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(int seed)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srand(seed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6723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Implementation notes: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setRandomSeed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The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setRandomSeed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function simply forwards its argument to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srand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.  The call to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initRandomSeed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is required to set the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initialized flag.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setRandomSeed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(int seed)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initRandomSeed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srand(seed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726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2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Implementation notes: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initRandomSeed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The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function declares a static variable that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keeps track of whether the seed has been initialized.  The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first time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is called, initialized is false,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so the seed is set to the current time.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void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static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bool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initialized = false;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if (!initialized)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  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srand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(int(time(NULL)));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   initialized = true;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}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grpSp>
        <p:nvGrpSpPr>
          <p:cNvPr id="11" name="Group 30">
            <a:extLst>
              <a:ext uri="{FF2B5EF4-FFF2-40B4-BE49-F238E27FC236}">
                <a16:creationId xmlns:a16="http://schemas.microsoft.com/office/drawing/2014/main" id="{97AE5E67-745C-4521-9DBE-35F8F54AAC32}"/>
              </a:ext>
            </a:extLst>
          </p:cNvPr>
          <p:cNvGrpSpPr/>
          <p:nvPr/>
        </p:nvGrpSpPr>
        <p:grpSpPr>
          <a:xfrm>
            <a:off x="745649" y="3646240"/>
            <a:ext cx="6339193" cy="2169898"/>
            <a:chOff x="1981889" y="5663947"/>
            <a:chExt cx="6501887" cy="2169898"/>
          </a:xfrm>
        </p:grpSpPr>
        <p:sp>
          <p:nvSpPr>
            <p:cNvPr id="12" name="Rounded Rectangular Callout 25">
              <a:extLst>
                <a:ext uri="{FF2B5EF4-FFF2-40B4-BE49-F238E27FC236}">
                  <a16:creationId xmlns:a16="http://schemas.microsoft.com/office/drawing/2014/main" id="{18784570-73E4-465D-8DDE-40498DBC1F28}"/>
                </a:ext>
              </a:extLst>
            </p:cNvPr>
            <p:cNvSpPr/>
            <p:nvPr/>
          </p:nvSpPr>
          <p:spPr bwMode="auto">
            <a:xfrm>
              <a:off x="2856571" y="6772016"/>
              <a:ext cx="5627205" cy="1061829"/>
            </a:xfrm>
            <a:prstGeom prst="wedgeRoundRectCallout">
              <a:avLst>
                <a:gd name="adj1" fmla="val -49698"/>
                <a:gd name="adj2" fmla="val -131168"/>
                <a:gd name="adj3" fmla="val 16667"/>
              </a:avLst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91F75F19-0273-4B5D-805D-1478AC3CD1EE}"/>
                </a:ext>
              </a:extLst>
            </p:cNvPr>
            <p:cNvSpPr/>
            <p:nvPr/>
          </p:nvSpPr>
          <p:spPr bwMode="auto">
            <a:xfrm>
              <a:off x="1981889" y="5663947"/>
              <a:ext cx="920497" cy="32414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BEBC3D3D-4A3B-4C17-A08D-B1101375837E}"/>
                </a:ext>
              </a:extLst>
            </p:cNvPr>
            <p:cNvSpPr txBox="1"/>
            <p:nvPr/>
          </p:nvSpPr>
          <p:spPr>
            <a:xfrm>
              <a:off x="2858374" y="6772016"/>
              <a:ext cx="562540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b="0" i="1" dirty="0"/>
                <a:t>The lifetime of </a:t>
              </a:r>
              <a:r>
                <a:rPr lang="en-US" sz="1200" dirty="0">
                  <a:latin typeface="Courier New"/>
                  <a:cs typeface="Courier New"/>
                </a:rPr>
                <a:t>static</a:t>
              </a:r>
              <a:r>
                <a:rPr lang="en-US" b="0" i="1" dirty="0"/>
                <a:t> variables begins the first time the program flow encounters the declaration and it ends at program termination. The compiler allocates only one copy of </a:t>
              </a:r>
              <a:r>
                <a:rPr lang="en-US" sz="1200" dirty="0">
                  <a:latin typeface="Courier New"/>
                  <a:cs typeface="Courier New"/>
                </a:rPr>
                <a:t>initialized</a:t>
              </a:r>
              <a:r>
                <a:rPr lang="en-US" b="0" i="1" dirty="0"/>
                <a:t>, which is initialized exactly once, and then shared by all calls to </a:t>
              </a:r>
              <a:r>
                <a:rPr lang="en-US" sz="1200" dirty="0" err="1">
                  <a:latin typeface="Courier New"/>
                  <a:cs typeface="Courier New"/>
                </a:rPr>
                <a:t>initRandomSeed</a:t>
              </a:r>
              <a:r>
                <a:rPr lang="en-US" b="0" i="1" dirty="0"/>
                <a:t>. This ensures that the initialization step must be performed once and only once.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" charset="0"/>
              </a:rPr>
              <a:t>Designing a Random Number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en-US" sz="2400" b="0" dirty="0">
                <a:latin typeface="Times New Roman" pitchFamily="1" charset="0"/>
              </a:rPr>
              <a:t>Nondeterministic </a:t>
            </a:r>
            <a:r>
              <a:rPr lang="en-US" sz="2400" b="0" dirty="0">
                <a:solidFill>
                  <a:srgbClr val="000000"/>
                </a:solidFill>
                <a:latin typeface="Times New Roman" pitchFamily="1" charset="0"/>
              </a:rPr>
              <a:t>behavior turns out to be difficult to achieve on a computer.  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Given that true nondeterminism is so difficult to achieve in a computer, libraries such as the </a:t>
            </a:r>
            <a:r>
              <a:rPr lang="en-US" altLang="zh-CN" sz="2000" dirty="0" err="1">
                <a:solidFill>
                  <a:srgbClr val="000000"/>
                </a:solidFill>
                <a:latin typeface="Courier New" pitchFamily="1" charset="0"/>
              </a:rPr>
              <a:t>random.h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interface described in this chapter must instead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simulate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randomness by carrying out a deterministic process that satisfies the following criteria:</a:t>
            </a:r>
          </a:p>
          <a:p>
            <a:pPr marL="914400" lvl="1" indent="-457200">
              <a:lnSpc>
                <a:spcPct val="85000"/>
              </a:lnSpc>
              <a:spcAft>
                <a:spcPts val="1200"/>
              </a:spcAft>
              <a:buAutoNum type="arabicPeriod"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The values generated by that process should be difficult for human observers to predict.</a:t>
            </a:r>
          </a:p>
          <a:p>
            <a:pPr marL="914400" lvl="1" indent="-457200">
              <a:lnSpc>
                <a:spcPct val="85000"/>
              </a:lnSpc>
              <a:spcAft>
                <a:spcPts val="1200"/>
              </a:spcAft>
              <a:buFontTx/>
              <a:buAutoNum type="arabicPeriod"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Those values should appear to be random, in the sense that they should pass statistical tests for randomness.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Because the process is not truly random, the values generated by the </a:t>
            </a:r>
            <a:r>
              <a:rPr lang="en-US" altLang="zh-CN" sz="2000" dirty="0" err="1">
                <a:solidFill>
                  <a:srgbClr val="000000"/>
                </a:solidFill>
                <a:latin typeface="Courier New" pitchFamily="1" charset="0"/>
              </a:rPr>
              <a:t>random.h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interface are said to be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" charset="0"/>
              </a:rPr>
              <a:t>pseudorandom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.</a:t>
            </a:r>
          </a:p>
        </p:txBody>
      </p:sp>
      <p:sp>
        <p:nvSpPr>
          <p:cNvPr id="5" name="Rounded Rectangular Callout 17">
            <a:extLst>
              <a:ext uri="{FF2B5EF4-FFF2-40B4-BE49-F238E27FC236}">
                <a16:creationId xmlns:a16="http://schemas.microsoft.com/office/drawing/2014/main" id="{9F77CC88-B5AC-4C13-9AA9-F2A6E14AC937}"/>
              </a:ext>
            </a:extLst>
          </p:cNvPr>
          <p:cNvSpPr/>
          <p:nvPr/>
        </p:nvSpPr>
        <p:spPr bwMode="auto">
          <a:xfrm>
            <a:off x="6318738" y="2036613"/>
            <a:ext cx="2558562" cy="1283858"/>
          </a:xfrm>
          <a:prstGeom prst="wedgeRoundRectCallout">
            <a:avLst>
              <a:gd name="adj1" fmla="val -67017"/>
              <a:gd name="adj2" fmla="val -2236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0" i="1" dirty="0"/>
              <a:t>Since C++11, there is a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" charset="0"/>
              </a:rPr>
              <a:t>&lt;random&gt;</a:t>
            </a:r>
            <a:r>
              <a:rPr lang="en-US" altLang="zh-CN" b="0" i="1" dirty="0"/>
              <a:t> library in the C++ standard.  But here we are implementing a simplified version using only </a:t>
            </a:r>
            <a:r>
              <a:rPr lang="en-US" altLang="zh-CN" sz="1200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Courier New" charset="0"/>
              </a:rPr>
              <a:t>cstdlib</a:t>
            </a:r>
            <a:r>
              <a:rPr lang="en-US" altLang="zh-CN" sz="1200" dirty="0">
                <a:solidFill>
                  <a:srgbClr val="000000"/>
                </a:solidFill>
                <a:latin typeface="Courier New" charset="0"/>
              </a:rPr>
              <a:t>&gt;</a:t>
            </a:r>
            <a:r>
              <a:rPr lang="en-US" altLang="zh-CN" b="0" i="1" dirty="0"/>
              <a:t>.  </a:t>
            </a:r>
            <a:endParaRPr lang="zh-CN" alt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itchFamily="1" charset="0"/>
              </a:rPr>
              <a:t>Designing a Random Number Library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The function 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rand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from 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cstdlib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&gt;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takes no arguments and returns an integer between 0 and 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RAND_MAX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randomly. It is not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" charset="0"/>
              </a:rPr>
              <a:t>sufficient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for the clients.</a:t>
            </a:r>
          </a:p>
          <a:p>
            <a:pPr marL="342900" lvl="0" indent="-342900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altLang="zh-CN" sz="2400" b="0" dirty="0">
                <a:latin typeface="Times New Roman" pitchFamily="1" charset="0"/>
              </a:rPr>
              <a:t>Choosing the right set of functions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Selecting a random integer in a specified range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Choosing a random real number in a specified range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Simulating a random event with a specific probability</a:t>
            </a:r>
          </a:p>
          <a:p>
            <a:pPr marL="342900" lvl="0" indent="-342900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The designers of the C++ library (and the earlier C libraries) decided that 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rand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should return the same random sequence each time a program is run, so that it is possible to use 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rand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" charset="0"/>
              </a:rPr>
              <a:t> in a deterministic way in order to support debugging.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Set the initial value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" charset="0"/>
              </a:rPr>
              <a:t>seed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) of the random number generating process, e.g., the </a:t>
            </a:r>
            <a:r>
              <a:rPr lang="en-US" altLang="zh-CN" sz="2400" b="0" i="1" dirty="0">
                <a:solidFill>
                  <a:srgbClr val="FF0000"/>
                </a:solidFill>
                <a:latin typeface="Times New Roman" pitchFamily="1" charset="0"/>
              </a:rPr>
              <a:t>time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 when the program is run</a:t>
            </a:r>
          </a:p>
        </p:txBody>
      </p:sp>
    </p:spTree>
    <p:extLst>
      <p:ext uri="{BB962C8B-B14F-4D97-AF65-F5344CB8AC3E}">
        <p14:creationId xmlns:p14="http://schemas.microsoft.com/office/powerpoint/2010/main" val="22535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74904" y="1193800"/>
            <a:ext cx="8440737" cy="47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File: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This file exports functions for generating pseudorandom numbers.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#</a:t>
            </a:r>
            <a:r>
              <a:rPr lang="en-US" sz="1600" dirty="0" err="1">
                <a:latin typeface="Courier New" charset="0"/>
              </a:rPr>
              <a:t>ifndef</a:t>
            </a:r>
            <a:r>
              <a:rPr lang="en-US" sz="1600" dirty="0">
                <a:latin typeface="Courier New" charset="0"/>
              </a:rPr>
              <a:t> _</a:t>
            </a:r>
            <a:r>
              <a:rPr lang="en-US" sz="1600" dirty="0" err="1">
                <a:latin typeface="Courier New" charset="0"/>
              </a:rPr>
              <a:t>random_h</a:t>
            </a: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#define _</a:t>
            </a:r>
            <a:r>
              <a:rPr lang="en-US" sz="1600" dirty="0" err="1">
                <a:latin typeface="Courier New" charset="0"/>
              </a:rPr>
              <a:t>random_h</a:t>
            </a:r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Function: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Usage: int n =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(low, high);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Returns a random integer in the range low to high, inclusive.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int </a:t>
            </a:r>
            <a:r>
              <a:rPr lang="en-US" sz="1600" dirty="0" err="1">
                <a:latin typeface="Courier New" charset="0"/>
              </a:rPr>
              <a:t>randomInteger</a:t>
            </a:r>
            <a:r>
              <a:rPr lang="en-US" sz="1600" dirty="0">
                <a:latin typeface="Courier New" charset="0"/>
              </a:rPr>
              <a:t>(int low, int high);</a:t>
            </a:r>
          </a:p>
          <a:p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</p:txBody>
      </p:sp>
      <p:sp>
        <p:nvSpPr>
          <p:cNvPr id="920580" name="Rectangle 4"/>
          <p:cNvSpPr>
            <a:spLocks noChangeArrowheads="1"/>
          </p:cNvSpPr>
          <p:nvPr/>
        </p:nvSpPr>
        <p:spPr bwMode="auto">
          <a:xfrm>
            <a:off x="0" y="0"/>
            <a:ext cx="9131300" cy="10874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1" name="Rectangle 5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random.h</a:t>
            </a:r>
            <a:r>
              <a:rPr lang="en-US" sz="4000" dirty="0">
                <a:solidFill>
                  <a:srgbClr val="FF0000"/>
                </a:solidFill>
              </a:rPr>
              <a:t> Interface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47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File: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This file exports functions for generating pseudorandom numbers.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#</a:t>
            </a:r>
            <a:r>
              <a:rPr lang="en-US" sz="1600" dirty="0" err="1">
                <a:latin typeface="Courier New" charset="0"/>
              </a:rPr>
              <a:t>ifndef</a:t>
            </a:r>
            <a:r>
              <a:rPr lang="en-US" sz="1600" dirty="0">
                <a:latin typeface="Courier New" charset="0"/>
              </a:rPr>
              <a:t> _</a:t>
            </a:r>
            <a:r>
              <a:rPr lang="en-US" sz="1600" dirty="0" err="1">
                <a:latin typeface="Courier New" charset="0"/>
              </a:rPr>
              <a:t>random_h</a:t>
            </a: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#define _</a:t>
            </a:r>
            <a:r>
              <a:rPr lang="en-US" sz="1600" dirty="0" err="1">
                <a:latin typeface="Courier New" charset="0"/>
              </a:rPr>
              <a:t>random_h</a:t>
            </a:r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Function: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Usage: int n =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(low, high);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Returns a random integer in the range low to high, inclusive.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int </a:t>
            </a:r>
            <a:r>
              <a:rPr lang="en-US" sz="1600" dirty="0" err="1">
                <a:latin typeface="Courier New" charset="0"/>
              </a:rPr>
              <a:t>randomInteger</a:t>
            </a:r>
            <a:r>
              <a:rPr lang="en-US" sz="1600" dirty="0">
                <a:latin typeface="Courier New" charset="0"/>
              </a:rPr>
              <a:t>(int low, int high);</a:t>
            </a:r>
          </a:p>
          <a:p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559425"/>
            <a:chOff x="240" y="720"/>
            <a:chExt cx="5280" cy="3502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Function: randomReal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Usage: double d = randomReal(low, high);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Returns a random number in the half-open interval [low, high).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A half-open interval includes the first endpoint but not the 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second.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1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double randomReal(double low, double high);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Function: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randomChance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Usage: if (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randomChance(p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)) ...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Returns true with the probability indicated by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p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.  The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argument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p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must be a floating-point number between 0 (never)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and 1 (always).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1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bool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randomChance(double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p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);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random.h</a:t>
            </a:r>
            <a:r>
              <a:rPr lang="en-US" sz="4000" dirty="0">
                <a:solidFill>
                  <a:srgbClr val="FF0000"/>
                </a:solidFill>
              </a:rPr>
              <a:t> Interface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535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Function: randomReal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Usage: double d = randomReal(low, high);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Returns a random number in the half-open interval [low, high).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A half-open interval includes the first endpoint but not the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second.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1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double randomReal(double low, double high);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Function: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randomChance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Usage: if (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randomChance(p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)) ...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Returns true with the probability indicated by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.  The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argument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must be a floating-point number between 0 (never)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and 1 (always).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1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randomChance(double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313363"/>
            <a:chOff x="240" y="720"/>
            <a:chExt cx="5280" cy="3347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 * Function: </a:t>
              </a:r>
              <a:r>
                <a:rPr lang="en-US" altLang="zh-CN" sz="1600" dirty="0" err="1">
                  <a:solidFill>
                    <a:srgbClr val="0000FF"/>
                  </a:solidFill>
                  <a:latin typeface="Courier New" charset="0"/>
                </a:rPr>
                <a:t>randomBool</a:t>
              </a:r>
              <a:endParaRPr lang="en-US" alt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 * Usage: if (</a:t>
              </a:r>
              <a:r>
                <a:rPr lang="en-US" altLang="zh-CN" sz="1600" dirty="0" err="1">
                  <a:solidFill>
                    <a:srgbClr val="0000FF"/>
                  </a:solidFill>
                  <a:latin typeface="Courier New" charset="0"/>
                </a:rPr>
                <a:t>randomBool</a:t>
              </a:r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()) ...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 * -------------------------------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 * Returns &lt;code&gt;true&lt;/code&gt; with 50% probability.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r>
                <a:rPr lang="en-US" altLang="zh-CN" sz="1600" dirty="0">
                  <a:latin typeface="Courier New" charset="0"/>
                </a:rPr>
                <a:t>bool </a:t>
              </a:r>
              <a:r>
                <a:rPr lang="en-US" altLang="zh-CN" sz="1600" dirty="0" err="1">
                  <a:latin typeface="Courier New" charset="0"/>
                </a:rPr>
                <a:t>randomBool</a:t>
              </a:r>
              <a:r>
                <a:rPr lang="en-US" altLang="zh-CN" sz="1600" dirty="0">
                  <a:latin typeface="Courier New" charset="0"/>
                </a:rPr>
                <a:t>();</a:t>
              </a:r>
            </a:p>
            <a:p>
              <a:endParaRPr lang="en-US" alt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Function: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setRandomSeed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Usage: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setRandomSeed(seed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);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Sets the internal random number seed to the specified value.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You can use this function to set a specific starting point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for the pseudorandom sequence or to ensure that program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behavior is repeatable during the debugging phase.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void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setRandomSeed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(int seed);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#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endif</a:t>
              </a:r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random.h</a:t>
            </a:r>
            <a:r>
              <a:rPr lang="en-US" sz="4000" dirty="0">
                <a:solidFill>
                  <a:srgbClr val="FF0000"/>
                </a:solidFill>
              </a:rPr>
              <a:t> Interface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74904" y="1193800"/>
            <a:ext cx="84407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File: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random.cpp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This file implements the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interface.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cstdlib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cmath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ctime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"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random.h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using namespace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 Private function prototype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initRandomSeed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();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920580" name="Rectangle 4"/>
          <p:cNvSpPr>
            <a:spLocks noChangeArrowheads="1"/>
          </p:cNvSpPr>
          <p:nvPr/>
        </p:nvSpPr>
        <p:spPr bwMode="auto">
          <a:xfrm>
            <a:off x="0" y="0"/>
            <a:ext cx="9131300" cy="10874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1" name="Rectangle 5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File: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random.cpp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This file implements the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interface.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cstdlib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cmath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ctime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#include "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random.h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using namespace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 Private function prototype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static void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initRandomSeed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();</a:t>
            </a:r>
            <a:endParaRPr lang="en-US" sz="1600" dirty="0"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313363"/>
            <a:chOff x="240" y="720"/>
            <a:chExt cx="5280" cy="3347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Implementation notes: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randomInteger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The code for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randomInteger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produces the number in four steps: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1. Generate a random real number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d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in the range [0 .. 1).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2. Scale the number to the range [0 .. N).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3. Translate the number so that the range starts at low.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4. Truncate the result to the next lower integer.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The implementation is complicated by the fact that both the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expression RAND_MAX + 1 and the expression high - low + 1 can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overflow the integer range.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int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randomInteger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(int low, int high)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double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= rand() / (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double(RAND_MAX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) + 1);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double s = d * (double(high) - low);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return int(floor(low + s));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12" name="Rounded Rectangular Callout 25">
            <a:extLst>
              <a:ext uri="{FF2B5EF4-FFF2-40B4-BE49-F238E27FC236}">
                <a16:creationId xmlns:a16="http://schemas.microsoft.com/office/drawing/2014/main" id="{A24963C3-E957-433D-872B-DECE11757199}"/>
              </a:ext>
            </a:extLst>
          </p:cNvPr>
          <p:cNvSpPr/>
          <p:nvPr/>
        </p:nvSpPr>
        <p:spPr bwMode="auto">
          <a:xfrm>
            <a:off x="4942670" y="6103612"/>
            <a:ext cx="2195746" cy="403551"/>
          </a:xfrm>
          <a:prstGeom prst="wedgeRoundRectCallout">
            <a:avLst>
              <a:gd name="adj1" fmla="val -37205"/>
              <a:gd name="adj2" fmla="val -10397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Oval 24">
            <a:extLst>
              <a:ext uri="{FF2B5EF4-FFF2-40B4-BE49-F238E27FC236}">
                <a16:creationId xmlns:a16="http://schemas.microsoft.com/office/drawing/2014/main" id="{93A4499D-06D0-4DAF-8D68-805B94A41619}"/>
              </a:ext>
            </a:extLst>
          </p:cNvPr>
          <p:cNvSpPr/>
          <p:nvPr/>
        </p:nvSpPr>
        <p:spPr bwMode="auto">
          <a:xfrm>
            <a:off x="4439751" y="5638800"/>
            <a:ext cx="741849" cy="25443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D6770ACA-E6A9-4E50-957D-F246F349C74B}"/>
              </a:ext>
            </a:extLst>
          </p:cNvPr>
          <p:cNvSpPr txBox="1"/>
          <p:nvPr/>
        </p:nvSpPr>
        <p:spPr>
          <a:xfrm>
            <a:off x="4943374" y="6103612"/>
            <a:ext cx="2195042" cy="10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0" i="1" dirty="0"/>
              <a:t>Noted: The source code is not correct.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Implementation notes: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-----------------------------------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The code for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produces the number in four steps: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1. Generate a random real number 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</a:rPr>
              <a:t>d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in the range [0 .. 1).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2. Scale the number to the range [0 .. N).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3. Translate the number so that the range starts at low.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4. Truncate the result to the next lower integer.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The implementation is complicated by the fact that both the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expression RAND_MAX + 1 and the expression high - low + 1 can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 overflow the integer range.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int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randomInteger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(int low, int high)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initRandomSeed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double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= rand() /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double(RAND_MAX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double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*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double(high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 - low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return int(floor(low + s));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2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Implementation notes: randomReal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--------------------------------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The code for randomReal is similar to that for </a:t>
              </a:r>
              <a:r>
                <a:rPr lang="en-US" sz="1600" dirty="0" err="1">
                  <a:solidFill>
                    <a:srgbClr val="0000FF"/>
                  </a:solidFill>
                  <a:latin typeface="Courier New" charset="0"/>
                </a:rPr>
                <a:t>randomInteger</a:t>
              </a:r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,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 without the final conversion step.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double randomReal(double low, double high)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();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double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= rand() / (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double(RAND_MAX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) + 1);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double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s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d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* (high - low);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   return low + </a:t>
              </a:r>
              <a:r>
                <a:rPr lang="en-US" sz="1600" dirty="0" err="1">
                  <a:solidFill>
                    <a:srgbClr val="000000"/>
                  </a:solidFill>
                  <a:latin typeface="Courier New" charset="0"/>
                </a:rPr>
                <a:t>s</a:t>
              </a:r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en-US" sz="4000" dirty="0">
                <a:solidFill>
                  <a:srgbClr val="FF0000"/>
                </a:solidFill>
              </a:rPr>
              <a:t> Implementation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24397</TotalTime>
  <Words>1995</Words>
  <Application>Microsoft Office PowerPoint</Application>
  <PresentationFormat>全屏显示(4:3)</PresentationFormat>
  <Paragraphs>307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Courier New</vt:lpstr>
      <vt:lpstr>Times</vt:lpstr>
      <vt:lpstr>Times New Roman</vt:lpstr>
      <vt:lpstr>Wingdings</vt:lpstr>
      <vt:lpstr>Blank Presentation</vt:lpstr>
      <vt:lpstr>1_Blank Presentation</vt:lpstr>
      <vt:lpstr>7_Blank Presentation</vt:lpstr>
      <vt:lpstr>Random Number Library</vt:lpstr>
      <vt:lpstr>Designing a Random Number Library</vt:lpstr>
      <vt:lpstr>Designing a Random Number Library</vt:lpstr>
      <vt:lpstr>The random.h Interface</vt:lpstr>
      <vt:lpstr>The random.h Interface</vt:lpstr>
      <vt:lpstr>The random.h Interface</vt:lpstr>
      <vt:lpstr>The random.cpp Implementation</vt:lpstr>
      <vt:lpstr>The random.cpp Implementation</vt:lpstr>
      <vt:lpstr>The random.cpp Implementation</vt:lpstr>
      <vt:lpstr>The random.cpp Implementation</vt:lpstr>
      <vt:lpstr>The random.cpp Implementation</vt:lpstr>
      <vt:lpstr>The random.cpp Implementation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Libraries</dc:title>
  <cp:lastModifiedBy>钦波 孙</cp:lastModifiedBy>
  <cp:revision>527</cp:revision>
  <dcterms:created xsi:type="dcterms:W3CDTF">2014-07-01T16:34:40Z</dcterms:created>
  <dcterms:modified xsi:type="dcterms:W3CDTF">2021-10-17T15:04:28Z</dcterms:modified>
</cp:coreProperties>
</file>