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554" r:id="rId2"/>
    <p:sldId id="558" r:id="rId3"/>
    <p:sldId id="562" r:id="rId4"/>
    <p:sldId id="561" r:id="rId5"/>
    <p:sldId id="563" r:id="rId6"/>
    <p:sldId id="564" r:id="rId7"/>
    <p:sldId id="565" r:id="rId8"/>
    <p:sldId id="566" r:id="rId9"/>
    <p:sldId id="570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FFCC"/>
    <a:srgbClr val="CCFFFF"/>
    <a:srgbClr val="D5FFFF"/>
    <a:srgbClr val="009900"/>
    <a:srgbClr val="66FF66"/>
    <a:srgbClr val="969696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3826" autoAdjust="0"/>
  </p:normalViewPr>
  <p:slideViewPr>
    <p:cSldViewPr showGuides="1">
      <p:cViewPr varScale="1">
        <p:scale>
          <a:sx n="86" d="100"/>
          <a:sy n="86" d="100"/>
        </p:scale>
        <p:origin x="12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38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7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8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84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4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7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17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4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6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4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1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CAE041-5BF3-8649-8E6B-15567A4A0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656F-3D63-844F-B8D0-3C9078BB5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B409AF-2D96-BA43-BA47-19F872ACA0CC}" type="slidenum">
              <a:rPr lang="en-US" b="0">
                <a:solidFill>
                  <a:srgbClr val="000000"/>
                </a:solidFill>
              </a:rPr>
              <a:pPr/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AD2F-B2CF-4A68-8FDB-83C8679E6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08522"/>
            <a:ext cx="6858000" cy="1790700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指针和地址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F8842-0E9D-4359-A50C-8731247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0266"/>
            <a:ext cx="7239000" cy="1241822"/>
          </a:xfrm>
        </p:spPr>
        <p:txBody>
          <a:bodyPr/>
          <a:lstStyle/>
          <a:p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王艳</a:t>
            </a:r>
            <a:r>
              <a:rPr lang="zh-CN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梦</a:t>
            </a:r>
          </a:p>
          <a:p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邮箱：219019028@link.cuhk.edu.cn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6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双*双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19643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doubleArray+9: 006DFEC8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(+ 9*8 字节)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&amp; </a:t>
            </a:r>
            <a:r>
              <a:rPr lang="zh-CN" altLang="zh-CN" sz="2000" dirty="0" err="1">
                <a:latin typeface="Courier New"/>
                <a:cs typeface="Courier New"/>
              </a:rPr>
              <a:t>doubleArray </a:t>
            </a:r>
            <a:r>
              <a:rPr lang="zh-CN" altLang="zh-CN" sz="2000" dirty="0">
                <a:latin typeface="Courier New"/>
                <a:cs typeface="Courier New"/>
              </a:rPr>
              <a:t>[9]: 006DFEC8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[9] 的地址)</a:t>
            </a: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DC9DD0-B1DA-4A0C-90FD-02A26780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22303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*(doubleArray+9): 00000012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( 18 )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[9]: </a:t>
            </a:r>
            <a:r>
              <a:rPr lang="zh-CN" altLang="zh-CN" sz="2000" dirty="0" err="1">
                <a:latin typeface="Courier New"/>
                <a:cs typeface="Courier New"/>
              </a:rPr>
              <a:t>00000012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21595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doubleArray+10: 006DFED0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 的地址)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&amp;双数组[10]： </a:t>
            </a:r>
            <a:r>
              <a:rPr lang="zh-CN" altLang="zh-CN" sz="2000" dirty="0" err="1">
                <a:latin typeface="Courier New"/>
                <a:cs typeface="Courier New"/>
              </a:rPr>
              <a:t>006DFED0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33757"/>
            <a:ext cx="8686800" cy="3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*(doubleArray+10): 00000000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（未定义值）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 err="1">
                <a:latin typeface="Courier New"/>
                <a:cs typeface="Courier New"/>
              </a:rPr>
              <a:t>双数组</a:t>
            </a:r>
            <a:r>
              <a:rPr lang="zh-CN" altLang="zh-CN" sz="2000" dirty="0">
                <a:latin typeface="Courier New"/>
                <a:cs typeface="Courier New"/>
              </a:rPr>
              <a:t>[10]：00000000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1FDFAE7-5839-4036-8045-5B0D50CE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( </a:t>
            </a: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</p:txBody>
      </p:sp>
    </p:spTree>
    <p:extLst>
      <p:ext uri="{BB962C8B-B14F-4D97-AF65-F5344CB8AC3E}">
        <p14:creationId xmlns:p14="http://schemas.microsoft.com/office/powerpoint/2010/main" val="3159433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双*双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90161"/>
            <a:ext cx="8610600" cy="104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双阵列-1 </a:t>
            </a:r>
            <a:r>
              <a:rPr lang="zh-CN" altLang="zh-CN" sz="2000" dirty="0">
                <a:latin typeface="Courier New"/>
                <a:cs typeface="Courier New"/>
              </a:rPr>
              <a:t>：006DFE78</a:t>
            </a: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*doubleArray-1: FFFFFFFF </a:t>
            </a:r>
            <a:r>
              <a:rPr lang="zh-CN" altLang="en-US" sz="2000" dirty="0">
                <a:latin typeface="Courier New"/>
                <a:cs typeface="Courier New"/>
              </a:rPr>
              <a:t>（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[0]-1: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                            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– 00000001)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*(doubleArray-1) </a:t>
            </a:r>
            <a:r>
              <a:rPr lang="zh-CN" altLang="zh-CN" sz="2000" dirty="0">
                <a:latin typeface="Courier New"/>
                <a:cs typeface="Courier New"/>
              </a:rPr>
              <a:t>: 00000000 (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未定义值)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05094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&amp; </a:t>
            </a:r>
            <a:r>
              <a:rPr lang="zh-CN" altLang="zh-CN" sz="2000" dirty="0" err="1">
                <a:latin typeface="Courier New"/>
                <a:cs typeface="Courier New"/>
              </a:rPr>
              <a:t>doubleArray </a:t>
            </a:r>
            <a:r>
              <a:rPr lang="zh-CN" altLang="zh-CN" sz="2000" dirty="0">
                <a:latin typeface="Courier New"/>
                <a:cs typeface="Courier New"/>
              </a:rPr>
              <a:t>: 006DFE80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0996"/>
            <a:ext cx="8686800" cy="7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&amp;doubleArray+1 </a:t>
            </a:r>
            <a:r>
              <a:rPr lang="zh-CN" altLang="zh-CN" sz="2000" dirty="0">
                <a:latin typeface="Courier New"/>
                <a:cs typeface="Courier New"/>
              </a:rPr>
              <a:t>: 006DFED0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+ 10*8 字节 )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（类型：</a:t>
            </a: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指针</a:t>
            </a:r>
            <a:r>
              <a:rPr lang="zh-CN" altLang="zh-CN" sz="2000" dirty="0">
                <a:latin typeface="Courier New"/>
                <a:cs typeface="Courier New"/>
              </a:rPr>
              <a:t> 到数组）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*(&amp;doubleArray+1) </a:t>
            </a:r>
            <a:r>
              <a:rPr lang="zh-CN" altLang="zh-CN" sz="2000" dirty="0">
                <a:latin typeface="Courier New"/>
                <a:cs typeface="Courier New"/>
              </a:rPr>
              <a:t>: 006DFED0 （类型：</a:t>
            </a: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数组</a:t>
            </a:r>
            <a:r>
              <a:rPr lang="zh-CN" altLang="zh-CN" sz="2000" dirty="0">
                <a:latin typeface="Courier New"/>
                <a:cs typeface="Courier New"/>
              </a:rPr>
              <a:t>）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42F3D71-B8AA-48A8-9837-BAAB109D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( </a:t>
            </a: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947A746-F029-4EF4-AC98-CA6F945D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8686800" cy="3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&amp;doubleArray-1: 006DFE30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*(&amp;doubleArray-1): 006DFE30</a:t>
            </a:r>
          </a:p>
        </p:txBody>
      </p:sp>
    </p:spTree>
    <p:extLst>
      <p:ext uri="{BB962C8B-B14F-4D97-AF65-F5344CB8AC3E}">
        <p14:creationId xmlns:p14="http://schemas.microsoft.com/office/powerpoint/2010/main" val="93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双*双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03968"/>
            <a:ext cx="8610600" cy="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指针</a:t>
            </a: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： </a:t>
            </a:r>
            <a:r>
              <a:rPr lang="zh-CN" altLang="zh-CN" sz="2000" dirty="0" err="1">
                <a:solidFill>
                  <a:srgbClr val="0000FF"/>
                </a:solidFill>
                <a:latin typeface="Courier New" charset="0"/>
              </a:rPr>
              <a:t>006DFE80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 </a:t>
            </a:r>
            <a:r>
              <a:rPr lang="zh-CN" altLang="zh-CN" sz="2000" dirty="0">
                <a:latin typeface="Courier New"/>
                <a:cs typeface="Courier New"/>
              </a:rPr>
              <a:t>&amp;</a:t>
            </a:r>
            <a:r>
              <a:rPr lang="zh-CN" altLang="zh-CN" sz="2000" dirty="0" err="1">
                <a:latin typeface="Courier New"/>
                <a:cs typeface="Courier New"/>
              </a:rPr>
              <a:t>双数组</a:t>
            </a:r>
            <a:r>
              <a:rPr lang="zh-CN" altLang="zh-CN" sz="2000" dirty="0">
                <a:latin typeface="Courier New"/>
                <a:cs typeface="Courier New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000" dirty="0">
                <a:latin typeface="Courier New" charset="0"/>
              </a:rPr>
              <a:t>   </a:t>
            </a:r>
          </a:p>
          <a:p>
            <a:pPr lvl="0">
              <a:defRPr/>
            </a:pPr>
            <a:r>
              <a:rPr lang="zh-CN" altLang="zh-CN" sz="2000" dirty="0">
                <a:latin typeface="Courier New" charset="0"/>
              </a:rPr>
              <a:t>双指针+1：006DFE88（+8字节）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82916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&amp; </a:t>
            </a:r>
            <a:r>
              <a:rPr lang="zh-CN" altLang="zh-CN" sz="2000" dirty="0" err="1">
                <a:solidFill>
                  <a:srgbClr val="0000FF"/>
                </a:solidFill>
                <a:latin typeface="Courier New" charset="0"/>
              </a:rPr>
              <a:t>doublePointer </a:t>
            </a: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: 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006DFE7C 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(doublePointer 的</a:t>
            </a: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地址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</a:t>
            </a:r>
          </a:p>
          <a:p>
            <a:pPr lvl="0">
              <a:defRPr/>
            </a:pP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&amp;doublePointer+1: 006DFE80 (32-bit OS: + 4bytes;</a:t>
            </a:r>
          </a:p>
          <a:p>
            <a:pPr lvl="0">
              <a:defRPr/>
            </a:pP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64 位操作系统：+ 8 字节）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2226"/>
            <a:ext cx="8686800" cy="133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[0]：00000000（</a:t>
            </a: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）</a:t>
            </a: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[1]：00000002（</a:t>
            </a: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）</a:t>
            </a:r>
          </a:p>
          <a:p>
            <a:pPr>
              <a:spcAft>
                <a:spcPts val="600"/>
              </a:spcAft>
              <a:defRPr/>
            </a:pP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[9]：00000012（</a:t>
            </a: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双</a:t>
            </a: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）</a:t>
            </a:r>
          </a:p>
          <a:p>
            <a:pPr>
              <a:spcAft>
                <a:spcPts val="600"/>
              </a:spcAft>
              <a:defRPr/>
            </a:pP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[10]：00000000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（未定义值）</a:t>
            </a:r>
            <a:endParaRPr lang="en-US" altLang="zh-CN" sz="2000" dirty="0">
              <a:latin typeface="Courier New"/>
              <a:cs typeface="Courier New"/>
            </a:endParaRPr>
          </a:p>
          <a:p>
            <a:pPr lvl="0">
              <a:spcAft>
                <a:spcPts val="60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94AC948-A486-484F-9989-63AFBEA0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676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( </a:t>
            </a: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</p:txBody>
      </p:sp>
    </p:spTree>
    <p:extLst>
      <p:ext uri="{BB962C8B-B14F-4D97-AF65-F5344CB8AC3E}">
        <p14:creationId xmlns:p14="http://schemas.microsoft.com/office/powerpoint/2010/main" val="2154260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双*双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0098"/>
            <a:ext cx="8610600" cy="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&amp; </a:t>
            </a:r>
            <a:r>
              <a:rPr lang="zh-CN" altLang="zh-CN" sz="2000" dirty="0" err="1">
                <a:solidFill>
                  <a:srgbClr val="0000FF"/>
                </a:solidFill>
                <a:latin typeface="Courier New" charset="0"/>
              </a:rPr>
              <a:t>doublePointer 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[0]: 006DFE80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&amp;双指针[1]: </a:t>
            </a:r>
            <a:r>
              <a:rPr lang="zh-CN" altLang="zh-CN" sz="2000" dirty="0" err="1">
                <a:latin typeface="Courier New" charset="0"/>
              </a:rPr>
              <a:t>006DFE88</a:t>
            </a: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&amp;双指针[9]： </a:t>
            </a:r>
            <a:r>
              <a:rPr lang="zh-CN" altLang="zh-CN" sz="2000" dirty="0" err="1">
                <a:latin typeface="Courier New" charset="0"/>
              </a:rPr>
              <a:t>006DFEC8</a:t>
            </a: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&amp;双指针[10]： </a:t>
            </a:r>
            <a:r>
              <a:rPr lang="zh-CN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006DFED0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54033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*</a:t>
            </a:r>
            <a:r>
              <a:rPr lang="zh-CN" altLang="zh-CN" sz="2000" dirty="0" err="1">
                <a:latin typeface="Courier New" charset="0"/>
              </a:rPr>
              <a:t>双指针</a:t>
            </a:r>
            <a:r>
              <a:rPr lang="zh-CN" altLang="zh-CN" sz="2000" dirty="0">
                <a:latin typeface="Courier New" charset="0"/>
              </a:rPr>
              <a:t>：00000000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[0]）</a:t>
            </a:r>
            <a:endParaRPr lang="en-US" altLang="zh-CN" sz="2000" dirty="0"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*doublePointer+1: 00000001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[0]+1)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*(doublePointer+1): 00000002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endParaRPr lang="en-US" altLang="zh-CN" sz="2000" dirty="0">
              <a:latin typeface="Courier New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D3330D1-7DE5-4878-A661-F2751042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676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( </a:t>
            </a: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</p:txBody>
      </p:sp>
    </p:spTree>
    <p:extLst>
      <p:ext uri="{BB962C8B-B14F-4D97-AF65-F5344CB8AC3E}">
        <p14:creationId xmlns:p14="http://schemas.microsoft.com/office/powerpoint/2010/main" val="152347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双*双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69888"/>
            <a:ext cx="8763000" cy="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zh-CN" altLang="zh-CN" sz="2000" dirty="0" err="1">
                <a:solidFill>
                  <a:srgbClr val="0000FF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++： </a:t>
            </a:r>
            <a:r>
              <a:rPr lang="zh-CN" altLang="zh-CN" sz="2000" dirty="0">
                <a:latin typeface="Courier New" charset="0"/>
              </a:rPr>
              <a:t>00000000</a:t>
            </a:r>
            <a:endParaRPr lang="en-US" altLang="zh-CN" sz="2000" dirty="0">
              <a:solidFill>
                <a:srgbClr val="0000FF"/>
              </a:solidFill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zh-CN" altLang="zh-CN" sz="2000" dirty="0" err="1">
                <a:solidFill>
                  <a:srgbClr val="FF0000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；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[0]）</a:t>
            </a:r>
            <a:endParaRPr lang="en-US" altLang="zh-CN" sz="2000" dirty="0">
              <a:solidFill>
                <a:srgbClr val="FF0000"/>
              </a:solidFill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zh-CN" altLang="zh-CN" sz="2000" dirty="0" err="1">
                <a:solidFill>
                  <a:srgbClr val="FF0000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=</a:t>
            </a:r>
            <a:r>
              <a:rPr lang="zh-CN" altLang="zh-CN" sz="2000" dirty="0" err="1">
                <a:solidFill>
                  <a:srgbClr val="FF0000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+ 1； </a:t>
            </a:r>
            <a:r>
              <a:rPr lang="zh-CN" altLang="zh-CN" sz="2000" dirty="0">
                <a:latin typeface="Courier New" charset="0"/>
              </a:rPr>
              <a:t>（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值：006DFE88 </a:t>
            </a:r>
            <a:r>
              <a:rPr lang="zh-CN" altLang="en-US" sz="2000" dirty="0">
                <a:latin typeface="Courier New" charset="0"/>
              </a:rPr>
              <a:t>）</a:t>
            </a:r>
            <a:endParaRPr lang="en-US" altLang="zh-CN" sz="2000" dirty="0">
              <a:latin typeface="Courier New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*++双</a:t>
            </a:r>
            <a:r>
              <a:rPr lang="zh-CN" altLang="zh-CN" sz="2000" dirty="0">
                <a:latin typeface="Courier New" charset="0"/>
              </a:rPr>
              <a:t>指针</a:t>
            </a: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： </a:t>
            </a:r>
            <a:r>
              <a:rPr lang="zh-CN" altLang="zh-CN" sz="2000" dirty="0" err="1">
                <a:solidFill>
                  <a:srgbClr val="0000FF"/>
                </a:solidFill>
                <a:latin typeface="Courier New" charset="0"/>
              </a:rPr>
              <a:t>00000004</a:t>
            </a:r>
          </a:p>
          <a:p>
            <a:pPr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zh-CN" altLang="zh-CN" sz="2000" dirty="0" err="1">
                <a:solidFill>
                  <a:srgbClr val="FF0000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=</a:t>
            </a:r>
            <a:r>
              <a:rPr lang="zh-CN" altLang="zh-CN" sz="2000" dirty="0" err="1">
                <a:solidFill>
                  <a:srgbClr val="FF0000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+ 1； </a:t>
            </a:r>
            <a:r>
              <a:rPr lang="zh-CN" altLang="zh-CN" sz="2000" dirty="0">
                <a:latin typeface="Courier New" charset="0"/>
              </a:rPr>
              <a:t>(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006DFE90 </a:t>
            </a:r>
            <a:r>
              <a:rPr lang="zh-CN" altLang="en-US" sz="2000" dirty="0">
                <a:latin typeface="Courier New" charset="0"/>
              </a:rPr>
              <a:t>）</a:t>
            </a:r>
            <a:endParaRPr lang="en-US" altLang="zh-CN" sz="2000" dirty="0"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     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zh-CN" altLang="zh-CN" sz="2000" dirty="0" err="1">
                <a:solidFill>
                  <a:srgbClr val="FF0000"/>
                </a:solidFill>
                <a:latin typeface="Courier New" charset="0"/>
              </a:rPr>
              <a:t>双指针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</a:rPr>
              <a:t>；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[2]）</a:t>
            </a:r>
            <a:endParaRPr lang="en-US" altLang="zh-CN" sz="2000" dirty="0">
              <a:solidFill>
                <a:srgbClr val="FF0000"/>
              </a:solidFill>
              <a:latin typeface="Courier New" charset="0"/>
            </a:endParaRPr>
          </a:p>
          <a:p>
            <a:pPr lvl="0">
              <a:defRPr/>
            </a:pPr>
            <a:endParaRPr lang="en-US" altLang="zh-CN" sz="2000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F10D90-BFCA-4369-AB73-5E9386DA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676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( </a:t>
            </a: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</p:txBody>
      </p:sp>
    </p:spTree>
    <p:extLst>
      <p:ext uri="{BB962C8B-B14F-4D97-AF65-F5344CB8AC3E}">
        <p14:creationId xmlns:p14="http://schemas.microsoft.com/office/powerpoint/2010/main" val="3626476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49467E-1F14-4D94-964C-9EE1AAFE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: 006DFE71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字符数组+1 </a:t>
            </a:r>
            <a:r>
              <a:rPr lang="zh-CN" altLang="zh-CN" sz="2000" dirty="0">
                <a:latin typeface="Courier New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zh-CN" altLang="zh-CN" sz="2000" dirty="0">
                <a:latin typeface="Courier New" charset="0"/>
              </a:rPr>
              <a:t>006DFE72 (char: + 1bytes)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6006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&amp;字符数组： </a:t>
            </a:r>
            <a:r>
              <a:rPr lang="zh-CN" altLang="zh-CN" sz="2000" dirty="0" err="1">
                <a:latin typeface="Courier New" charset="0"/>
              </a:rPr>
              <a:t>006DFE71</a:t>
            </a: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charset="0"/>
              </a:rPr>
              <a:t>&amp;charArray+1 </a:t>
            </a:r>
            <a:r>
              <a:rPr lang="zh-CN" altLang="zh-CN" sz="2000" dirty="0">
                <a:latin typeface="Courier New" charset="0"/>
              </a:rPr>
              <a:t>: 006DFE7C (也</a:t>
            </a:r>
            <a:r>
              <a:rPr lang="zh-CN" altLang="zh-CN" sz="2000" dirty="0" err="1">
                <a:latin typeface="Courier New" charset="0"/>
              </a:rPr>
              <a:t>包含</a:t>
            </a:r>
            <a:r>
              <a:rPr lang="zh-CN" altLang="zh-CN" sz="2000" dirty="0">
                <a:latin typeface="Courier New" charset="0"/>
              </a:rPr>
              <a:t>'\0', + 11bytes)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87C1DF8-E7AB-4011-B3C3-A7AC37A0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65768"/>
            <a:ext cx="8610600" cy="1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[0]: 00000061 (ASCII: 'a')</a:t>
            </a:r>
          </a:p>
          <a:p>
            <a:pPr lvl="0">
              <a:defRPr/>
            </a:pP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[1]: 00000063 (ASCII: 'c')</a:t>
            </a:r>
          </a:p>
          <a:p>
            <a:pPr>
              <a:defRPr/>
            </a:pP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[9]: 00000073 (ASCII: 's')</a:t>
            </a:r>
          </a:p>
          <a:p>
            <a:pPr>
              <a:defRPr/>
            </a:pP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[10]: 00000000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>
                <a:latin typeface="Courier New" charset="0"/>
              </a:rPr>
              <a:t>ASCII: '\ 0'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dirty="0">
              <a:latin typeface="Courier New"/>
              <a:cs typeface="Courier New"/>
            </a:endParaRPr>
          </a:p>
          <a:p>
            <a:pPr lvl="0">
              <a:defRPr/>
            </a:pPr>
            <a:endParaRPr lang="en-US" altLang="zh-CN" sz="2000" dirty="0">
              <a:latin typeface="Courier New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43D4C4-B152-42FB-A8A1-EDEE73F8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10520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zh-CN" sz="2000" dirty="0">
                <a:latin typeface="Courier New" charset="0"/>
              </a:rPr>
              <a:t>&amp;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[0]: 006DFE71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  <a:endParaRPr lang="en-US" altLang="zh-CN" sz="2000" dirty="0">
              <a:latin typeface="Courier New" charset="0"/>
            </a:endParaRPr>
          </a:p>
          <a:p>
            <a:pPr lvl="0">
              <a:defRPr/>
            </a:pPr>
            <a:r>
              <a:rPr lang="zh-CN" altLang="zh-CN" sz="2000" dirty="0">
                <a:latin typeface="Courier New" charset="0"/>
              </a:rPr>
              <a:t>&amp;字符数组[1]: </a:t>
            </a:r>
            <a:r>
              <a:rPr lang="zh-CN" altLang="zh-CN" sz="2000" dirty="0" err="1">
                <a:latin typeface="Courier New" charset="0"/>
              </a:rPr>
              <a:t>006DFE72</a:t>
            </a:r>
          </a:p>
          <a:p>
            <a:pPr lvl="0">
              <a:defRPr/>
            </a:pPr>
            <a:r>
              <a:rPr lang="zh-CN" altLang="zh-CN" sz="2000" dirty="0">
                <a:latin typeface="Courier New" charset="0"/>
              </a:rPr>
              <a:t>&amp;字符数组[9]: </a:t>
            </a:r>
            <a:r>
              <a:rPr lang="zh-CN" altLang="zh-CN" sz="2000" dirty="0" err="1">
                <a:latin typeface="Courier New" charset="0"/>
              </a:rPr>
              <a:t>006DFE7A</a:t>
            </a:r>
          </a:p>
          <a:p>
            <a:pPr lvl="0">
              <a:defRPr/>
            </a:pPr>
            <a:r>
              <a:rPr lang="zh-CN" altLang="zh-CN" sz="2000" dirty="0">
                <a:latin typeface="Courier New" charset="0"/>
              </a:rPr>
              <a:t>&amp;字符数组[10]: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56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49467E-1F14-4D94-964C-9EE1AAFE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charArray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: 006DFE71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charArray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11232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*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charset="0"/>
              </a:rPr>
              <a:t>: 00000061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*charArray+1: 00000062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+ 1)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zh-CN" altLang="zh-CN" sz="2000" dirty="0">
                <a:latin typeface="Courier New" charset="0"/>
              </a:rPr>
              <a:t>*(charArray+1): 00000063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 err="1">
                <a:latin typeface="Courier New" charset="0"/>
              </a:rPr>
              <a:t>charArray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zh-CN" altLang="zh-CN" sz="2000" dirty="0">
                <a:latin typeface="Courier New" charset="0"/>
              </a:rPr>
              <a:t>ASCII: 'c')</a:t>
            </a:r>
          </a:p>
        </p:txBody>
      </p:sp>
    </p:spTree>
    <p:extLst>
      <p:ext uri="{BB962C8B-B14F-4D97-AF65-F5344CB8AC3E}">
        <p14:creationId xmlns:p14="http://schemas.microsoft.com/office/powerpoint/2010/main" val="40046121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：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004BD40A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字符指针+1：004BD40B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&amp;字符指针：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006DFE6C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&amp;charPointer+1: 006DFE70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[0]: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00000061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[1]: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00000063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[9]: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00000073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字符指针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[10]: 00000000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&amp;字符指针[0]: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004BD40A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&amp;字符指针[1]: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004BD40B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&amp;字符指针[9]: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004BD413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&amp;字符指针[10]: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004BD4143</a:t>
            </a:r>
          </a:p>
        </p:txBody>
      </p:sp>
    </p:spTree>
    <p:extLst>
      <p:ext uri="{BB962C8B-B14F-4D97-AF65-F5344CB8AC3E}">
        <p14:creationId xmlns:p14="http://schemas.microsoft.com/office/powerpoint/2010/main" val="4076400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= "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56" y="2057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*字符指针：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00000061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*字符指针+1：00000062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*(charPointer+1): 00000063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*字符指针++：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00000061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*++字符指针：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00000065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：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004BD40C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字符指针+1：004BD40D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doubleArray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[10]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：2.22045E-313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（未定义值）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502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一个函数包括以下声明：</a:t>
            </a: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24D5B015-6A18-4C3F-98D3-3E01E506C8C4}"/>
              </a:ext>
            </a:extLst>
          </p:cNvPr>
          <p:cNvSpPr txBox="1"/>
          <p:nvPr/>
        </p:nvSpPr>
        <p:spPr>
          <a:xfrm>
            <a:off x="914400" y="1654314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双列表[3] = { 1.61803, 2.71828, 3.14159 };</a:t>
            </a:r>
          </a:p>
          <a:p>
            <a:pPr lvl="0">
              <a:defRPr/>
            </a:pP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双 *p = 列表；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6637E9F-5411-45BD-B1EB-53D65028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编译器为数组变量列表和指针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分配空间。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spcAft>
                <a:spcPts val="1200"/>
              </a:spcAft>
              <a:buFontTx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664A3A-E209-4598-A67A-267C75B0B33A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4163AB1-55AA-4932-BCE0-FA1C51E9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0FB652FC-29CC-4AD7-8099-0DB40DB8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6715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一个函数包括以下声明：</a:t>
            </a: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24D5B015-6A18-4C3F-98D3-3E01E506C8C4}"/>
              </a:ext>
            </a:extLst>
          </p:cNvPr>
          <p:cNvSpPr txBox="1"/>
          <p:nvPr/>
        </p:nvSpPr>
        <p:spPr>
          <a:xfrm>
            <a:off x="914400" y="1654314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sz="2000" dirty="0">
                <a:solidFill>
                  <a:srgbClr val="FF0000"/>
                </a:solidFill>
                <a:latin typeface="Courier New"/>
                <a:cs typeface="Courier New"/>
              </a:rPr>
              <a:t>双列表[3] = { 1.61803, 2.71828, 3.14159 };</a:t>
            </a:r>
          </a:p>
          <a:p>
            <a:pPr lvl="0">
              <a:defRPr/>
            </a:pP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双 *p = 列表；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6637E9F-5411-45BD-B1EB-53D65028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指定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数组的初始值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4163AB1-55AA-4932-BCE0-FA1C51E9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0FB652FC-29CC-4AD7-8099-0DB40DB8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6715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1.61803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2.71828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3.14159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D3F804-DFB6-4CEC-9BCF-FC5F771A05A8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6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一个函数包括以下声明：</a:t>
            </a: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24D5B015-6A18-4C3F-98D3-3E01E506C8C4}"/>
              </a:ext>
            </a:extLst>
          </p:cNvPr>
          <p:cNvSpPr txBox="1"/>
          <p:nvPr/>
        </p:nvSpPr>
        <p:spPr>
          <a:xfrm>
            <a:off x="914400" y="1654314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sz="2000" dirty="0">
                <a:latin typeface="Courier New"/>
                <a:cs typeface="Courier New"/>
              </a:rPr>
              <a:t>双列表[3] = { 1.61803, 2.71828, 3.14159 };</a:t>
            </a:r>
          </a:p>
          <a:p>
            <a:pPr lvl="0">
              <a:defRPr/>
            </a:pPr>
            <a:r>
              <a:rPr lang="zh-CN" sz="2000" dirty="0">
                <a:solidFill>
                  <a:srgbClr val="FF0000"/>
                </a:solidFill>
                <a:latin typeface="Courier New"/>
                <a:cs typeface="Courier New"/>
              </a:rPr>
              <a:t>双 *p = 列表；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6637E9F-5411-45BD-B1EB-53D65028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初始化指针变量</a:t>
            </a:r>
            <a:r>
              <a:rPr lang="zh-CN" altLang="zh-CN" sz="2000" dirty="0">
                <a:latin typeface="Courier New"/>
                <a:cs typeface="Courier New"/>
              </a:rPr>
              <a:t>p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以便它保存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数组开头的地址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4163AB1-55AA-4932-BCE0-FA1C51E9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429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0FB652FC-29CC-4AD7-8099-0DB40DB8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791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671584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C0FD0612-2291-4188-B9F9-5B65055F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505200"/>
            <a:ext cx="41910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Courier New"/>
                <a:cs typeface="Courier New"/>
              </a:rPr>
              <a:t>p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现在</a:t>
            </a:r>
            <a:r>
              <a:rPr lang="zh-CN" altLang="zh-CN" sz="20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列表中的初始地址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D02B76-1DCE-4B09-8282-7A72FCCBFB27}"/>
              </a:ext>
            </a:extLst>
          </p:cNvPr>
          <p:cNvGrpSpPr/>
          <p:nvPr/>
        </p:nvGrpSpPr>
        <p:grpSpPr>
          <a:xfrm>
            <a:off x="4724400" y="3886200"/>
            <a:ext cx="1228632" cy="1905000"/>
            <a:chOff x="4724400" y="3886200"/>
            <a:chExt cx="1228632" cy="190500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11A9D1E-324C-4C43-BE48-D4848A6755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24400" y="5791200"/>
              <a:ext cx="12286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oval" w="lg" len="lg"/>
              <a:tailEnd type="none" w="med" len="med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0507937-EAEF-445A-86FE-5DC0ADD221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3886200"/>
              <a:ext cx="0" cy="1905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5E1A319-EC0A-4DE5-A789-E72818D66111}"/>
                </a:ext>
              </a:extLst>
            </p:cNvPr>
            <p:cNvCxnSpPr/>
            <p:nvPr/>
          </p:nvCxnSpPr>
          <p:spPr bwMode="auto">
            <a:xfrm>
              <a:off x="4724400" y="3886200"/>
              <a:ext cx="97520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824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7BA25A-7FE0-4DA1-B143-1492B6A3D739}"/>
              </a:ext>
            </a:extLst>
          </p:cNvPr>
          <p:cNvSpPr/>
          <p:nvPr/>
        </p:nvSpPr>
        <p:spPr bwMode="auto">
          <a:xfrm>
            <a:off x="3389223" y="4936638"/>
            <a:ext cx="1297795" cy="47356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632987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如果将整数</a:t>
            </a:r>
            <a:r>
              <a:rPr lang="zh-CN" altLang="zh-CN" sz="2000" dirty="0">
                <a:latin typeface="Courier New"/>
                <a:cs typeface="Courier New"/>
              </a:rPr>
              <a:t>k添加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到指针</a:t>
            </a:r>
            <a:r>
              <a:rPr lang="zh-CN" altLang="zh-CN" sz="2000" dirty="0">
                <a:latin typeface="Courier New"/>
                <a:cs typeface="Courier New"/>
              </a:rPr>
              <a:t>p ，则结果是与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索引位置</a:t>
            </a:r>
            <a:r>
              <a:rPr lang="zh-CN" altLang="zh-CN" sz="2000" dirty="0">
                <a:latin typeface="Courier New"/>
                <a:cs typeface="Courier New"/>
              </a:rPr>
              <a:t>k处的</a:t>
            </a:r>
            <a:r>
              <a:rPr lang="zh-CN" sz="2000" dirty="0">
                <a:latin typeface="Courier New"/>
                <a:cs typeface="Courier New"/>
              </a:rPr>
              <a:t>数组元素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对应的地址。</a:t>
            </a:r>
          </a:p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p + k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被定义为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&amp;数组[k]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9481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671584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FFA0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5E1A319-EC0A-4DE5-A789-E72818D66111}"/>
              </a:ext>
            </a:extLst>
          </p:cNvPr>
          <p:cNvCxnSpPr>
            <a:cxnSpLocks/>
          </p:cNvCxnSpPr>
          <p:nvPr/>
        </p:nvCxnSpPr>
        <p:spPr bwMode="auto">
          <a:xfrm>
            <a:off x="4495800" y="5158615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3E16ABC4-5130-4D6B-A79C-AB26473C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08127"/>
            <a:ext cx="76962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 + 2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指向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list[2]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284B826B-3BA1-48E2-97FB-5D59E201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57043ED-E867-4D57-B661-15281A12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6715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8F4B3B1-8F8A-4F4A-ABD1-FE6A83A3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527" y="495700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021ED899-5F45-45A7-A490-533EBB8B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70" y="4930015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 + 2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7FFC23C4-344E-4CDE-A748-2CA2B68A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指针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加法</a:t>
            </a: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34178" y="2821548"/>
            <a:ext cx="7524021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由于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需要 8 个字节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对于添加到指针值</a:t>
            </a:r>
            <a:r>
              <a:rPr lang="zh-CN" altLang="zh-CN" sz="2000" dirty="0">
                <a:latin typeface="Courier New"/>
                <a:cs typeface="Courier New"/>
              </a:rPr>
              <a:t>p的每个单位，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内部数值都会</a:t>
            </a:r>
            <a:r>
              <a:rPr 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增加 8 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6226845" y="4463016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6226845" y="5225016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6226845" y="5987016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243" y="38534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243" y="46154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383" y="53774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chemeClr val="tx2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243" y="59870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845" y="3853416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47" y="462469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47" y="538669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47" y="6019800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FFA0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6226845" y="3701015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3E16ABC4-5130-4D6B-A79C-AB26473C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038600"/>
            <a:ext cx="38100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磷：FFA0</a:t>
            </a:r>
            <a:endParaRPr lang="fr-FR" altLang="zh-CN" sz="2000" dirty="0">
              <a:latin typeface="Courier New"/>
              <a:cs typeface="Courier New"/>
            </a:endParaRPr>
          </a:p>
        </p:txBody>
      </p:sp>
      <p:sp>
        <p:nvSpPr>
          <p:cNvPr id="28" name="TextBox 73">
            <a:extLst>
              <a:ext uri="{FF2B5EF4-FFF2-40B4-BE49-F238E27FC236}">
                <a16:creationId xmlns:a16="http://schemas.microsoft.com/office/drawing/2014/main" id="{97113023-A872-4D50-AED3-322D36B9A76D}"/>
              </a:ext>
            </a:extLst>
          </p:cNvPr>
          <p:cNvSpPr txBox="1"/>
          <p:nvPr/>
        </p:nvSpPr>
        <p:spPr>
          <a:xfrm>
            <a:off x="1066800" y="2057401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sz="2000" dirty="0">
                <a:latin typeface="Courier New"/>
                <a:cs typeface="Courier New"/>
              </a:rPr>
              <a:t>双列表[3] = { 1.61803, 2.71828, 3.14159 };</a:t>
            </a:r>
          </a:p>
          <a:p>
            <a:pPr lvl="0">
              <a:defRPr/>
            </a:pPr>
            <a:r>
              <a:rPr lang="zh-CN" sz="2000" dirty="0">
                <a:latin typeface="Courier New"/>
                <a:cs typeface="Courier New"/>
              </a:rPr>
              <a:t>双 *p = 列表；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B0E70E0-C1EB-4B96-91DD-F00F5FB1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传统算术不同，指针</a:t>
            </a:r>
            <a:r>
              <a:rPr 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必须考虑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基类型的大小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9C59C69-A68F-4F8E-BBA6-8837C6AC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183" y="385341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A2F1CB75-4DEB-4161-9E59-D7677DB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914" y="465174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C45F393-205B-4D78-A5B1-8E18915C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158" y="545007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1DB072DA-E370-4474-8AAA-978D2730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35" y="6019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6A25305D-C312-40E4-9EFC-40FC7827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13168"/>
            <a:ext cx="31242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例子：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21F1C4F-D698-4E1A-9C75-745F136D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507888"/>
            <a:ext cx="38100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p + 1：FFA8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56358E15-D3B5-4A62-BB02-51DF3678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8" y="4978761"/>
            <a:ext cx="4146362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*p：1.61803（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列表[0]）</a:t>
            </a:r>
            <a:endParaRPr lang="fr-FR" altLang="zh-CN" sz="2000" dirty="0">
              <a:latin typeface="Courier New"/>
              <a:cs typeface="Courier New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E285D44A-29A3-4FE9-A06C-6344CF0F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36" y="5471437"/>
            <a:ext cx="4054764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*(p+1): 2.71828 (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列表[1])</a:t>
            </a:r>
            <a:endParaRPr lang="fr-FR" altLang="zh-CN" sz="2000" dirty="0">
              <a:latin typeface="Courier New"/>
              <a:cs typeface="Courier New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56AED399-4444-4D11-B72A-F0AC6EB0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7" y="5912940"/>
            <a:ext cx="4454297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*p + 1: 2.61803 (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列表[0]+1)</a:t>
            </a:r>
            <a:endParaRPr lang="fr-FR" altLang="zh-CN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50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chemeClr val="tx2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671584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FFA8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B0E70E0-C1EB-4B96-91DD-F00F5FB1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指针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减法</a:t>
            </a: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9C59C69-A68F-4F8E-BBA6-8837C6AC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A2F1CB75-4DEB-4161-9E59-D7677DB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C45F393-205B-4D78-A5B1-8E18915C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1DB072DA-E370-4474-8AAA-978D2730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749921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6A25305D-C312-40E4-9EFC-40FC7827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80463"/>
            <a:ext cx="31242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例子：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56AED399-4444-4D11-B72A-F0AC6EB0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8" y="7248096"/>
            <a:ext cx="38100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*p + 1 : 2.61803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0BF4FB0-E7CE-4AAE-BAFA-F3478F46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6025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是指针变量并且</a:t>
            </a:r>
            <a:r>
              <a:rPr 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是整数，</a:t>
            </a:r>
          </a:p>
          <a:p>
            <a:pPr algn="ctr">
              <a:spcAft>
                <a:spcPts val="600"/>
              </a:spcAft>
            </a:pPr>
            <a:r>
              <a:rPr lang="zh-CN" altLang="zh-CN" sz="200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 k</a:t>
            </a:r>
          </a:p>
          <a:p>
            <a:pPr marL="360000">
              <a:spcAft>
                <a:spcPts val="600"/>
              </a:spcAft>
            </a:pPr>
            <a:r>
              <a:rPr lang="zh-CN" altLang="zh-CN" sz="20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的数组元素的地址</a:t>
            </a:r>
            <a:r>
              <a:rPr lang="zh-CN" altLang="zh-CN" sz="20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当前由</a:t>
            </a:r>
            <a:r>
              <a:rPr lang="zh-CN" altLang="zh-CN" sz="20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zh-CN" sz="20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指示的地址之前的元素</a:t>
            </a:r>
            <a:r>
              <a:rPr lang="zh-CN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79A1C22-4282-4576-95ED-1D62A7FEA665}"/>
              </a:ext>
            </a:extLst>
          </p:cNvPr>
          <p:cNvCxnSpPr>
            <a:cxnSpLocks/>
          </p:cNvCxnSpPr>
          <p:nvPr/>
        </p:nvCxnSpPr>
        <p:spPr bwMode="auto">
          <a:xfrm flipH="1">
            <a:off x="4724400" y="5791200"/>
            <a:ext cx="12286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2FDB1CB-BB01-484C-BC18-7F313B7DDD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4724400"/>
            <a:ext cx="0" cy="1066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842016C-B75A-42F6-803A-6870A532F7B0}"/>
              </a:ext>
            </a:extLst>
          </p:cNvPr>
          <p:cNvCxnSpPr/>
          <p:nvPr/>
        </p:nvCxnSpPr>
        <p:spPr bwMode="auto">
          <a:xfrm>
            <a:off x="4724400" y="4724398"/>
            <a:ext cx="9752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TextBox 73">
            <a:extLst>
              <a:ext uri="{FF2B5EF4-FFF2-40B4-BE49-F238E27FC236}">
                <a16:creationId xmlns:a16="http://schemas.microsoft.com/office/drawing/2014/main" id="{826ED121-D5C0-4967-8777-A0BD7FA53296}"/>
              </a:ext>
            </a:extLst>
          </p:cNvPr>
          <p:cNvSpPr txBox="1"/>
          <p:nvPr/>
        </p:nvSpPr>
        <p:spPr>
          <a:xfrm>
            <a:off x="1066800" y="3638490"/>
            <a:ext cx="25784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sz="2000" dirty="0">
                <a:latin typeface="Courier New"/>
                <a:cs typeface="Courier New"/>
              </a:rPr>
              <a:t>p = &amp;list[1];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D62950-AC15-4C57-9C3D-C4E7035A36D6}"/>
              </a:ext>
            </a:extLst>
          </p:cNvPr>
          <p:cNvGrpSpPr/>
          <p:nvPr/>
        </p:nvGrpSpPr>
        <p:grpSpPr>
          <a:xfrm>
            <a:off x="660303" y="4148973"/>
            <a:ext cx="3134300" cy="705281"/>
            <a:chOff x="660303" y="4148973"/>
            <a:chExt cx="3134300" cy="705281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3E16ABC4-5130-4D6B-A79C-AB26473C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303" y="4148973"/>
              <a:ext cx="2844897" cy="4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rgbClr val="0000FF"/>
                  </a:solidFill>
                  <a:latin typeface="Courier New"/>
                  <a:cs typeface="Courier New"/>
                </a:rPr>
                <a:t>磷：FFA8</a:t>
              </a:r>
              <a:endParaRPr lang="fr-FR" altLang="zh-CN" sz="2000" dirty="0">
                <a:latin typeface="Courier New"/>
                <a:cs typeface="Courier New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E0EE494F-E8EA-471C-B31B-9213D304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03" y="4495800"/>
              <a:ext cx="2819400" cy="35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>
                <a:spcAft>
                  <a:spcPts val="600"/>
                </a:spcAft>
              </a:pPr>
              <a:r>
                <a:rPr lang="zh-CN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地址</a:t>
              </a:r>
              <a:r>
                <a:rPr lang="zh-CN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B1C116-4EB6-4862-ACDA-6573AE1F7CD7}"/>
              </a:ext>
            </a:extLst>
          </p:cNvPr>
          <p:cNvGrpSpPr/>
          <p:nvPr/>
        </p:nvGrpSpPr>
        <p:grpSpPr>
          <a:xfrm>
            <a:off x="660303" y="4903757"/>
            <a:ext cx="3134300" cy="664542"/>
            <a:chOff x="660303" y="4951712"/>
            <a:chExt cx="3134300" cy="664542"/>
          </a:xfrm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8543F640-8A9F-451F-B6E6-22AC70BA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303" y="4951712"/>
              <a:ext cx="2844897" cy="4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rgbClr val="FF0000"/>
                  </a:solidFill>
                  <a:latin typeface="Courier New"/>
                  <a:cs typeface="Courier New"/>
                </a:rPr>
                <a:t>p - 1 : FFA0</a:t>
              </a: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371D1B99-B057-4430-855D-D8EBA04B7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03" y="5257800"/>
              <a:ext cx="2819400" cy="35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>
                <a:spcAft>
                  <a:spcPts val="600"/>
                </a:spcAft>
              </a:pPr>
              <a:r>
                <a:rPr lang="zh-CN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地址</a:t>
              </a:r>
              <a:r>
                <a:rPr lang="zh-CN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2F5DAD-F2AE-4ACC-9F09-B41D40B40B59}"/>
              </a:ext>
            </a:extLst>
          </p:cNvPr>
          <p:cNvGrpSpPr/>
          <p:nvPr/>
        </p:nvGrpSpPr>
        <p:grpSpPr>
          <a:xfrm>
            <a:off x="699928" y="5741957"/>
            <a:ext cx="3134300" cy="658843"/>
            <a:chOff x="699928" y="5795611"/>
            <a:chExt cx="3134300" cy="658843"/>
          </a:xfrm>
        </p:grpSpPr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92EFC159-50BD-4464-8383-998FC95A8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" y="5795611"/>
              <a:ext cx="2844897" cy="4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rgbClr val="FF0000"/>
                  </a:solidFill>
                  <a:latin typeface="Courier New"/>
                  <a:cs typeface="Courier New"/>
                </a:rPr>
                <a:t>p + 1：FFB0</a:t>
              </a:r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6405CC75-38E3-439A-BB10-9E6A7DB2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28" y="6096000"/>
              <a:ext cx="2819400" cy="35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>
                <a:spcAft>
                  <a:spcPts val="600"/>
                </a:spcAft>
              </a:pPr>
              <a:r>
                <a:rPr lang="zh-CN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地址</a:t>
              </a:r>
              <a:r>
                <a:rPr lang="zh-CN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1219200" y="1143000"/>
            <a:ext cx="6705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** </a:t>
            </a: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*pi, </a:t>
            </a: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</a:p>
          <a:p>
            <a:pPr lvl="0">
              <a:defRPr/>
            </a:pP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&amp;</a:t>
            </a: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&amp;pi;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2400"/>
            <a:ext cx="6934200" cy="3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&amp; </a:t>
            </a:r>
            <a:r>
              <a:rPr lang="zh-CN" altLang="zh-CN" sz="2000" dirty="0" err="1">
                <a:latin typeface="Courier New"/>
                <a:cs typeface="Courier New"/>
              </a:rPr>
              <a:t>i </a:t>
            </a:r>
            <a:r>
              <a:rPr lang="zh-CN" altLang="zh-CN" sz="2000" dirty="0">
                <a:latin typeface="Courier New"/>
                <a:cs typeface="Courier New"/>
              </a:rPr>
              <a:t>: 0x6dfed4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(为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i分配空间的地址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&amp;pi: 0x6dfed8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圆周率：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*圆周率：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0x6dfedc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CEFED2-C1CE-4139-A17F-CBE2FC2B3072}"/>
              </a:ext>
            </a:extLst>
          </p:cNvPr>
          <p:cNvSpPr txBox="1"/>
          <p:nvPr/>
        </p:nvSpPr>
        <p:spPr>
          <a:xfrm>
            <a:off x="1828800" y="2793455"/>
            <a:ext cx="480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2D6363-165F-414C-9C4E-7354CF836166}"/>
              </a:ext>
            </a:extLst>
          </p:cNvPr>
          <p:cNvSpPr txBox="1"/>
          <p:nvPr/>
        </p:nvSpPr>
        <p:spPr>
          <a:xfrm>
            <a:off x="1905000" y="3582865"/>
            <a:ext cx="411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0x6dfed4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i的地址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A53415-DB87-47D8-AD43-6AEA24DA5BED}"/>
              </a:ext>
            </a:extLst>
          </p:cNvPr>
          <p:cNvSpPr txBox="1"/>
          <p:nvPr/>
        </p:nvSpPr>
        <p:spPr>
          <a:xfrm>
            <a:off x="1905000" y="3952542"/>
            <a:ext cx="411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479593-20FC-4F31-A762-5788AAD057A2}"/>
              </a:ext>
            </a:extLst>
          </p:cNvPr>
          <p:cNvSpPr txBox="1"/>
          <p:nvPr/>
        </p:nvSpPr>
        <p:spPr>
          <a:xfrm>
            <a:off x="1981200" y="4716714"/>
            <a:ext cx="533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0x6dfed4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的值； 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i的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地址）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481203-BC3B-4D8A-9A88-FA02DCA868CF}"/>
              </a:ext>
            </a:extLst>
          </p:cNvPr>
          <p:cNvSpPr txBox="1"/>
          <p:nvPr/>
        </p:nvSpPr>
        <p:spPr>
          <a:xfrm>
            <a:off x="1981200" y="5086908"/>
            <a:ext cx="411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*pi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3150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双*双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=双</a:t>
            </a:r>
            <a:r>
              <a:rPr lang="zh-CN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006DFE80 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的地址)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&amp;双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[0]： 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006DFE80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DC9DD0-B1DA-4A0C-90FD-02A26780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6006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：00000000（0）</a:t>
            </a:r>
          </a:p>
          <a:p>
            <a:pPr>
              <a:spcAft>
                <a:spcPts val="600"/>
              </a:spcAft>
            </a:pP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[0]：00000000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59352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doubleArray+1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006DFE88 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的地址)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006DFE88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71514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*doubleArray+1: 00000001 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[0]+1)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03BE626-C19B-4C10-BA05-E3D58F54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5526476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*(doubleArray+1):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00000002</a:t>
            </a:r>
          </a:p>
          <a:p>
            <a:pPr>
              <a:spcAft>
                <a:spcPts val="600"/>
              </a:spcAft>
            </a:pP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双数组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[1]: 00000002</a:t>
            </a:r>
          </a:p>
        </p:txBody>
      </p:sp>
    </p:spTree>
    <p:extLst>
      <p:ext uri="{BB962C8B-B14F-4D97-AF65-F5344CB8AC3E}">
        <p14:creationId xmlns:p14="http://schemas.microsoft.com/office/powerpoint/2010/main" val="122505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24775</TotalTime>
  <Words>2265</Words>
  <Application>Microsoft Office PowerPoint</Application>
  <PresentationFormat>全屏显示(4:3)</PresentationFormat>
  <Paragraphs>285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Times</vt:lpstr>
      <vt:lpstr>Times New Roman</vt:lpstr>
      <vt:lpstr>Wingdings</vt:lpstr>
      <vt:lpstr>1_Blank Presentation</vt:lpstr>
      <vt:lpstr>指针和地址</vt:lpstr>
      <vt:lpstr>指针算术</vt:lpstr>
      <vt:lpstr>指针算术</vt:lpstr>
      <vt:lpstr>指针算术</vt:lpstr>
      <vt:lpstr>指针算术</vt:lpstr>
      <vt:lpstr>指针算术</vt:lpstr>
      <vt:lpstr>指针算术</vt:lpstr>
      <vt:lpstr>指针和数组示例</vt:lpstr>
      <vt:lpstr>指针和数组示例</vt:lpstr>
      <vt:lpstr>指针和数组示例</vt:lpstr>
      <vt:lpstr>指针和数组示例</vt:lpstr>
      <vt:lpstr>指针和数组示例</vt:lpstr>
      <vt:lpstr>指针和数组示例</vt:lpstr>
      <vt:lpstr>指针和数组示例</vt:lpstr>
      <vt:lpstr>指针和数组示例</vt:lpstr>
      <vt:lpstr>指针和数组示例</vt:lpstr>
      <vt:lpstr>指针和数组示例</vt:lpstr>
      <vt:lpstr>指针和数组示例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Libraries</dc:title>
  <dc:creator>王家驹</dc:creator>
  <cp:lastModifiedBy>Jiaju Wang (SDS, 121090544)</cp:lastModifiedBy>
  <cp:revision>737</cp:revision>
  <dcterms:created xsi:type="dcterms:W3CDTF">2014-07-01T16:34:40Z</dcterms:created>
  <dcterms:modified xsi:type="dcterms:W3CDTF">2022-10-28T11:09:00Z</dcterms:modified>
</cp:coreProperties>
</file>