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554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70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CCFFCC"/>
    <a:srgbClr val="CCFFFF"/>
    <a:srgbClr val="D5FFFF"/>
    <a:srgbClr val="009900"/>
    <a:srgbClr val="66FF66"/>
    <a:srgbClr val="969696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9" autoAdjust="0"/>
    <p:restoredTop sz="93826" autoAdjust="0"/>
  </p:normalViewPr>
  <p:slideViewPr>
    <p:cSldViewPr showGuides="1">
      <p:cViewPr varScale="1">
        <p:scale>
          <a:sx n="62" d="100"/>
          <a:sy n="62" d="100"/>
        </p:scale>
        <p:origin x="48" y="5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钦波 孙" userId="b1fc6dd5df15ac9a" providerId="LiveId" clId="{408F4056-F075-4AC2-9CF6-2F720744C803}"/>
    <pc:docChg chg="undo custSel modSld">
      <pc:chgData name="钦波 孙" userId="b1fc6dd5df15ac9a" providerId="LiveId" clId="{408F4056-F075-4AC2-9CF6-2F720744C803}" dt="2021-10-17T15:04:18.191" v="72" actId="1035"/>
      <pc:docMkLst>
        <pc:docMk/>
      </pc:docMkLst>
      <pc:sldChg chg="addSp delSp modSp mod modAnim">
        <pc:chgData name="钦波 孙" userId="b1fc6dd5df15ac9a" providerId="LiveId" clId="{408F4056-F075-4AC2-9CF6-2F720744C803}" dt="2021-10-17T15:04:18.191" v="72" actId="1035"/>
        <pc:sldMkLst>
          <pc:docMk/>
          <pc:sldMk cId="0" sldId="499"/>
        </pc:sldMkLst>
        <pc:spChg chg="mod topLvl">
          <ac:chgData name="钦波 孙" userId="b1fc6dd5df15ac9a" providerId="LiveId" clId="{408F4056-F075-4AC2-9CF6-2F720744C803}" dt="2021-10-17T15:04:15.077" v="68" actId="14100"/>
          <ac:spMkLst>
            <pc:docMk/>
            <pc:sldMk cId="0" sldId="499"/>
            <ac:spMk id="12" creationId="{A24963C3-E957-433D-872B-DECE11757199}"/>
          </ac:spMkLst>
        </pc:spChg>
        <pc:spChg chg="mod topLvl">
          <ac:chgData name="钦波 孙" userId="b1fc6dd5df15ac9a" providerId="LiveId" clId="{408F4056-F075-4AC2-9CF6-2F720744C803}" dt="2021-10-17T15:04:18.191" v="72" actId="1035"/>
          <ac:spMkLst>
            <pc:docMk/>
            <pc:sldMk cId="0" sldId="499"/>
            <ac:spMk id="13" creationId="{93A4499D-06D0-4DAF-8D68-805B94A41619}"/>
          </ac:spMkLst>
        </pc:spChg>
        <pc:spChg chg="mod topLvl">
          <ac:chgData name="钦波 孙" userId="b1fc6dd5df15ac9a" providerId="LiveId" clId="{408F4056-F075-4AC2-9CF6-2F720744C803}" dt="2021-10-17T15:03:54.767" v="56" actId="165"/>
          <ac:spMkLst>
            <pc:docMk/>
            <pc:sldMk cId="0" sldId="499"/>
            <ac:spMk id="14" creationId="{D6770ACA-E6A9-4E50-957D-F246F349C74B}"/>
          </ac:spMkLst>
        </pc:spChg>
        <pc:spChg chg="mod">
          <ac:chgData name="钦波 孙" userId="b1fc6dd5df15ac9a" providerId="LiveId" clId="{408F4056-F075-4AC2-9CF6-2F720744C803}" dt="2021-10-17T15:02:44.266" v="3" actId="20577"/>
          <ac:spMkLst>
            <pc:docMk/>
            <pc:sldMk cId="0" sldId="499"/>
            <ac:spMk id="922630" creationId="{00000000-0000-0000-0000-000000000000}"/>
          </ac:spMkLst>
        </pc:spChg>
        <pc:grpChg chg="add del mod">
          <ac:chgData name="钦波 孙" userId="b1fc6dd5df15ac9a" providerId="LiveId" clId="{408F4056-F075-4AC2-9CF6-2F720744C803}" dt="2021-10-17T15:03:54.767" v="56" actId="165"/>
          <ac:grpSpMkLst>
            <pc:docMk/>
            <pc:sldMk cId="0" sldId="499"/>
            <ac:grpSpMk id="11" creationId="{AB99CEC1-956B-49E3-8499-A835CB55DEC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2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38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7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8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84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42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78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17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4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6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4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16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计算机以精确、可预测的方式执行其指令。如果你给一个计算机程序同样的输入，它每次都会产生同样的输出，这不是你在一个不确定的程序中想要的。</a:t>
            </a:r>
            <a:endParaRPr lang="en-US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2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CAE041-5BF3-8649-8E6B-15567A4A00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656F-3D63-844F-B8D0-3C9078BB53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8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B409AF-2D96-BA43-BA47-19F872ACA0CC}" type="slidenum">
              <a:rPr lang="en-US" b="0">
                <a:solidFill>
                  <a:srgbClr val="000000"/>
                </a:solidFill>
              </a:rPr>
              <a:pPr/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3AD2F-B2CF-4A68-8FDB-83C8679E6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08522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Pointer and Address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CF8842-0E9D-4359-A50C-8731247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0266"/>
            <a:ext cx="7239000" cy="1241822"/>
          </a:xfrm>
        </p:spPr>
        <p:txBody>
          <a:bodyPr/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Yanmeng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Email: 219019028@link.cuhk.edu.cn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6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doublePointer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19643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doubleArray+9: 006DFEC8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+ 9*8 bytes 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&amp;</a:t>
            </a:r>
            <a:r>
              <a:rPr lang="en-US" altLang="zh-CN" sz="2000" dirty="0" err="1">
                <a:latin typeface="Courier New"/>
                <a:cs typeface="Courier New"/>
              </a:rPr>
              <a:t>doubleArray</a:t>
            </a:r>
            <a:r>
              <a:rPr lang="en-US" altLang="zh-CN" sz="2000" dirty="0">
                <a:latin typeface="Courier New"/>
                <a:cs typeface="Courier New"/>
              </a:rPr>
              <a:t>[9]: 006DFEC8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of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[9])</a:t>
            </a:r>
            <a:endParaRPr lang="en-US" altLang="zh-CN" sz="2000" dirty="0">
              <a:latin typeface="Courier New"/>
              <a:cs typeface="Courier New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DC9DD0-B1DA-4A0C-90FD-02A26780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22303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*(doubleArray+9): 00000012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( 18 )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err="1">
                <a:latin typeface="Courier New"/>
                <a:cs typeface="Courier New"/>
              </a:rPr>
              <a:t>doubleArray</a:t>
            </a:r>
            <a:r>
              <a:rPr lang="en-US" altLang="zh-CN" sz="2000" dirty="0">
                <a:latin typeface="Courier New"/>
                <a:cs typeface="Courier New"/>
              </a:rPr>
              <a:t>[9]: 00000012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21595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doubleArray+10: 006DFED0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of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&amp;</a:t>
            </a:r>
            <a:r>
              <a:rPr lang="en-US" altLang="zh-CN" sz="2000" dirty="0" err="1">
                <a:latin typeface="Courier New"/>
                <a:cs typeface="Courier New"/>
              </a:rPr>
              <a:t>doubleArray</a:t>
            </a:r>
            <a:r>
              <a:rPr lang="en-US" altLang="zh-CN" sz="2000" dirty="0">
                <a:latin typeface="Courier New"/>
                <a:cs typeface="Courier New"/>
              </a:rPr>
              <a:t>[10]: 006DFED0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3D34E0-51BF-4E6A-AA18-67F9ADF1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33757"/>
            <a:ext cx="8686800" cy="3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*(doubleArray+10): 00000000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(Undefined value)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err="1">
                <a:latin typeface="Courier New"/>
                <a:cs typeface="Courier New"/>
              </a:rPr>
              <a:t>doubleArray</a:t>
            </a:r>
            <a:r>
              <a:rPr lang="en-US" altLang="zh-CN" sz="2000" dirty="0">
                <a:latin typeface="Courier New"/>
                <a:cs typeface="Courier New"/>
              </a:rPr>
              <a:t>[10]: 00000000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1FDFAE7-5839-4036-8045-5B0D50CE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     (Address of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3159433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doublePointer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90161"/>
            <a:ext cx="8610600" cy="104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doubleArray-1</a:t>
            </a:r>
            <a:r>
              <a:rPr lang="en-US" altLang="zh-CN" sz="2000" dirty="0">
                <a:latin typeface="Courier New"/>
                <a:cs typeface="Courier New"/>
              </a:rPr>
              <a:t>: 006DFE78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*doubleArray-1: FFFFFFFF   </a:t>
            </a:r>
            <a:r>
              <a:rPr lang="zh-CN" altLang="en-US" sz="2000" dirty="0">
                <a:latin typeface="Courier New"/>
                <a:cs typeface="Courier New"/>
              </a:rPr>
              <a:t>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[0]-1: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                       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– 00000001)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*(doubleArray-1)</a:t>
            </a:r>
            <a:r>
              <a:rPr lang="en-US" altLang="zh-CN" sz="2000" dirty="0">
                <a:latin typeface="Courier New"/>
                <a:cs typeface="Courier New"/>
              </a:rPr>
              <a:t>: 00000000  (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 value)</a:t>
            </a:r>
            <a:endParaRPr lang="en-US" altLang="zh-CN" sz="2000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endParaRPr lang="en-US" altLang="zh-CN" sz="2000" dirty="0">
              <a:latin typeface="Courier New"/>
              <a:cs typeface="Courier New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05094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&amp;</a:t>
            </a:r>
            <a:r>
              <a:rPr lang="en-US" altLang="zh-CN" sz="2000" dirty="0" err="1">
                <a:latin typeface="Courier New"/>
                <a:cs typeface="Courier New"/>
              </a:rPr>
              <a:t>doubleArray</a:t>
            </a:r>
            <a:r>
              <a:rPr lang="en-US" altLang="zh-CN" sz="2000" dirty="0">
                <a:latin typeface="Courier New"/>
                <a:cs typeface="Courier New"/>
              </a:rPr>
              <a:t>: 006DFE80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of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altLang="zh-CN" sz="2000" dirty="0">
              <a:latin typeface="Courier New"/>
              <a:cs typeface="Courier New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3D34E0-51BF-4E6A-AA18-67F9ADF1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0996"/>
            <a:ext cx="8686800" cy="74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&amp;doubleArray+1</a:t>
            </a:r>
            <a:r>
              <a:rPr lang="en-US" altLang="zh-CN" sz="2000" dirty="0">
                <a:latin typeface="Courier New"/>
                <a:cs typeface="Courier New"/>
              </a:rPr>
              <a:t>: 006DFED0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+ 10*8 bytes )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                           (Type: </a:t>
            </a:r>
            <a:r>
              <a:rPr lang="en-US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pointer</a:t>
            </a:r>
            <a:r>
              <a:rPr lang="en-US" altLang="zh-CN" sz="2000" dirty="0">
                <a:latin typeface="Courier New"/>
                <a:cs typeface="Courier New"/>
              </a:rPr>
              <a:t> to array)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*(&amp;doubleArray+1)</a:t>
            </a:r>
            <a:r>
              <a:rPr lang="en-US" altLang="zh-CN" sz="2000" dirty="0">
                <a:latin typeface="Courier New"/>
                <a:cs typeface="Courier New"/>
              </a:rPr>
              <a:t>: 006DFED0 (Type: </a:t>
            </a:r>
            <a:r>
              <a:rPr lang="en-US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array</a:t>
            </a:r>
            <a:r>
              <a:rPr lang="en-US" altLang="zh-CN" sz="20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42F3D71-B8AA-48A8-9837-BAAB109D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     (Address of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947A746-F029-4EF4-AC98-CA6F945D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67400"/>
            <a:ext cx="8686800" cy="3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&amp;doubleArray-1: 006DFE30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/>
                <a:cs typeface="Courier New"/>
              </a:rPr>
              <a:t>*(&amp;doubleArray-1): 006DFE30</a:t>
            </a:r>
          </a:p>
        </p:txBody>
      </p:sp>
    </p:spTree>
    <p:extLst>
      <p:ext uri="{BB962C8B-B14F-4D97-AF65-F5344CB8AC3E}">
        <p14:creationId xmlns:p14="http://schemas.microsoft.com/office/powerpoint/2010/main" val="93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doublePointer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03968"/>
            <a:ext cx="8610600" cy="63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: </a:t>
            </a:r>
            <a:r>
              <a:rPr lang="en-US" altLang="zh-CN" sz="2000" dirty="0">
                <a:latin typeface="Courier New" charset="0"/>
              </a:rPr>
              <a:t>006DFE80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>
                <a:latin typeface="Courier New"/>
                <a:cs typeface="Courier New"/>
              </a:rPr>
              <a:t>&amp;</a:t>
            </a:r>
            <a:r>
              <a:rPr lang="en-US" altLang="zh-CN" sz="2000" dirty="0" err="1">
                <a:latin typeface="Courier New"/>
                <a:cs typeface="Courier New"/>
              </a:rPr>
              <a:t>doubleArray</a:t>
            </a:r>
            <a:r>
              <a:rPr lang="en-US" altLang="zh-CN" sz="2000" dirty="0">
                <a:latin typeface="Courier New"/>
                <a:cs typeface="Courier New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latin typeface="Courier New" charset="0"/>
              </a:rPr>
              <a:t>   </a:t>
            </a:r>
          </a:p>
          <a:p>
            <a:pPr lvl="0">
              <a:defRPr/>
            </a:pPr>
            <a:r>
              <a:rPr lang="en-US" altLang="zh-CN" sz="2000" dirty="0">
                <a:latin typeface="Courier New" charset="0"/>
              </a:rPr>
              <a:t>doublePointer+1: 006DFE88  ( + 8bytes)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82916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&amp;</a:t>
            </a:r>
            <a:r>
              <a:rPr lang="en-US" altLang="zh-CN" sz="2000" dirty="0" err="1">
                <a:solidFill>
                  <a:srgbClr val="0000FF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: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006DFE7C  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(Address of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</a:t>
            </a:r>
          </a:p>
          <a:p>
            <a:pPr lvl="0"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&amp;doublePointer+1: 006DFE80  (32-bit OS: + 4bytes;</a:t>
            </a:r>
          </a:p>
          <a:p>
            <a:pPr lvl="0"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                           64-bit OS: + 8bytes)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3D34E0-51BF-4E6A-AA18-67F9ADF1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42226"/>
            <a:ext cx="8686800" cy="133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[0]: 00000000  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)</a:t>
            </a:r>
          </a:p>
          <a:p>
            <a:pPr lvl="0">
              <a:spcAft>
                <a:spcPts val="600"/>
              </a:spcAft>
              <a:defRPr/>
            </a:pP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[1]: 00000002  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)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[9]: 00000012  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)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[10]: 00000000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(Undefined value)</a:t>
            </a:r>
            <a:endParaRPr lang="en-US" altLang="zh-CN" sz="2000" dirty="0">
              <a:latin typeface="Courier New"/>
              <a:cs typeface="Courier New"/>
            </a:endParaRPr>
          </a:p>
          <a:p>
            <a:pPr lvl="0">
              <a:spcAft>
                <a:spcPts val="60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94AC948-A486-484F-9989-63AFBEA0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676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     (Address of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2154260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doublePointer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0098"/>
            <a:ext cx="8610600" cy="63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&amp;</a:t>
            </a:r>
            <a:r>
              <a:rPr lang="en-US" altLang="zh-CN" sz="2000" dirty="0" err="1">
                <a:solidFill>
                  <a:srgbClr val="0000FF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[0]: 006DFE80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of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altLang="zh-CN" sz="2000" dirty="0">
              <a:latin typeface="Courier New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&amp;</a:t>
            </a:r>
            <a:r>
              <a:rPr lang="en-US" altLang="zh-CN" sz="2000" dirty="0" err="1">
                <a:latin typeface="Courier New" charset="0"/>
              </a:rPr>
              <a:t>doublePointer</a:t>
            </a:r>
            <a:r>
              <a:rPr lang="en-US" altLang="zh-CN" sz="2000" dirty="0">
                <a:latin typeface="Courier New" charset="0"/>
              </a:rPr>
              <a:t>[1]: 006DFE88 </a:t>
            </a:r>
          </a:p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&amp;</a:t>
            </a:r>
            <a:r>
              <a:rPr lang="en-US" altLang="zh-CN" sz="2000" dirty="0" err="1">
                <a:latin typeface="Courier New" charset="0"/>
              </a:rPr>
              <a:t>doublePointer</a:t>
            </a:r>
            <a:r>
              <a:rPr lang="en-US" altLang="zh-CN" sz="2000" dirty="0">
                <a:latin typeface="Courier New" charset="0"/>
              </a:rPr>
              <a:t>[9]: 006DFEC8</a:t>
            </a:r>
          </a:p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&amp;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[10]: 006DFED0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54033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*</a:t>
            </a:r>
            <a:r>
              <a:rPr lang="en-US" altLang="zh-CN" sz="2000" dirty="0" err="1">
                <a:latin typeface="Courier New" charset="0"/>
              </a:rPr>
              <a:t>doublePointer</a:t>
            </a:r>
            <a:r>
              <a:rPr lang="en-US" altLang="zh-CN" sz="2000" dirty="0">
                <a:latin typeface="Courier New" charset="0"/>
              </a:rPr>
              <a:t>: 00000000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)</a:t>
            </a:r>
            <a:endParaRPr lang="en-US" altLang="zh-CN" sz="2000" dirty="0"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*doublePointer+1: 00000001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[0]+1 )</a:t>
            </a:r>
            <a:endParaRPr lang="en-US" altLang="zh-CN" sz="2000" dirty="0">
              <a:latin typeface="Courier New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*(doublePointer+1): 00000002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)</a:t>
            </a:r>
            <a:endParaRPr lang="en-US" altLang="zh-CN" sz="2000" dirty="0">
              <a:latin typeface="Courier New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D3330D1-7DE5-4878-A661-F2751042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676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     (Address of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1523477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doublePointer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69888"/>
            <a:ext cx="8763000" cy="63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++: </a:t>
            </a:r>
            <a:r>
              <a:rPr lang="en-US" altLang="zh-CN" sz="2000" dirty="0">
                <a:latin typeface="Courier New" charset="0"/>
              </a:rPr>
              <a:t>00000000</a:t>
            </a:r>
            <a:endParaRPr lang="en-US" altLang="zh-CN" sz="2000" dirty="0">
              <a:solidFill>
                <a:srgbClr val="0000FF"/>
              </a:solidFill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;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)</a:t>
            </a:r>
            <a:endParaRPr lang="en-US" altLang="zh-CN" sz="2000" dirty="0">
              <a:solidFill>
                <a:srgbClr val="FF0000"/>
              </a:solidFill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 + 1; </a:t>
            </a:r>
            <a:r>
              <a:rPr lang="en-US" altLang="zh-CN" sz="2000" dirty="0">
                <a:latin typeface="Courier New" charset="0"/>
              </a:rPr>
              <a:t>(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value:006DFE88</a:t>
            </a:r>
            <a:r>
              <a:rPr lang="zh-CN" altLang="en-US" sz="2000" dirty="0">
                <a:latin typeface="Courier New" charset="0"/>
              </a:rPr>
              <a:t>）</a:t>
            </a:r>
            <a:endParaRPr lang="en-US" altLang="zh-CN" sz="2000" dirty="0">
              <a:latin typeface="Courier New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*++</a:t>
            </a:r>
            <a:r>
              <a:rPr lang="en-US" altLang="zh-CN" sz="2000" dirty="0" err="1">
                <a:solidFill>
                  <a:srgbClr val="0000FF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: </a:t>
            </a:r>
            <a:r>
              <a:rPr lang="en-US" altLang="zh-CN" sz="2000" dirty="0">
                <a:latin typeface="Courier New" charset="0"/>
              </a:rPr>
              <a:t>00000004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 + 1; </a:t>
            </a:r>
            <a:r>
              <a:rPr lang="en-US" altLang="zh-CN" sz="2000" dirty="0">
                <a:latin typeface="Courier New" charset="0"/>
              </a:rPr>
              <a:t>(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006DFE90 </a:t>
            </a:r>
            <a:r>
              <a:rPr lang="zh-CN" altLang="en-US" sz="2000" dirty="0">
                <a:latin typeface="Courier New" charset="0"/>
              </a:rPr>
              <a:t>）</a:t>
            </a:r>
            <a:endParaRPr lang="en-US" altLang="zh-CN" sz="2000" dirty="0"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</a:rPr>
              <a:t>doublePointer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</a:rPr>
              <a:t>;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 )</a:t>
            </a:r>
            <a:endParaRPr lang="en-US" altLang="zh-CN" sz="2000" dirty="0">
              <a:solidFill>
                <a:srgbClr val="FF0000"/>
              </a:solidFill>
              <a:latin typeface="Courier New" charset="0"/>
            </a:endParaRPr>
          </a:p>
          <a:p>
            <a:pPr lvl="0">
              <a:defRPr/>
            </a:pPr>
            <a:endParaRPr lang="en-US" altLang="zh-CN" sz="2000" dirty="0">
              <a:solidFill>
                <a:srgbClr val="0000FF"/>
              </a:solidFill>
              <a:latin typeface="Courier New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F10D90-BFCA-4369-AB73-5E9386DA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6768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006DFE80      (Address of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3626476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457200" y="1143000"/>
            <a:ext cx="8153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charArray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[]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char*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149467E-1F14-4D94-964C-9EE1AAFE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: 006DFE71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(Address of 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lvl="0"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charArray+1</a:t>
            </a:r>
            <a:r>
              <a:rPr lang="en-US" altLang="zh-CN" sz="2000" dirty="0">
                <a:latin typeface="Courier New" charset="0"/>
              </a:rPr>
              <a:t>:</a:t>
            </a: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zh-CN" sz="2000" dirty="0">
                <a:latin typeface="Courier New" charset="0"/>
              </a:rPr>
              <a:t>006DFE72  (char: + 1bytes)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BC5B1-C98C-46EB-8A76-5290C5DC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6006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&amp;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: 006DFE71</a:t>
            </a:r>
          </a:p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charset="0"/>
              </a:rPr>
              <a:t>&amp;charArray+1</a:t>
            </a:r>
            <a:r>
              <a:rPr lang="en-US" altLang="zh-CN" sz="2000" dirty="0">
                <a:latin typeface="Courier New" charset="0"/>
              </a:rPr>
              <a:t>: 006DFE7C  (</a:t>
            </a:r>
            <a:r>
              <a:rPr lang="en-US" altLang="zh-CN" sz="2000" dirty="0" err="1">
                <a:latin typeface="Courier New" charset="0"/>
              </a:rPr>
              <a:t>alos</a:t>
            </a:r>
            <a:r>
              <a:rPr lang="en-US" altLang="zh-CN" sz="2000" dirty="0">
                <a:latin typeface="Courier New" charset="0"/>
              </a:rPr>
              <a:t> contain ’\0’, + 11bytes)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87C1DF8-E7AB-4011-B3C3-A7AC37A0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65768"/>
            <a:ext cx="8610600" cy="1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[0]: 00000061  (ASCII: ‘a’)</a:t>
            </a:r>
          </a:p>
          <a:p>
            <a:pPr lvl="0">
              <a:defRPr/>
            </a:pP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[1]: 00000063  (ASCII: ‘c’)</a:t>
            </a:r>
          </a:p>
          <a:p>
            <a:pPr>
              <a:defRPr/>
            </a:pP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[9]: 00000073  (ASCII: ‘s’)</a:t>
            </a:r>
          </a:p>
          <a:p>
            <a:pPr>
              <a:defRPr/>
            </a:pP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[10]: 00000000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latin typeface="Courier New" charset="0"/>
              </a:rPr>
              <a:t>ASCII: ‘\0’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dirty="0">
              <a:latin typeface="Courier New"/>
              <a:cs typeface="Courier New"/>
            </a:endParaRPr>
          </a:p>
          <a:p>
            <a:pPr lvl="0">
              <a:defRPr/>
            </a:pPr>
            <a:endParaRPr lang="en-US" altLang="zh-CN" sz="2000" dirty="0">
              <a:latin typeface="Courier New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43D4C4-B152-42FB-A8A1-EDEE73F8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10520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zh-CN" sz="2000" dirty="0">
                <a:latin typeface="Courier New" charset="0"/>
              </a:rPr>
              <a:t>&amp;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[0]: 006DFE71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of 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altLang="zh-CN" sz="2000" dirty="0">
              <a:latin typeface="Courier New" charset="0"/>
            </a:endParaRPr>
          </a:p>
          <a:p>
            <a:pPr lvl="0">
              <a:defRPr/>
            </a:pPr>
            <a:r>
              <a:rPr lang="en-US" altLang="zh-CN" sz="2000" dirty="0">
                <a:latin typeface="Courier New" charset="0"/>
              </a:rPr>
              <a:t>&amp;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[1]: 006DFE72</a:t>
            </a:r>
          </a:p>
          <a:p>
            <a:pPr lvl="0">
              <a:defRPr/>
            </a:pPr>
            <a:r>
              <a:rPr lang="en-US" altLang="zh-CN" sz="2000" dirty="0">
                <a:latin typeface="Courier New" charset="0"/>
              </a:rPr>
              <a:t>&amp;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[9]: 006DFE7A</a:t>
            </a:r>
          </a:p>
          <a:p>
            <a:pPr lvl="0">
              <a:defRPr/>
            </a:pPr>
            <a:r>
              <a:rPr lang="en-US" altLang="zh-CN" sz="2000" dirty="0">
                <a:latin typeface="Courier New" charset="0"/>
              </a:rPr>
              <a:t>&amp;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[10]: 006DFE7B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56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457200" y="1143000"/>
            <a:ext cx="8153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charArray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[]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char*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149467E-1F14-4D94-964C-9EE1AAFE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charArray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: 006DFE71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(Address of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charArray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BC5B1-C98C-46EB-8A76-5290C5DC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11232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*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charset="0"/>
              </a:rPr>
              <a:t>: 00000061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)</a:t>
            </a:r>
            <a:endParaRPr lang="en-US" altLang="zh-CN" sz="2000" dirty="0">
              <a:latin typeface="Courier New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*charArray+1: 00000062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+ 1)</a:t>
            </a:r>
            <a:endParaRPr lang="en-US" altLang="zh-CN" sz="2000" dirty="0">
              <a:latin typeface="Courier New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altLang="zh-CN" sz="2000" dirty="0">
                <a:latin typeface="Courier New" charset="0"/>
              </a:rPr>
              <a:t>*(charArray+1): 00000063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000" dirty="0" err="1">
                <a:latin typeface="Courier New" charset="0"/>
              </a:rPr>
              <a:t>charArray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  <a:r>
              <a:rPr lang="en-US" altLang="zh-CN" sz="2000" dirty="0">
                <a:latin typeface="Courier New" charset="0"/>
              </a:rPr>
              <a:t> ASCII: ‘c’)</a:t>
            </a:r>
          </a:p>
        </p:txBody>
      </p:sp>
    </p:spTree>
    <p:extLst>
      <p:ext uri="{BB962C8B-B14F-4D97-AF65-F5344CB8AC3E}">
        <p14:creationId xmlns:p14="http://schemas.microsoft.com/office/powerpoint/2010/main" val="40046121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457200" y="1143000"/>
            <a:ext cx="8153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charArray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[]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char*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BC5B1-C98C-46EB-8A76-5290C5DC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: 004BD40A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charPointer+1: 004BD40B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: 006DFE6C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&amp;charPointer+1: 006DFE70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[0]: 00000061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[1]: 00000063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[9]: 00000073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[10]: 00000000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[0]: 004BD40A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[1]: 004BD40B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[9]: 004BD413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[10]: 004BD4143</a:t>
            </a:r>
          </a:p>
        </p:txBody>
      </p:sp>
    </p:spTree>
    <p:extLst>
      <p:ext uri="{BB962C8B-B14F-4D97-AF65-F5344CB8AC3E}">
        <p14:creationId xmlns:p14="http://schemas.microsoft.com/office/powerpoint/2010/main" val="40764006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457200" y="1143000"/>
            <a:ext cx="8153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charArray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[]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char*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acegikmoqs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14BC5B1-C98C-46EB-8A76-5290C5DC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56" y="2057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: 00000061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*charPointer+1: 00000062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*(charPointer+1): 00000063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++: 00000061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*++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: 00000065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: 004BD40C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charPointer+1: 004BD40D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doubleArray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[10]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charset="0"/>
                <a:ea typeface="+mn-ea"/>
                <a:cs typeface="+mn-cs"/>
              </a:rPr>
              <a:t>: 2.22045E-313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(Undefined value)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502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一个函数包括以下声明：</a:t>
            </a:r>
          </a:p>
        </p:txBody>
      </p:sp>
      <p:sp>
        <p:nvSpPr>
          <p:cNvPr id="42" name="TextBox 73">
            <a:extLst>
              <a:ext uri="{FF2B5EF4-FFF2-40B4-BE49-F238E27FC236}">
                <a16:creationId xmlns:a16="http://schemas.microsoft.com/office/drawing/2014/main" id="{24D5B015-6A18-4C3F-98D3-3E01E506C8C4}"/>
              </a:ext>
            </a:extLst>
          </p:cNvPr>
          <p:cNvSpPr txBox="1"/>
          <p:nvPr/>
        </p:nvSpPr>
        <p:spPr>
          <a:xfrm>
            <a:off x="914400" y="1654314"/>
            <a:ext cx="7391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double</a:t>
            </a:r>
            <a:r>
              <a:rPr lang="zh-CN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sz="2000" dirty="0">
                <a:solidFill>
                  <a:srgbClr val="000000"/>
                </a:solidFill>
                <a:latin typeface="Courier New"/>
                <a:cs typeface="Courier New"/>
              </a:rPr>
              <a:t>[3] = { 1.61803, 2.71828, 3.14159 };</a:t>
            </a:r>
          </a:p>
          <a:p>
            <a:pPr lvl="0"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double</a:t>
            </a:r>
            <a:r>
              <a:rPr lang="zh-CN" sz="2000" dirty="0">
                <a:solidFill>
                  <a:srgbClr val="000000"/>
                </a:solidFill>
                <a:latin typeface="Courier New"/>
                <a:cs typeface="Courier New"/>
              </a:rPr>
              <a:t> *p = 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sz="2000" dirty="0">
                <a:solidFill>
                  <a:srgbClr val="000000"/>
                </a:solidFill>
                <a:latin typeface="Courier New"/>
                <a:cs typeface="Courier New"/>
              </a:rPr>
              <a:t>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46637E9F-5411-45BD-B1EB-53D65028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编译器为数组变量列表和指针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分配空间。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spcAft>
                <a:spcPts val="1200"/>
              </a:spcAft>
              <a:buFontTx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664A3A-E209-4598-A67A-267C75B0B33A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303528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[2]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4163AB1-55AA-4932-BCE0-FA1C51E9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55C749-BA1E-4B65-84AC-7C55D26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DE9AD32-9B0C-4ED4-BEDE-5ADB4BD7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0185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0FB652FC-29CC-4AD7-8099-0DB40DB8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67158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1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一个函数包括以下声明：</a:t>
            </a:r>
          </a:p>
        </p:txBody>
      </p:sp>
      <p:sp>
        <p:nvSpPr>
          <p:cNvPr id="42" name="TextBox 73">
            <a:extLst>
              <a:ext uri="{FF2B5EF4-FFF2-40B4-BE49-F238E27FC236}">
                <a16:creationId xmlns:a16="http://schemas.microsoft.com/office/drawing/2014/main" id="{24D5B015-6A18-4C3F-98D3-3E01E506C8C4}"/>
              </a:ext>
            </a:extLst>
          </p:cNvPr>
          <p:cNvSpPr txBox="1"/>
          <p:nvPr/>
        </p:nvSpPr>
        <p:spPr>
          <a:xfrm>
            <a:off x="914400" y="1654314"/>
            <a:ext cx="7391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double list</a:t>
            </a:r>
            <a:r>
              <a:rPr lang="zh-CN" sz="2000" dirty="0">
                <a:solidFill>
                  <a:srgbClr val="FF0000"/>
                </a:solidFill>
                <a:latin typeface="Courier New"/>
                <a:cs typeface="Courier New"/>
              </a:rPr>
              <a:t>[3] = { 1.61803, 2.71828, 3.14159 };</a:t>
            </a:r>
          </a:p>
          <a:p>
            <a:pPr lvl="0"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double</a:t>
            </a:r>
            <a:r>
              <a:rPr lang="zh-CN" sz="2000" dirty="0">
                <a:solidFill>
                  <a:srgbClr val="000000"/>
                </a:solidFill>
                <a:latin typeface="Courier New"/>
                <a:cs typeface="Courier New"/>
              </a:rPr>
              <a:t> *p = 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sz="2000" dirty="0">
                <a:solidFill>
                  <a:srgbClr val="000000"/>
                </a:solidFill>
                <a:latin typeface="Courier New"/>
                <a:cs typeface="Courier New"/>
              </a:rPr>
              <a:t>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46637E9F-5411-45BD-B1EB-53D65028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指定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数组的初始值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[2]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4163AB1-55AA-4932-BCE0-FA1C51E9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55C749-BA1E-4B65-84AC-7C55D26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DE9AD32-9B0C-4ED4-BEDE-5ADB4BD7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0185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0FB652FC-29CC-4AD7-8099-0DB40DB8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67158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1.61803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4276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2.71828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038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3.14159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D3F804-DFB6-4CEC-9BCF-FC5F771A05A8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7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一个函数包括以下声明：</a:t>
            </a:r>
          </a:p>
        </p:txBody>
      </p:sp>
      <p:sp>
        <p:nvSpPr>
          <p:cNvPr id="42" name="TextBox 73">
            <a:extLst>
              <a:ext uri="{FF2B5EF4-FFF2-40B4-BE49-F238E27FC236}">
                <a16:creationId xmlns:a16="http://schemas.microsoft.com/office/drawing/2014/main" id="{24D5B015-6A18-4C3F-98D3-3E01E506C8C4}"/>
              </a:ext>
            </a:extLst>
          </p:cNvPr>
          <p:cNvSpPr txBox="1"/>
          <p:nvPr/>
        </p:nvSpPr>
        <p:spPr>
          <a:xfrm>
            <a:off x="914400" y="1654314"/>
            <a:ext cx="7391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latin typeface="Courier New"/>
                <a:cs typeface="Courier New"/>
              </a:rPr>
              <a:t>double list</a:t>
            </a:r>
            <a:r>
              <a:rPr lang="zh-CN" sz="2000" dirty="0">
                <a:latin typeface="Courier New"/>
                <a:cs typeface="Courier New"/>
              </a:rPr>
              <a:t>[3] = { 1.61803, 2.71828, 3.14159 };</a:t>
            </a:r>
          </a:p>
          <a:p>
            <a:pPr lvl="0"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lang="zh-CN" sz="2000" dirty="0">
                <a:solidFill>
                  <a:srgbClr val="FF0000"/>
                </a:solidFill>
                <a:latin typeface="Courier New"/>
                <a:cs typeface="Courier New"/>
              </a:rPr>
              <a:t> *p = </a:t>
            </a:r>
            <a:r>
              <a:rPr lang="en-US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r>
              <a:rPr lang="zh-CN" sz="2000" dirty="0">
                <a:solidFill>
                  <a:srgbClr val="FF0000"/>
                </a:solidFill>
                <a:latin typeface="Courier New"/>
                <a:cs typeface="Courier New"/>
              </a:rPr>
              <a:t>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46637E9F-5411-45BD-B1EB-53D65028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初始化指针变量</a:t>
            </a:r>
            <a:r>
              <a:rPr lang="zh-CN" altLang="zh-CN" sz="2000" dirty="0">
                <a:latin typeface="Courier New"/>
                <a:cs typeface="Courier New"/>
              </a:rPr>
              <a:t>p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以便它保存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数组开头的地址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4163AB1-55AA-4932-BCE0-FA1C51E9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429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55C749-BA1E-4B65-84AC-7C55D26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DE9AD32-9B0C-4ED4-BEDE-5ADB4BD7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0185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0FB652FC-29CC-4AD7-8099-0DB40DB8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791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1.61803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4276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2.71828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038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3.14159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17CFBA9-037E-4FBA-A38C-C5DE9FCA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671584"/>
            <a:ext cx="1524000" cy="4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FFA0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E7BF29-C886-4FE3-93E6-74168CD2C28B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C0FD0612-2291-4188-B9F9-5B65055F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3505200"/>
            <a:ext cx="41910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Courier New"/>
                <a:cs typeface="Courier New"/>
              </a:rPr>
              <a:t>p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现在</a:t>
            </a:r>
            <a:r>
              <a:rPr lang="zh-CN" altLang="zh-CN" sz="20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数组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列表中的初始地址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BD02B76-1DCE-4B09-8282-7A72FCCBFB27}"/>
              </a:ext>
            </a:extLst>
          </p:cNvPr>
          <p:cNvGrpSpPr/>
          <p:nvPr/>
        </p:nvGrpSpPr>
        <p:grpSpPr>
          <a:xfrm>
            <a:off x="4724400" y="3886200"/>
            <a:ext cx="1228632" cy="1905000"/>
            <a:chOff x="4724400" y="3886200"/>
            <a:chExt cx="1228632" cy="190500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11A9D1E-324C-4C43-BE48-D4848A6755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24400" y="5791200"/>
              <a:ext cx="12286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oval" w="lg" len="lg"/>
              <a:tailEnd type="none" w="med" len="med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0507937-EAEF-445A-86FE-5DC0ADD221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400" y="3886200"/>
              <a:ext cx="0" cy="1905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5E1A319-EC0A-4DE5-A789-E72818D66111}"/>
                </a:ext>
              </a:extLst>
            </p:cNvPr>
            <p:cNvCxnSpPr/>
            <p:nvPr/>
          </p:nvCxnSpPr>
          <p:spPr bwMode="auto">
            <a:xfrm>
              <a:off x="4724400" y="3886200"/>
              <a:ext cx="97520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704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7BA25A-7FE0-4DA1-B143-1492B6A3D739}"/>
              </a:ext>
            </a:extLst>
          </p:cNvPr>
          <p:cNvSpPr/>
          <p:nvPr/>
        </p:nvSpPr>
        <p:spPr bwMode="auto">
          <a:xfrm>
            <a:off x="3389223" y="4936638"/>
            <a:ext cx="1297795" cy="47356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2400" b="0" dirty="0">
              <a:solidFill>
                <a:srgbClr val="0000FF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632987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如果将整数</a:t>
            </a:r>
            <a:r>
              <a:rPr lang="zh-CN" altLang="zh-CN" sz="2000" dirty="0">
                <a:latin typeface="Courier New"/>
                <a:cs typeface="Courier New"/>
              </a:rPr>
              <a:t>k添加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到指针</a:t>
            </a:r>
            <a:r>
              <a:rPr lang="zh-CN" altLang="zh-CN" sz="2000" dirty="0">
                <a:latin typeface="Courier New"/>
                <a:cs typeface="Courier New"/>
              </a:rPr>
              <a:t>p ，则结果是与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索引位置</a:t>
            </a:r>
            <a:r>
              <a:rPr lang="zh-CN" altLang="zh-CN" sz="2000" dirty="0">
                <a:latin typeface="Courier New"/>
                <a:cs typeface="Courier New"/>
              </a:rPr>
              <a:t>k处的</a:t>
            </a:r>
            <a:r>
              <a:rPr lang="zh-CN" sz="2000" dirty="0">
                <a:latin typeface="Courier New"/>
                <a:cs typeface="Courier New"/>
              </a:rPr>
              <a:t>数组元素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对应的地址。</a:t>
            </a:r>
          </a:p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p + k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被定义为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755C749-BA1E-4B65-84AC-7C55D26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DE9AD32-9B0C-4ED4-BEDE-5ADB4BD7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94812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1.61803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4276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2.71828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038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3.14159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17CFBA9-037E-4FBA-A38C-C5DE9FCA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671584"/>
            <a:ext cx="1524000" cy="4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FFA0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E7BF29-C886-4FE3-93E6-74168CD2C28B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5E1A319-EC0A-4DE5-A789-E72818D66111}"/>
              </a:ext>
            </a:extLst>
          </p:cNvPr>
          <p:cNvCxnSpPr>
            <a:cxnSpLocks/>
          </p:cNvCxnSpPr>
          <p:nvPr/>
        </p:nvCxnSpPr>
        <p:spPr bwMode="auto">
          <a:xfrm>
            <a:off x="4495800" y="5158615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3E16ABC4-5130-4D6B-A79C-AB26473C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08127"/>
            <a:ext cx="76962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 + 2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指向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list[2]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284B826B-3BA1-48E2-97FB-5D59E201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57043ED-E867-4D57-B661-15281A12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67158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8F4B3B1-8F8A-4F4A-ABD1-FE6A83A3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527" y="4957002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021ED899-5F45-45A7-A490-533EBB8B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70" y="4930015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 + 2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7FFC23C4-344E-4CDE-A748-2CA2B68A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45638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指针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加法</a:t>
            </a:r>
            <a:r>
              <a:rPr lang="zh-CN" sz="20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34178" y="2821548"/>
            <a:ext cx="7524021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由于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需要 8 个字节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对于添加到指针值</a:t>
            </a:r>
            <a:r>
              <a:rPr lang="zh-CN" altLang="zh-CN" sz="2000" dirty="0">
                <a:latin typeface="Courier New"/>
                <a:cs typeface="Courier New"/>
              </a:rPr>
              <a:t>p的每个单位，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内部数值都会</a:t>
            </a:r>
            <a:r>
              <a:rPr 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增加 8 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6226845" y="4463016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6226845" y="5225016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6226845" y="5987016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243" y="3853416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243" y="4615416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383" y="5377416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solidFill>
                  <a:schemeClr val="tx2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chemeClr val="tx2"/>
                </a:solidFill>
                <a:latin typeface="Courier New"/>
                <a:cs typeface="Courier New"/>
              </a:rPr>
              <a:t>[2]</a:t>
            </a:r>
            <a:endParaRPr lang="en-US" sz="20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243" y="5987016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845" y="3853416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1.61803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447" y="462469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2.71828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447" y="538669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3.14159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17CFBA9-037E-4FBA-A38C-C5DE9FCA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447" y="6019800"/>
            <a:ext cx="1524000" cy="4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FFA0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E7BF29-C886-4FE3-93E6-74168CD2C28B}"/>
              </a:ext>
            </a:extLst>
          </p:cNvPr>
          <p:cNvSpPr/>
          <p:nvPr/>
        </p:nvSpPr>
        <p:spPr bwMode="auto">
          <a:xfrm>
            <a:off x="6226845" y="3701015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3E16ABC4-5130-4D6B-A79C-AB26473C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038600"/>
            <a:ext cx="38100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：FFA0</a:t>
            </a:r>
            <a:endParaRPr lang="fr-FR" altLang="zh-CN" sz="2000" dirty="0">
              <a:latin typeface="Courier New"/>
              <a:cs typeface="Courier New"/>
            </a:endParaRPr>
          </a:p>
        </p:txBody>
      </p:sp>
      <p:sp>
        <p:nvSpPr>
          <p:cNvPr id="28" name="TextBox 73">
            <a:extLst>
              <a:ext uri="{FF2B5EF4-FFF2-40B4-BE49-F238E27FC236}">
                <a16:creationId xmlns:a16="http://schemas.microsoft.com/office/drawing/2014/main" id="{97113023-A872-4D50-AED3-322D36B9A76D}"/>
              </a:ext>
            </a:extLst>
          </p:cNvPr>
          <p:cNvSpPr txBox="1"/>
          <p:nvPr/>
        </p:nvSpPr>
        <p:spPr>
          <a:xfrm>
            <a:off x="1066800" y="2057401"/>
            <a:ext cx="7391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latin typeface="Courier New"/>
                <a:cs typeface="Courier New"/>
              </a:rPr>
              <a:t>double list</a:t>
            </a:r>
            <a:r>
              <a:rPr lang="zh-CN" sz="2000" dirty="0">
                <a:latin typeface="Courier New"/>
                <a:cs typeface="Courier New"/>
              </a:rPr>
              <a:t>[3] = { 1.61803, 2.71828, 3.14159 };</a:t>
            </a:r>
          </a:p>
          <a:p>
            <a:pPr lvl="0">
              <a:defRPr/>
            </a:pPr>
            <a:r>
              <a:rPr lang="en-US" altLang="zh-CN" sz="2000" dirty="0">
                <a:latin typeface="Courier New"/>
                <a:cs typeface="Courier New"/>
              </a:rPr>
              <a:t>double</a:t>
            </a:r>
            <a:r>
              <a:rPr lang="zh-CN" sz="2000" dirty="0">
                <a:latin typeface="Courier New"/>
                <a:cs typeface="Courier New"/>
              </a:rPr>
              <a:t> *p = </a:t>
            </a:r>
            <a:r>
              <a:rPr lang="en-US" altLang="zh-CN" sz="2000" dirty="0">
                <a:latin typeface="Courier New"/>
                <a:cs typeface="Courier New"/>
              </a:rPr>
              <a:t>list</a:t>
            </a:r>
            <a:r>
              <a:rPr lang="zh-CN" sz="2000" dirty="0">
                <a:latin typeface="Courier New"/>
                <a:cs typeface="Courier New"/>
              </a:rPr>
              <a:t>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B0E70E0-C1EB-4B96-91DD-F00F5FB1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8045638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传统算术不同，指针</a:t>
            </a:r>
            <a:r>
              <a:rPr 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必须考虑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基类型的大小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 algn="just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9C59C69-A68F-4F8E-BBA6-8837C6AC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183" y="385341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A2F1CB75-4DEB-4161-9E59-D7677DB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914" y="465174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3C45F393-205B-4D78-A5B1-8E18915C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158" y="5450072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1DB072DA-E370-4474-8AAA-978D2730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35" y="6019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6A25305D-C312-40E4-9EFC-40FC7827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13168"/>
            <a:ext cx="31242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例子：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21F1C4F-D698-4E1A-9C75-745F136D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507888"/>
            <a:ext cx="38100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p + 1：FFA8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56358E15-D3B5-4A62-BB02-51DF3678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38" y="4978761"/>
            <a:ext cx="4146362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*p：1.61803（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[0]）</a:t>
            </a:r>
            <a:endParaRPr lang="fr-FR" altLang="zh-CN" sz="2000" dirty="0">
              <a:latin typeface="Courier New"/>
              <a:cs typeface="Courier New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E285D44A-29A3-4FE9-A06C-6344CF0F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36" y="5471437"/>
            <a:ext cx="4054764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*(p+1): 2.71828 (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[1])</a:t>
            </a:r>
            <a:endParaRPr lang="fr-FR" altLang="zh-CN" sz="2000" dirty="0">
              <a:latin typeface="Courier New"/>
              <a:cs typeface="Courier New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56AED399-4444-4D11-B72A-F0AC6EB0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37" y="5912940"/>
            <a:ext cx="4454297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*p + 1: 2.61803 (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[0]+1)</a:t>
            </a:r>
            <a:endParaRPr lang="fr-FR" altLang="zh-CN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86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指针算术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0AF938-829E-4E68-B85B-19CA7174C4A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114800"/>
            <a:ext cx="153707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F98413-DB32-4330-BC71-4B957E0A79A0}"/>
              </a:ext>
            </a:extLst>
          </p:cNvPr>
          <p:cNvCxnSpPr/>
          <p:nvPr/>
        </p:nvCxnSpPr>
        <p:spPr bwMode="auto">
          <a:xfrm>
            <a:off x="5715000" y="4876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2AA0DF-AA0B-4304-83B0-75A351B5C391}"/>
              </a:ext>
            </a:extLst>
          </p:cNvPr>
          <p:cNvCxnSpPr/>
          <p:nvPr/>
        </p:nvCxnSpPr>
        <p:spPr bwMode="auto">
          <a:xfrm>
            <a:off x="5715000" y="5638800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F1EAE7BF-6AFE-4C3D-BCE0-B21FA53C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3505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列表[0]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734555B0-7298-4EBC-BA90-4B6FDE85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列表[1]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DF17B36-D970-4A23-9C7E-1E7C714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38" y="5029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chemeClr val="tx2"/>
                </a:solidFill>
                <a:latin typeface="Courier New"/>
                <a:cs typeface="Courier New"/>
              </a:rPr>
              <a:t>列表[2]</a:t>
            </a:r>
            <a:endParaRPr lang="en-US" sz="20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1BF4B92A-E010-4993-A15F-CB7EB821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398" y="56388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1C11066-BCA3-4D81-B89A-DB821E71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1.61803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01C59E9-45C8-40B8-AFA9-3157A3C7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4276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2.71828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82E0C28-D734-408F-98C2-7546EDD0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038477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3.14159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17CFBA9-037E-4FBA-A38C-C5DE9FCA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602" y="5671584"/>
            <a:ext cx="1524000" cy="4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FFA8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E7BF29-C886-4FE3-93E6-74168CD2C28B}"/>
              </a:ext>
            </a:extLst>
          </p:cNvPr>
          <p:cNvSpPr/>
          <p:nvPr/>
        </p:nvSpPr>
        <p:spPr bwMode="auto">
          <a:xfrm>
            <a:off x="5715000" y="3352799"/>
            <a:ext cx="1524000" cy="27431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B0E70E0-C1EB-4B96-91DD-F00F5FB1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8045638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指针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减法</a:t>
            </a:r>
            <a:r>
              <a:rPr lang="zh-CN" sz="20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9C59C69-A68F-4F8E-BBA6-8837C6AC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338" y="3505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FFA0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A2F1CB75-4DEB-4161-9E59-D7677DB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69" y="430352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/>
                <a:cs typeface="Courier New"/>
              </a:rPr>
              <a:t>FFA8</a:t>
            </a:r>
            <a:endParaRPr lang="en-US" sz="2000" b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3C45F393-205B-4D78-A5B1-8E18915C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3" y="510185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1DB072DA-E370-4474-8AAA-978D2730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490" y="5749921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FFB8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6A25305D-C312-40E4-9EFC-40FC7827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80463"/>
            <a:ext cx="31242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Courier New"/>
                <a:cs typeface="Courier New"/>
              </a:rPr>
              <a:t>例子：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56AED399-4444-4D11-B72A-F0AC6EB0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507854"/>
            <a:ext cx="3810000" cy="49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zh-CN" altLang="zh-CN" sz="2000" dirty="0">
                <a:latin typeface="Courier New"/>
                <a:cs typeface="Courier New"/>
              </a:rPr>
              <a:t>*p + 1 : 2.61803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0BF4FB0-E7CE-4AAE-BAFA-F3478F46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6025"/>
            <a:ext cx="8045638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是指针变量并且</a:t>
            </a:r>
            <a:r>
              <a:rPr 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是整数，</a:t>
            </a:r>
          </a:p>
          <a:p>
            <a:pPr algn="ctr">
              <a:spcAft>
                <a:spcPts val="600"/>
              </a:spcAft>
            </a:pPr>
            <a:r>
              <a:rPr lang="zh-CN" altLang="zh-CN" sz="200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- k</a:t>
            </a:r>
          </a:p>
          <a:p>
            <a:pPr marL="360000">
              <a:spcAft>
                <a:spcPts val="600"/>
              </a:spcAft>
            </a:pPr>
            <a:r>
              <a:rPr lang="zh-CN" altLang="zh-CN" sz="200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- k</a:t>
            </a:r>
            <a:r>
              <a:rPr lang="zh-CN" altLang="en-US" sz="2000" b="0" i="0" dirty="0">
                <a:solidFill>
                  <a:srgbClr val="2A2B2E"/>
                </a:solidFill>
                <a:effectLst/>
                <a:latin typeface="PingFang SC"/>
              </a:rPr>
              <a:t>计算位于当前由</a:t>
            </a:r>
            <a:r>
              <a:rPr lang="en-US" altLang="zh-CN" sz="2000" b="0" i="0" dirty="0">
                <a:solidFill>
                  <a:srgbClr val="2A2B2E"/>
                </a:solidFill>
                <a:effectLst/>
                <a:latin typeface="PingFang SC"/>
              </a:rPr>
              <a:t>p</a:t>
            </a:r>
            <a:r>
              <a:rPr lang="zh-CN" altLang="en-US" sz="2000" b="0" i="0" dirty="0">
                <a:solidFill>
                  <a:srgbClr val="2A2B2E"/>
                </a:solidFill>
                <a:effectLst/>
                <a:latin typeface="PingFang SC"/>
              </a:rPr>
              <a:t>指示的地址之前</a:t>
            </a:r>
            <a:r>
              <a:rPr lang="en-US" altLang="zh-CN" sz="2000" b="0" i="0" dirty="0">
                <a:solidFill>
                  <a:srgbClr val="2A2B2E"/>
                </a:solidFill>
                <a:effectLst/>
                <a:latin typeface="PingFang SC"/>
              </a:rPr>
              <a:t>k</a:t>
            </a:r>
            <a:r>
              <a:rPr lang="zh-CN" altLang="en-US" sz="2000" b="0" i="0" dirty="0">
                <a:solidFill>
                  <a:srgbClr val="2A2B2E"/>
                </a:solidFill>
                <a:effectLst/>
                <a:latin typeface="PingFang SC"/>
              </a:rPr>
              <a:t>个元素的数组元素的地址。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79A1C22-4282-4576-95ED-1D62A7FEA665}"/>
              </a:ext>
            </a:extLst>
          </p:cNvPr>
          <p:cNvCxnSpPr>
            <a:cxnSpLocks/>
          </p:cNvCxnSpPr>
          <p:nvPr/>
        </p:nvCxnSpPr>
        <p:spPr bwMode="auto">
          <a:xfrm flipH="1">
            <a:off x="4724400" y="5791200"/>
            <a:ext cx="12286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2FDB1CB-BB01-484C-BC18-7F313B7DDD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4400" y="4724400"/>
            <a:ext cx="0" cy="1066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842016C-B75A-42F6-803A-6870A532F7B0}"/>
              </a:ext>
            </a:extLst>
          </p:cNvPr>
          <p:cNvCxnSpPr/>
          <p:nvPr/>
        </p:nvCxnSpPr>
        <p:spPr bwMode="auto">
          <a:xfrm>
            <a:off x="4724400" y="4724398"/>
            <a:ext cx="97520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TextBox 73">
            <a:extLst>
              <a:ext uri="{FF2B5EF4-FFF2-40B4-BE49-F238E27FC236}">
                <a16:creationId xmlns:a16="http://schemas.microsoft.com/office/drawing/2014/main" id="{826ED121-D5C0-4967-8777-A0BD7FA53296}"/>
              </a:ext>
            </a:extLst>
          </p:cNvPr>
          <p:cNvSpPr txBox="1"/>
          <p:nvPr/>
        </p:nvSpPr>
        <p:spPr>
          <a:xfrm>
            <a:off x="1066800" y="3638490"/>
            <a:ext cx="25784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sz="2000" dirty="0">
                <a:latin typeface="Courier New"/>
                <a:cs typeface="Courier New"/>
              </a:rPr>
              <a:t>p = &amp;list[1];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D62950-AC15-4C57-9C3D-C4E7035A36D6}"/>
              </a:ext>
            </a:extLst>
          </p:cNvPr>
          <p:cNvGrpSpPr/>
          <p:nvPr/>
        </p:nvGrpSpPr>
        <p:grpSpPr>
          <a:xfrm>
            <a:off x="660303" y="4148973"/>
            <a:ext cx="3134300" cy="705281"/>
            <a:chOff x="660303" y="4148973"/>
            <a:chExt cx="3134300" cy="705281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3E16ABC4-5130-4D6B-A79C-AB26473C7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303" y="4148973"/>
              <a:ext cx="2844897" cy="49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lvl="1">
                <a:spcAft>
                  <a:spcPts val="1200"/>
                </a:spcAft>
                <a:buClr>
                  <a:schemeClr val="tx1"/>
                </a:buClr>
              </a:pPr>
              <a:r>
                <a:rPr lang="en-US" altLang="zh-CN" sz="2000" dirty="0">
                  <a:solidFill>
                    <a:srgbClr val="0000FF"/>
                  </a:solidFill>
                  <a:latin typeface="Courier New"/>
                  <a:cs typeface="Courier New"/>
                </a:rPr>
                <a:t>P</a:t>
              </a:r>
              <a:r>
                <a:rPr lang="zh-CN" altLang="zh-CN" sz="2000" dirty="0">
                  <a:solidFill>
                    <a:srgbClr val="0000FF"/>
                  </a:solidFill>
                  <a:latin typeface="Courier New"/>
                  <a:cs typeface="Courier New"/>
                </a:rPr>
                <a:t>：FFA8</a:t>
              </a:r>
              <a:endParaRPr lang="fr-FR" altLang="zh-CN" sz="2000" dirty="0">
                <a:latin typeface="Courier New"/>
                <a:cs typeface="Courier New"/>
              </a:endParaRPr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E0EE494F-E8EA-471C-B31B-9213D304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03" y="4495800"/>
              <a:ext cx="2819400" cy="358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>
                <a:spcAft>
                  <a:spcPts val="600"/>
                </a:spcAft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r>
                <a:rPr lang="zh-CN" altLang="zh-CN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  <a:r>
                <a:rPr lang="zh-CN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的</a:t>
              </a:r>
              <a:r>
                <a:rPr lang="zh-CN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地址</a:t>
              </a:r>
              <a:endPara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B1C116-4EB6-4862-ACDA-6573AE1F7CD7}"/>
              </a:ext>
            </a:extLst>
          </p:cNvPr>
          <p:cNvGrpSpPr/>
          <p:nvPr/>
        </p:nvGrpSpPr>
        <p:grpSpPr>
          <a:xfrm>
            <a:off x="660303" y="4903757"/>
            <a:ext cx="3134300" cy="664542"/>
            <a:chOff x="660303" y="4951712"/>
            <a:chExt cx="3134300" cy="664542"/>
          </a:xfrm>
        </p:grpSpPr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8543F640-8A9F-451F-B6E6-22AC70BA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303" y="4951712"/>
              <a:ext cx="2844897" cy="49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solidFill>
                    <a:srgbClr val="FF0000"/>
                  </a:solidFill>
                  <a:latin typeface="Courier New"/>
                  <a:cs typeface="Courier New"/>
                </a:rPr>
                <a:t>p - 1 : FFA0</a:t>
              </a:r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371D1B99-B057-4430-855D-D8EBA04B7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03" y="5257800"/>
              <a:ext cx="2819400" cy="358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>
                <a:spcAft>
                  <a:spcPts val="600"/>
                </a:spcAft>
              </a:pPr>
              <a:r>
                <a:rPr lang="en-US" altLang="zh-CN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  <a:r>
                <a:rPr lang="zh-CN" altLang="zh-CN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zh-CN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的地址</a:t>
              </a:r>
              <a:endPara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2F5DAD-F2AE-4ACC-9F09-B41D40B40B59}"/>
              </a:ext>
            </a:extLst>
          </p:cNvPr>
          <p:cNvGrpSpPr/>
          <p:nvPr/>
        </p:nvGrpSpPr>
        <p:grpSpPr>
          <a:xfrm>
            <a:off x="699928" y="5741957"/>
            <a:ext cx="3134300" cy="658843"/>
            <a:chOff x="699928" y="5795611"/>
            <a:chExt cx="3134300" cy="658843"/>
          </a:xfrm>
        </p:grpSpPr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92EFC159-50BD-4464-8383-998FC95A8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" y="5795611"/>
              <a:ext cx="2844897" cy="49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solidFill>
                    <a:srgbClr val="FF0000"/>
                  </a:solidFill>
                  <a:latin typeface="Courier New"/>
                  <a:cs typeface="Courier New"/>
                </a:rPr>
                <a:t>p + 1：FFB0</a:t>
              </a:r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6405CC75-38E3-439A-BB10-9E6A7DB2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28" y="6096000"/>
              <a:ext cx="2819400" cy="358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>
                <a:spcAft>
                  <a:spcPts val="600"/>
                </a:spcAft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r>
                <a:rPr lang="zh-CN" altLang="zh-CN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</a:t>
              </a:r>
              <a:r>
                <a:rPr lang="zh-CN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的地址</a:t>
              </a:r>
              <a:endPara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5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</a:rPr>
              <a:t>指针和数组示例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1219200" y="1143000"/>
            <a:ext cx="67056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** </a:t>
            </a:r>
            <a:r>
              <a:rPr lang="zh-C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*pi, </a:t>
            </a:r>
            <a:r>
              <a:rPr lang="zh-C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</a:p>
          <a:p>
            <a:pPr lvl="0">
              <a:defRPr/>
            </a:pP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&amp;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defRPr/>
            </a:pPr>
            <a:r>
              <a:rPr lang="zh-C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&amp;pi;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22400"/>
            <a:ext cx="6934200" cy="3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/>
                <a:cs typeface="Courier New"/>
              </a:rPr>
              <a:t>&amp;i : 0x6dfed4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(为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i分配空间的地址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&amp;pi: 0x6dfed8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pi的地址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0x6dfedc 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ppi的地址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zh-C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</a:p>
          <a:p>
            <a:pPr>
              <a:spcAft>
                <a:spcPts val="600"/>
              </a:spcAft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zh-C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 </a:t>
            </a: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endParaRPr lang="en-US" altLang="zh-CN" sz="20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CEFED2-C1CE-4139-A17F-CBE2FC2B3072}"/>
              </a:ext>
            </a:extLst>
          </p:cNvPr>
          <p:cNvSpPr txBox="1"/>
          <p:nvPr/>
        </p:nvSpPr>
        <p:spPr>
          <a:xfrm>
            <a:off x="1828800" y="2793455"/>
            <a:ext cx="480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2D6363-165F-414C-9C4E-7354CF836166}"/>
              </a:ext>
            </a:extLst>
          </p:cNvPr>
          <p:cNvSpPr txBox="1"/>
          <p:nvPr/>
        </p:nvSpPr>
        <p:spPr>
          <a:xfrm>
            <a:off x="1905000" y="3582865"/>
            <a:ext cx="411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0x6dfed4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i的地址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A53415-DB87-47D8-AD43-6AEA24DA5BED}"/>
              </a:ext>
            </a:extLst>
          </p:cNvPr>
          <p:cNvSpPr txBox="1"/>
          <p:nvPr/>
        </p:nvSpPr>
        <p:spPr>
          <a:xfrm>
            <a:off x="1905000" y="3952542"/>
            <a:ext cx="411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479593-20FC-4F31-A762-5788AAD057A2}"/>
              </a:ext>
            </a:extLst>
          </p:cNvPr>
          <p:cNvSpPr txBox="1"/>
          <p:nvPr/>
        </p:nvSpPr>
        <p:spPr>
          <a:xfrm>
            <a:off x="1981200" y="4716714"/>
            <a:ext cx="533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0x6dfed4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的值； </a:t>
            </a:r>
            <a:r>
              <a:rPr lang="zh-CN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i的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地址）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481203-BC3B-4D8A-9A88-FA02DCA868CF}"/>
              </a:ext>
            </a:extLst>
          </p:cNvPr>
          <p:cNvSpPr txBox="1"/>
          <p:nvPr/>
        </p:nvSpPr>
        <p:spPr>
          <a:xfrm>
            <a:off x="2590800" y="5086391"/>
            <a:ext cx="411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*pi </a:t>
            </a:r>
            <a:r>
              <a:rPr lang="zh-CN" altLang="zh-CN" sz="20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84454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Pointers and Arrays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73">
            <a:extLst>
              <a:ext uri="{FF2B5EF4-FFF2-40B4-BE49-F238E27FC236}">
                <a16:creationId xmlns:a16="http://schemas.microsoft.com/office/drawing/2014/main" id="{CD069385-BF4F-4BB1-93B1-F572274789D0}"/>
              </a:ext>
            </a:extLst>
          </p:cNvPr>
          <p:cNvSpPr txBox="1"/>
          <p:nvPr/>
        </p:nvSpPr>
        <p:spPr>
          <a:xfrm>
            <a:off x="228600" y="1143000"/>
            <a:ext cx="87630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{0, 2, 4, 6, 8, 10, 12, 14, 16, 18};</a:t>
            </a:r>
          </a:p>
          <a:p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doublePointer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EFA19D-065C-4FF4-8DD5-1BCE0DC4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006DFE80      (Address of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[0]: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006DFE80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DC9DD0-B1DA-4A0C-90FD-02A26780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6006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     ( 0 )</a:t>
            </a:r>
          </a:p>
          <a:p>
            <a:pPr>
              <a:spcAft>
                <a:spcPts val="600"/>
              </a:spcAft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[0]: 00000000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9B8581-DE40-42CA-BB4F-40E1202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59352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doubleArray+1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006DFE88    (Address of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006DFE88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3D34E0-51BF-4E6A-AA18-67F9ADF1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71514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*doubleArray+1: 00000001   (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[0]+1 )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03BE626-C19B-4C10-BA05-E3D58F54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5526476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*(doubleArray+1):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00000002  </a:t>
            </a:r>
          </a:p>
          <a:p>
            <a:pPr>
              <a:spcAft>
                <a:spcPts val="600"/>
              </a:spcAft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doubleArray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[1]: 00000002</a:t>
            </a:r>
          </a:p>
        </p:txBody>
      </p:sp>
    </p:spTree>
    <p:extLst>
      <p:ext uri="{BB962C8B-B14F-4D97-AF65-F5344CB8AC3E}">
        <p14:creationId xmlns:p14="http://schemas.microsoft.com/office/powerpoint/2010/main" val="122505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24788</TotalTime>
  <Words>2020</Words>
  <Application>Microsoft Office PowerPoint</Application>
  <PresentationFormat>全屏显示(4:3)</PresentationFormat>
  <Paragraphs>285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PingFang SC</vt:lpstr>
      <vt:lpstr>Arial</vt:lpstr>
      <vt:lpstr>Courier New</vt:lpstr>
      <vt:lpstr>Times</vt:lpstr>
      <vt:lpstr>Times New Roman</vt:lpstr>
      <vt:lpstr>Wingdings</vt:lpstr>
      <vt:lpstr>1_Blank Presentation</vt:lpstr>
      <vt:lpstr>Pointer and Address</vt:lpstr>
      <vt:lpstr>指针算术</vt:lpstr>
      <vt:lpstr>指针算术</vt:lpstr>
      <vt:lpstr>指针算术</vt:lpstr>
      <vt:lpstr>指针算术</vt:lpstr>
      <vt:lpstr>指针算术</vt:lpstr>
      <vt:lpstr>指针算术</vt:lpstr>
      <vt:lpstr>指针和数组示例</vt:lpstr>
      <vt:lpstr>Pointers and Arrays Example</vt:lpstr>
      <vt:lpstr>Pointers and Arrays Example</vt:lpstr>
      <vt:lpstr>Pointers and Arrays Example</vt:lpstr>
      <vt:lpstr>Pointers and Arrays Example</vt:lpstr>
      <vt:lpstr>Pointers and Arrays Example</vt:lpstr>
      <vt:lpstr>Pointers and Arrays Example</vt:lpstr>
      <vt:lpstr>Pointers and Arrays Example</vt:lpstr>
      <vt:lpstr>Pointers and Arrays Example</vt:lpstr>
      <vt:lpstr>Pointers and Arrays Example</vt:lpstr>
      <vt:lpstr>Pointers and Arrays Example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Libraries</dc:title>
  <cp:lastModifiedBy>Jiaju Wang (SDS, 121090544)</cp:lastModifiedBy>
  <cp:revision>737</cp:revision>
  <dcterms:created xsi:type="dcterms:W3CDTF">2014-07-01T16:34:40Z</dcterms:created>
  <dcterms:modified xsi:type="dcterms:W3CDTF">2022-10-28T13:14:55Z</dcterms:modified>
</cp:coreProperties>
</file>