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  <p:sldMasterId id="2147483664" r:id="rId3"/>
    <p:sldMasterId id="2147483666" r:id="rId4"/>
  </p:sldMasterIdLst>
  <p:notesMasterIdLst>
    <p:notesMasterId r:id="rId22"/>
  </p:notesMasterIdLst>
  <p:sldIdLst>
    <p:sldId id="256" r:id="rId5"/>
    <p:sldId id="489" r:id="rId6"/>
    <p:sldId id="490" r:id="rId7"/>
    <p:sldId id="491" r:id="rId8"/>
    <p:sldId id="492" r:id="rId9"/>
    <p:sldId id="493" r:id="rId10"/>
    <p:sldId id="495" r:id="rId11"/>
    <p:sldId id="496" r:id="rId12"/>
    <p:sldId id="598" r:id="rId13"/>
    <p:sldId id="504" r:id="rId14"/>
    <p:sldId id="505" r:id="rId15"/>
    <p:sldId id="515" r:id="rId16"/>
    <p:sldId id="507" r:id="rId17"/>
    <p:sldId id="599" r:id="rId18"/>
    <p:sldId id="600" r:id="rId19"/>
    <p:sldId id="601" r:id="rId20"/>
    <p:sldId id="369" r:id="rId2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FFCC"/>
    <a:srgbClr val="000000"/>
    <a:srgbClr val="CCFFFF"/>
    <a:srgbClr val="D5FFFF"/>
    <a:srgbClr val="009900"/>
    <a:srgbClr val="66FF66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96F61-B2DC-C64C-86A2-1DD4D90A4F16}" v="36" dt="2021-11-01T09:40:3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8" autoAdjust="0"/>
    <p:restoredTop sz="86054" autoAdjust="0"/>
  </p:normalViewPr>
  <p:slideViewPr>
    <p:cSldViewPr showGuides="1">
      <p:cViewPr varScale="1">
        <p:scale>
          <a:sx n="74" d="100"/>
          <a:sy n="74" d="100"/>
        </p:scale>
        <p:origin x="112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ECB6E-121E-E147-B59B-8D2477F634E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FD60C-B64C-E042-9B98-28CF7E78CE40}" type="slidenum">
              <a:rPr lang="en-US"/>
              <a:pPr/>
              <a:t>11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3FB74-754B-DB44-9CA2-1C51BF751E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40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0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EEF2F-DEF2-874E-BC81-514FDE9F214B}" type="slidenum">
              <a:rPr lang="en-US"/>
              <a:pPr/>
              <a:t>13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769C9-9875-1A45-8F0C-7D076A39265C}" type="slidenum">
              <a:rPr lang="en-US"/>
              <a:pPr/>
              <a:t>17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FE074-C95E-3048-8C9A-C22F7E54898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0F19B-EFDD-5D46-91D2-267A23E5F0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FE074-C95E-3048-8C9A-C22F7E54898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65CA2-0714-E141-B347-59C0B01146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zh-CN" dirty="0"/>
              <a:t>吨</a:t>
            </a:r>
          </a:p>
        </p:txBody>
      </p:sp>
    </p:spTree>
    <p:extLst>
      <p:ext uri="{BB962C8B-B14F-4D97-AF65-F5344CB8AC3E}">
        <p14:creationId xmlns:p14="http://schemas.microsoft.com/office/powerpoint/2010/main" val="34790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14A4-8008-1E4A-8035-D7B6A90A15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14A4-8008-1E4A-8035-D7B6A90A15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0A8D10-FA35-7E46-B6E6-7A34DF12F4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11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zh-CN" dirty="0"/>
              <a:t>http://www.icu-project.org/docs/papers/cpp_report/the_anatomy_of_the_assignment_operator.html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A7CB1-060E-BC48-A79A-03C137B35097}" type="slidenum">
              <a:rPr lang="en-US"/>
              <a:pPr/>
              <a:t>10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179319-EBCB-EC44-BABA-F5EDD1D48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ADE519-0466-6C45-83C1-371F2FEE7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FCF31-B35B-864A-BBDA-07E44CD9E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F90308-D6A5-1C43-B00B-09485636B3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791E53-ECCE-D349-A032-24E10B940A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35DE1E-EEEF-3D41-9285-FC3FD06B1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60D055-BEA5-F14B-81B4-628A1AA97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6BD03A-5485-5446-B695-E25D50F32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4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EE7A16-5856-7F41-BF26-4E7020ED11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D91146-FBE8-C748-9393-323BBEAD0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A61EE1-17C0-A242-A04D-5092C058B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F219A3-0DBE-0B45-86A4-B413C2529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3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2A2B5F-03F3-594C-A6B2-0B6CCEADAF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3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1F1B24-6C41-A94C-8EED-7288BFF62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0CDEBD-2067-1842-92CB-DC554D800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0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CD69D9-3CAE-DE43-88A5-AAFB30ADD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3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D01546-9988-6743-93EC-7EF61ACCA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342FA9-5BA2-D747-9E9B-4871D3B81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9CD79F-AE13-4645-BB5C-F4C8EBB05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889BF03-8342-BC42-8085-83863E128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4B822E-91A0-CC4E-B3F8-4520C0F86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A20B6D-9E8A-AE49-B2C2-90792D133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3FA8A-C4FF-7F45-9603-374C8746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CAE457-F1C6-7341-94CD-B503F78FF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F14B723-E449-EA45-A28A-5FA5DD77E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EF65E665-BF67-B942-8112-8882EBF3F0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19877394-CC30-F745-A1DB-03548AEB22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单击以编辑主文本样式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2BFEC100-5E2C-374B-8B03-1D3A84642E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58583"/>
            <a:ext cx="6400800" cy="836513"/>
          </a:xfrm>
        </p:spPr>
        <p:txBody>
          <a:bodyPr>
            <a:normAutofit/>
          </a:bodyPr>
          <a:lstStyle/>
          <a:p>
            <a:r>
              <a:rPr lang="zh-CN" altLang="zh-CN" sz="4000" b="1" dirty="0" err="1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CharStack</a:t>
            </a:r>
            <a:r>
              <a:rPr lang="zh-CN" altLang="zh-CN" sz="4000" b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类</a:t>
            </a:r>
            <a:endParaRPr lang="zh-CN" altLang="en-US" sz="4000" b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2843810" y="4593321"/>
            <a:ext cx="33671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孙勤波</a:t>
            </a:r>
          </a:p>
          <a:p>
            <a:pPr algn="ctr"/>
            <a:r>
              <a:rPr kumimoji="1" lang="zh-CN" altLang="zh-CN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218019050@link.cuhk.edu.cn</a:t>
            </a:r>
            <a:endParaRPr kumimoji="1" lang="zh-CN" altLang="en-US" sz="2000" dirty="0">
              <a:latin typeface="Times New Roman" panose="02020503050405090304" pitchFamily="18" charset="0"/>
              <a:ea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</a:rPr>
              <a:t>赋值和复制构造函数</a:t>
            </a:r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482600" y="1155700"/>
            <a:ext cx="8164513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zh-CN" altLang="zh-CN" sz="2400" b="0" dirty="0"/>
              <a:t>如果您自己不提供赋值运算符和复制构造函数，C++ 会为您提供它们。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zh-CN" altLang="zh-CN" sz="2400" b="0" dirty="0"/>
              <a:t>不幸的是， </a:t>
            </a:r>
            <a:r>
              <a:rPr lang="zh-CN" altLang="zh-CN" sz="2400" b="0" dirty="0">
                <a:solidFill>
                  <a:srgbClr val="FF0000"/>
                </a:solidFill>
              </a:rPr>
              <a:t>C++ 的默认行为是只复制对象中的顶级字段</a:t>
            </a:r>
            <a:r>
              <a:rPr lang="zh-CN" altLang="zh-CN" sz="2400" b="0" dirty="0"/>
              <a:t>，这意味着所有动态分配的内存在原始和副本之间共享。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zh-CN" altLang="zh-CN" sz="2400" b="0" dirty="0"/>
              <a:t>这种默认行为称为</a:t>
            </a:r>
            <a:r>
              <a:rPr lang="zh-CN" altLang="zh-CN" sz="2400" i="1" dirty="0">
                <a:solidFill>
                  <a:srgbClr val="FF0000"/>
                </a:solidFill>
              </a:rPr>
              <a:t>浅拷贝</a:t>
            </a:r>
            <a:r>
              <a:rPr lang="zh-CN" altLang="zh-CN" sz="2400" b="0" i="1" dirty="0">
                <a:solidFill>
                  <a:srgbClr val="FF0000"/>
                </a:solidFill>
              </a:rPr>
              <a:t>。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•"/>
            </a:pPr>
            <a:r>
              <a:rPr lang="zh-CN" altLang="zh-CN" sz="2400" b="0" dirty="0"/>
              <a:t>您需要实现的是</a:t>
            </a:r>
            <a:r>
              <a:rPr lang="zh-CN" altLang="zh-CN" sz="2400" i="1" dirty="0">
                <a:solidFill>
                  <a:srgbClr val="FF0000"/>
                </a:solidFill>
              </a:rPr>
              <a:t>deep copying </a:t>
            </a:r>
            <a:r>
              <a:rPr lang="zh-CN" altLang="zh-CN" sz="2400" b="0" i="1" dirty="0"/>
              <a:t>，</a:t>
            </a:r>
            <a:r>
              <a:rPr lang="zh-CN" altLang="zh-CN" sz="2400" b="0" dirty="0"/>
              <a:t>它也将数据复制到动态分配的内存中。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</a:rPr>
              <a:t>浅拷贝</a:t>
            </a:r>
            <a:r>
              <a:rPr lang="zh-CN" sz="4000" i="1" dirty="0">
                <a:solidFill>
                  <a:srgbClr val="FF0000"/>
                </a:solidFill>
              </a:rPr>
              <a:t>与</a:t>
            </a:r>
            <a:r>
              <a:rPr lang="zh-CN" sz="4000" dirty="0">
                <a:solidFill>
                  <a:srgbClr val="FF0000"/>
                </a:solidFill>
              </a:rPr>
              <a:t>深拷贝</a:t>
            </a:r>
          </a:p>
        </p:txBody>
      </p:sp>
      <p:sp>
        <p:nvSpPr>
          <p:cNvPr id="1037315" name="Rectangle 3"/>
          <p:cNvSpPr>
            <a:spLocks noChangeArrowheads="1"/>
          </p:cNvSpPr>
          <p:nvPr/>
        </p:nvSpPr>
        <p:spPr bwMode="auto">
          <a:xfrm>
            <a:off x="482600" y="1155700"/>
            <a:ext cx="418623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zh-CN" sz="2400" b="0" dirty="0"/>
              <a:t>假设您有一个现有的</a:t>
            </a:r>
            <a:r>
              <a:rPr lang="zh-CN" sz="2000" dirty="0">
                <a:latin typeface="Courier New" charset="0"/>
              </a:rPr>
              <a:t>Vector&lt;int&gt; </a:t>
            </a:r>
            <a:r>
              <a:rPr lang="zh-CN" sz="2400" b="0" dirty="0"/>
              <a:t>，它包含三个元素，如右图所示。</a:t>
            </a:r>
          </a:p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zh-CN" sz="2400" b="0" dirty="0"/>
              <a:t>浅</a:t>
            </a:r>
            <a:r>
              <a:rPr lang="zh-CN" sz="2400" i="1" dirty="0">
                <a:solidFill>
                  <a:srgbClr val="FF0000"/>
                </a:solidFill>
              </a:rPr>
              <a:t>拷贝</a:t>
            </a:r>
            <a:r>
              <a:rPr lang="zh-CN" sz="2400" i="1" dirty="0"/>
              <a:t> </a:t>
            </a:r>
            <a:r>
              <a:rPr lang="zh-CN" sz="2400" b="0" dirty="0"/>
              <a:t>为对象本身分配新字段并从原始字段复制信息。不幸的是，动态数组被复制为地址，而不是数据。</a:t>
            </a:r>
          </a:p>
          <a:p>
            <a:pPr marL="342900" indent="-342900">
              <a:lnSpc>
                <a:spcPct val="85000"/>
              </a:lnSpc>
              <a:spcAft>
                <a:spcPts val="3000"/>
              </a:spcAft>
              <a:buFontTx/>
              <a:buChar char="•"/>
            </a:pPr>
            <a:r>
              <a:rPr lang="zh-CN" sz="2400" i="1" dirty="0">
                <a:solidFill>
                  <a:srgbClr val="FF0000"/>
                </a:solidFill>
              </a:rPr>
              <a:t>深拷贝也会拷贝动态数组</a:t>
            </a:r>
            <a:r>
              <a:rPr lang="zh-CN" sz="2400" b="0" dirty="0"/>
              <a:t>的内容，因此会创建两个独立的结构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849813" y="1241425"/>
            <a:ext cx="4078287" cy="1327149"/>
            <a:chOff x="3055" y="782"/>
            <a:chExt cx="2569" cy="836"/>
          </a:xfrm>
        </p:grpSpPr>
        <p:sp>
          <p:nvSpPr>
            <p:cNvPr id="1037317" name="Text Box 5"/>
            <p:cNvSpPr txBox="1">
              <a:spLocks noChangeArrowheads="1"/>
            </p:cNvSpPr>
            <p:nvPr/>
          </p:nvSpPr>
          <p:spPr bwMode="auto">
            <a:xfrm>
              <a:off x="4970" y="793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元素</a:t>
              </a:r>
            </a:p>
          </p:txBody>
        </p:sp>
        <p:sp>
          <p:nvSpPr>
            <p:cNvPr id="1037321" name="Rectangle 9"/>
            <p:cNvSpPr>
              <a:spLocks noChangeArrowheads="1"/>
            </p:cNvSpPr>
            <p:nvPr/>
          </p:nvSpPr>
          <p:spPr bwMode="auto">
            <a:xfrm>
              <a:off x="4358" y="808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22" name="Text Box 10"/>
            <p:cNvSpPr txBox="1">
              <a:spLocks noChangeArrowheads="1"/>
            </p:cNvSpPr>
            <p:nvPr/>
          </p:nvSpPr>
          <p:spPr bwMode="auto">
            <a:xfrm>
              <a:off x="4368" y="793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dirty="0">
                  <a:latin typeface="Courier New" charset="0"/>
                </a:rPr>
                <a:t>1000</a:t>
              </a:r>
            </a:p>
          </p:txBody>
        </p:sp>
        <p:sp>
          <p:nvSpPr>
            <p:cNvPr id="1037335" name="Text Box 23"/>
            <p:cNvSpPr txBox="1">
              <a:spLocks noChangeArrowheads="1"/>
            </p:cNvSpPr>
            <p:nvPr/>
          </p:nvSpPr>
          <p:spPr bwMode="auto">
            <a:xfrm>
              <a:off x="4970" y="975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容量</a:t>
              </a:r>
            </a:p>
          </p:txBody>
        </p:sp>
        <p:sp>
          <p:nvSpPr>
            <p:cNvPr id="1037336" name="Rectangle 24"/>
            <p:cNvSpPr>
              <a:spLocks noChangeArrowheads="1"/>
            </p:cNvSpPr>
            <p:nvPr/>
          </p:nvSpPr>
          <p:spPr bwMode="auto">
            <a:xfrm>
              <a:off x="4358" y="990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37" name="Text Box 25"/>
            <p:cNvSpPr txBox="1">
              <a:spLocks noChangeArrowheads="1"/>
            </p:cNvSpPr>
            <p:nvPr/>
          </p:nvSpPr>
          <p:spPr bwMode="auto">
            <a:xfrm>
              <a:off x="4368" y="959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100</a:t>
              </a:r>
            </a:p>
          </p:txBody>
        </p:sp>
        <p:sp>
          <p:nvSpPr>
            <p:cNvPr id="1037339" name="Text Box 27"/>
            <p:cNvSpPr txBox="1">
              <a:spLocks noChangeArrowheads="1"/>
            </p:cNvSpPr>
            <p:nvPr/>
          </p:nvSpPr>
          <p:spPr bwMode="auto">
            <a:xfrm>
              <a:off x="4970" y="1156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数数</a:t>
              </a:r>
            </a:p>
          </p:txBody>
        </p:sp>
        <p:sp>
          <p:nvSpPr>
            <p:cNvPr id="1037340" name="Rectangle 28"/>
            <p:cNvSpPr>
              <a:spLocks noChangeArrowheads="1"/>
            </p:cNvSpPr>
            <p:nvPr/>
          </p:nvSpPr>
          <p:spPr bwMode="auto">
            <a:xfrm>
              <a:off x="4358" y="117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1" name="Text Box 29"/>
            <p:cNvSpPr txBox="1">
              <a:spLocks noChangeArrowheads="1"/>
            </p:cNvSpPr>
            <p:nvPr/>
          </p:nvSpPr>
          <p:spPr bwMode="auto">
            <a:xfrm>
              <a:off x="4368" y="114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3</a:t>
              </a:r>
            </a:p>
          </p:txBody>
        </p:sp>
        <p:sp>
          <p:nvSpPr>
            <p:cNvPr id="1037346" name="Rectangle 34"/>
            <p:cNvSpPr>
              <a:spLocks noChangeArrowheads="1"/>
            </p:cNvSpPr>
            <p:nvPr/>
          </p:nvSpPr>
          <p:spPr bwMode="auto">
            <a:xfrm>
              <a:off x="3408" y="813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7" name="Text Box 35"/>
            <p:cNvSpPr txBox="1">
              <a:spLocks noChangeArrowheads="1"/>
            </p:cNvSpPr>
            <p:nvPr/>
          </p:nvSpPr>
          <p:spPr bwMode="auto">
            <a:xfrm>
              <a:off x="3418" y="78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10</a:t>
              </a:r>
              <a:endParaRPr lang="en-US" sz="1800" b="0" dirty="0"/>
            </a:p>
          </p:txBody>
        </p:sp>
        <p:sp>
          <p:nvSpPr>
            <p:cNvPr id="1037348" name="Rectangle 36"/>
            <p:cNvSpPr>
              <a:spLocks noChangeArrowheads="1"/>
            </p:cNvSpPr>
            <p:nvPr/>
          </p:nvSpPr>
          <p:spPr bwMode="auto">
            <a:xfrm>
              <a:off x="3408" y="995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49" name="Text Box 37"/>
            <p:cNvSpPr txBox="1">
              <a:spLocks noChangeArrowheads="1"/>
            </p:cNvSpPr>
            <p:nvPr/>
          </p:nvSpPr>
          <p:spPr bwMode="auto">
            <a:xfrm>
              <a:off x="3418" y="96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20</a:t>
              </a:r>
            </a:p>
          </p:txBody>
        </p:sp>
        <p:sp>
          <p:nvSpPr>
            <p:cNvPr id="1037350" name="Rectangle 38"/>
            <p:cNvSpPr>
              <a:spLocks noChangeArrowheads="1"/>
            </p:cNvSpPr>
            <p:nvPr/>
          </p:nvSpPr>
          <p:spPr bwMode="auto">
            <a:xfrm>
              <a:off x="3408" y="1176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51" name="Text Box 39"/>
            <p:cNvSpPr txBox="1">
              <a:spLocks noChangeArrowheads="1"/>
            </p:cNvSpPr>
            <p:nvPr/>
          </p:nvSpPr>
          <p:spPr bwMode="auto">
            <a:xfrm>
              <a:off x="3418" y="1145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30</a:t>
              </a:r>
            </a:p>
          </p:txBody>
        </p:sp>
        <p:sp>
          <p:nvSpPr>
            <p:cNvPr id="1037352" name="Text Box 40"/>
            <p:cNvSpPr txBox="1">
              <a:spLocks noChangeArrowheads="1"/>
            </p:cNvSpPr>
            <p:nvPr/>
          </p:nvSpPr>
          <p:spPr bwMode="auto">
            <a:xfrm>
              <a:off x="3055" y="816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1000</a:t>
              </a:r>
            </a:p>
          </p:txBody>
        </p:sp>
        <p:sp>
          <p:nvSpPr>
            <p:cNvPr id="1037353" name="Rectangle 41"/>
            <p:cNvSpPr>
              <a:spLocks noChangeArrowheads="1"/>
            </p:cNvSpPr>
            <p:nvPr/>
          </p:nvSpPr>
          <p:spPr bwMode="auto">
            <a:xfrm>
              <a:off x="3408" y="1352"/>
              <a:ext cx="632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56" name="Text Box 44"/>
            <p:cNvSpPr txBox="1">
              <a:spLocks noChangeArrowheads="1"/>
            </p:cNvSpPr>
            <p:nvPr/>
          </p:nvSpPr>
          <p:spPr bwMode="auto">
            <a:xfrm>
              <a:off x="3504" y="1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/>
                <a:t>.</a:t>
              </a:r>
            </a:p>
          </p:txBody>
        </p:sp>
        <p:sp>
          <p:nvSpPr>
            <p:cNvPr id="1037357" name="Text Box 45"/>
            <p:cNvSpPr txBox="1">
              <a:spLocks noChangeArrowheads="1"/>
            </p:cNvSpPr>
            <p:nvPr/>
          </p:nvSpPr>
          <p:spPr bwMode="auto">
            <a:xfrm>
              <a:off x="3504" y="13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/>
                <a:t>.</a:t>
              </a:r>
            </a:p>
          </p:txBody>
        </p:sp>
        <p:sp>
          <p:nvSpPr>
            <p:cNvPr id="1037358" name="Text Box 46"/>
            <p:cNvSpPr txBox="1">
              <a:spLocks noChangeArrowheads="1"/>
            </p:cNvSpPr>
            <p:nvPr/>
          </p:nvSpPr>
          <p:spPr bwMode="auto">
            <a:xfrm>
              <a:off x="3504" y="1265"/>
              <a:ext cx="4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.</a:t>
              </a: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6921500" y="2962274"/>
            <a:ext cx="2009775" cy="888999"/>
            <a:chOff x="4360" y="1866"/>
            <a:chExt cx="1266" cy="560"/>
          </a:xfrm>
        </p:grpSpPr>
        <p:sp>
          <p:nvSpPr>
            <p:cNvPr id="1037359" name="Text Box 47"/>
            <p:cNvSpPr txBox="1">
              <a:spLocks noChangeArrowheads="1"/>
            </p:cNvSpPr>
            <p:nvPr/>
          </p:nvSpPr>
          <p:spPr bwMode="auto">
            <a:xfrm>
              <a:off x="4972" y="1866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元素</a:t>
              </a:r>
            </a:p>
          </p:txBody>
        </p:sp>
        <p:sp>
          <p:nvSpPr>
            <p:cNvPr id="1037360" name="Rectangle 48"/>
            <p:cNvSpPr>
              <a:spLocks noChangeArrowheads="1"/>
            </p:cNvSpPr>
            <p:nvPr/>
          </p:nvSpPr>
          <p:spPr bwMode="auto">
            <a:xfrm>
              <a:off x="4360" y="188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1" name="Text Box 49"/>
            <p:cNvSpPr txBox="1">
              <a:spLocks noChangeArrowheads="1"/>
            </p:cNvSpPr>
            <p:nvPr/>
          </p:nvSpPr>
          <p:spPr bwMode="auto">
            <a:xfrm>
              <a:off x="4370" y="186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dirty="0">
                  <a:latin typeface="Courier New" charset="0"/>
                </a:rPr>
                <a:t>1000</a:t>
              </a:r>
            </a:p>
          </p:txBody>
        </p:sp>
        <p:sp>
          <p:nvSpPr>
            <p:cNvPr id="1037362" name="Text Box 50"/>
            <p:cNvSpPr txBox="1">
              <a:spLocks noChangeArrowheads="1"/>
            </p:cNvSpPr>
            <p:nvPr/>
          </p:nvSpPr>
          <p:spPr bwMode="auto">
            <a:xfrm>
              <a:off x="4972" y="2048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容量</a:t>
              </a:r>
            </a:p>
          </p:txBody>
        </p:sp>
        <p:sp>
          <p:nvSpPr>
            <p:cNvPr id="1037363" name="Rectangle 51"/>
            <p:cNvSpPr>
              <a:spLocks noChangeArrowheads="1"/>
            </p:cNvSpPr>
            <p:nvPr/>
          </p:nvSpPr>
          <p:spPr bwMode="auto">
            <a:xfrm>
              <a:off x="4360" y="2063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4" name="Text Box 52"/>
            <p:cNvSpPr txBox="1">
              <a:spLocks noChangeArrowheads="1"/>
            </p:cNvSpPr>
            <p:nvPr/>
          </p:nvSpPr>
          <p:spPr bwMode="auto">
            <a:xfrm>
              <a:off x="4370" y="203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100</a:t>
              </a:r>
            </a:p>
          </p:txBody>
        </p:sp>
        <p:sp>
          <p:nvSpPr>
            <p:cNvPr id="1037365" name="Text Box 53"/>
            <p:cNvSpPr txBox="1">
              <a:spLocks noChangeArrowheads="1"/>
            </p:cNvSpPr>
            <p:nvPr/>
          </p:nvSpPr>
          <p:spPr bwMode="auto">
            <a:xfrm>
              <a:off x="4972" y="2229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数数</a:t>
              </a:r>
            </a:p>
          </p:txBody>
        </p:sp>
        <p:sp>
          <p:nvSpPr>
            <p:cNvPr id="1037366" name="Rectangle 54"/>
            <p:cNvSpPr>
              <a:spLocks noChangeArrowheads="1"/>
            </p:cNvSpPr>
            <p:nvPr/>
          </p:nvSpPr>
          <p:spPr bwMode="auto">
            <a:xfrm>
              <a:off x="4360" y="2244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67" name="Text Box 55"/>
            <p:cNvSpPr txBox="1">
              <a:spLocks noChangeArrowheads="1"/>
            </p:cNvSpPr>
            <p:nvPr/>
          </p:nvSpPr>
          <p:spPr bwMode="auto">
            <a:xfrm>
              <a:off x="4370" y="2213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3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851400" y="5045074"/>
            <a:ext cx="4092575" cy="1330324"/>
            <a:chOff x="3056" y="3178"/>
            <a:chExt cx="2578" cy="838"/>
          </a:xfrm>
        </p:grpSpPr>
        <p:sp>
          <p:nvSpPr>
            <p:cNvPr id="1037368" name="Text Box 56"/>
            <p:cNvSpPr txBox="1">
              <a:spLocks noChangeArrowheads="1"/>
            </p:cNvSpPr>
            <p:nvPr/>
          </p:nvSpPr>
          <p:spPr bwMode="auto">
            <a:xfrm>
              <a:off x="4980" y="3194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元素</a:t>
              </a:r>
            </a:p>
          </p:txBody>
        </p:sp>
        <p:sp>
          <p:nvSpPr>
            <p:cNvPr id="1037369" name="Rectangle 57"/>
            <p:cNvSpPr>
              <a:spLocks noChangeArrowheads="1"/>
            </p:cNvSpPr>
            <p:nvPr/>
          </p:nvSpPr>
          <p:spPr bwMode="auto">
            <a:xfrm>
              <a:off x="4368" y="3209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0" name="Text Box 58"/>
            <p:cNvSpPr txBox="1">
              <a:spLocks noChangeArrowheads="1"/>
            </p:cNvSpPr>
            <p:nvPr/>
          </p:nvSpPr>
          <p:spPr bwMode="auto">
            <a:xfrm>
              <a:off x="4378" y="319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dirty="0">
                  <a:latin typeface="Courier New" charset="0"/>
                </a:rPr>
                <a:t>2000</a:t>
              </a:r>
            </a:p>
          </p:txBody>
        </p:sp>
        <p:sp>
          <p:nvSpPr>
            <p:cNvPr id="1037371" name="Text Box 59"/>
            <p:cNvSpPr txBox="1">
              <a:spLocks noChangeArrowheads="1"/>
            </p:cNvSpPr>
            <p:nvPr/>
          </p:nvSpPr>
          <p:spPr bwMode="auto">
            <a:xfrm>
              <a:off x="4980" y="3376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容量</a:t>
              </a:r>
            </a:p>
          </p:txBody>
        </p:sp>
        <p:sp>
          <p:nvSpPr>
            <p:cNvPr id="1037372" name="Rectangle 60"/>
            <p:cNvSpPr>
              <a:spLocks noChangeArrowheads="1"/>
            </p:cNvSpPr>
            <p:nvPr/>
          </p:nvSpPr>
          <p:spPr bwMode="auto">
            <a:xfrm>
              <a:off x="4368" y="339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3" name="Text Box 61"/>
            <p:cNvSpPr txBox="1">
              <a:spLocks noChangeArrowheads="1"/>
            </p:cNvSpPr>
            <p:nvPr/>
          </p:nvSpPr>
          <p:spPr bwMode="auto">
            <a:xfrm>
              <a:off x="4378" y="33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100</a:t>
              </a:r>
            </a:p>
          </p:txBody>
        </p:sp>
        <p:sp>
          <p:nvSpPr>
            <p:cNvPr id="1037374" name="Text Box 62"/>
            <p:cNvSpPr txBox="1">
              <a:spLocks noChangeArrowheads="1"/>
            </p:cNvSpPr>
            <p:nvPr/>
          </p:nvSpPr>
          <p:spPr bwMode="auto">
            <a:xfrm>
              <a:off x="4980" y="3557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数数</a:t>
              </a:r>
            </a:p>
          </p:txBody>
        </p:sp>
        <p:sp>
          <p:nvSpPr>
            <p:cNvPr id="1037375" name="Rectangle 63"/>
            <p:cNvSpPr>
              <a:spLocks noChangeArrowheads="1"/>
            </p:cNvSpPr>
            <p:nvPr/>
          </p:nvSpPr>
          <p:spPr bwMode="auto">
            <a:xfrm>
              <a:off x="4368" y="3572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6" name="Text Box 64"/>
            <p:cNvSpPr txBox="1">
              <a:spLocks noChangeArrowheads="1"/>
            </p:cNvSpPr>
            <p:nvPr/>
          </p:nvSpPr>
          <p:spPr bwMode="auto">
            <a:xfrm>
              <a:off x="4378" y="3541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3</a:t>
              </a:r>
            </a:p>
          </p:txBody>
        </p:sp>
        <p:sp>
          <p:nvSpPr>
            <p:cNvPr id="1037377" name="Rectangle 65"/>
            <p:cNvSpPr>
              <a:spLocks noChangeArrowheads="1"/>
            </p:cNvSpPr>
            <p:nvPr/>
          </p:nvSpPr>
          <p:spPr bwMode="auto">
            <a:xfrm>
              <a:off x="3409" y="3209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78" name="Text Box 66"/>
            <p:cNvSpPr txBox="1">
              <a:spLocks noChangeArrowheads="1"/>
            </p:cNvSpPr>
            <p:nvPr/>
          </p:nvSpPr>
          <p:spPr bwMode="auto">
            <a:xfrm>
              <a:off x="3419" y="3178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10</a:t>
              </a:r>
              <a:endParaRPr lang="en-US" sz="1800" b="0" dirty="0"/>
            </a:p>
          </p:txBody>
        </p:sp>
        <p:sp>
          <p:nvSpPr>
            <p:cNvPr id="1037379" name="Rectangle 67"/>
            <p:cNvSpPr>
              <a:spLocks noChangeArrowheads="1"/>
            </p:cNvSpPr>
            <p:nvPr/>
          </p:nvSpPr>
          <p:spPr bwMode="auto">
            <a:xfrm>
              <a:off x="3409" y="3391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0" name="Text Box 68"/>
            <p:cNvSpPr txBox="1">
              <a:spLocks noChangeArrowheads="1"/>
            </p:cNvSpPr>
            <p:nvPr/>
          </p:nvSpPr>
          <p:spPr bwMode="auto">
            <a:xfrm>
              <a:off x="3419" y="33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20</a:t>
              </a:r>
            </a:p>
          </p:txBody>
        </p:sp>
        <p:sp>
          <p:nvSpPr>
            <p:cNvPr id="1037381" name="Rectangle 69"/>
            <p:cNvSpPr>
              <a:spLocks noChangeArrowheads="1"/>
            </p:cNvSpPr>
            <p:nvPr/>
          </p:nvSpPr>
          <p:spPr bwMode="auto">
            <a:xfrm>
              <a:off x="3409" y="3572"/>
              <a:ext cx="632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2" name="Text Box 70"/>
            <p:cNvSpPr txBox="1">
              <a:spLocks noChangeArrowheads="1"/>
            </p:cNvSpPr>
            <p:nvPr/>
          </p:nvSpPr>
          <p:spPr bwMode="auto">
            <a:xfrm>
              <a:off x="3419" y="3541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30</a:t>
              </a:r>
            </a:p>
          </p:txBody>
        </p:sp>
        <p:sp>
          <p:nvSpPr>
            <p:cNvPr id="1037383" name="Text Box 71"/>
            <p:cNvSpPr txBox="1">
              <a:spLocks noChangeArrowheads="1"/>
            </p:cNvSpPr>
            <p:nvPr/>
          </p:nvSpPr>
          <p:spPr bwMode="auto">
            <a:xfrm>
              <a:off x="3056" y="3197"/>
              <a:ext cx="3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dirty="0">
                  <a:latin typeface="Courier New" charset="0"/>
                </a:rPr>
                <a:t>2000</a:t>
              </a:r>
            </a:p>
          </p:txBody>
        </p:sp>
        <p:sp>
          <p:nvSpPr>
            <p:cNvPr id="1037384" name="Rectangle 72"/>
            <p:cNvSpPr>
              <a:spLocks noChangeArrowheads="1"/>
            </p:cNvSpPr>
            <p:nvPr/>
          </p:nvSpPr>
          <p:spPr bwMode="auto">
            <a:xfrm>
              <a:off x="3409" y="3748"/>
              <a:ext cx="632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85" name="Text Box 73"/>
            <p:cNvSpPr txBox="1">
              <a:spLocks noChangeArrowheads="1"/>
            </p:cNvSpPr>
            <p:nvPr/>
          </p:nvSpPr>
          <p:spPr bwMode="auto">
            <a:xfrm>
              <a:off x="3505" y="38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/>
                <a:t>.</a:t>
              </a:r>
            </a:p>
          </p:txBody>
        </p:sp>
        <p:sp>
          <p:nvSpPr>
            <p:cNvPr id="1037386" name="Text Box 74"/>
            <p:cNvSpPr txBox="1">
              <a:spLocks noChangeArrowheads="1"/>
            </p:cNvSpPr>
            <p:nvPr/>
          </p:nvSpPr>
          <p:spPr bwMode="auto">
            <a:xfrm>
              <a:off x="3505" y="373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/>
                <a:t>.</a:t>
              </a:r>
            </a:p>
          </p:txBody>
        </p:sp>
        <p:sp>
          <p:nvSpPr>
            <p:cNvPr id="1037387" name="Text Box 75"/>
            <p:cNvSpPr txBox="1">
              <a:spLocks noChangeArrowheads="1"/>
            </p:cNvSpPr>
            <p:nvPr/>
          </p:nvSpPr>
          <p:spPr bwMode="auto">
            <a:xfrm>
              <a:off x="3505" y="366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zh-CN" sz="1600" b="0" dirty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</a:rPr>
              <a:t>实现深度复制语义</a:t>
            </a:r>
          </a:p>
        </p:txBody>
      </p:sp>
      <p:sp>
        <p:nvSpPr>
          <p:cNvPr id="1039363" name="Rectangle 3"/>
          <p:cNvSpPr>
            <a:spLocks noChangeArrowheads="1"/>
          </p:cNvSpPr>
          <p:nvPr/>
        </p:nvSpPr>
        <p:spPr bwMode="auto">
          <a:xfrm>
            <a:off x="482600" y="1155700"/>
            <a:ext cx="816451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57468-0152-49A9-834D-175C6024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08100"/>
            <a:ext cx="8164513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400" b="0" dirty="0"/>
              <a:t>这成为一个问题，尤其是</a:t>
            </a:r>
            <a:r>
              <a:rPr lang="zh-CN" altLang="zh-CN" sz="2400" b="0" dirty="0">
                <a:solidFill>
                  <a:srgbClr val="000000"/>
                </a:solidFill>
              </a:rPr>
              <a:t>当您实现使用动态内存的类时</a:t>
            </a:r>
            <a:r>
              <a:rPr lang="zh-CN" altLang="zh-CN" sz="2400" b="0" dirty="0"/>
              <a:t>。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400" b="0" dirty="0"/>
              <a:t>问题的症结在于，复制抽象数据对象通常需要复制底层数据（</a:t>
            </a:r>
            <a:r>
              <a:rPr lang="zh-CN" altLang="zh-CN" sz="2400" i="1" dirty="0">
                <a:solidFill>
                  <a:srgbClr val="FF0000"/>
                </a:solidFill>
              </a:rPr>
              <a:t>深度复制</a:t>
            </a:r>
            <a:r>
              <a:rPr lang="zh-CN" altLang="zh-CN" sz="2400" b="0" dirty="0"/>
              <a:t>），而不仅仅是对象中可直接访问的字段。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400" b="0" dirty="0"/>
              <a:t>不幸的是，C++ 中的默认解释是仅复制顶级字段（</a:t>
            </a:r>
            <a:r>
              <a:rPr lang="zh-CN" altLang="zh-CN" sz="2400" i="1" dirty="0">
                <a:solidFill>
                  <a:srgbClr val="FF0000"/>
                </a:solidFill>
              </a:rPr>
              <a:t>浅复制</a:t>
            </a:r>
            <a:r>
              <a:rPr lang="zh-CN" altLang="zh-CN" sz="2400" b="0" dirty="0"/>
              <a:t>），如果您期望进行深度复制，这可能会导致严重错误。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400" b="0" dirty="0">
                <a:solidFill>
                  <a:srgbClr val="000000"/>
                </a:solidFill>
              </a:rPr>
              <a:t>因此，指定如何在您的实现中正确复制对象非常重要。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6461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b="0"/>
          </a:p>
        </p:txBody>
      </p:sp>
      <p:sp>
        <p:nvSpPr>
          <p:cNvPr id="1041411" name="Text Box 3"/>
          <p:cNvSpPr txBox="1">
            <a:spLocks noChangeArrowheads="1"/>
          </p:cNvSpPr>
          <p:nvPr/>
        </p:nvSpPr>
        <p:spPr bwMode="auto">
          <a:xfrm>
            <a:off x="342900" y="1193801"/>
            <a:ext cx="8440738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pPr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* 实现笔记：复制构造函数和赋值运算符</a:t>
            </a:r>
          </a:p>
          <a:p>
            <a:pPr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* ------------------------------------------------- -------------</a:t>
            </a:r>
          </a:p>
          <a:p>
            <a:pPr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* 这些方法可以通过值传递</a:t>
            </a:r>
            <a:r>
              <a:rPr lang="zh-CN" dirty="0" err="1">
                <a:solidFill>
                  <a:srgbClr val="0000FF"/>
                </a:solidFill>
                <a:latin typeface="Courier New" charset="0"/>
              </a:rPr>
              <a:t>CharStack</a:t>
            </a:r>
            <a:r>
              <a:rPr lang="zh-CN" dirty="0">
                <a:solidFill>
                  <a:srgbClr val="0000FF"/>
                </a:solidFill>
                <a:latin typeface="Courier New" charset="0"/>
              </a:rPr>
              <a:t>或</a:t>
            </a:r>
          </a:p>
          <a:p>
            <a:pPr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* 将一个</a:t>
            </a:r>
            <a:r>
              <a:rPr lang="zh-CN" dirty="0" err="1">
                <a:solidFill>
                  <a:srgbClr val="0000FF"/>
                </a:solidFill>
                <a:latin typeface="Courier New" charset="0"/>
              </a:rPr>
              <a:t>CharStack分配</a:t>
            </a:r>
            <a:r>
              <a:rPr lang="zh-CN" dirty="0">
                <a:solidFill>
                  <a:srgbClr val="0000FF"/>
                </a:solidFill>
                <a:latin typeface="Courier New" charset="0"/>
              </a:rPr>
              <a:t>给另一个。</a:t>
            </a:r>
          </a:p>
          <a:p>
            <a:pPr>
              <a:lnSpc>
                <a:spcPct val="90000"/>
              </a:lnSpc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*/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zh-CN" dirty="0" err="1">
                <a:latin typeface="Courier New" charset="0"/>
              </a:rPr>
              <a:t>字符栈::字符栈（常量</a:t>
            </a:r>
            <a:r>
              <a:rPr lang="zh-CN" dirty="0">
                <a:latin typeface="Courier New" charset="0"/>
              </a:rPr>
              <a:t> </a:t>
            </a:r>
            <a:r>
              <a:rPr lang="zh-CN" dirty="0" err="1">
                <a:latin typeface="Courier New" charset="0"/>
              </a:rPr>
              <a:t>CharStack </a:t>
            </a:r>
            <a:r>
              <a:rPr lang="zh-CN" dirty="0">
                <a:latin typeface="Courier New" charset="0"/>
              </a:rPr>
              <a:t>&amp; </a:t>
            </a:r>
            <a:r>
              <a:rPr lang="zh-CN" dirty="0" err="1">
                <a:latin typeface="Courier New" charset="0"/>
              </a:rPr>
              <a:t>src </a:t>
            </a:r>
            <a:r>
              <a:rPr lang="zh-CN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   </a:t>
            </a:r>
            <a:r>
              <a:rPr lang="zh-CN" dirty="0" err="1">
                <a:latin typeface="Courier New" charset="0"/>
              </a:rPr>
              <a:t>deepCopy(src </a:t>
            </a:r>
            <a:r>
              <a:rPr lang="zh-CN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zh-CN" dirty="0" err="1">
                <a:latin typeface="Courier New" charset="0"/>
              </a:rPr>
              <a:t>CharStack </a:t>
            </a:r>
            <a:r>
              <a:rPr lang="zh-CN" dirty="0">
                <a:latin typeface="Courier New" charset="0"/>
              </a:rPr>
              <a:t>&amp; </a:t>
            </a:r>
            <a:r>
              <a:rPr lang="zh-CN" dirty="0" err="1">
                <a:latin typeface="Courier New" charset="0"/>
              </a:rPr>
              <a:t>CharStack::operator </a:t>
            </a:r>
            <a:r>
              <a:rPr lang="zh-CN" dirty="0">
                <a:latin typeface="Courier New" charset="0"/>
              </a:rPr>
              <a:t>=(const </a:t>
            </a:r>
            <a:r>
              <a:rPr lang="zh-CN" dirty="0" err="1">
                <a:latin typeface="Courier New" charset="0"/>
              </a:rPr>
              <a:t>CharStack </a:t>
            </a:r>
            <a:r>
              <a:rPr lang="zh-CN" dirty="0">
                <a:latin typeface="Courier New" charset="0"/>
              </a:rPr>
              <a:t>&amp; </a:t>
            </a:r>
            <a:r>
              <a:rPr lang="zh-CN" dirty="0" err="1">
                <a:latin typeface="Courier New" charset="0"/>
              </a:rPr>
              <a:t>src </a:t>
            </a:r>
            <a:r>
              <a:rPr lang="zh-CN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如果（这个！= &amp; </a:t>
            </a:r>
            <a:r>
              <a:rPr lang="zh-CN" dirty="0" err="1">
                <a:latin typeface="Courier New" charset="0"/>
              </a:rPr>
              <a:t>src </a:t>
            </a:r>
            <a:r>
              <a:rPr lang="zh-CN" dirty="0">
                <a:latin typeface="Courier New" charset="0"/>
              </a:rPr>
              <a:t>）{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删除[] 数组；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      </a:t>
            </a:r>
            <a:r>
              <a:rPr lang="zh-CN" dirty="0" err="1">
                <a:latin typeface="Courier New" charset="0"/>
              </a:rPr>
              <a:t>deepCopy(src </a:t>
            </a:r>
            <a:r>
              <a:rPr lang="zh-CN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返回*这个；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无效</a:t>
            </a:r>
            <a:r>
              <a:rPr lang="zh-CN" dirty="0" err="1">
                <a:latin typeface="Courier New" charset="0"/>
              </a:rPr>
              <a:t>CharStack::deepCopy(const</a:t>
            </a:r>
            <a:r>
              <a:rPr lang="zh-CN" dirty="0">
                <a:latin typeface="Courier New" charset="0"/>
              </a:rPr>
              <a:t> </a:t>
            </a:r>
            <a:r>
              <a:rPr lang="zh-CN" dirty="0" err="1">
                <a:latin typeface="Courier New" charset="0"/>
              </a:rPr>
              <a:t>CharStack </a:t>
            </a:r>
            <a:r>
              <a:rPr lang="zh-CN" dirty="0">
                <a:latin typeface="Courier New" charset="0"/>
              </a:rPr>
              <a:t>&amp; </a:t>
            </a:r>
            <a:r>
              <a:rPr lang="zh-CN" dirty="0" err="1">
                <a:latin typeface="Courier New" charset="0"/>
              </a:rPr>
              <a:t>src </a:t>
            </a:r>
            <a:r>
              <a:rPr lang="zh-CN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数组 = 新字符 [ </a:t>
            </a:r>
            <a:r>
              <a:rPr lang="zh-CN" dirty="0" err="1">
                <a:latin typeface="Courier New" charset="0"/>
              </a:rPr>
              <a:t>src.count </a:t>
            </a:r>
            <a:r>
              <a:rPr lang="zh-CN" dirty="0">
                <a:latin typeface="Courier New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for (int </a:t>
            </a:r>
            <a:r>
              <a:rPr lang="zh-CN" dirty="0" err="1">
                <a:latin typeface="Courier New" charset="0"/>
              </a:rPr>
              <a:t>i </a:t>
            </a:r>
            <a:r>
              <a:rPr lang="zh-CN" dirty="0">
                <a:latin typeface="Courier New" charset="0"/>
              </a:rPr>
              <a:t>= 0; </a:t>
            </a:r>
            <a:r>
              <a:rPr lang="zh-CN" dirty="0" err="1">
                <a:latin typeface="Courier New" charset="0"/>
              </a:rPr>
              <a:t>i </a:t>
            </a:r>
            <a:r>
              <a:rPr lang="zh-CN" dirty="0">
                <a:latin typeface="Courier New" charset="0"/>
              </a:rPr>
              <a:t>&lt; </a:t>
            </a:r>
            <a:r>
              <a:rPr lang="zh-CN" dirty="0" err="1">
                <a:latin typeface="Courier New" charset="0"/>
              </a:rPr>
              <a:t>src.count </a:t>
            </a:r>
            <a:r>
              <a:rPr lang="zh-CN" dirty="0">
                <a:latin typeface="Courier New" charset="0"/>
              </a:rPr>
              <a:t>; </a:t>
            </a:r>
            <a:r>
              <a:rPr lang="zh-CN" dirty="0" err="1">
                <a:latin typeface="Courier New" charset="0"/>
              </a:rPr>
              <a:t>i </a:t>
            </a:r>
            <a:r>
              <a:rPr lang="zh-CN" dirty="0">
                <a:latin typeface="Courier New" charset="0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      </a:t>
            </a:r>
            <a:r>
              <a:rPr lang="zh-CN" dirty="0" err="1">
                <a:latin typeface="Courier New" charset="0"/>
              </a:rPr>
              <a:t>数组[i </a:t>
            </a:r>
            <a:r>
              <a:rPr lang="zh-CN" dirty="0">
                <a:latin typeface="Courier New" charset="0"/>
              </a:rPr>
              <a:t>] = </a:t>
            </a:r>
            <a:r>
              <a:rPr lang="zh-CN" dirty="0" err="1">
                <a:latin typeface="Courier New" charset="0"/>
              </a:rPr>
              <a:t>src.array[i </a:t>
            </a:r>
            <a:r>
              <a:rPr lang="zh-CN" dirty="0">
                <a:latin typeface="Courier New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计数 = </a:t>
            </a:r>
            <a:r>
              <a:rPr lang="zh-CN" dirty="0" err="1">
                <a:latin typeface="Courier New" charset="0"/>
              </a:rPr>
              <a:t>src.count </a:t>
            </a:r>
            <a:r>
              <a:rPr lang="zh-CN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容量= </a:t>
            </a:r>
            <a:r>
              <a:rPr lang="zh-CN" dirty="0" err="1">
                <a:latin typeface="Courier New" charset="0"/>
              </a:rPr>
              <a:t>src .容量</a:t>
            </a:r>
            <a:r>
              <a:rPr lang="zh-CN" dirty="0">
                <a:latin typeface="Courier New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dirty="0">
                <a:latin typeface="Courier New" charset="0"/>
              </a:rPr>
              <a:t>}</a:t>
            </a:r>
          </a:p>
        </p:txBody>
      </p:sp>
      <p:sp>
        <p:nvSpPr>
          <p:cNvPr id="104141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>
                <a:solidFill>
                  <a:srgbClr val="FF0000"/>
                </a:solidFill>
              </a:rPr>
              <a:t>实现深度复制的代码</a:t>
            </a:r>
          </a:p>
        </p:txBody>
      </p:sp>
      <p:sp>
        <p:nvSpPr>
          <p:cNvPr id="1041415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b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990850" y="5105400"/>
            <a:ext cx="533400" cy="152400"/>
            <a:chOff x="830" y="2081"/>
            <a:chExt cx="2652" cy="144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830" y="2081"/>
              <a:ext cx="265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830" y="2081"/>
              <a:ext cx="265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57600" y="5027711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Courier New" charset="0"/>
              </a:rPr>
              <a:t>容量</a:t>
            </a:r>
            <a:r>
              <a:rPr lang="zh-CN" altLang="zh-CN" b="0" dirty="0">
                <a:latin typeface="+mn-lt"/>
              </a:rPr>
              <a:t>（教科书中的错字，至少在我的副本中）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zh-CN" sz="4000" b="0" kern="0" dirty="0" err="1">
                <a:solidFill>
                  <a:srgbClr val="FF0000"/>
                </a:solidFill>
              </a:rPr>
              <a:t>CharStack</a:t>
            </a:r>
            <a:r>
              <a:rPr lang="zh-CN" sz="4000" b="0" kern="0" dirty="0">
                <a:solidFill>
                  <a:srgbClr val="FF0000"/>
                </a:solidFill>
              </a:rPr>
              <a:t>使用向量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2B9F2B-27D1-2441-959E-652B633B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9757"/>
            <a:ext cx="8084853" cy="33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zh-CN" sz="4000" b="0" kern="0" dirty="0" err="1">
                <a:solidFill>
                  <a:srgbClr val="FF0000"/>
                </a:solidFill>
              </a:rPr>
              <a:t>CharStack</a:t>
            </a:r>
            <a:r>
              <a:rPr lang="zh-CN" sz="4000" b="0" kern="0" dirty="0">
                <a:solidFill>
                  <a:srgbClr val="FF0000"/>
                </a:solidFill>
              </a:rPr>
              <a:t>使用向量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87840-D640-F641-9FDD-1DCB2791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48"/>
          <a:stretch/>
        </p:blipFill>
        <p:spPr>
          <a:xfrm>
            <a:off x="453298" y="1096582"/>
            <a:ext cx="823740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3305E-E4D6-8C46-89D1-3AA415E97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zh-CN" sz="4000" b="0" kern="0" dirty="0" err="1">
                <a:solidFill>
                  <a:srgbClr val="FF0000"/>
                </a:solidFill>
              </a:rPr>
              <a:t>CharStack</a:t>
            </a:r>
            <a:r>
              <a:rPr lang="zh-CN" sz="4000" b="0" kern="0" dirty="0">
                <a:solidFill>
                  <a:srgbClr val="FF0000"/>
                </a:solidFill>
              </a:rPr>
              <a:t>使用向量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31FDC-DC67-D84D-BEFA-3E293280E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3204" r="139" b="-1"/>
          <a:stretch/>
        </p:blipFill>
        <p:spPr>
          <a:xfrm>
            <a:off x="516173" y="1524000"/>
            <a:ext cx="8098953" cy="46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  <a:ln/>
        </p:spPr>
        <p:txBody>
          <a:bodyPr/>
          <a:lstStyle/>
          <a:p>
            <a:r>
              <a:rPr lang="zh-CN" sz="3600">
                <a:solidFill>
                  <a:srgbClr val="FF0000"/>
                </a:solidFill>
              </a:rPr>
              <a:t>结束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>
                <a:solidFill>
                  <a:srgbClr val="FF0000"/>
                </a:solidFill>
              </a:rPr>
              <a:t>示例： </a:t>
            </a:r>
            <a:r>
              <a:rPr lang="zh-CN" sz="3600" b="1" dirty="0" err="1">
                <a:solidFill>
                  <a:srgbClr val="FF0000"/>
                </a:solidFill>
                <a:latin typeface="Courier New"/>
                <a:cs typeface="Courier New"/>
              </a:rPr>
              <a:t>CharStack</a:t>
            </a:r>
            <a:r>
              <a:rPr lang="zh-CN" sz="4000" dirty="0">
                <a:solidFill>
                  <a:srgbClr val="FF0000"/>
                </a:solidFill>
              </a:rPr>
              <a:t>类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95300" y="2374900"/>
            <a:ext cx="8153400" cy="661988"/>
            <a:chOff x="288" y="1103"/>
            <a:chExt cx="5136" cy="417"/>
          </a:xfrm>
        </p:grpSpPr>
        <p:sp>
          <p:nvSpPr>
            <p:cNvPr id="887840" name="Rectangle 32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1" name="Text Box 33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字符栈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;</a:t>
              </a:r>
            </a:p>
          </p:txBody>
        </p:sp>
        <p:sp>
          <p:nvSpPr>
            <p:cNvPr id="887842" name="Text Box 34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初始化一个空栈。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95300" y="3022600"/>
            <a:ext cx="8153400" cy="674688"/>
            <a:chOff x="288" y="1511"/>
            <a:chExt cx="5136" cy="425"/>
          </a:xfrm>
        </p:grpSpPr>
        <p:sp>
          <p:nvSpPr>
            <p:cNvPr id="887844" name="Rectangle 36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5" name="Text Box 37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cstk.size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46" name="Text Box 38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返回压入堆栈的字符数。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95300" y="3683000"/>
            <a:ext cx="8153400" cy="661988"/>
            <a:chOff x="288" y="1103"/>
            <a:chExt cx="5136" cy="417"/>
          </a:xfrm>
        </p:grpSpPr>
        <p:sp>
          <p:nvSpPr>
            <p:cNvPr id="887848" name="Rectangle 40"/>
            <p:cNvSpPr>
              <a:spLocks noChangeArrowheads="1"/>
            </p:cNvSpPr>
            <p:nvPr/>
          </p:nvSpPr>
          <p:spPr bwMode="auto">
            <a:xfrm>
              <a:off x="288" y="110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49" name="Text Box 41"/>
            <p:cNvSpPr txBox="1">
              <a:spLocks noChangeArrowheads="1"/>
            </p:cNvSpPr>
            <p:nvPr/>
          </p:nvSpPr>
          <p:spPr bwMode="auto">
            <a:xfrm>
              <a:off x="384" y="1103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cstk.isEmpty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50" name="Text Box 42"/>
            <p:cNvSpPr txBox="1">
              <a:spLocks noChangeArrowheads="1"/>
            </p:cNvSpPr>
            <p:nvPr/>
          </p:nvSpPr>
          <p:spPr bwMode="auto">
            <a:xfrm>
              <a:off x="576" y="1280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如果堆栈为空，则返回</a:t>
              </a:r>
              <a:r>
                <a:rPr lang="zh-CN" sz="1600" dirty="0">
                  <a:solidFill>
                    <a:srgbClr val="000000"/>
                  </a:solidFill>
                  <a:latin typeface="Courier New" charset="0"/>
                </a:rPr>
                <a:t>true 。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5300" y="4330700"/>
            <a:ext cx="8153400" cy="674688"/>
            <a:chOff x="288" y="1511"/>
            <a:chExt cx="5136" cy="425"/>
          </a:xfrm>
        </p:grpSpPr>
        <p:sp>
          <p:nvSpPr>
            <p:cNvPr id="887852" name="Rectangle 44"/>
            <p:cNvSpPr>
              <a:spLocks noChangeArrowheads="1"/>
            </p:cNvSpPr>
            <p:nvPr/>
          </p:nvSpPr>
          <p:spPr bwMode="auto">
            <a:xfrm>
              <a:off x="288" y="1519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53" name="Text Box 45"/>
            <p:cNvSpPr txBox="1">
              <a:spLocks noChangeArrowheads="1"/>
            </p:cNvSpPr>
            <p:nvPr/>
          </p:nvSpPr>
          <p:spPr bwMode="auto">
            <a:xfrm>
              <a:off x="384" y="1511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cstk.clear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54" name="Text Box 46"/>
            <p:cNvSpPr txBox="1">
              <a:spLocks noChangeArrowheads="1"/>
            </p:cNvSpPr>
            <p:nvPr/>
          </p:nvSpPr>
          <p:spPr bwMode="auto">
            <a:xfrm>
              <a:off x="576" y="1696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从堆栈中删除所有字符。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5300" y="4991100"/>
            <a:ext cx="8153400" cy="674688"/>
            <a:chOff x="312" y="2856"/>
            <a:chExt cx="5136" cy="425"/>
          </a:xfrm>
        </p:grpSpPr>
        <p:sp>
          <p:nvSpPr>
            <p:cNvPr id="887856" name="Rectangle 48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57" name="Text Box 49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cstk.push(ch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887858" name="Text Box 50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将一个新角色推入堆栈。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95300" y="5649913"/>
            <a:ext cx="8153400" cy="674687"/>
            <a:chOff x="312" y="2856"/>
            <a:chExt cx="5136" cy="425"/>
          </a:xfrm>
        </p:grpSpPr>
        <p:sp>
          <p:nvSpPr>
            <p:cNvPr id="887860" name="Rectangle 52"/>
            <p:cNvSpPr>
              <a:spLocks noChangeArrowheads="1"/>
            </p:cNvSpPr>
            <p:nvPr/>
          </p:nvSpPr>
          <p:spPr bwMode="auto">
            <a:xfrm>
              <a:off x="312" y="2864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887861" name="Text Box 53"/>
            <p:cNvSpPr txBox="1">
              <a:spLocks noChangeArrowheads="1"/>
            </p:cNvSpPr>
            <p:nvPr/>
          </p:nvSpPr>
          <p:spPr bwMode="auto">
            <a:xfrm>
              <a:off x="408" y="2856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000" dirty="0" err="1">
                  <a:solidFill>
                    <a:srgbClr val="000000"/>
                  </a:solidFill>
                  <a:latin typeface="Courier New" charset="0"/>
                </a:rPr>
                <a:t>cstk.pop </a:t>
              </a:r>
              <a:r>
                <a:rPr lang="zh-CN" sz="2000" dirty="0">
                  <a:solidFill>
                    <a:srgbClr val="000000"/>
                  </a:solidFill>
                  <a:latin typeface="Courier New" charset="0"/>
                </a:rPr>
                <a:t>()</a:t>
              </a:r>
            </a:p>
          </p:txBody>
        </p:sp>
        <p:sp>
          <p:nvSpPr>
            <p:cNvPr id="887862" name="Text Box 54"/>
            <p:cNvSpPr txBox="1">
              <a:spLocks noChangeArrowheads="1"/>
            </p:cNvSpPr>
            <p:nvPr/>
          </p:nvSpPr>
          <p:spPr bwMode="auto">
            <a:xfrm>
              <a:off x="600" y="3041"/>
              <a:ext cx="4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1800" b="0" dirty="0">
                  <a:solidFill>
                    <a:srgbClr val="000000"/>
                  </a:solidFill>
                </a:rPr>
                <a:t>从堆栈中删除并返回顶部字符。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400" b="0" dirty="0">
                <a:solidFill>
                  <a:srgbClr val="000000"/>
                </a:solidFill>
              </a:rPr>
              <a:t>编写</a:t>
            </a:r>
            <a:r>
              <a:rPr lang="zh-CN" sz="2400" b="0" dirty="0">
                <a:solidFill>
                  <a:srgbClr val="000000"/>
                </a:solidFill>
              </a:rPr>
              <a:t>使用动态分配的类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zh-CN" sz="2000" dirty="0" err="1">
                <a:solidFill>
                  <a:srgbClr val="000000"/>
                </a:solidFill>
                <a:latin typeface="Courier New" charset="0"/>
              </a:rPr>
              <a:t>CharStack </a:t>
            </a:r>
            <a:r>
              <a:rPr lang="zh-CN" altLang="zh-CN" sz="2400" b="0" dirty="0">
                <a:solidFill>
                  <a:srgbClr val="000000"/>
                </a:solidFill>
              </a:rPr>
              <a:t>: 一堆字符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52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文件：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该接口定义了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ifndef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_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#define _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上市：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构造函数和析构函数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构造函数初始化一个空栈。析构函数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负责释放堆存储。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字符栈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（）；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~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字符栈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charstack.h</a:t>
            </a:r>
            <a:r>
              <a:rPr lang="zh-CN" sz="4000" dirty="0">
                <a:solidFill>
                  <a:srgbClr val="FF0000"/>
                </a:solidFill>
              </a:rPr>
              <a:t>接口_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3680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381000" y="1193800"/>
            <a:ext cx="8440737" cy="52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文件：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该接口定义了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ifndef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_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#define _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charstack_h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上市：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构造函数和析构函数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构造函数初始化一个空栈。析构函数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负责释放堆存储。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字符栈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（）；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~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字符栈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1"/>
            <a:chOff x="240" y="720"/>
            <a:chExt cx="5280" cy="3312"/>
          </a:xfrm>
        </p:grpSpPr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2630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/*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方法：size、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、clear、push、pop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--------------------------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这些方法的工作方式与它们对 Stack 类的工作方式完全相同。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为了节省篇幅，这里删除了 peek 方法。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整数大小（）；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布尔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无效清除（）；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无效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推（字符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字符弹出（）；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dirty="0">
                <a:solidFill>
                  <a:srgbClr val="000000"/>
                </a:solidFill>
                <a:latin typeface="Courier New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zh-CN" sz="1600" dirty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#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endif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</p:txBody>
        </p:sp>
      </p:grpSp>
      <p:sp>
        <p:nvSpPr>
          <p:cNvPr id="92263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charstack.h</a:t>
            </a:r>
            <a:r>
              <a:rPr lang="zh-CN" sz="4000" dirty="0">
                <a:solidFill>
                  <a:srgbClr val="FF0000"/>
                </a:solidFill>
              </a:rPr>
              <a:t>接口_</a:t>
            </a:r>
          </a:p>
        </p:txBody>
      </p:sp>
      <p:sp>
        <p:nvSpPr>
          <p:cNvPr id="922634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C9CE2-9F6F-004A-BE99-ED203938D5A3}"/>
              </a:ext>
            </a:extLst>
          </p:cNvPr>
          <p:cNvSpPr/>
          <p:nvPr/>
        </p:nvSpPr>
        <p:spPr bwMode="auto">
          <a:xfrm>
            <a:off x="762000" y="4572000"/>
            <a:ext cx="5091113" cy="45720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dirty="0">
                <a:solidFill>
                  <a:srgbClr val="0000FF"/>
                </a:solidFill>
                <a:latin typeface="Courier New" charset="0"/>
              </a:rPr>
              <a:t>班级的私人部分在这里。</a:t>
            </a:r>
          </a:p>
        </p:txBody>
      </p:sp>
    </p:spTree>
    <p:extLst>
      <p:ext uri="{BB962C8B-B14F-4D97-AF65-F5344CB8AC3E}">
        <p14:creationId xmlns:p14="http://schemas.microsoft.com/office/powerpoint/2010/main" val="396407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398463" y="1193800"/>
            <a:ext cx="844073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它包含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类的私有数据。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私人的：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 实例变量 */</a:t>
            </a:r>
          </a:p>
          <a:p>
            <a:pPr>
              <a:defRPr/>
            </a:pPr>
            <a:endParaRPr lang="en-US" sz="1600" dirty="0">
              <a:solidFill>
                <a:srgbClr val="0000FF"/>
              </a:solidFill>
              <a:latin typeface="Courier New" charset="0"/>
            </a:endParaRPr>
          </a:p>
          <a:p>
            <a:pPr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静态常量 int INITIAL_CAPACITY = 10;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实例变量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字符*数组；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动态字符数组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容量；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该数组的分配大小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整数计数；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当前推送的字符数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私有函数原型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无效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扩展容量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（）；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sp>
        <p:nvSpPr>
          <p:cNvPr id="9205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200" dirty="0">
                <a:solidFill>
                  <a:srgbClr val="FF0000"/>
                </a:solidFill>
              </a:rPr>
              <a:t>使用动态数组的</a:t>
            </a:r>
            <a:r>
              <a:rPr lang="zh-CN" sz="3200" dirty="0" err="1">
                <a:solidFill>
                  <a:srgbClr val="FF0000"/>
                </a:solidFill>
              </a:rPr>
              <a:t>CharStack的</a:t>
            </a:r>
            <a:r>
              <a:rPr lang="zh-CN" sz="3200" dirty="0">
                <a:solidFill>
                  <a:srgbClr val="FF0000"/>
                </a:solidFill>
              </a:rPr>
              <a:t>私有部分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167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381000" y="1102578"/>
            <a:ext cx="8440737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 文件：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charstack.cpp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这个文件实现了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类。*/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#include "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charstack.h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#include“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错误.h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使用命名空间标准；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lvl="0"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/* 实现说明：构造函数和析构函数</a:t>
            </a:r>
          </a:p>
          <a:p>
            <a:pPr lvl="0"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*------------------------------------------------</a:t>
            </a:r>
          </a:p>
          <a:p>
            <a:pPr lvl="0"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构造函数分配动态数组存储来保存</a:t>
            </a:r>
          </a:p>
          <a:p>
            <a:pPr lvl="0">
              <a:defRPr/>
            </a:pPr>
            <a:r>
              <a:rPr lang="zh-CN" sz="1600" dirty="0">
                <a:solidFill>
                  <a:srgbClr val="0000FF"/>
                </a:solidFill>
                <a:latin typeface="Courier New" charset="0"/>
              </a:rPr>
              <a:t>* 堆栈元素。析构函数必须释放这些元素 */</a:t>
            </a:r>
          </a:p>
          <a:p>
            <a:pPr lvl="0"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lvl="0">
              <a:defRPr/>
            </a:pP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栈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:: 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CharStack 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容量=初始容量；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数组 = 新字符 [容量];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计数 = 0;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lvl="0"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 lvl="0">
              <a:defRPr/>
            </a:pP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字符栈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::~</a:t>
            </a:r>
            <a:r>
              <a:rPr lang="zh-CN" sz="1600" dirty="0" err="1">
                <a:solidFill>
                  <a:srgbClr val="000000"/>
                </a:solidFill>
                <a:latin typeface="Courier New" charset="0"/>
              </a:rPr>
              <a:t>字符栈</a:t>
            </a: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删除[] 数组；</a:t>
            </a:r>
          </a:p>
          <a:p>
            <a:pPr lvl="0">
              <a:defRPr/>
            </a:pPr>
            <a:r>
              <a:rPr 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sp>
        <p:nvSpPr>
          <p:cNvPr id="9246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4679" name="Rectangle 7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522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实现笔记：构造函数和析构函数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构造函数分配动态数组存储来保存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 堆栈元素。析构函数必须释放这些元素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字符栈::字符栈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容量=初始容量；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数组=新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字符[容量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]；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计数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CharStack::~CharStack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删除[] 数组；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313363"/>
            <a:chOff x="240" y="720"/>
            <a:chExt cx="5280" cy="3347"/>
          </a:xfrm>
        </p:grpSpPr>
        <p:sp>
          <p:nvSpPr>
            <p:cNvPr id="928773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8774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int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::size()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返回计数；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布尔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CharStack::isEmpty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返回计数 ==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无效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CharStack::clear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计数 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无效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字符堆栈::推（字符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if (count == capacity)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expandCapacity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数组[count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++] =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字符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CharStack::pop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if (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isEmpty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())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error("pop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: Attempting to pop an empty stack");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返回数组[--count];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92877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8778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02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73063" y="1193800"/>
            <a:ext cx="8440737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int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::size()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返回计数；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布尔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CharStack::isEmpty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返回计数 ==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无效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CharStack::clear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计数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无效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字符堆栈::推（字符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 (count == capacity)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expandCapacity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 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数组[count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++] =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字符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CharStack::pop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if (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isEmpty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()) </a:t>
            </a:r>
            <a:r>
              <a:rPr kumimoji="0" 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error("pop </a:t>
            </a: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 Attempting to pop an empty stack");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返回数组[--count];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600" y="1143000"/>
            <a:ext cx="8494713" cy="5257800"/>
            <a:chOff x="240" y="720"/>
            <a:chExt cx="5280" cy="3312"/>
          </a:xfrm>
        </p:grpSpPr>
        <p:sp>
          <p:nvSpPr>
            <p:cNvPr id="928773" name="Rectangle 5"/>
            <p:cNvSpPr>
              <a:spLocks noChangeArrowheads="1"/>
            </p:cNvSpPr>
            <p:nvPr/>
          </p:nvSpPr>
          <p:spPr bwMode="auto">
            <a:xfrm>
              <a:off x="240" y="720"/>
              <a:ext cx="5280" cy="3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28774" name="Text Box 6"/>
            <p:cNvSpPr txBox="1">
              <a:spLocks noChangeArrowheads="1"/>
            </p:cNvSpPr>
            <p:nvPr/>
          </p:nvSpPr>
          <p:spPr bwMode="auto">
            <a:xfrm>
              <a:off x="251" y="752"/>
              <a:ext cx="5261" cy="3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/*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实施说明：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expandCapacity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------------------------------------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这个私有方法使元素数组的容量翻倍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每当空间不足时。为此，它必须复制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指向旧数组的指针，分配两倍的新数组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容量，将旧数组中的字符复制到新数组中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 一、终于释放旧存储。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*/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无效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CharStack::expandCapacity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()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字符 *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= 数组；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容量 *= 2；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数组=新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字符[容量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for (int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= 0;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&lt; 计数;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++)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   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数组[i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 =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oldArray[i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删除[] </a:t>
              </a:r>
              <a:r>
                <a:rPr kumimoji="0" 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oldArray </a:t>
              </a: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928777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3600" b="1" dirty="0" err="1">
                <a:solidFill>
                  <a:srgbClr val="FF0000"/>
                </a:solidFill>
                <a:latin typeface="Courier New" charset="0"/>
              </a:rPr>
              <a:t>charstack.cpp</a:t>
            </a:r>
            <a:r>
              <a:rPr lang="zh-CN" sz="4000" dirty="0">
                <a:solidFill>
                  <a:srgbClr val="FF0000"/>
                </a:solidFill>
              </a:rPr>
              <a:t>实现_</a:t>
            </a:r>
          </a:p>
        </p:txBody>
      </p:sp>
      <p:sp>
        <p:nvSpPr>
          <p:cNvPr id="928778" name="Rectangle 10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2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zh-CN" sz="4000" dirty="0">
                <a:solidFill>
                  <a:srgbClr val="FF0000"/>
                </a:solidFill>
              </a:rPr>
              <a:t>复制对象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482600" y="1155700"/>
            <a:ext cx="82042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Aft>
                <a:spcPts val="1200"/>
              </a:spcAft>
              <a:buFontTx/>
              <a:buChar char="•"/>
            </a:pPr>
            <a:r>
              <a:rPr lang="zh-CN" sz="2400" b="0" dirty="0"/>
              <a:t>还有一个问题：如果你</a:t>
            </a:r>
            <a:r>
              <a:rPr lang="zh-CN" sz="2400" b="0" dirty="0">
                <a:solidFill>
                  <a:srgbClr val="FF0000"/>
                </a:solidFill>
              </a:rPr>
              <a:t>复制</a:t>
            </a:r>
            <a:r>
              <a:rPr lang="zh-CN" sz="2400" b="0" dirty="0"/>
              <a:t>这些对象，它们会如何表现。</a:t>
            </a:r>
            <a:endParaRPr lang="en-US" sz="2400" b="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85000"/>
              </a:lnSpc>
              <a:spcAft>
                <a:spcPts val="1200"/>
              </a:spcAft>
              <a:buFontTx/>
              <a:buChar char="•"/>
              <a:defRPr/>
            </a:pPr>
            <a:r>
              <a:rPr lang="zh-CN" altLang="zh-CN" sz="2400" b="0" dirty="0">
                <a:solidFill>
                  <a:srgbClr val="000000"/>
                </a:solidFill>
              </a:rPr>
              <a:t>通常，您需要定义两种方法来确保正确处理副本：</a:t>
            </a:r>
          </a:p>
          <a:p>
            <a:pPr marL="742950" lvl="1" indent="-285750">
              <a:lnSpc>
                <a:spcPct val="85000"/>
              </a:lnSpc>
              <a:spcAft>
                <a:spcPts val="1200"/>
              </a:spcAft>
              <a:buFontTx/>
              <a:buChar char="–"/>
              <a:defRPr/>
            </a:pPr>
            <a:r>
              <a:rPr lang="zh-CN" altLang="zh-CN" sz="2200" b="0" dirty="0">
                <a:solidFill>
                  <a:srgbClr val="FF0000"/>
                </a:solidFill>
                <a:ea typeface="ＭＳ Ｐゴシック" charset="-128"/>
              </a:rPr>
              <a:t>运算符</a:t>
            </a:r>
            <a:r>
              <a:rPr lang="zh-CN" altLang="zh-CN" sz="2000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operator= </a:t>
            </a:r>
            <a:r>
              <a:rPr lang="zh-CN" altLang="zh-CN" sz="2200" b="0" dirty="0">
                <a:solidFill>
                  <a:srgbClr val="000000"/>
                </a:solidFill>
                <a:ea typeface="ＭＳ Ｐゴシック" charset="-128"/>
              </a:rPr>
              <a:t>，负责</a:t>
            </a:r>
            <a:r>
              <a:rPr lang="zh-CN" altLang="zh-CN" sz="2200" b="0" dirty="0">
                <a:solidFill>
                  <a:srgbClr val="FF0000"/>
                </a:solidFill>
                <a:ea typeface="ＭＳ Ｐゴシック" charset="-128"/>
              </a:rPr>
              <a:t>分配</a:t>
            </a:r>
          </a:p>
          <a:p>
            <a:pPr marL="742950" lvl="1" indent="-285750">
              <a:lnSpc>
                <a:spcPct val="85000"/>
              </a:lnSpc>
              <a:spcAft>
                <a:spcPts val="1200"/>
              </a:spcAft>
              <a:buFontTx/>
              <a:buChar char="–"/>
              <a:defRPr/>
            </a:pPr>
            <a:r>
              <a:rPr lang="zh-CN" altLang="zh-CN" sz="2200" b="0" dirty="0">
                <a:solidFill>
                  <a:srgbClr val="000000"/>
                </a:solidFill>
                <a:ea typeface="ＭＳ Ｐゴシック" charset="-128"/>
              </a:rPr>
              <a:t>一个</a:t>
            </a:r>
            <a:r>
              <a:rPr lang="zh-CN" altLang="zh-CN" sz="2200" b="0" dirty="0">
                <a:solidFill>
                  <a:srgbClr val="FF0000"/>
                </a:solidFill>
                <a:ea typeface="ＭＳ Ｐゴシック" charset="-128"/>
              </a:rPr>
              <a:t>复制构造函数</a:t>
            </a:r>
            <a:r>
              <a:rPr lang="zh-CN" altLang="zh-CN" sz="2200" b="0" i="1" dirty="0">
                <a:solidFill>
                  <a:srgbClr val="000000"/>
                </a:solidFill>
                <a:ea typeface="ＭＳ Ｐゴシック" charset="-128"/>
              </a:rPr>
              <a:t>，</a:t>
            </a:r>
            <a:r>
              <a:rPr lang="zh-CN" altLang="zh-CN" sz="2200" b="0" dirty="0">
                <a:solidFill>
                  <a:srgbClr val="000000"/>
                </a:solidFill>
                <a:ea typeface="ＭＳ Ｐゴシック" charset="-128"/>
              </a:rPr>
              <a:t>它负责</a:t>
            </a:r>
            <a:r>
              <a:rPr lang="zh-CN" altLang="zh-CN" sz="2200" b="0" dirty="0">
                <a:solidFill>
                  <a:srgbClr val="FF0000"/>
                </a:solidFill>
                <a:ea typeface="ＭＳ Ｐゴシック" charset="-128"/>
              </a:rPr>
              <a:t>按值参数</a:t>
            </a:r>
            <a:endParaRPr lang="en-US" altLang="zh-CN" sz="2000" b="0" dirty="0">
              <a:solidFill>
                <a:srgbClr val="FF0000"/>
              </a:solidFill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赋值</a:t>
            </a:r>
            <a:r>
              <a:rPr kumimoji="0" 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运算符</a:t>
            </a:r>
            <a:r>
              <a:rPr kumimoji="0" 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具有以下形式：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复制构造函数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的原型如下所示：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Tx/>
              <a:buChar char="•"/>
              <a:defRPr/>
            </a:pPr>
            <a:r>
              <a:rPr lang="zh-CN" altLang="zh-CN" sz="2400" b="0" dirty="0">
                <a:solidFill>
                  <a:srgbClr val="000000"/>
                </a:solidFill>
              </a:rPr>
              <a:t>按值调用/返回可能会导致对复制构造函数的不必要调用。</a:t>
            </a:r>
            <a:r>
              <a:rPr lang="zh-CN" altLang="zh-CN" sz="2400" b="0" dirty="0">
                <a:solidFill>
                  <a:srgbClr val="FF0000"/>
                </a:solidFill>
              </a:rPr>
              <a:t>引用的常量调用</a:t>
            </a:r>
            <a:r>
              <a:rPr lang="zh-CN" altLang="zh-CN" sz="2400" b="0" dirty="0">
                <a:solidFill>
                  <a:srgbClr val="000000"/>
                </a:solidFill>
              </a:rPr>
              <a:t>保护了源。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987" y="4191000"/>
            <a:ext cx="57800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 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 </a:t>
            </a: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 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::operator=(const </a:t>
            </a: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 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 </a:t>
            </a:r>
            <a:r>
              <a:rPr kumimoji="0" 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 </a:t>
            </a:r>
            <a:r>
              <a:rPr kumimoji="0" lang="zh-C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rc 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01377" y="5325979"/>
            <a:ext cx="3941235" cy="376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类型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::</a:t>
            </a: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类型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（</a:t>
            </a:r>
            <a:r>
              <a:rPr kumimoji="0" 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常量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类型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&amp; </a:t>
            </a:r>
            <a:r>
              <a:rPr kumimoji="0" 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src </a:t>
            </a: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480790" y="4070866"/>
            <a:ext cx="1005840" cy="609600"/>
          </a:xfrm>
          <a:prstGeom prst="wedgeRoundRectCallout">
            <a:avLst>
              <a:gd name="adj1" fmla="val 131611"/>
              <a:gd name="adj2" fmla="val -18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引用返回</a:t>
            </a:r>
          </a:p>
        </p:txBody>
      </p:sp>
      <p:sp>
        <p:nvSpPr>
          <p:cNvPr id="8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881887" y="5151949"/>
            <a:ext cx="1600200" cy="778951"/>
          </a:xfrm>
          <a:prstGeom prst="wedgeRoundRectCallout">
            <a:avLst>
              <a:gd name="adj1" fmla="val 119642"/>
              <a:gd name="adj2" fmla="val -427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构造函数与类（类型）具有相同的名称。</a:t>
            </a:r>
          </a:p>
        </p:txBody>
      </p:sp>
      <p:sp>
        <p:nvSpPr>
          <p:cNvPr id="9" name="对话气泡: 圆角矩形 6">
            <a:extLst>
              <a:ext uri="{FF2B5EF4-FFF2-40B4-BE49-F238E27FC236}">
                <a16:creationId xmlns:a16="http://schemas.microsoft.com/office/drawing/2014/main" id="{6B1377CA-668B-41E1-8100-EC323A16CAF3}"/>
              </a:ext>
            </a:extLst>
          </p:cNvPr>
          <p:cNvSpPr/>
          <p:nvPr/>
        </p:nvSpPr>
        <p:spPr bwMode="auto">
          <a:xfrm>
            <a:off x="7649515" y="4070866"/>
            <a:ext cx="961085" cy="609600"/>
          </a:xfrm>
          <a:prstGeom prst="wedgeRoundRectCallout">
            <a:avLst>
              <a:gd name="adj1" fmla="val -157259"/>
              <a:gd name="adj2" fmla="val -183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通过引用调用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25645</TotalTime>
  <Words>1564</Words>
  <Application>Microsoft Office PowerPoint</Application>
  <PresentationFormat>全屏显示(4:3)</PresentationFormat>
  <Paragraphs>318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Courier New</vt:lpstr>
      <vt:lpstr>Times New Roman</vt:lpstr>
      <vt:lpstr>Blank Presentation</vt:lpstr>
      <vt:lpstr>2_Blank Presentation</vt:lpstr>
      <vt:lpstr>3_Blank Presentation</vt:lpstr>
      <vt:lpstr>4_Blank Presentation</vt:lpstr>
      <vt:lpstr>PowerPoint 演示文稿</vt:lpstr>
      <vt:lpstr>示例： CharStack类</vt:lpstr>
      <vt:lpstr>charstack.h接口_</vt:lpstr>
      <vt:lpstr>charstack.h接口_</vt:lpstr>
      <vt:lpstr>使用动态数组的CharStack的私有部分</vt:lpstr>
      <vt:lpstr>charstack.cpp实现_</vt:lpstr>
      <vt:lpstr>charstack.cpp实现_</vt:lpstr>
      <vt:lpstr>charstack.cpp实现_</vt:lpstr>
      <vt:lpstr>复制对象</vt:lpstr>
      <vt:lpstr>赋值和复制构造函数</vt:lpstr>
      <vt:lpstr>浅拷贝与深拷贝</vt:lpstr>
      <vt:lpstr>实现深度复制语义</vt:lpstr>
      <vt:lpstr>实现深度复制的代码</vt:lpstr>
      <vt:lpstr>PowerPoint 演示文稿</vt:lpstr>
      <vt:lpstr>PowerPoint 演示文稿</vt:lpstr>
      <vt:lpstr>PowerPoint 演示文稿</vt:lpstr>
      <vt:lpstr>结束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王家驹</dc:creator>
  <cp:lastModifiedBy>Jiaju Wang (SDS, 121090544)</cp:lastModifiedBy>
  <cp:revision>374</cp:revision>
  <dcterms:created xsi:type="dcterms:W3CDTF">2014-07-02T21:36:46Z</dcterms:created>
  <dcterms:modified xsi:type="dcterms:W3CDTF">2022-11-02T03:00:36Z</dcterms:modified>
</cp:coreProperties>
</file>