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50" r:id="rId1"/>
  </p:sldMasterIdLst>
  <p:notesMasterIdLst>
    <p:notesMasterId r:id="rId26"/>
  </p:notesMasterIdLst>
  <p:sldIdLst>
    <p:sldId id="567" r:id="rId2"/>
    <p:sldId id="568" r:id="rId3"/>
    <p:sldId id="569" r:id="rId4"/>
    <p:sldId id="570" r:id="rId5"/>
    <p:sldId id="572" r:id="rId6"/>
    <p:sldId id="573" r:id="rId7"/>
    <p:sldId id="575" r:id="rId8"/>
    <p:sldId id="576" r:id="rId9"/>
    <p:sldId id="490" r:id="rId10"/>
    <p:sldId id="541" r:id="rId11"/>
    <p:sldId id="565" r:id="rId12"/>
    <p:sldId id="544" r:id="rId13"/>
    <p:sldId id="545" r:id="rId14"/>
    <p:sldId id="542" r:id="rId15"/>
    <p:sldId id="579" r:id="rId16"/>
    <p:sldId id="580" r:id="rId17"/>
    <p:sldId id="581" r:id="rId18"/>
    <p:sldId id="582" r:id="rId19"/>
    <p:sldId id="583" r:id="rId20"/>
    <p:sldId id="584" r:id="rId21"/>
    <p:sldId id="587" r:id="rId22"/>
    <p:sldId id="590" r:id="rId23"/>
    <p:sldId id="591" r:id="rId24"/>
    <p:sldId id="589" r:id="rId25"/>
  </p:sldIdLst>
  <p:sldSz cx="12192000" cy="6858000"/>
  <p:notesSz cx="9144000" cy="6858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00"/>
    <a:srgbClr val="0000FF"/>
    <a:srgbClr val="CCFFCC"/>
    <a:srgbClr val="CCFFFF"/>
    <a:srgbClr val="D5FFFF"/>
    <a:srgbClr val="009900"/>
    <a:srgbClr val="66FF66"/>
    <a:srgbClr val="969696"/>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F21C72-E87A-C342-A1F8-A4DB15AD14BF}" v="125" dt="2021-09-18T09:20:15.959"/>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49" autoAdjust="0"/>
    <p:restoredTop sz="86190" autoAdjust="0"/>
  </p:normalViewPr>
  <p:slideViewPr>
    <p:cSldViewPr showGuides="1">
      <p:cViewPr varScale="1">
        <p:scale>
          <a:sx n="86" d="100"/>
          <a:sy n="86" d="100"/>
        </p:scale>
        <p:origin x="422" y="62"/>
      </p:cViewPr>
      <p:guideLst>
        <p:guide orient="horz" pos="2160"/>
        <p:guide pos="3840"/>
      </p:guideLst>
    </p:cSldViewPr>
  </p:slideViewPr>
  <p:outlineViewPr>
    <p:cViewPr>
      <p:scale>
        <a:sx n="33" d="100"/>
        <a:sy n="33" d="100"/>
      </p:scale>
      <p:origin x="0" y="-6810"/>
    </p:cViewPr>
  </p:outlin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3962400" cy="381000"/>
          </a:xfrm>
          <a:prstGeom prst="rect">
            <a:avLst/>
          </a:prstGeom>
          <a:noFill/>
          <a:ln w="9525">
            <a:noFill/>
            <a:miter lim="800000"/>
          </a:ln>
          <a:effectLst/>
        </p:spPr>
        <p:txBody>
          <a:bodyPr vert="horz" wrap="square" lIns="91440" tIns="45720" rIns="91440" bIns="45720" numCol="1" anchor="t" anchorCtr="0" compatLnSpc="1"/>
          <a:lstStyle>
            <a:lvl1pPr>
              <a:defRPr sz="1200" b="0"/>
            </a:lvl1pPr>
          </a:lstStyle>
          <a:p>
            <a:endParaRPr lang="en-US"/>
          </a:p>
        </p:txBody>
      </p:sp>
      <p:sp>
        <p:nvSpPr>
          <p:cNvPr id="97283" name="Rectangle 3"/>
          <p:cNvSpPr>
            <a:spLocks noGrp="1" noChangeArrowheads="1"/>
          </p:cNvSpPr>
          <p:nvPr>
            <p:ph type="dt" idx="1"/>
          </p:nvPr>
        </p:nvSpPr>
        <p:spPr bwMode="auto">
          <a:xfrm>
            <a:off x="5181600" y="0"/>
            <a:ext cx="3962400" cy="381000"/>
          </a:xfrm>
          <a:prstGeom prst="rect">
            <a:avLst/>
          </a:prstGeom>
          <a:noFill/>
          <a:ln w="9525">
            <a:noFill/>
            <a:miter lim="800000"/>
          </a:ln>
          <a:effectLst/>
        </p:spPr>
        <p:txBody>
          <a:bodyPr vert="horz" wrap="square" lIns="91440" tIns="45720" rIns="91440" bIns="45720" numCol="1" anchor="t" anchorCtr="0" compatLnSpc="1"/>
          <a:lstStyle>
            <a:lvl1pPr algn="r">
              <a:defRPr sz="1200" b="0"/>
            </a:lvl1pPr>
          </a:lstStyle>
          <a:p>
            <a:endParaRPr lang="en-US"/>
          </a:p>
        </p:txBody>
      </p:sp>
      <p:sp>
        <p:nvSpPr>
          <p:cNvPr id="97284" name="Rectangle 4"/>
          <p:cNvSpPr>
            <a:spLocks noGrp="1" noRot="1" noChangeAspect="1" noChangeArrowheads="1" noTextEdit="1"/>
          </p:cNvSpPr>
          <p:nvPr>
            <p:ph type="sldImg" idx="2"/>
          </p:nvPr>
        </p:nvSpPr>
        <p:spPr bwMode="auto">
          <a:xfrm>
            <a:off x="2270125" y="533400"/>
            <a:ext cx="4603750" cy="2590800"/>
          </a:xfrm>
          <a:prstGeom prst="rect">
            <a:avLst/>
          </a:prstGeom>
          <a:noFill/>
          <a:ln w="9525">
            <a:solidFill>
              <a:srgbClr val="000000"/>
            </a:solidFill>
            <a:miter lim="800000"/>
          </a:ln>
          <a:effectLst/>
        </p:spPr>
      </p:sp>
      <p:sp>
        <p:nvSpPr>
          <p:cNvPr id="97285" name="Rectangle 5"/>
          <p:cNvSpPr>
            <a:spLocks noGrp="1" noChangeArrowheads="1"/>
          </p:cNvSpPr>
          <p:nvPr>
            <p:ph type="body" sz="quarter" idx="3"/>
          </p:nvPr>
        </p:nvSpPr>
        <p:spPr bwMode="auto">
          <a:xfrm>
            <a:off x="1219200" y="3276600"/>
            <a:ext cx="6705600" cy="3048000"/>
          </a:xfrm>
          <a:prstGeom prst="rect">
            <a:avLst/>
          </a:prstGeom>
          <a:noFill/>
          <a:ln w="9525">
            <a:noFill/>
            <a:miter lim="800000"/>
          </a:ln>
          <a:effectLst/>
        </p:spPr>
        <p:txBody>
          <a:bodyPr vert="horz" wrap="square" lIns="91440" tIns="45720" rIns="91440" bIns="45720" numCol="1" anchor="t" anchorCtr="0" compatLnSpc="1"/>
          <a:lstStyle/>
          <a:p>
            <a:pPr lvl="0"/>
            <a:r>
              <a:rPr lang="zh-CN"/>
              <a:t>Click to edit Master text styles</a:t>
            </a:r>
          </a:p>
          <a:p>
            <a:pPr lvl="1"/>
            <a:r>
              <a:rPr lang="zh-CN"/>
              <a:t>Second level</a:t>
            </a:r>
          </a:p>
          <a:p>
            <a:pPr lvl="2"/>
            <a:r>
              <a:rPr lang="zh-CN"/>
              <a:t>Third level</a:t>
            </a:r>
          </a:p>
          <a:p>
            <a:pPr lvl="3"/>
            <a:r>
              <a:rPr lang="zh-CN"/>
              <a:t>Fourth level</a:t>
            </a:r>
          </a:p>
          <a:p>
            <a:pPr lvl="4"/>
            <a:r>
              <a:rPr lang="zh-CN"/>
              <a:t>Fifth level</a:t>
            </a:r>
          </a:p>
        </p:txBody>
      </p:sp>
      <p:sp>
        <p:nvSpPr>
          <p:cNvPr id="97286" name="Rectangle 6"/>
          <p:cNvSpPr>
            <a:spLocks noGrp="1" noChangeArrowheads="1"/>
          </p:cNvSpPr>
          <p:nvPr>
            <p:ph type="ftr" sz="quarter" idx="4"/>
          </p:nvPr>
        </p:nvSpPr>
        <p:spPr bwMode="auto">
          <a:xfrm>
            <a:off x="0" y="6477000"/>
            <a:ext cx="3962400" cy="381000"/>
          </a:xfrm>
          <a:prstGeom prst="rect">
            <a:avLst/>
          </a:prstGeom>
          <a:noFill/>
          <a:ln w="9525">
            <a:noFill/>
            <a:miter lim="800000"/>
          </a:ln>
          <a:effectLst/>
        </p:spPr>
        <p:txBody>
          <a:bodyPr vert="horz" wrap="square" lIns="91440" tIns="45720" rIns="91440" bIns="45720" numCol="1" anchor="b" anchorCtr="0" compatLnSpc="1"/>
          <a:lstStyle>
            <a:lvl1pPr>
              <a:defRPr sz="1200" b="0"/>
            </a:lvl1pPr>
          </a:lstStyle>
          <a:p>
            <a:endParaRPr lang="en-US"/>
          </a:p>
        </p:txBody>
      </p:sp>
      <p:sp>
        <p:nvSpPr>
          <p:cNvPr id="97287" name="Rectangle 7"/>
          <p:cNvSpPr>
            <a:spLocks noGrp="1" noChangeArrowheads="1"/>
          </p:cNvSpPr>
          <p:nvPr>
            <p:ph type="sldNum" sz="quarter" idx="5"/>
          </p:nvPr>
        </p:nvSpPr>
        <p:spPr bwMode="auto">
          <a:xfrm>
            <a:off x="5181600" y="6477000"/>
            <a:ext cx="3962400" cy="381000"/>
          </a:xfrm>
          <a:prstGeom prst="rect">
            <a:avLst/>
          </a:prstGeom>
          <a:noFill/>
          <a:ln w="9525">
            <a:noFill/>
            <a:miter lim="800000"/>
          </a:ln>
          <a:effectLst/>
        </p:spPr>
        <p:txBody>
          <a:bodyPr vert="horz" wrap="square" lIns="91440" tIns="45720" rIns="91440" bIns="45720" numCol="1" anchor="b" anchorCtr="0" compatLnSpc="1"/>
          <a:lstStyle>
            <a:lvl1pPr algn="r">
              <a:defRPr sz="1200" b="0"/>
            </a:lvl1pPr>
          </a:lstStyle>
          <a:p>
            <a:fld id="{37231C64-B976-DF4A-874D-4A45D2B42567}" type="slidenum">
              <a:rPr lang="en-US"/>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charset="0"/>
        <a:ea typeface="MS PGothic" panose="020B0600070205080204" charset="-128"/>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charset="0"/>
        <a:ea typeface="MS PGothic" panose="020B0600070205080204" charset="-128"/>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charset="0"/>
        <a:ea typeface="MS PGothic" panose="020B0600070205080204" charset="-128"/>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charset="0"/>
        <a:ea typeface="MS PGothic" panose="020B060007020508020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8487B3-5D62-2144-8033-5EFBE7F15CB5}" type="slidenum">
              <a:rPr lang="en-US">
                <a:solidFill>
                  <a:prstClr val="black"/>
                </a:solidFill>
              </a:rPr>
              <a:pPr/>
              <a:t>9</a:t>
            </a:fld>
            <a:endParaRPr lang="en-US">
              <a:solidFill>
                <a:prstClr val="black"/>
              </a:solidFill>
            </a:endParaRPr>
          </a:p>
        </p:txBody>
      </p:sp>
      <p:sp>
        <p:nvSpPr>
          <p:cNvPr id="535554" name="Rectangle 2"/>
          <p:cNvSpPr>
            <a:spLocks noGrp="1" noRot="1" noChangeAspect="1" noChangeArrowheads="1"/>
          </p:cNvSpPr>
          <p:nvPr>
            <p:ph type="sldImg"/>
          </p:nvPr>
        </p:nvSpPr>
        <p:spPr bwMode="auto">
          <a:xfrm>
            <a:off x="2270125" y="533400"/>
            <a:ext cx="4603750" cy="2590800"/>
          </a:xfrm>
          <a:prstGeom prst="rect">
            <a:avLst/>
          </a:prstGeom>
          <a:solidFill>
            <a:srgbClr val="FFFFFF"/>
          </a:solidFill>
          <a:ln>
            <a:solidFill>
              <a:srgbClr val="000000"/>
            </a:solidFill>
            <a:miter lim="800000"/>
            <a:headEnd/>
            <a:tailEnd/>
          </a:ln>
        </p:spPr>
      </p:sp>
      <p:sp>
        <p:nvSpPr>
          <p:cNvPr id="53555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5E8487B3-5D62-2144-8033-5EFBE7F15CB5}" type="slidenum">
              <a:rPr kumimoji="0" lang="en-US" sz="1200" b="0" i="0" u="none" strike="noStrike" kern="1200" cap="none" spc="0" normalizeH="0" baseline="0" noProof="0">
                <a:ln>
                  <a:noFill/>
                </a:ln>
                <a:solidFill>
                  <a:prstClr val="black"/>
                </a:solidFill>
                <a:effectLst/>
                <a:uLnTx/>
                <a:uFillTx/>
                <a:latin typeface="Times New Roman" panose="02020603050405020304" charset="0"/>
                <a:ea typeface="+mn-ea"/>
                <a:cs typeface="+mn-cs"/>
              </a:rPr>
              <a:t>10</a:t>
            </a:fld>
            <a:endParaRPr kumimoji="0" lang="en-US" sz="1200" b="0" i="0" u="none" strike="noStrike" kern="1200" cap="none" spc="0" normalizeH="0" baseline="0" noProof="0">
              <a:ln>
                <a:noFill/>
              </a:ln>
              <a:solidFill>
                <a:prstClr val="black"/>
              </a:solidFill>
              <a:effectLst/>
              <a:uLnTx/>
              <a:uFillTx/>
              <a:latin typeface="Times New Roman" panose="02020603050405020304" charset="0"/>
              <a:ea typeface="+mn-ea"/>
              <a:cs typeface="+mn-cs"/>
            </a:endParaRPr>
          </a:p>
        </p:txBody>
      </p:sp>
      <p:sp>
        <p:nvSpPr>
          <p:cNvPr id="535554" name="Rectangle 2"/>
          <p:cNvSpPr>
            <a:spLocks noGrp="1" noRot="1" noChangeAspect="1" noChangeArrowheads="1"/>
          </p:cNvSpPr>
          <p:nvPr>
            <p:ph type="sldImg"/>
          </p:nvPr>
        </p:nvSpPr>
        <p:spPr bwMode="auto">
          <a:xfrm>
            <a:off x="2270125" y="533400"/>
            <a:ext cx="4603750" cy="2590800"/>
          </a:xfrm>
          <a:prstGeom prst="rect">
            <a:avLst/>
          </a:prstGeom>
          <a:solidFill>
            <a:srgbClr val="FFFFFF"/>
          </a:solidFill>
          <a:ln>
            <a:solidFill>
              <a:srgbClr val="000000"/>
            </a:solidFill>
            <a:miter lim="800000"/>
          </a:ln>
        </p:spPr>
      </p:sp>
      <p:sp>
        <p:nvSpPr>
          <p:cNvPr id="53555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ln>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5E8487B3-5D62-2144-8033-5EFBE7F15CB5}" type="slidenum">
              <a:rPr kumimoji="0" lang="en-US" sz="1200" b="0" i="0" u="none" strike="noStrike" kern="1200" cap="none" spc="0" normalizeH="0" baseline="0" noProof="0">
                <a:ln>
                  <a:noFill/>
                </a:ln>
                <a:solidFill>
                  <a:prstClr val="black"/>
                </a:solidFill>
                <a:effectLst/>
                <a:uLnTx/>
                <a:uFillTx/>
                <a:latin typeface="Times New Roman" panose="02020603050405020304" charset="0"/>
                <a:ea typeface="+mn-ea"/>
                <a:cs typeface="+mn-cs"/>
              </a:rPr>
              <a:t>11</a:t>
            </a:fld>
            <a:endParaRPr kumimoji="0" lang="en-US" sz="1200" b="0" i="0" u="none" strike="noStrike" kern="1200" cap="none" spc="0" normalizeH="0" baseline="0" noProof="0">
              <a:ln>
                <a:noFill/>
              </a:ln>
              <a:solidFill>
                <a:prstClr val="black"/>
              </a:solidFill>
              <a:effectLst/>
              <a:uLnTx/>
              <a:uFillTx/>
              <a:latin typeface="Times New Roman" panose="02020603050405020304" charset="0"/>
              <a:ea typeface="+mn-ea"/>
              <a:cs typeface="+mn-cs"/>
            </a:endParaRPr>
          </a:p>
        </p:txBody>
      </p:sp>
      <p:sp>
        <p:nvSpPr>
          <p:cNvPr id="535554" name="Rectangle 2"/>
          <p:cNvSpPr>
            <a:spLocks noGrp="1" noRot="1" noChangeAspect="1" noChangeArrowheads="1"/>
          </p:cNvSpPr>
          <p:nvPr>
            <p:ph type="sldImg"/>
          </p:nvPr>
        </p:nvSpPr>
        <p:spPr bwMode="auto">
          <a:xfrm>
            <a:off x="2270125" y="533400"/>
            <a:ext cx="4603750" cy="2590800"/>
          </a:xfrm>
          <a:prstGeom prst="rect">
            <a:avLst/>
          </a:prstGeom>
          <a:solidFill>
            <a:srgbClr val="FFFFFF"/>
          </a:solidFill>
          <a:ln>
            <a:solidFill>
              <a:srgbClr val="000000"/>
            </a:solidFill>
            <a:miter lim="800000"/>
          </a:ln>
        </p:spPr>
      </p:sp>
      <p:sp>
        <p:nvSpPr>
          <p:cNvPr id="53555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ln>
        </p:spPr>
        <p:txBody>
          <a:bodyPr/>
          <a:lstStyle/>
          <a:p>
            <a:endParaRPr lang="en-US" dirty="0"/>
          </a:p>
        </p:txBody>
      </p:sp>
    </p:spTree>
    <p:extLst>
      <p:ext uri="{BB962C8B-B14F-4D97-AF65-F5344CB8AC3E}">
        <p14:creationId xmlns:p14="http://schemas.microsoft.com/office/powerpoint/2010/main" val="1094980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5E8487B3-5D62-2144-8033-5EFBE7F15CB5}" type="slidenum">
              <a:rPr kumimoji="0" lang="en-US" sz="1200" b="0" i="0" u="none" strike="noStrike" kern="1200" cap="none" spc="0" normalizeH="0" baseline="0" noProof="0">
                <a:ln>
                  <a:noFill/>
                </a:ln>
                <a:solidFill>
                  <a:prstClr val="black"/>
                </a:solidFill>
                <a:effectLst/>
                <a:uLnTx/>
                <a:uFillTx/>
                <a:latin typeface="Times New Roman" panose="02020603050405020304" charset="0"/>
                <a:ea typeface="+mn-ea"/>
                <a:cs typeface="+mn-cs"/>
              </a:rPr>
              <a:t>12</a:t>
            </a:fld>
            <a:endParaRPr kumimoji="0" lang="en-US" sz="1200" b="0" i="0" u="none" strike="noStrike" kern="1200" cap="none" spc="0" normalizeH="0" baseline="0" noProof="0">
              <a:ln>
                <a:noFill/>
              </a:ln>
              <a:solidFill>
                <a:prstClr val="black"/>
              </a:solidFill>
              <a:effectLst/>
              <a:uLnTx/>
              <a:uFillTx/>
              <a:latin typeface="Times New Roman" panose="02020603050405020304" charset="0"/>
              <a:ea typeface="+mn-ea"/>
              <a:cs typeface="+mn-cs"/>
            </a:endParaRPr>
          </a:p>
        </p:txBody>
      </p:sp>
      <p:sp>
        <p:nvSpPr>
          <p:cNvPr id="535554" name="Rectangle 2"/>
          <p:cNvSpPr>
            <a:spLocks noGrp="1" noRot="1" noChangeAspect="1" noChangeArrowheads="1"/>
          </p:cNvSpPr>
          <p:nvPr>
            <p:ph type="sldImg"/>
          </p:nvPr>
        </p:nvSpPr>
        <p:spPr bwMode="auto">
          <a:xfrm>
            <a:off x="2270125" y="533400"/>
            <a:ext cx="4603750" cy="2590800"/>
          </a:xfrm>
          <a:prstGeom prst="rect">
            <a:avLst/>
          </a:prstGeom>
          <a:solidFill>
            <a:srgbClr val="FFFFFF"/>
          </a:solidFill>
          <a:ln>
            <a:solidFill>
              <a:srgbClr val="000000"/>
            </a:solidFill>
            <a:miter lim="800000"/>
          </a:ln>
        </p:spPr>
      </p:sp>
      <p:sp>
        <p:nvSpPr>
          <p:cNvPr id="53555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ln>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5E8487B3-5D62-2144-8033-5EFBE7F15CB5}" type="slidenum">
              <a:rPr kumimoji="0" lang="en-US" sz="1200" b="0" i="0" u="none" strike="noStrike" kern="1200" cap="none" spc="0" normalizeH="0" baseline="0" noProof="0">
                <a:ln>
                  <a:noFill/>
                </a:ln>
                <a:solidFill>
                  <a:prstClr val="black"/>
                </a:solidFill>
                <a:effectLst/>
                <a:uLnTx/>
                <a:uFillTx/>
                <a:latin typeface="Times New Roman" panose="02020603050405020304" charset="0"/>
                <a:ea typeface="+mn-ea"/>
                <a:cs typeface="+mn-cs"/>
              </a:rPr>
              <a:t>13</a:t>
            </a:fld>
            <a:endParaRPr kumimoji="0" lang="en-US" sz="1200" b="0" i="0" u="none" strike="noStrike" kern="1200" cap="none" spc="0" normalizeH="0" baseline="0" noProof="0">
              <a:ln>
                <a:noFill/>
              </a:ln>
              <a:solidFill>
                <a:prstClr val="black"/>
              </a:solidFill>
              <a:effectLst/>
              <a:uLnTx/>
              <a:uFillTx/>
              <a:latin typeface="Times New Roman" panose="02020603050405020304" charset="0"/>
              <a:ea typeface="+mn-ea"/>
              <a:cs typeface="+mn-cs"/>
            </a:endParaRPr>
          </a:p>
        </p:txBody>
      </p:sp>
      <p:sp>
        <p:nvSpPr>
          <p:cNvPr id="535554" name="Rectangle 2"/>
          <p:cNvSpPr>
            <a:spLocks noGrp="1" noRot="1" noChangeAspect="1" noChangeArrowheads="1"/>
          </p:cNvSpPr>
          <p:nvPr>
            <p:ph type="sldImg"/>
          </p:nvPr>
        </p:nvSpPr>
        <p:spPr bwMode="auto">
          <a:xfrm>
            <a:off x="2270125" y="533400"/>
            <a:ext cx="4603750" cy="2590800"/>
          </a:xfrm>
          <a:prstGeom prst="rect">
            <a:avLst/>
          </a:prstGeom>
          <a:solidFill>
            <a:srgbClr val="FFFFFF"/>
          </a:solidFill>
          <a:ln>
            <a:solidFill>
              <a:srgbClr val="000000"/>
            </a:solidFill>
            <a:miter lim="800000"/>
          </a:ln>
        </p:spPr>
      </p:sp>
      <p:sp>
        <p:nvSpPr>
          <p:cNvPr id="53555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ln>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CF1D7B4-7D21-984A-8BF8-051989CA5192}" type="slidenum">
              <a:rPr lang="en-US">
                <a:solidFill>
                  <a:prstClr val="black"/>
                </a:solidFill>
              </a:rPr>
              <a:t>14</a:t>
            </a:fld>
            <a:endParaRPr lang="en-US">
              <a:solidFill>
                <a:prstClr val="black"/>
              </a:solidFill>
            </a:endParaRPr>
          </a:p>
        </p:txBody>
      </p:sp>
      <p:sp>
        <p:nvSpPr>
          <p:cNvPr id="503810" name="Rectangle 2"/>
          <p:cNvSpPr>
            <a:spLocks noGrp="1" noRot="1" noChangeAspect="1" noChangeArrowheads="1"/>
          </p:cNvSpPr>
          <p:nvPr>
            <p:ph type="sldImg"/>
          </p:nvPr>
        </p:nvSpPr>
        <p:spPr bwMode="auto">
          <a:xfrm>
            <a:off x="2270125" y="533400"/>
            <a:ext cx="4603750" cy="2590800"/>
          </a:xfrm>
          <a:prstGeom prst="rect">
            <a:avLst/>
          </a:prstGeom>
          <a:solidFill>
            <a:srgbClr val="FFFFFF"/>
          </a:solidFill>
          <a:ln>
            <a:solidFill>
              <a:srgbClr val="000000"/>
            </a:solidFill>
            <a:miter lim="800000"/>
          </a:ln>
        </p:spPr>
      </p:sp>
      <p:sp>
        <p:nvSpPr>
          <p:cNvPr id="503811"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b="0">
              <a:solidFill>
                <a:srgbClr val="000000"/>
              </a:solidFill>
            </a:endParaRPr>
          </a:p>
        </p:txBody>
      </p:sp>
      <p:sp>
        <p:nvSpPr>
          <p:cNvPr id="5" name="Footer Placeholder 4"/>
          <p:cNvSpPr>
            <a:spLocks noGrp="1"/>
          </p:cNvSpPr>
          <p:nvPr>
            <p:ph type="ftr" sz="quarter" idx="11"/>
          </p:nvPr>
        </p:nvSpPr>
        <p:spPr/>
        <p:txBody>
          <a:bodyPr/>
          <a:lstStyle/>
          <a:p>
            <a:pPr>
              <a:defRPr/>
            </a:pPr>
            <a:endParaRPr lang="en-US" b="0">
              <a:solidFill>
                <a:srgbClr val="000000"/>
              </a:solidFill>
            </a:endParaRPr>
          </a:p>
        </p:txBody>
      </p:sp>
      <p:sp>
        <p:nvSpPr>
          <p:cNvPr id="6" name="Slide Number Placeholder 5"/>
          <p:cNvSpPr>
            <a:spLocks noGrp="1"/>
          </p:cNvSpPr>
          <p:nvPr>
            <p:ph type="sldNum" sz="quarter" idx="12"/>
          </p:nvPr>
        </p:nvSpPr>
        <p:spPr/>
        <p:txBody>
          <a:bodyPr/>
          <a:lstStyle/>
          <a:p>
            <a:pPr>
              <a:defRPr/>
            </a:pPr>
            <a:fld id="{E486E542-7683-3D4F-8E57-924FE3DC4945}" type="slidenum">
              <a:rPr lang="en-US" b="0" smtClean="0">
                <a:solidFill>
                  <a:srgbClr val="000000"/>
                </a:solidFill>
              </a:rPr>
              <a:t>‹#›</a:t>
            </a:fld>
            <a:endParaRPr lang="en-US" b="0">
              <a:solidFill>
                <a:srgbClr val="000000"/>
              </a:solidFill>
            </a:endParaRPr>
          </a:p>
        </p:txBody>
      </p:sp>
    </p:spTree>
    <p:extLst>
      <p:ext uri="{BB962C8B-B14F-4D97-AF65-F5344CB8AC3E}">
        <p14:creationId xmlns:p14="http://schemas.microsoft.com/office/powerpoint/2010/main" val="2764044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b="0">
              <a:solidFill>
                <a:srgbClr val="000000"/>
              </a:solidFill>
            </a:endParaRPr>
          </a:p>
        </p:txBody>
      </p:sp>
      <p:sp>
        <p:nvSpPr>
          <p:cNvPr id="5" name="Footer Placeholder 4"/>
          <p:cNvSpPr>
            <a:spLocks noGrp="1"/>
          </p:cNvSpPr>
          <p:nvPr>
            <p:ph type="ftr" sz="quarter" idx="11"/>
          </p:nvPr>
        </p:nvSpPr>
        <p:spPr/>
        <p:txBody>
          <a:bodyPr/>
          <a:lstStyle/>
          <a:p>
            <a:pPr>
              <a:defRPr/>
            </a:pPr>
            <a:endParaRPr lang="en-US" b="0">
              <a:solidFill>
                <a:srgbClr val="000000"/>
              </a:solidFill>
            </a:endParaRPr>
          </a:p>
        </p:txBody>
      </p:sp>
      <p:sp>
        <p:nvSpPr>
          <p:cNvPr id="6" name="Slide Number Placeholder 5"/>
          <p:cNvSpPr>
            <a:spLocks noGrp="1"/>
          </p:cNvSpPr>
          <p:nvPr>
            <p:ph type="sldNum" sz="quarter" idx="12"/>
          </p:nvPr>
        </p:nvSpPr>
        <p:spPr/>
        <p:txBody>
          <a:bodyPr/>
          <a:lstStyle/>
          <a:p>
            <a:pPr>
              <a:defRPr/>
            </a:pPr>
            <a:fld id="{E486E542-7683-3D4F-8E57-924FE3DC4945}" type="slidenum">
              <a:rPr lang="en-US" b="0" smtClean="0">
                <a:solidFill>
                  <a:srgbClr val="000000"/>
                </a:solidFill>
              </a:rPr>
              <a:t>‹#›</a:t>
            </a:fld>
            <a:endParaRPr lang="en-US" b="0">
              <a:solidFill>
                <a:srgbClr val="000000"/>
              </a:solidFill>
            </a:endParaRPr>
          </a:p>
        </p:txBody>
      </p:sp>
    </p:spTree>
    <p:extLst>
      <p:ext uri="{BB962C8B-B14F-4D97-AF65-F5344CB8AC3E}">
        <p14:creationId xmlns:p14="http://schemas.microsoft.com/office/powerpoint/2010/main" val="3539277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b="0">
              <a:solidFill>
                <a:srgbClr val="000000"/>
              </a:solidFill>
            </a:endParaRPr>
          </a:p>
        </p:txBody>
      </p:sp>
      <p:sp>
        <p:nvSpPr>
          <p:cNvPr id="5" name="Footer Placeholder 4"/>
          <p:cNvSpPr>
            <a:spLocks noGrp="1"/>
          </p:cNvSpPr>
          <p:nvPr>
            <p:ph type="ftr" sz="quarter" idx="11"/>
          </p:nvPr>
        </p:nvSpPr>
        <p:spPr/>
        <p:txBody>
          <a:bodyPr/>
          <a:lstStyle/>
          <a:p>
            <a:pPr>
              <a:defRPr/>
            </a:pPr>
            <a:endParaRPr lang="en-US" b="0">
              <a:solidFill>
                <a:srgbClr val="000000"/>
              </a:solidFill>
            </a:endParaRPr>
          </a:p>
        </p:txBody>
      </p:sp>
      <p:sp>
        <p:nvSpPr>
          <p:cNvPr id="6" name="Slide Number Placeholder 5"/>
          <p:cNvSpPr>
            <a:spLocks noGrp="1"/>
          </p:cNvSpPr>
          <p:nvPr>
            <p:ph type="sldNum" sz="quarter" idx="12"/>
          </p:nvPr>
        </p:nvSpPr>
        <p:spPr/>
        <p:txBody>
          <a:bodyPr/>
          <a:lstStyle/>
          <a:p>
            <a:pPr>
              <a:defRPr/>
            </a:pPr>
            <a:fld id="{E486E542-7683-3D4F-8E57-924FE3DC4945}" type="slidenum">
              <a:rPr lang="en-US" b="0" smtClean="0">
                <a:solidFill>
                  <a:srgbClr val="000000"/>
                </a:solidFill>
              </a:rPr>
              <a:t>‹#›</a:t>
            </a:fld>
            <a:endParaRPr lang="en-US" b="0">
              <a:solidFill>
                <a:srgbClr val="000000"/>
              </a:solidFill>
            </a:endParaRPr>
          </a:p>
        </p:txBody>
      </p:sp>
    </p:spTree>
    <p:extLst>
      <p:ext uri="{BB962C8B-B14F-4D97-AF65-F5344CB8AC3E}">
        <p14:creationId xmlns:p14="http://schemas.microsoft.com/office/powerpoint/2010/main" val="2159593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b="0">
              <a:solidFill>
                <a:srgbClr val="000000"/>
              </a:solidFill>
            </a:endParaRPr>
          </a:p>
        </p:txBody>
      </p:sp>
      <p:sp>
        <p:nvSpPr>
          <p:cNvPr id="5" name="Footer Placeholder 4"/>
          <p:cNvSpPr>
            <a:spLocks noGrp="1"/>
          </p:cNvSpPr>
          <p:nvPr>
            <p:ph type="ftr" sz="quarter" idx="11"/>
          </p:nvPr>
        </p:nvSpPr>
        <p:spPr/>
        <p:txBody>
          <a:bodyPr/>
          <a:lstStyle/>
          <a:p>
            <a:pPr>
              <a:defRPr/>
            </a:pPr>
            <a:endParaRPr lang="en-US" b="0">
              <a:solidFill>
                <a:srgbClr val="000000"/>
              </a:solidFill>
            </a:endParaRPr>
          </a:p>
        </p:txBody>
      </p:sp>
      <p:sp>
        <p:nvSpPr>
          <p:cNvPr id="6" name="Slide Number Placeholder 5"/>
          <p:cNvSpPr>
            <a:spLocks noGrp="1"/>
          </p:cNvSpPr>
          <p:nvPr>
            <p:ph type="sldNum" sz="quarter" idx="12"/>
          </p:nvPr>
        </p:nvSpPr>
        <p:spPr/>
        <p:txBody>
          <a:bodyPr/>
          <a:lstStyle/>
          <a:p>
            <a:pPr>
              <a:defRPr/>
            </a:pPr>
            <a:fld id="{E486E542-7683-3D4F-8E57-924FE3DC4945}" type="slidenum">
              <a:rPr lang="en-US" b="0" smtClean="0">
                <a:solidFill>
                  <a:srgbClr val="000000"/>
                </a:solidFill>
              </a:rPr>
              <a:t>‹#›</a:t>
            </a:fld>
            <a:endParaRPr lang="en-US" b="0">
              <a:solidFill>
                <a:srgbClr val="000000"/>
              </a:solidFill>
            </a:endParaRPr>
          </a:p>
        </p:txBody>
      </p:sp>
    </p:spTree>
    <p:extLst>
      <p:ext uri="{BB962C8B-B14F-4D97-AF65-F5344CB8AC3E}">
        <p14:creationId xmlns:p14="http://schemas.microsoft.com/office/powerpoint/2010/main" val="3717014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b="0">
              <a:solidFill>
                <a:srgbClr val="000000"/>
              </a:solidFill>
            </a:endParaRPr>
          </a:p>
        </p:txBody>
      </p:sp>
      <p:sp>
        <p:nvSpPr>
          <p:cNvPr id="5" name="Footer Placeholder 4"/>
          <p:cNvSpPr>
            <a:spLocks noGrp="1"/>
          </p:cNvSpPr>
          <p:nvPr>
            <p:ph type="ftr" sz="quarter" idx="11"/>
          </p:nvPr>
        </p:nvSpPr>
        <p:spPr/>
        <p:txBody>
          <a:bodyPr/>
          <a:lstStyle/>
          <a:p>
            <a:pPr>
              <a:defRPr/>
            </a:pPr>
            <a:endParaRPr lang="en-US" b="0">
              <a:solidFill>
                <a:srgbClr val="000000"/>
              </a:solidFill>
            </a:endParaRPr>
          </a:p>
        </p:txBody>
      </p:sp>
      <p:sp>
        <p:nvSpPr>
          <p:cNvPr id="6" name="Slide Number Placeholder 5"/>
          <p:cNvSpPr>
            <a:spLocks noGrp="1"/>
          </p:cNvSpPr>
          <p:nvPr>
            <p:ph type="sldNum" sz="quarter" idx="12"/>
          </p:nvPr>
        </p:nvSpPr>
        <p:spPr/>
        <p:txBody>
          <a:bodyPr/>
          <a:lstStyle/>
          <a:p>
            <a:pPr>
              <a:defRPr/>
            </a:pPr>
            <a:fld id="{E486E542-7683-3D4F-8E57-924FE3DC4945}" type="slidenum">
              <a:rPr lang="en-US" b="0" smtClean="0">
                <a:solidFill>
                  <a:srgbClr val="000000"/>
                </a:solidFill>
              </a:rPr>
              <a:t>‹#›</a:t>
            </a:fld>
            <a:endParaRPr lang="en-US" b="0">
              <a:solidFill>
                <a:srgbClr val="000000"/>
              </a:solidFill>
            </a:endParaRPr>
          </a:p>
        </p:txBody>
      </p:sp>
    </p:spTree>
    <p:extLst>
      <p:ext uri="{BB962C8B-B14F-4D97-AF65-F5344CB8AC3E}">
        <p14:creationId xmlns:p14="http://schemas.microsoft.com/office/powerpoint/2010/main" val="3728214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endParaRPr lang="en-US" b="0">
              <a:solidFill>
                <a:srgbClr val="000000"/>
              </a:solidFill>
            </a:endParaRPr>
          </a:p>
        </p:txBody>
      </p:sp>
      <p:sp>
        <p:nvSpPr>
          <p:cNvPr id="6" name="Footer Placeholder 5"/>
          <p:cNvSpPr>
            <a:spLocks noGrp="1"/>
          </p:cNvSpPr>
          <p:nvPr>
            <p:ph type="ftr" sz="quarter" idx="11"/>
          </p:nvPr>
        </p:nvSpPr>
        <p:spPr/>
        <p:txBody>
          <a:bodyPr/>
          <a:lstStyle/>
          <a:p>
            <a:pPr>
              <a:defRPr/>
            </a:pPr>
            <a:endParaRPr lang="en-US" b="0">
              <a:solidFill>
                <a:srgbClr val="000000"/>
              </a:solidFill>
            </a:endParaRPr>
          </a:p>
        </p:txBody>
      </p:sp>
      <p:sp>
        <p:nvSpPr>
          <p:cNvPr id="7" name="Slide Number Placeholder 6"/>
          <p:cNvSpPr>
            <a:spLocks noGrp="1"/>
          </p:cNvSpPr>
          <p:nvPr>
            <p:ph type="sldNum" sz="quarter" idx="12"/>
          </p:nvPr>
        </p:nvSpPr>
        <p:spPr/>
        <p:txBody>
          <a:bodyPr/>
          <a:lstStyle/>
          <a:p>
            <a:pPr>
              <a:defRPr/>
            </a:pPr>
            <a:fld id="{E486E542-7683-3D4F-8E57-924FE3DC4945}" type="slidenum">
              <a:rPr lang="en-US" b="0" smtClean="0">
                <a:solidFill>
                  <a:srgbClr val="000000"/>
                </a:solidFill>
              </a:rPr>
              <a:t>‹#›</a:t>
            </a:fld>
            <a:endParaRPr lang="en-US" b="0">
              <a:solidFill>
                <a:srgbClr val="000000"/>
              </a:solidFill>
            </a:endParaRPr>
          </a:p>
        </p:txBody>
      </p:sp>
    </p:spTree>
    <p:extLst>
      <p:ext uri="{BB962C8B-B14F-4D97-AF65-F5344CB8AC3E}">
        <p14:creationId xmlns:p14="http://schemas.microsoft.com/office/powerpoint/2010/main" val="407596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endParaRPr lang="en-US" b="0">
              <a:solidFill>
                <a:srgbClr val="000000"/>
              </a:solidFill>
            </a:endParaRPr>
          </a:p>
        </p:txBody>
      </p:sp>
      <p:sp>
        <p:nvSpPr>
          <p:cNvPr id="8" name="Footer Placeholder 7"/>
          <p:cNvSpPr>
            <a:spLocks noGrp="1"/>
          </p:cNvSpPr>
          <p:nvPr>
            <p:ph type="ftr" sz="quarter" idx="11"/>
          </p:nvPr>
        </p:nvSpPr>
        <p:spPr/>
        <p:txBody>
          <a:bodyPr/>
          <a:lstStyle/>
          <a:p>
            <a:pPr>
              <a:defRPr/>
            </a:pPr>
            <a:endParaRPr lang="en-US" b="0">
              <a:solidFill>
                <a:srgbClr val="000000"/>
              </a:solidFill>
            </a:endParaRPr>
          </a:p>
        </p:txBody>
      </p:sp>
      <p:sp>
        <p:nvSpPr>
          <p:cNvPr id="9" name="Slide Number Placeholder 8"/>
          <p:cNvSpPr>
            <a:spLocks noGrp="1"/>
          </p:cNvSpPr>
          <p:nvPr>
            <p:ph type="sldNum" sz="quarter" idx="12"/>
          </p:nvPr>
        </p:nvSpPr>
        <p:spPr/>
        <p:txBody>
          <a:bodyPr/>
          <a:lstStyle/>
          <a:p>
            <a:pPr>
              <a:defRPr/>
            </a:pPr>
            <a:fld id="{E486E542-7683-3D4F-8E57-924FE3DC4945}" type="slidenum">
              <a:rPr lang="en-US" b="0" smtClean="0">
                <a:solidFill>
                  <a:srgbClr val="000000"/>
                </a:solidFill>
              </a:rPr>
              <a:t>‹#›</a:t>
            </a:fld>
            <a:endParaRPr lang="en-US" b="0">
              <a:solidFill>
                <a:srgbClr val="000000"/>
              </a:solidFill>
            </a:endParaRPr>
          </a:p>
        </p:txBody>
      </p:sp>
    </p:spTree>
    <p:extLst>
      <p:ext uri="{BB962C8B-B14F-4D97-AF65-F5344CB8AC3E}">
        <p14:creationId xmlns:p14="http://schemas.microsoft.com/office/powerpoint/2010/main" val="1870263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b="0">
              <a:solidFill>
                <a:srgbClr val="000000"/>
              </a:solidFill>
            </a:endParaRPr>
          </a:p>
        </p:txBody>
      </p:sp>
      <p:sp>
        <p:nvSpPr>
          <p:cNvPr id="4" name="Footer Placeholder 3"/>
          <p:cNvSpPr>
            <a:spLocks noGrp="1"/>
          </p:cNvSpPr>
          <p:nvPr>
            <p:ph type="ftr" sz="quarter" idx="11"/>
          </p:nvPr>
        </p:nvSpPr>
        <p:spPr/>
        <p:txBody>
          <a:bodyPr/>
          <a:lstStyle/>
          <a:p>
            <a:pPr>
              <a:defRPr/>
            </a:pPr>
            <a:endParaRPr lang="en-US" b="0">
              <a:solidFill>
                <a:srgbClr val="000000"/>
              </a:solidFill>
            </a:endParaRPr>
          </a:p>
        </p:txBody>
      </p:sp>
      <p:sp>
        <p:nvSpPr>
          <p:cNvPr id="5" name="Slide Number Placeholder 4"/>
          <p:cNvSpPr>
            <a:spLocks noGrp="1"/>
          </p:cNvSpPr>
          <p:nvPr>
            <p:ph type="sldNum" sz="quarter" idx="12"/>
          </p:nvPr>
        </p:nvSpPr>
        <p:spPr/>
        <p:txBody>
          <a:bodyPr/>
          <a:lstStyle/>
          <a:p>
            <a:pPr>
              <a:defRPr/>
            </a:pPr>
            <a:fld id="{E486E542-7683-3D4F-8E57-924FE3DC4945}" type="slidenum">
              <a:rPr lang="en-US" b="0" smtClean="0">
                <a:solidFill>
                  <a:srgbClr val="000000"/>
                </a:solidFill>
              </a:rPr>
              <a:t>‹#›</a:t>
            </a:fld>
            <a:endParaRPr lang="en-US" b="0">
              <a:solidFill>
                <a:srgbClr val="000000"/>
              </a:solidFill>
            </a:endParaRPr>
          </a:p>
        </p:txBody>
      </p:sp>
    </p:spTree>
    <p:extLst>
      <p:ext uri="{BB962C8B-B14F-4D97-AF65-F5344CB8AC3E}">
        <p14:creationId xmlns:p14="http://schemas.microsoft.com/office/powerpoint/2010/main" val="109479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b="0">
              <a:solidFill>
                <a:srgbClr val="000000"/>
              </a:solidFill>
            </a:endParaRPr>
          </a:p>
        </p:txBody>
      </p:sp>
      <p:sp>
        <p:nvSpPr>
          <p:cNvPr id="3" name="Footer Placeholder 2"/>
          <p:cNvSpPr>
            <a:spLocks noGrp="1"/>
          </p:cNvSpPr>
          <p:nvPr>
            <p:ph type="ftr" sz="quarter" idx="11"/>
          </p:nvPr>
        </p:nvSpPr>
        <p:spPr/>
        <p:txBody>
          <a:bodyPr/>
          <a:lstStyle/>
          <a:p>
            <a:pPr>
              <a:defRPr/>
            </a:pPr>
            <a:endParaRPr lang="en-US" b="0">
              <a:solidFill>
                <a:srgbClr val="000000"/>
              </a:solidFill>
            </a:endParaRPr>
          </a:p>
        </p:txBody>
      </p:sp>
      <p:sp>
        <p:nvSpPr>
          <p:cNvPr id="4" name="Slide Number Placeholder 3"/>
          <p:cNvSpPr>
            <a:spLocks noGrp="1"/>
          </p:cNvSpPr>
          <p:nvPr>
            <p:ph type="sldNum" sz="quarter" idx="12"/>
          </p:nvPr>
        </p:nvSpPr>
        <p:spPr/>
        <p:txBody>
          <a:bodyPr/>
          <a:lstStyle/>
          <a:p>
            <a:pPr>
              <a:defRPr/>
            </a:pPr>
            <a:fld id="{E486E542-7683-3D4F-8E57-924FE3DC4945}" type="slidenum">
              <a:rPr lang="en-US" b="0" smtClean="0">
                <a:solidFill>
                  <a:srgbClr val="000000"/>
                </a:solidFill>
              </a:rPr>
              <a:t>‹#›</a:t>
            </a:fld>
            <a:endParaRPr lang="en-US" b="0">
              <a:solidFill>
                <a:srgbClr val="000000"/>
              </a:solidFill>
            </a:endParaRPr>
          </a:p>
        </p:txBody>
      </p:sp>
    </p:spTree>
    <p:extLst>
      <p:ext uri="{BB962C8B-B14F-4D97-AF65-F5344CB8AC3E}">
        <p14:creationId xmlns:p14="http://schemas.microsoft.com/office/powerpoint/2010/main" val="2561396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b="0">
              <a:solidFill>
                <a:srgbClr val="000000"/>
              </a:solidFill>
            </a:endParaRPr>
          </a:p>
        </p:txBody>
      </p:sp>
      <p:sp>
        <p:nvSpPr>
          <p:cNvPr id="6" name="Footer Placeholder 5"/>
          <p:cNvSpPr>
            <a:spLocks noGrp="1"/>
          </p:cNvSpPr>
          <p:nvPr>
            <p:ph type="ftr" sz="quarter" idx="11"/>
          </p:nvPr>
        </p:nvSpPr>
        <p:spPr/>
        <p:txBody>
          <a:bodyPr/>
          <a:lstStyle/>
          <a:p>
            <a:pPr>
              <a:defRPr/>
            </a:pPr>
            <a:endParaRPr lang="en-US" b="0">
              <a:solidFill>
                <a:srgbClr val="000000"/>
              </a:solidFill>
            </a:endParaRPr>
          </a:p>
        </p:txBody>
      </p:sp>
      <p:sp>
        <p:nvSpPr>
          <p:cNvPr id="7" name="Slide Number Placeholder 6"/>
          <p:cNvSpPr>
            <a:spLocks noGrp="1"/>
          </p:cNvSpPr>
          <p:nvPr>
            <p:ph type="sldNum" sz="quarter" idx="12"/>
          </p:nvPr>
        </p:nvSpPr>
        <p:spPr/>
        <p:txBody>
          <a:bodyPr/>
          <a:lstStyle/>
          <a:p>
            <a:pPr>
              <a:defRPr/>
            </a:pPr>
            <a:fld id="{E486E542-7683-3D4F-8E57-924FE3DC4945}" type="slidenum">
              <a:rPr lang="en-US" b="0" smtClean="0">
                <a:solidFill>
                  <a:srgbClr val="000000"/>
                </a:solidFill>
              </a:rPr>
              <a:t>‹#›</a:t>
            </a:fld>
            <a:endParaRPr lang="en-US" b="0">
              <a:solidFill>
                <a:srgbClr val="000000"/>
              </a:solidFill>
            </a:endParaRPr>
          </a:p>
        </p:txBody>
      </p:sp>
    </p:spTree>
    <p:extLst>
      <p:ext uri="{BB962C8B-B14F-4D97-AF65-F5344CB8AC3E}">
        <p14:creationId xmlns:p14="http://schemas.microsoft.com/office/powerpoint/2010/main" val="3497188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b="0">
              <a:solidFill>
                <a:srgbClr val="000000"/>
              </a:solidFill>
            </a:endParaRPr>
          </a:p>
        </p:txBody>
      </p:sp>
      <p:sp>
        <p:nvSpPr>
          <p:cNvPr id="6" name="Footer Placeholder 5"/>
          <p:cNvSpPr>
            <a:spLocks noGrp="1"/>
          </p:cNvSpPr>
          <p:nvPr>
            <p:ph type="ftr" sz="quarter" idx="11"/>
          </p:nvPr>
        </p:nvSpPr>
        <p:spPr/>
        <p:txBody>
          <a:bodyPr/>
          <a:lstStyle/>
          <a:p>
            <a:pPr>
              <a:defRPr/>
            </a:pPr>
            <a:endParaRPr lang="en-US" b="0">
              <a:solidFill>
                <a:srgbClr val="000000"/>
              </a:solidFill>
            </a:endParaRPr>
          </a:p>
        </p:txBody>
      </p:sp>
      <p:sp>
        <p:nvSpPr>
          <p:cNvPr id="7" name="Slide Number Placeholder 6"/>
          <p:cNvSpPr>
            <a:spLocks noGrp="1"/>
          </p:cNvSpPr>
          <p:nvPr>
            <p:ph type="sldNum" sz="quarter" idx="12"/>
          </p:nvPr>
        </p:nvSpPr>
        <p:spPr/>
        <p:txBody>
          <a:bodyPr/>
          <a:lstStyle/>
          <a:p>
            <a:pPr>
              <a:defRPr/>
            </a:pPr>
            <a:fld id="{E486E542-7683-3D4F-8E57-924FE3DC4945}" type="slidenum">
              <a:rPr lang="en-US" b="0" smtClean="0">
                <a:solidFill>
                  <a:srgbClr val="000000"/>
                </a:solidFill>
              </a:rPr>
              <a:t>‹#›</a:t>
            </a:fld>
            <a:endParaRPr lang="en-US" b="0">
              <a:solidFill>
                <a:srgbClr val="000000"/>
              </a:solidFill>
            </a:endParaRPr>
          </a:p>
        </p:txBody>
      </p:sp>
    </p:spTree>
    <p:extLst>
      <p:ext uri="{BB962C8B-B14F-4D97-AF65-F5344CB8AC3E}">
        <p14:creationId xmlns:p14="http://schemas.microsoft.com/office/powerpoint/2010/main" val="3055517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b="0">
              <a:solidFill>
                <a:srgbClr val="000000"/>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b="0">
              <a:solidFill>
                <a:srgbClr val="000000"/>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486E542-7683-3D4F-8E57-924FE3DC4945}" type="slidenum">
              <a:rPr lang="en-US" b="0" smtClean="0">
                <a:solidFill>
                  <a:srgbClr val="000000"/>
                </a:solidFill>
              </a:rPr>
              <a:t>‹#›</a:t>
            </a:fld>
            <a:endParaRPr lang="en-US" b="0">
              <a:solidFill>
                <a:srgbClr val="000000"/>
              </a:solidFill>
            </a:endParaRPr>
          </a:p>
        </p:txBody>
      </p:sp>
    </p:spTree>
    <p:extLst>
      <p:ext uri="{BB962C8B-B14F-4D97-AF65-F5344CB8AC3E}">
        <p14:creationId xmlns:p14="http://schemas.microsoft.com/office/powerpoint/2010/main" val="1402706962"/>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120090485@link.cuhk.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plusplus.com/reference/cctyp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plusplus.com/reference/cstr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9D1D75-D456-C03B-A045-5EDCF4805172}"/>
              </a:ext>
            </a:extLst>
          </p:cNvPr>
          <p:cNvSpPr>
            <a:spLocks noGrp="1"/>
          </p:cNvSpPr>
          <p:nvPr>
            <p:ph type="ctrTitle"/>
          </p:nvPr>
        </p:nvSpPr>
        <p:spPr>
          <a:xfrm>
            <a:off x="0" y="228600"/>
            <a:ext cx="12192000" cy="3281363"/>
          </a:xfrm>
        </p:spPr>
        <p:txBody>
          <a:bodyPr>
            <a:normAutofit fontScale="90000"/>
          </a:bodyPr>
          <a:lstStyle/>
          <a:p>
            <a:r>
              <a:rPr lang="zh-CN" altLang="zh-CN" b="1" dirty="0"/>
              <a:t>Tutorial 2 </a:t>
            </a:r>
            <a:br>
              <a:rPr lang="en-US" altLang="zh-CN" b="1" dirty="0"/>
            </a:br>
            <a:r>
              <a:rPr lang="zh-CN" altLang="zh-CN" b="1" dirty="0"/>
              <a:t>Get familiar with VS Code &amp; </a:t>
            </a:r>
            <a:r>
              <a:rPr lang="zh-CN" altLang="zh-CN" b="1" dirty="0" err="1"/>
              <a:t>Makefile</a:t>
            </a:r>
            <a:r>
              <a:rPr lang="zh-CN" altLang="zh-CN" b="1" dirty="0"/>
              <a:t> </a:t>
            </a:r>
            <a:br>
              <a:rPr lang="en-US" altLang="zh-CN" b="1" dirty="0"/>
            </a:br>
            <a:r>
              <a:rPr lang="zh-CN" altLang="zh-CN" b="1" dirty="0"/>
              <a:t>and </a:t>
            </a:r>
            <a:br>
              <a:rPr lang="en-US" altLang="zh-CN" b="1" dirty="0"/>
            </a:br>
            <a:r>
              <a:rPr lang="zh-CN" altLang="zh-CN" b="1" dirty="0"/>
              <a:t>String Applications</a:t>
            </a:r>
            <a:endParaRPr lang="en-US" b="1" dirty="0"/>
          </a:p>
        </p:txBody>
      </p:sp>
      <p:sp>
        <p:nvSpPr>
          <p:cNvPr id="3" name="副标题 2">
            <a:extLst>
              <a:ext uri="{FF2B5EF4-FFF2-40B4-BE49-F238E27FC236}">
                <a16:creationId xmlns:a16="http://schemas.microsoft.com/office/drawing/2014/main" id="{09463F28-9881-D099-6571-FEC768BD6265}"/>
              </a:ext>
            </a:extLst>
          </p:cNvPr>
          <p:cNvSpPr>
            <a:spLocks noGrp="1"/>
          </p:cNvSpPr>
          <p:nvPr>
            <p:ph type="subTitle" idx="1"/>
          </p:nvPr>
        </p:nvSpPr>
        <p:spPr>
          <a:xfrm>
            <a:off x="1524000" y="3886200"/>
            <a:ext cx="9144000" cy="1655762"/>
          </a:xfrm>
        </p:spPr>
        <p:txBody>
          <a:bodyPr/>
          <a:lstStyle/>
          <a:p>
            <a:r>
              <a:rPr lang="zh-CN" dirty="0"/>
              <a:t>Sep. 19, 2022</a:t>
            </a:r>
          </a:p>
          <a:p>
            <a:r>
              <a:rPr lang="zh-CN" dirty="0"/>
              <a:t>Lai Wei (USTF)</a:t>
            </a:r>
          </a:p>
          <a:p>
            <a:r>
              <a:rPr lang="zh-CN" dirty="0"/>
              <a:t>(SDS, </a:t>
            </a:r>
            <a:r>
              <a:rPr lang="zh-CN" dirty="0">
                <a:hlinkClick r:id="rId2"/>
              </a:rPr>
              <a:t>120090485@link.cuhk.edu.cn</a:t>
            </a:r>
            <a:r>
              <a:rPr lang="zh-CN" dirty="0"/>
              <a:t>)</a:t>
            </a:r>
          </a:p>
          <a:p>
            <a:endParaRPr lang="en-US" dirty="0"/>
          </a:p>
        </p:txBody>
      </p:sp>
    </p:spTree>
    <p:extLst>
      <p:ext uri="{BB962C8B-B14F-4D97-AF65-F5344CB8AC3E}">
        <p14:creationId xmlns:p14="http://schemas.microsoft.com/office/powerpoint/2010/main" val="2288153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1" name="Rectangle 3"/>
          <p:cNvSpPr>
            <a:spLocks noChangeArrowheads="1"/>
          </p:cNvSpPr>
          <p:nvPr/>
        </p:nvSpPr>
        <p:spPr bwMode="auto">
          <a:xfrm>
            <a:off x="2006600" y="1155700"/>
            <a:ext cx="8128000" cy="5245100"/>
          </a:xfrm>
          <a:prstGeom prst="rect">
            <a:avLst/>
          </a:prstGeom>
          <a:noFill/>
          <a:ln w="9525">
            <a:noFill/>
            <a:miter lim="800000"/>
          </a:ln>
          <a:effectLst/>
        </p:spPr>
        <p:txBody>
          <a:bodyPr/>
          <a:lstStyle/>
          <a:p>
            <a:pPr marL="342900" indent="-342900">
              <a:lnSpc>
                <a:spcPct val="85000"/>
              </a:lnSpc>
              <a:spcAft>
                <a:spcPts val="1200"/>
              </a:spcAft>
              <a:buFontTx/>
              <a:buChar char="•"/>
              <a:defRPr/>
            </a:pPr>
            <a:r>
              <a:rPr lang="zh-CN" sz="2400" i="1" dirty="0">
                <a:solidFill>
                  <a:srgbClr val="000000"/>
                </a:solidFill>
              </a:rPr>
              <a:t>首字母</a:t>
            </a:r>
            <a:r>
              <a:rPr lang="zh-CN" sz="2400" b="0" dirty="0">
                <a:solidFill>
                  <a:srgbClr val="000000"/>
                </a:solidFill>
              </a:rPr>
              <a:t>缩略词</a:t>
            </a:r>
            <a:r>
              <a:rPr lang="zh-CN" sz="2400" b="0" i="1" dirty="0">
                <a:solidFill>
                  <a:srgbClr val="000000"/>
                </a:solidFill>
              </a:rPr>
              <a:t> </a:t>
            </a:r>
            <a:r>
              <a:rPr lang="zh-CN" sz="2400" b="0" dirty="0">
                <a:solidFill>
                  <a:srgbClr val="000000"/>
                </a:solidFill>
              </a:rPr>
              <a:t>是通过取序列中每个单词的首字母组成的单词，如</a:t>
            </a:r>
          </a:p>
          <a:p>
            <a:pPr marL="342900" indent="-342900">
              <a:lnSpc>
                <a:spcPct val="85000"/>
              </a:lnSpc>
              <a:spcAft>
                <a:spcPts val="1200"/>
              </a:spcAft>
              <a:buFontTx/>
              <a:buChar char="•"/>
              <a:defRPr/>
            </a:pPr>
            <a:endParaRPr lang="en-US" altLang="zh-CN" sz="2400" b="0" dirty="0">
              <a:solidFill>
                <a:srgbClr val="000000"/>
              </a:solidFill>
            </a:endParaRPr>
          </a:p>
          <a:p>
            <a:pPr marL="342900" indent="-342900">
              <a:lnSpc>
                <a:spcPct val="85000"/>
              </a:lnSpc>
              <a:spcAft>
                <a:spcPts val="1200"/>
              </a:spcAft>
              <a:buFontTx/>
              <a:buChar char="•"/>
              <a:defRPr/>
            </a:pPr>
            <a:r>
              <a:rPr lang="zh-CN" altLang="zh-CN" sz="2400" b="0" dirty="0">
                <a:solidFill>
                  <a:srgbClr val="000000"/>
                </a:solidFill>
              </a:rPr>
              <a:t>编写一个生成首字母缩略词的 C++ 程序，如以下示例运行所示：</a:t>
            </a:r>
          </a:p>
          <a:p>
            <a:pPr marL="342900" indent="-342900">
              <a:lnSpc>
                <a:spcPct val="85000"/>
              </a:lnSpc>
              <a:spcAft>
                <a:spcPts val="1200"/>
              </a:spcAft>
              <a:buFontTx/>
              <a:buChar char="•"/>
              <a:defRPr/>
            </a:pPr>
            <a:endParaRPr lang="en-US" altLang="zh-CN" sz="2400" b="0" dirty="0">
              <a:solidFill>
                <a:srgbClr val="000000"/>
              </a:solidFill>
            </a:endParaRPr>
          </a:p>
          <a:p>
            <a:pPr marL="342900" indent="-342900">
              <a:lnSpc>
                <a:spcPct val="85000"/>
              </a:lnSpc>
              <a:spcAft>
                <a:spcPts val="1200"/>
              </a:spcAft>
              <a:buFontTx/>
              <a:buChar char="•"/>
              <a:defRPr/>
            </a:pPr>
            <a:endParaRPr lang="en-US" altLang="zh-CN" sz="2400" b="0" dirty="0">
              <a:solidFill>
                <a:srgbClr val="000000"/>
              </a:solidFill>
            </a:endParaRPr>
          </a:p>
          <a:p>
            <a:pPr marL="342900" indent="-342900">
              <a:lnSpc>
                <a:spcPct val="85000"/>
              </a:lnSpc>
              <a:spcAft>
                <a:spcPts val="1200"/>
              </a:spcAft>
              <a:buFontTx/>
              <a:buChar char="•"/>
              <a:defRPr/>
            </a:pPr>
            <a:endParaRPr lang="en-US" altLang="zh-CN" sz="2400" b="0" dirty="0">
              <a:solidFill>
                <a:srgbClr val="000000"/>
              </a:solidFill>
            </a:endParaRPr>
          </a:p>
          <a:p>
            <a:pPr marL="342900" indent="-342900">
              <a:lnSpc>
                <a:spcPct val="85000"/>
              </a:lnSpc>
              <a:spcAft>
                <a:spcPts val="1200"/>
              </a:spcAft>
              <a:buFontTx/>
              <a:buChar char="•"/>
              <a:defRPr/>
            </a:pPr>
            <a:endParaRPr lang="en-US" altLang="zh-CN" sz="2400" b="0" dirty="0">
              <a:solidFill>
                <a:srgbClr val="000000"/>
              </a:solidFill>
            </a:endParaRPr>
          </a:p>
        </p:txBody>
      </p:sp>
      <p:sp>
        <p:nvSpPr>
          <p:cNvPr id="534542" name="Text Box 14"/>
          <p:cNvSpPr txBox="1">
            <a:spLocks noChangeArrowheads="1"/>
          </p:cNvSpPr>
          <p:nvPr/>
        </p:nvSpPr>
        <p:spPr bwMode="auto">
          <a:xfrm>
            <a:off x="2298700" y="1905001"/>
            <a:ext cx="7200900" cy="736355"/>
          </a:xfrm>
          <a:prstGeom prst="rect">
            <a:avLst/>
          </a:prstGeom>
          <a:noFill/>
          <a:ln w="9525">
            <a:noFill/>
            <a:miter lim="800000"/>
          </a:ln>
          <a:effectLst/>
        </p:spPr>
        <p:txBody>
          <a:bodyPr wrap="square">
            <a:spAutoFit/>
          </a:bodyPr>
          <a:lstStyle/>
          <a:p>
            <a:pPr>
              <a:lnSpc>
                <a:spcPct val="90000"/>
              </a:lnSpc>
              <a:spcBef>
                <a:spcPct val="50000"/>
              </a:spcBef>
              <a:defRPr/>
            </a:pPr>
            <a:r>
              <a:rPr lang="zh-CN" sz="1800" dirty="0">
                <a:solidFill>
                  <a:srgbClr val="000000"/>
                </a:solidFill>
                <a:latin typeface="Courier New" panose="02070309020205020404" pitchFamily="1" charset="0"/>
              </a:rPr>
              <a:t>“自给式水下呼吸器”</a:t>
            </a:r>
          </a:p>
          <a:p>
            <a:pPr>
              <a:lnSpc>
                <a:spcPct val="90000"/>
              </a:lnSpc>
              <a:spcBef>
                <a:spcPct val="50000"/>
              </a:spcBef>
              <a:defRPr/>
            </a:pPr>
            <a:endParaRPr lang="en-US" sz="1800" dirty="0">
              <a:solidFill>
                <a:srgbClr val="000000"/>
              </a:solidFill>
              <a:latin typeface="Courier New" panose="02070309020205020404" pitchFamily="1" charset="0"/>
            </a:endParaRPr>
          </a:p>
        </p:txBody>
      </p:sp>
      <p:sp>
        <p:nvSpPr>
          <p:cNvPr id="534543" name="Text Box 15"/>
          <p:cNvSpPr txBox="1">
            <a:spLocks noChangeArrowheads="1"/>
          </p:cNvSpPr>
          <p:nvPr/>
        </p:nvSpPr>
        <p:spPr bwMode="auto">
          <a:xfrm>
            <a:off x="9156700" y="1905001"/>
            <a:ext cx="1206500" cy="348557"/>
          </a:xfrm>
          <a:prstGeom prst="rect">
            <a:avLst/>
          </a:prstGeom>
          <a:noFill/>
          <a:ln w="9525">
            <a:noFill/>
            <a:miter lim="800000"/>
          </a:ln>
          <a:effectLst/>
        </p:spPr>
        <p:txBody>
          <a:bodyPr wrap="square">
            <a:spAutoFit/>
          </a:bodyPr>
          <a:lstStyle/>
          <a:p>
            <a:pPr>
              <a:lnSpc>
                <a:spcPct val="90000"/>
              </a:lnSpc>
              <a:spcBef>
                <a:spcPct val="50000"/>
              </a:spcBef>
              <a:defRPr/>
            </a:pPr>
            <a:r>
              <a:rPr lang="zh-CN" sz="1800" dirty="0">
                <a:solidFill>
                  <a:srgbClr val="000000"/>
                </a:solidFill>
                <a:latin typeface="Courier New" panose="02070309020205020404" pitchFamily="1" charset="0"/>
              </a:rPr>
              <a:t>“水肺”</a:t>
            </a:r>
          </a:p>
        </p:txBody>
      </p:sp>
      <p:sp>
        <p:nvSpPr>
          <p:cNvPr id="534544" name="Line 16"/>
          <p:cNvSpPr>
            <a:spLocks noChangeShapeType="1"/>
          </p:cNvSpPr>
          <p:nvPr/>
        </p:nvSpPr>
        <p:spPr bwMode="auto">
          <a:xfrm>
            <a:off x="8928100" y="2082800"/>
            <a:ext cx="268288" cy="0"/>
          </a:xfrm>
          <a:prstGeom prst="line">
            <a:avLst/>
          </a:prstGeom>
          <a:noFill/>
          <a:ln w="9525">
            <a:solidFill>
              <a:schemeClr val="tx1"/>
            </a:solidFill>
            <a:round/>
            <a:tailEnd type="triangle" w="med" len="med"/>
          </a:ln>
          <a:effectLst/>
        </p:spPr>
        <p:txBody>
          <a:bodyPr wrap="none" anchor="ctr"/>
          <a:lstStyle/>
          <a:p>
            <a:pPr>
              <a:defRPr/>
            </a:pPr>
            <a:endParaRPr lang="en-US">
              <a:solidFill>
                <a:srgbClr val="000000"/>
              </a:solidFill>
            </a:endParaRPr>
          </a:p>
        </p:txBody>
      </p:sp>
      <p:grpSp>
        <p:nvGrpSpPr>
          <p:cNvPr id="2" name="Group 38"/>
          <p:cNvGrpSpPr/>
          <p:nvPr/>
        </p:nvGrpSpPr>
        <p:grpSpPr bwMode="auto">
          <a:xfrm>
            <a:off x="3048001" y="3344864"/>
            <a:ext cx="6105525" cy="1836737"/>
            <a:chOff x="960" y="2336"/>
            <a:chExt cx="3846" cy="1157"/>
          </a:xfrm>
        </p:grpSpPr>
        <p:pic>
          <p:nvPicPr>
            <p:cNvPr id="534545" name="Picture 17" descr="Console (2"/>
            <p:cNvPicPr>
              <a:picLocks noChangeAspect="1" noChangeArrowheads="1"/>
            </p:cNvPicPr>
            <p:nvPr/>
          </p:nvPicPr>
          <p:blipFill>
            <a:blip r:embed="rId3"/>
            <a:srcRect/>
            <a:stretch>
              <a:fillRect/>
            </a:stretch>
          </p:blipFill>
          <p:spPr bwMode="auto">
            <a:xfrm>
              <a:off x="960" y="2341"/>
              <a:ext cx="3846" cy="1152"/>
            </a:xfrm>
            <a:prstGeom prst="rect">
              <a:avLst/>
            </a:prstGeom>
            <a:noFill/>
          </p:spPr>
        </p:pic>
        <p:sp>
          <p:nvSpPr>
            <p:cNvPr id="534548" name="Text Box 20"/>
            <p:cNvSpPr txBox="1">
              <a:spLocks noChangeArrowheads="1"/>
            </p:cNvSpPr>
            <p:nvPr/>
          </p:nvSpPr>
          <p:spPr bwMode="auto">
            <a:xfrm>
              <a:off x="1200" y="2336"/>
              <a:ext cx="3360" cy="154"/>
            </a:xfrm>
            <a:prstGeom prst="rect">
              <a:avLst/>
            </a:prstGeom>
            <a:noFill/>
            <a:ln w="9525">
              <a:noFill/>
              <a:miter lim="800000"/>
            </a:ln>
            <a:effectLst/>
          </p:spPr>
          <p:txBody>
            <a:bodyPr>
              <a:spAutoFit/>
            </a:bodyPr>
            <a:lstStyle/>
            <a:p>
              <a:pPr algn="ctr">
                <a:defRPr/>
              </a:pPr>
              <a:r>
                <a:rPr lang="zh-CN" sz="1000">
                  <a:solidFill>
                    <a:srgbClr val="333333"/>
                  </a:solidFill>
                  <a:latin typeface="Helvetica" charset="0"/>
                </a:rPr>
                <a:t>首字母缩略词</a:t>
              </a:r>
              <a:endParaRPr lang="en-US" sz="1000" b="0">
                <a:solidFill>
                  <a:srgbClr val="333333"/>
                </a:solidFill>
                <a:latin typeface="Charcoal CY" charset="-52"/>
              </a:endParaRPr>
            </a:p>
          </p:txBody>
        </p:sp>
      </p:grpSp>
      <p:sp>
        <p:nvSpPr>
          <p:cNvPr id="534549" name="Text Box 21"/>
          <p:cNvSpPr txBox="1">
            <a:spLocks noChangeArrowheads="1"/>
          </p:cNvSpPr>
          <p:nvPr/>
        </p:nvSpPr>
        <p:spPr bwMode="auto">
          <a:xfrm>
            <a:off x="3060700" y="3535363"/>
            <a:ext cx="5118100" cy="304800"/>
          </a:xfrm>
          <a:prstGeom prst="rect">
            <a:avLst/>
          </a:prstGeom>
          <a:noFill/>
          <a:ln w="9525">
            <a:noFill/>
            <a:miter lim="800000"/>
          </a:ln>
          <a:effectLst/>
        </p:spPr>
        <p:txBody>
          <a:bodyPr>
            <a:spAutoFit/>
          </a:bodyPr>
          <a:lstStyle/>
          <a:p>
            <a:pPr>
              <a:defRPr/>
            </a:pPr>
            <a:r>
              <a:rPr lang="zh-CN">
                <a:solidFill>
                  <a:srgbClr val="000000"/>
                </a:solidFill>
                <a:latin typeface="Courier New" panose="02070309020205020404" pitchFamily="1" charset="0"/>
              </a:rPr>
              <a:t>生成首字母缩略词的程序</a:t>
            </a:r>
          </a:p>
        </p:txBody>
      </p:sp>
      <p:sp>
        <p:nvSpPr>
          <p:cNvPr id="534550" name="Text Box 22"/>
          <p:cNvSpPr txBox="1">
            <a:spLocks noChangeArrowheads="1"/>
          </p:cNvSpPr>
          <p:nvPr/>
        </p:nvSpPr>
        <p:spPr bwMode="auto">
          <a:xfrm>
            <a:off x="3060700" y="3744913"/>
            <a:ext cx="5118100" cy="304800"/>
          </a:xfrm>
          <a:prstGeom prst="rect">
            <a:avLst/>
          </a:prstGeom>
          <a:noFill/>
          <a:ln w="9525">
            <a:noFill/>
            <a:miter lim="800000"/>
          </a:ln>
          <a:effectLst/>
        </p:spPr>
        <p:txBody>
          <a:bodyPr>
            <a:spAutoFit/>
          </a:bodyPr>
          <a:lstStyle/>
          <a:p>
            <a:pPr>
              <a:defRPr/>
            </a:pPr>
            <a:r>
              <a:rPr lang="zh-CN">
                <a:solidFill>
                  <a:srgbClr val="000000"/>
                </a:solidFill>
                <a:latin typeface="Courier New" panose="02070309020205020404" pitchFamily="1" charset="0"/>
              </a:rPr>
              <a:t>输入字符串：</a:t>
            </a:r>
          </a:p>
        </p:txBody>
      </p:sp>
      <p:sp>
        <p:nvSpPr>
          <p:cNvPr id="534551" name="Text Box 23"/>
          <p:cNvSpPr txBox="1">
            <a:spLocks noChangeArrowheads="1"/>
          </p:cNvSpPr>
          <p:nvPr/>
        </p:nvSpPr>
        <p:spPr bwMode="auto">
          <a:xfrm>
            <a:off x="3060700" y="3744913"/>
            <a:ext cx="5118100" cy="304800"/>
          </a:xfrm>
          <a:prstGeom prst="rect">
            <a:avLst/>
          </a:prstGeom>
          <a:noFill/>
          <a:ln w="9525">
            <a:noFill/>
            <a:miter lim="800000"/>
          </a:ln>
          <a:effectLst/>
        </p:spPr>
        <p:txBody>
          <a:bodyPr>
            <a:spAutoFit/>
          </a:bodyPr>
          <a:lstStyle/>
          <a:p>
            <a:pPr>
              <a:defRPr/>
            </a:pPr>
            <a:r>
              <a:rPr lang="zh-CN">
                <a:solidFill>
                  <a:srgbClr val="0000FF"/>
                </a:solidFill>
                <a:latin typeface="Courier New" panose="02070309020205020404" pitchFamily="1" charset="0"/>
              </a:rPr>
              <a:t>不在我的后院</a:t>
            </a:r>
          </a:p>
        </p:txBody>
      </p:sp>
      <p:sp>
        <p:nvSpPr>
          <p:cNvPr id="534552" name="Text Box 24"/>
          <p:cNvSpPr txBox="1">
            <a:spLocks noChangeArrowheads="1"/>
          </p:cNvSpPr>
          <p:nvPr/>
        </p:nvSpPr>
        <p:spPr bwMode="auto">
          <a:xfrm>
            <a:off x="3060700" y="3954463"/>
            <a:ext cx="5118100" cy="304800"/>
          </a:xfrm>
          <a:prstGeom prst="rect">
            <a:avLst/>
          </a:prstGeom>
          <a:noFill/>
          <a:ln w="9525">
            <a:noFill/>
            <a:miter lim="800000"/>
          </a:ln>
          <a:effectLst/>
        </p:spPr>
        <p:txBody>
          <a:bodyPr>
            <a:spAutoFit/>
          </a:bodyPr>
          <a:lstStyle/>
          <a:p>
            <a:pPr>
              <a:defRPr/>
            </a:pPr>
            <a:r>
              <a:rPr lang="zh-CN" dirty="0">
                <a:solidFill>
                  <a:srgbClr val="000000"/>
                </a:solidFill>
                <a:latin typeface="Courier New" panose="02070309020205020404" pitchFamily="1" charset="0"/>
              </a:rPr>
              <a:t>首字母缩略词是“nimby”</a:t>
            </a:r>
          </a:p>
        </p:txBody>
      </p:sp>
      <p:sp>
        <p:nvSpPr>
          <p:cNvPr id="534553" name="Text Box 25"/>
          <p:cNvSpPr txBox="1">
            <a:spLocks noChangeArrowheads="1"/>
          </p:cNvSpPr>
          <p:nvPr/>
        </p:nvSpPr>
        <p:spPr bwMode="auto">
          <a:xfrm>
            <a:off x="3060700" y="4164013"/>
            <a:ext cx="5118100" cy="304800"/>
          </a:xfrm>
          <a:prstGeom prst="rect">
            <a:avLst/>
          </a:prstGeom>
          <a:noFill/>
          <a:ln w="9525">
            <a:noFill/>
            <a:miter lim="800000"/>
          </a:ln>
          <a:effectLst/>
        </p:spPr>
        <p:txBody>
          <a:bodyPr>
            <a:spAutoFit/>
          </a:bodyPr>
          <a:lstStyle/>
          <a:p>
            <a:pPr>
              <a:defRPr/>
            </a:pPr>
            <a:r>
              <a:rPr lang="zh-CN">
                <a:solidFill>
                  <a:srgbClr val="000000"/>
                </a:solidFill>
                <a:latin typeface="Courier New" panose="02070309020205020404" pitchFamily="1" charset="0"/>
              </a:rPr>
              <a:t>输入字符串：</a:t>
            </a:r>
          </a:p>
        </p:txBody>
      </p:sp>
      <p:sp>
        <p:nvSpPr>
          <p:cNvPr id="534554" name="Text Box 26"/>
          <p:cNvSpPr txBox="1">
            <a:spLocks noChangeArrowheads="1"/>
          </p:cNvSpPr>
          <p:nvPr/>
        </p:nvSpPr>
        <p:spPr bwMode="auto">
          <a:xfrm>
            <a:off x="3060700" y="4164013"/>
            <a:ext cx="5880100" cy="369332"/>
          </a:xfrm>
          <a:prstGeom prst="rect">
            <a:avLst/>
          </a:prstGeom>
          <a:noFill/>
          <a:ln w="9525">
            <a:noFill/>
            <a:miter lim="800000"/>
          </a:ln>
          <a:effectLst/>
        </p:spPr>
        <p:txBody>
          <a:bodyPr>
            <a:spAutoFit/>
          </a:bodyPr>
          <a:lstStyle/>
          <a:p>
            <a:pPr>
              <a:defRPr/>
            </a:pPr>
            <a:r>
              <a:rPr lang="zh-CN" dirty="0">
                <a:solidFill>
                  <a:srgbClr val="0000FF"/>
                </a:solidFill>
                <a:latin typeface="Courier New" panose="02070309020205020404" pitchFamily="1" charset="0"/>
              </a:rPr>
              <a:t>联邦紧急状态</a:t>
            </a:r>
          </a:p>
        </p:txBody>
      </p:sp>
      <p:sp>
        <p:nvSpPr>
          <p:cNvPr id="534555" name="Text Box 27"/>
          <p:cNvSpPr txBox="1">
            <a:spLocks noChangeArrowheads="1"/>
          </p:cNvSpPr>
          <p:nvPr/>
        </p:nvSpPr>
        <p:spPr bwMode="auto">
          <a:xfrm>
            <a:off x="3060700" y="4373563"/>
            <a:ext cx="5118100" cy="304800"/>
          </a:xfrm>
          <a:prstGeom prst="rect">
            <a:avLst/>
          </a:prstGeom>
          <a:noFill/>
          <a:ln w="9525">
            <a:noFill/>
            <a:miter lim="800000"/>
          </a:ln>
          <a:effectLst/>
        </p:spPr>
        <p:txBody>
          <a:bodyPr>
            <a:spAutoFit/>
          </a:bodyPr>
          <a:lstStyle/>
          <a:p>
            <a:pPr>
              <a:defRPr/>
            </a:pPr>
            <a:r>
              <a:rPr lang="zh-CN" dirty="0">
                <a:solidFill>
                  <a:srgbClr val="000000"/>
                </a:solidFill>
                <a:latin typeface="Courier New" panose="02070309020205020404" pitchFamily="1" charset="0"/>
              </a:rPr>
              <a:t>首字母缩略词是“FEMA”</a:t>
            </a:r>
          </a:p>
        </p:txBody>
      </p:sp>
      <p:sp>
        <p:nvSpPr>
          <p:cNvPr id="534559" name="Text Box 31"/>
          <p:cNvSpPr txBox="1">
            <a:spLocks noChangeArrowheads="1"/>
          </p:cNvSpPr>
          <p:nvPr/>
        </p:nvSpPr>
        <p:spPr bwMode="auto">
          <a:xfrm>
            <a:off x="3060700" y="4595516"/>
            <a:ext cx="5118100" cy="304800"/>
          </a:xfrm>
          <a:prstGeom prst="rect">
            <a:avLst/>
          </a:prstGeom>
          <a:noFill/>
          <a:ln w="9525">
            <a:noFill/>
            <a:miter lim="800000"/>
          </a:ln>
          <a:effectLst/>
        </p:spPr>
        <p:txBody>
          <a:bodyPr>
            <a:spAutoFit/>
          </a:bodyPr>
          <a:lstStyle/>
          <a:p>
            <a:pPr>
              <a:defRPr/>
            </a:pPr>
            <a:r>
              <a:rPr lang="zh-CN" dirty="0">
                <a:solidFill>
                  <a:srgbClr val="000000"/>
                </a:solidFill>
                <a:latin typeface="Courier New" panose="02070309020205020404" pitchFamily="1" charset="0"/>
              </a:rPr>
              <a:t>输入字符串：</a:t>
            </a:r>
          </a:p>
        </p:txBody>
      </p:sp>
      <p:sp>
        <p:nvSpPr>
          <p:cNvPr id="5" name="标题 1">
            <a:extLst>
              <a:ext uri="{FF2B5EF4-FFF2-40B4-BE49-F238E27FC236}">
                <a16:creationId xmlns:a16="http://schemas.microsoft.com/office/drawing/2014/main" id="{A78076D0-50C4-E33A-B614-46A72573AB26}"/>
              </a:ext>
            </a:extLst>
          </p:cNvPr>
          <p:cNvSpPr txBox="1">
            <a:spLocks/>
          </p:cNvSpPr>
          <p:nvPr/>
        </p:nvSpPr>
        <p:spPr>
          <a:xfrm>
            <a:off x="838200" y="-17470"/>
            <a:ext cx="112014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dirty="0"/>
              <a:t>4.2.首字母缩略词</a:t>
            </a:r>
          </a:p>
        </p:txBody>
      </p:sp>
      <p:sp>
        <p:nvSpPr>
          <p:cNvPr id="6" name="Text Box 26">
            <a:extLst>
              <a:ext uri="{FF2B5EF4-FFF2-40B4-BE49-F238E27FC236}">
                <a16:creationId xmlns:a16="http://schemas.microsoft.com/office/drawing/2014/main" id="{13F55304-7A2D-18B7-4390-1B46B822241D}"/>
              </a:ext>
            </a:extLst>
          </p:cNvPr>
          <p:cNvSpPr txBox="1">
            <a:spLocks noChangeArrowheads="1"/>
          </p:cNvSpPr>
          <p:nvPr/>
        </p:nvSpPr>
        <p:spPr bwMode="auto">
          <a:xfrm>
            <a:off x="4989830" y="4598272"/>
            <a:ext cx="5880100" cy="369332"/>
          </a:xfrm>
          <a:prstGeom prst="rect">
            <a:avLst/>
          </a:prstGeom>
          <a:noFill/>
          <a:ln w="9525">
            <a:noFill/>
            <a:miter lim="800000"/>
          </a:ln>
          <a:effectLst/>
        </p:spPr>
        <p:txBody>
          <a:bodyPr>
            <a:spAutoFit/>
          </a:bodyPr>
          <a:lstStyle/>
          <a:p>
            <a:pPr>
              <a:defRPr/>
            </a:pPr>
            <a:r>
              <a:rPr lang="zh-CN" dirty="0">
                <a:solidFill>
                  <a:srgbClr val="0000FF"/>
                </a:solidFill>
                <a:latin typeface="Courier New" panose="02070309020205020404" pitchFamily="1" charset="0"/>
              </a:rPr>
              <a:t>管理机构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4531">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499"/>
                                          </p:stCondLst>
                                        </p:cTn>
                                        <p:tgtEl>
                                          <p:spTgt spid="2"/>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499"/>
                                          </p:stCondLst>
                                        </p:cTn>
                                        <p:tgtEl>
                                          <p:spTgt spid="534549">
                                            <p:txEl>
                                              <p:pRg st="0" end="0"/>
                                            </p:txEl>
                                          </p:spTgt>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499"/>
                                          </p:stCondLst>
                                        </p:cTn>
                                        <p:tgtEl>
                                          <p:spTgt spid="534550">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534551">
                                            <p:txEl>
                                              <p:pRg st="0" end="0"/>
                                            </p:txEl>
                                          </p:spTgt>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499"/>
                                          </p:stCondLst>
                                        </p:cTn>
                                        <p:tgtEl>
                                          <p:spTgt spid="534552">
                                            <p:txEl>
                                              <p:pRg st="0" end="0"/>
                                            </p:txEl>
                                          </p:spTgt>
                                        </p:tgtEl>
                                        <p:attrNameLst>
                                          <p:attrName>style.visibility</p:attrName>
                                        </p:attrNameLst>
                                      </p:cBhvr>
                                      <p:to>
                                        <p:strVal val="visible"/>
                                      </p:to>
                                    </p:set>
                                  </p:childTnLst>
                                </p:cTn>
                              </p:par>
                            </p:childTnLst>
                          </p:cTn>
                        </p:par>
                        <p:par>
                          <p:cTn id="23" fill="hold">
                            <p:stCondLst>
                              <p:cond delay="1000"/>
                            </p:stCondLst>
                            <p:childTnLst>
                              <p:par>
                                <p:cTn id="24" presetID="1" presetClass="entr" presetSubtype="0" fill="hold" grpId="0" nodeType="afterEffect">
                                  <p:stCondLst>
                                    <p:cond delay="0"/>
                                  </p:stCondLst>
                                  <p:childTnLst>
                                    <p:set>
                                      <p:cBhvr>
                                        <p:cTn id="25" dur="1" fill="hold">
                                          <p:stCondLst>
                                            <p:cond delay="499"/>
                                          </p:stCondLst>
                                        </p:cTn>
                                        <p:tgtEl>
                                          <p:spTgt spid="534553">
                                            <p:txEl>
                                              <p:pRg st="0" end="0"/>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534554">
                                            <p:txEl>
                                              <p:pRg st="0" end="0"/>
                                            </p:txEl>
                                          </p:spTgt>
                                        </p:tgtEl>
                                        <p:attrNameLst>
                                          <p:attrName>style.visibility</p:attrName>
                                        </p:attrNameLst>
                                      </p:cBhvr>
                                      <p:to>
                                        <p:strVal val="visible"/>
                                      </p:to>
                                    </p:se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499"/>
                                          </p:stCondLst>
                                        </p:cTn>
                                        <p:tgtEl>
                                          <p:spTgt spid="534555">
                                            <p:txEl>
                                              <p:pRg st="0" end="0"/>
                                            </p:txEl>
                                          </p:spTgt>
                                        </p:tgtEl>
                                        <p:attrNameLst>
                                          <p:attrName>style.visibility</p:attrName>
                                        </p:attrNameLst>
                                      </p:cBhvr>
                                      <p:to>
                                        <p:strVal val="visible"/>
                                      </p:to>
                                    </p:set>
                                  </p:childTnLst>
                                </p:cTn>
                              </p:par>
                            </p:childTnLst>
                          </p:cTn>
                        </p:par>
                        <p:par>
                          <p:cTn id="33" fill="hold">
                            <p:stCondLst>
                              <p:cond delay="1000"/>
                            </p:stCondLst>
                            <p:childTnLst>
                              <p:par>
                                <p:cTn id="34" presetID="1" presetClass="entr" presetSubtype="0" fill="hold" grpId="0" nodeType="afterEffect">
                                  <p:stCondLst>
                                    <p:cond delay="0"/>
                                  </p:stCondLst>
                                  <p:childTnLst>
                                    <p:set>
                                      <p:cBhvr>
                                        <p:cTn id="35" dur="1" fill="hold">
                                          <p:stCondLst>
                                            <p:cond delay="499"/>
                                          </p:stCondLst>
                                        </p:cTn>
                                        <p:tgtEl>
                                          <p:spTgt spid="534559">
                                            <p:txEl>
                                              <p:pRg st="0" end="0"/>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49" grpId="0" build="p" autoUpdateAnimBg="0"/>
      <p:bldP spid="534550" grpId="0" build="p" autoUpdateAnimBg="0"/>
      <p:bldP spid="534551" grpId="0" build="p" autoUpdateAnimBg="0"/>
      <p:bldP spid="534552" grpId="0" build="p" autoUpdateAnimBg="0"/>
      <p:bldP spid="534553" grpId="0" build="p" autoUpdateAnimBg="0"/>
      <p:bldP spid="534554" grpId="0" build="p" autoUpdateAnimBg="0"/>
      <p:bldP spid="534555" grpId="0" build="p" autoUpdateAnimBg="0"/>
      <p:bldP spid="534559" grpId="0" build="p" autoUpdateAnimBg="0"/>
      <p:bldP spid="6"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E1F6DD5-5A37-8C4D-901D-AAF7720331D5}"/>
              </a:ext>
            </a:extLst>
          </p:cNvPr>
          <p:cNvSpPr/>
          <p:nvPr/>
        </p:nvSpPr>
        <p:spPr>
          <a:xfrm>
            <a:off x="2266950" y="990601"/>
            <a:ext cx="7658100" cy="5324535"/>
          </a:xfrm>
          <a:prstGeom prst="rect">
            <a:avLst/>
          </a:prstGeom>
          <a:solidFill>
            <a:schemeClr val="bg1"/>
          </a:solidFill>
          <a:ln>
            <a:solidFill>
              <a:schemeClr val="tx1"/>
            </a:solidFill>
          </a:ln>
        </p:spPr>
        <p:txBody>
          <a:bodyPr wrap="square">
            <a:spAutoFit/>
          </a:bodyPr>
          <a:lstStyle/>
          <a:p>
            <a:r>
              <a:rPr lang="zh-CN" altLang="en-CN" sz="2000" dirty="0">
                <a:solidFill>
                  <a:srgbClr val="000000"/>
                </a:solidFill>
                <a:latin typeface="Courier New" charset="0"/>
              </a:rPr>
              <a:t>字符串首字母缩略词（字符串 str）{</a:t>
            </a:r>
          </a:p>
          <a:p>
            <a:r>
              <a:rPr lang="zh-CN" altLang="zh-CN" sz="2000" dirty="0">
                <a:solidFill>
                  <a:srgbClr val="000000"/>
                </a:solidFill>
                <a:latin typeface="Courier New" charset="0"/>
              </a:rPr>
              <a:t>   </a:t>
            </a:r>
            <a:r>
              <a:rPr lang="zh-CN" altLang="en-CN" sz="2000" dirty="0">
                <a:solidFill>
                  <a:srgbClr val="000000"/>
                </a:solidFill>
                <a:latin typeface="Courier New" charset="0"/>
              </a:rPr>
              <a:t>字符串结果 = "";</a:t>
            </a:r>
          </a:p>
          <a:p>
            <a:r>
              <a:rPr lang="zh-CN" altLang="en-CN" sz="2000" dirty="0">
                <a:solidFill>
                  <a:srgbClr val="000000"/>
                </a:solidFill>
                <a:latin typeface="Courier New" charset="0"/>
              </a:rPr>
              <a:t>布尔 inWord = false;</a:t>
            </a:r>
          </a:p>
          <a:p>
            <a:r>
              <a:rPr lang="zh-CN" altLang="en-CN" sz="2000" dirty="0">
                <a:solidFill>
                  <a:srgbClr val="000000"/>
                </a:solidFill>
                <a:latin typeface="Courier New" charset="0"/>
              </a:rPr>
              <a:t>int nc = str.length();</a:t>
            </a:r>
          </a:p>
          <a:p>
            <a:r>
              <a:rPr lang="zh-CN" altLang="en-CN" sz="2000" dirty="0">
                <a:solidFill>
                  <a:srgbClr val="000000"/>
                </a:solidFill>
                <a:latin typeface="Courier New" charset="0"/>
              </a:rPr>
              <a:t>for (int i = 0; i &lt; nc; i++) {</a:t>
            </a:r>
          </a:p>
          <a:p>
            <a:r>
              <a:rPr lang="zh-CN" altLang="en-CN" sz="2000" dirty="0">
                <a:solidFill>
                  <a:srgbClr val="000000"/>
                </a:solidFill>
                <a:latin typeface="Courier New" charset="0"/>
              </a:rPr>
              <a:t>字符 ch = str[i];</a:t>
            </a:r>
          </a:p>
          <a:p>
            <a:r>
              <a:rPr lang="zh-CN" altLang="en-CN" sz="2000" dirty="0">
                <a:solidFill>
                  <a:srgbClr val="000000"/>
                </a:solidFill>
                <a:latin typeface="Courier New" charset="0"/>
              </a:rPr>
              <a:t>如果（inWord）{</a:t>
            </a:r>
          </a:p>
          <a:p>
            <a:r>
              <a:rPr lang="zh-CN" altLang="en-CN" sz="2000" dirty="0">
                <a:solidFill>
                  <a:srgbClr val="000000"/>
                </a:solidFill>
                <a:latin typeface="Courier New" charset="0"/>
              </a:rPr>
              <a:t>     if (!isalpha(ch)) inWord = false;</a:t>
            </a:r>
          </a:p>
          <a:p>
            <a:pPr lvl="1"/>
            <a:r>
              <a:rPr lang="zh-CN" altLang="en-CN" sz="2000" dirty="0">
                <a:solidFill>
                  <a:srgbClr val="000000"/>
                </a:solidFill>
                <a:latin typeface="Courier New" charset="0"/>
              </a:rPr>
              <a:t>} 别的 {</a:t>
            </a:r>
          </a:p>
          <a:p>
            <a:pPr lvl="1"/>
            <a:r>
              <a:rPr lang="zh-CN" altLang="en-CN" sz="2000" dirty="0">
                <a:solidFill>
                  <a:srgbClr val="000000"/>
                </a:solidFill>
                <a:latin typeface="Courier New" charset="0"/>
              </a:rPr>
              <a:t>如果（isalpha（ch））{</a:t>
            </a:r>
          </a:p>
          <a:p>
            <a:pPr lvl="1"/>
            <a:r>
              <a:rPr lang="zh-CN" altLang="en-CN" sz="2000" dirty="0">
                <a:solidFill>
                  <a:srgbClr val="000000"/>
                </a:solidFill>
                <a:latin typeface="Courier New" charset="0"/>
              </a:rPr>
              <a:t>结果 += 通道；</a:t>
            </a:r>
          </a:p>
          <a:p>
            <a:pPr lvl="1"/>
            <a:r>
              <a:rPr lang="zh-CN" altLang="en-CN" sz="2000" dirty="0">
                <a:solidFill>
                  <a:srgbClr val="000000"/>
                </a:solidFill>
                <a:latin typeface="Courier New" charset="0"/>
              </a:rPr>
              <a:t>inWord = 真；</a:t>
            </a:r>
          </a:p>
          <a:p>
            <a:pPr lvl="1"/>
            <a:r>
              <a:rPr lang="zh-CN" altLang="en-CN" sz="2000" dirty="0">
                <a:solidFill>
                  <a:srgbClr val="000000"/>
                </a:solidFill>
                <a:latin typeface="Courier New" charset="0"/>
              </a:rPr>
              <a:t>}</a:t>
            </a:r>
          </a:p>
          <a:p>
            <a:pPr lvl="1"/>
            <a:r>
              <a:rPr lang="zh-CN" altLang="en-CN" sz="2000" dirty="0">
                <a:solidFill>
                  <a:srgbClr val="000000"/>
                </a:solidFill>
                <a:latin typeface="Courier New" charset="0"/>
              </a:rPr>
              <a:t>}</a:t>
            </a:r>
          </a:p>
          <a:p>
            <a:r>
              <a:rPr lang="zh-CN" altLang="en-CN" sz="2000" dirty="0">
                <a:solidFill>
                  <a:srgbClr val="000000"/>
                </a:solidFill>
                <a:latin typeface="Courier New" charset="0"/>
              </a:rPr>
              <a:t>}</a:t>
            </a:r>
          </a:p>
          <a:p>
            <a:r>
              <a:rPr lang="zh-CN" altLang="en-CN" sz="2000" dirty="0">
                <a:solidFill>
                  <a:srgbClr val="000000"/>
                </a:solidFill>
                <a:latin typeface="Courier New" charset="0"/>
              </a:rPr>
              <a:t>返回结果；</a:t>
            </a:r>
          </a:p>
          <a:p>
            <a:r>
              <a:rPr lang="zh-CN" altLang="en-CN" sz="2000" dirty="0">
                <a:solidFill>
                  <a:srgbClr val="000000"/>
                </a:solidFill>
                <a:latin typeface="Courier New" charset="0"/>
              </a:rPr>
              <a:t>}</a:t>
            </a:r>
            <a:endParaRPr lang="en-CN" altLang="en-CN" sz="4400" b="0" dirty="0">
              <a:latin typeface="Arial" panose="020B0604020202020204" pitchFamily="34" charset="0"/>
            </a:endParaRPr>
          </a:p>
        </p:txBody>
      </p:sp>
      <p:sp>
        <p:nvSpPr>
          <p:cNvPr id="5" name="Rectangle 3">
            <a:extLst>
              <a:ext uri="{FF2B5EF4-FFF2-40B4-BE49-F238E27FC236}">
                <a16:creationId xmlns:a16="http://schemas.microsoft.com/office/drawing/2014/main" id="{81BC75C9-D0B6-FF49-8C06-CE1DA121463B}"/>
              </a:ext>
            </a:extLst>
          </p:cNvPr>
          <p:cNvSpPr>
            <a:spLocks noChangeArrowheads="1"/>
          </p:cNvSpPr>
          <p:nvPr/>
        </p:nvSpPr>
        <p:spPr bwMode="auto">
          <a:xfrm>
            <a:off x="1524001" y="120878"/>
            <a:ext cx="6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CN"/>
          </a:p>
        </p:txBody>
      </p:sp>
      <p:sp>
        <p:nvSpPr>
          <p:cNvPr id="9" name="Rectangle 8">
            <a:extLst>
              <a:ext uri="{FF2B5EF4-FFF2-40B4-BE49-F238E27FC236}">
                <a16:creationId xmlns:a16="http://schemas.microsoft.com/office/drawing/2014/main" id="{C66BD729-E792-C04D-A22B-C6FC09E193EE}"/>
              </a:ext>
            </a:extLst>
          </p:cNvPr>
          <p:cNvSpPr/>
          <p:nvPr/>
        </p:nvSpPr>
        <p:spPr bwMode="auto">
          <a:xfrm>
            <a:off x="3505200" y="3124200"/>
            <a:ext cx="5334000" cy="381000"/>
          </a:xfrm>
          <a:prstGeom prst="rect">
            <a:avLst/>
          </a:prstGeom>
          <a:noFill/>
          <a:ln w="2857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endParaRPr lang="en-CN" b="0" i="1"/>
          </a:p>
        </p:txBody>
      </p:sp>
      <p:sp>
        <p:nvSpPr>
          <p:cNvPr id="27" name="Rectangle 26">
            <a:extLst>
              <a:ext uri="{FF2B5EF4-FFF2-40B4-BE49-F238E27FC236}">
                <a16:creationId xmlns:a16="http://schemas.microsoft.com/office/drawing/2014/main" id="{969FE752-B68E-3749-A6CF-87FFFF8FE335}"/>
              </a:ext>
            </a:extLst>
          </p:cNvPr>
          <p:cNvSpPr/>
          <p:nvPr/>
        </p:nvSpPr>
        <p:spPr bwMode="auto">
          <a:xfrm>
            <a:off x="3657600" y="4038600"/>
            <a:ext cx="2209800" cy="381000"/>
          </a:xfrm>
          <a:prstGeom prst="rect">
            <a:avLst/>
          </a:prstGeom>
          <a:noFill/>
          <a:ln w="2857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endParaRPr lang="en-CN" b="0" i="1"/>
          </a:p>
        </p:txBody>
      </p:sp>
      <p:sp>
        <p:nvSpPr>
          <p:cNvPr id="4" name="标题 1">
            <a:extLst>
              <a:ext uri="{FF2B5EF4-FFF2-40B4-BE49-F238E27FC236}">
                <a16:creationId xmlns:a16="http://schemas.microsoft.com/office/drawing/2014/main" id="{E72D2D62-91B5-0DBB-6382-724F89EDA847}"/>
              </a:ext>
            </a:extLst>
          </p:cNvPr>
          <p:cNvSpPr txBox="1">
            <a:spLocks/>
          </p:cNvSpPr>
          <p:nvPr/>
        </p:nvSpPr>
        <p:spPr>
          <a:xfrm>
            <a:off x="838200" y="-17470"/>
            <a:ext cx="112014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dirty="0"/>
              <a:t>4.2.首字母缩略词</a:t>
            </a:r>
          </a:p>
        </p:txBody>
      </p:sp>
    </p:spTree>
    <p:extLst>
      <p:ext uri="{BB962C8B-B14F-4D97-AF65-F5344CB8AC3E}">
        <p14:creationId xmlns:p14="http://schemas.microsoft.com/office/powerpoint/2010/main" val="4247015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1" name="Rectangle 3"/>
          <p:cNvSpPr>
            <a:spLocks noChangeArrowheads="1"/>
          </p:cNvSpPr>
          <p:nvPr/>
        </p:nvSpPr>
        <p:spPr bwMode="auto">
          <a:xfrm>
            <a:off x="2006600" y="1003301"/>
            <a:ext cx="8128000" cy="5692775"/>
          </a:xfrm>
          <a:prstGeom prst="rect">
            <a:avLst/>
          </a:prstGeom>
          <a:noFill/>
          <a:ln w="9525">
            <a:noFill/>
            <a:miter lim="800000"/>
          </a:ln>
          <a:effectLst/>
        </p:spPr>
        <p:txBody>
          <a:bodyPr/>
          <a:lstStyle/>
          <a:p>
            <a:pPr>
              <a:lnSpc>
                <a:spcPct val="85000"/>
              </a:lnSpc>
              <a:spcAft>
                <a:spcPts val="1200"/>
              </a:spcAft>
              <a:defRPr/>
            </a:pPr>
            <a:r>
              <a:rPr lang="zh-CN" altLang="zh-CN" sz="2400" b="0" dirty="0">
                <a:solidFill>
                  <a:srgbClr val="000000"/>
                </a:solidFill>
              </a:rPr>
              <a:t>我们描述了一个 C++ 程序，它从用户那里读取一行文本，然后将该行中的每个单词从英语翻译成 Pig Latin，这是英语世界中大多数孩子都熟悉的一种虚构语言。</a:t>
            </a:r>
          </a:p>
          <a:p>
            <a:pPr>
              <a:lnSpc>
                <a:spcPct val="85000"/>
              </a:lnSpc>
              <a:spcAft>
                <a:spcPts val="1200"/>
              </a:spcAft>
              <a:defRPr/>
            </a:pPr>
            <a:r>
              <a:rPr lang="zh-CN" altLang="zh-CN" sz="2400" b="0" dirty="0">
                <a:solidFill>
                  <a:srgbClr val="000000"/>
                </a:solidFill>
              </a:rPr>
              <a:t>在 Pig Latin 中，单词是通过应用以下规则从对应的英语中形成的：</a:t>
            </a:r>
          </a:p>
          <a:p>
            <a:pPr>
              <a:lnSpc>
                <a:spcPct val="85000"/>
              </a:lnSpc>
              <a:spcAft>
                <a:spcPts val="1200"/>
              </a:spcAft>
              <a:defRPr/>
            </a:pPr>
            <a:endParaRPr lang="en-US" altLang="zh-CN" sz="400" b="0" dirty="0">
              <a:solidFill>
                <a:srgbClr val="000000"/>
              </a:solidFill>
            </a:endParaRPr>
          </a:p>
          <a:p>
            <a:pPr>
              <a:lnSpc>
                <a:spcPct val="85000"/>
              </a:lnSpc>
              <a:spcAft>
                <a:spcPts val="1200"/>
              </a:spcAft>
              <a:defRPr/>
            </a:pPr>
            <a:r>
              <a:rPr lang="zh-CN" altLang="zh-CN" sz="2400" b="0" dirty="0">
                <a:solidFill>
                  <a:srgbClr val="000000"/>
                </a:solidFill>
              </a:rPr>
              <a:t>1.如果单词不包含元音（</a:t>
            </a:r>
            <a:r>
              <a:rPr lang="zh-CN" altLang="en-US" sz="2400" b="0" dirty="0">
                <a:solidFill>
                  <a:srgbClr val="000000"/>
                </a:solidFill>
              </a:rPr>
              <a:t>元音</a:t>
            </a:r>
            <a:r>
              <a:rPr lang="zh-CN" altLang="zh-CN" sz="2400" b="0" dirty="0">
                <a:solidFill>
                  <a:srgbClr val="000000"/>
                </a:solidFill>
              </a:rPr>
              <a:t>），则不进行翻译，即翻译后的单词与原文相同。</a:t>
            </a:r>
          </a:p>
          <a:p>
            <a:pPr>
              <a:lnSpc>
                <a:spcPct val="85000"/>
              </a:lnSpc>
              <a:spcAft>
                <a:spcPts val="1200"/>
              </a:spcAft>
              <a:defRPr/>
            </a:pPr>
            <a:r>
              <a:rPr lang="zh-CN" altLang="zh-CN" sz="2400" b="0" dirty="0">
                <a:solidFill>
                  <a:srgbClr val="000000"/>
                </a:solidFill>
              </a:rPr>
              <a:t>2. 如果单词以元音开头，函数将字符串“way”添加到原始单词的末尾。</a:t>
            </a:r>
          </a:p>
          <a:p>
            <a:pPr>
              <a:lnSpc>
                <a:spcPct val="85000"/>
              </a:lnSpc>
              <a:spcAft>
                <a:spcPts val="1200"/>
              </a:spcAft>
              <a:defRPr/>
            </a:pPr>
            <a:r>
              <a:rPr lang="zh-CN" altLang="zh-CN" sz="2400" b="0" dirty="0">
                <a:solidFill>
                  <a:srgbClr val="000000"/>
                </a:solidFill>
              </a:rPr>
              <a:t>3. 如果单词以辅音 (</a:t>
            </a:r>
            <a:r>
              <a:rPr lang="zh-CN" altLang="en-US" sz="2400" b="0" dirty="0">
                <a:solidFill>
                  <a:srgbClr val="000000"/>
                </a:solidFill>
              </a:rPr>
              <a:t>辅音</a:t>
            </a:r>
            <a:r>
              <a:rPr lang="zh-CN" altLang="zh-CN" sz="2400" b="0" dirty="0">
                <a:solidFill>
                  <a:srgbClr val="000000"/>
                </a:solidFill>
              </a:rPr>
              <a:t>) 开头，该函数提取辅音字符串直到第一个元音，将辅音集合移动到单词末尾，并添加字符串“ </a:t>
            </a:r>
            <a:r>
              <a:rPr lang="zh-CN" altLang="zh-CN" sz="2400" dirty="0">
                <a:solidFill>
                  <a:srgbClr val="000000"/>
                </a:solidFill>
              </a:rPr>
              <a:t>ay </a:t>
            </a:r>
            <a:r>
              <a:rPr lang="zh-CN" altLang="zh-CN" sz="2400" b="0" dirty="0">
                <a:solidFill>
                  <a:srgbClr val="000000"/>
                </a:solidFill>
              </a:rPr>
              <a:t>”。</a:t>
            </a:r>
          </a:p>
        </p:txBody>
      </p:sp>
      <p:sp>
        <p:nvSpPr>
          <p:cNvPr id="2" name="标题 1">
            <a:extLst>
              <a:ext uri="{FF2B5EF4-FFF2-40B4-BE49-F238E27FC236}">
                <a16:creationId xmlns:a16="http://schemas.microsoft.com/office/drawing/2014/main" id="{A319F567-75E1-2A6C-7FE1-28DBCF1D829F}"/>
              </a:ext>
            </a:extLst>
          </p:cNvPr>
          <p:cNvSpPr txBox="1">
            <a:spLocks/>
          </p:cNvSpPr>
          <p:nvPr/>
        </p:nvSpPr>
        <p:spPr>
          <a:xfrm>
            <a:off x="838200" y="-17470"/>
            <a:ext cx="112014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dirty="0"/>
              <a:t>4.3.将英语翻译成猪拉丁语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4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4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45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453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45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1" name="Rectangle 3"/>
          <p:cNvSpPr>
            <a:spLocks noChangeArrowheads="1"/>
          </p:cNvSpPr>
          <p:nvPr/>
        </p:nvSpPr>
        <p:spPr bwMode="auto">
          <a:xfrm>
            <a:off x="2006600" y="1003301"/>
            <a:ext cx="8128000" cy="5692775"/>
          </a:xfrm>
          <a:prstGeom prst="rect">
            <a:avLst/>
          </a:prstGeom>
          <a:noFill/>
          <a:ln w="9525">
            <a:noFill/>
            <a:miter lim="800000"/>
          </a:ln>
          <a:effectLst/>
        </p:spPr>
        <p:txBody>
          <a:bodyPr/>
          <a:lstStyle/>
          <a:p>
            <a:pPr>
              <a:lnSpc>
                <a:spcPct val="85000"/>
              </a:lnSpc>
              <a:spcAft>
                <a:spcPts val="1200"/>
              </a:spcAft>
              <a:defRPr/>
            </a:pPr>
            <a:r>
              <a:rPr lang="zh-CN" altLang="zh-CN" sz="2400" b="0" dirty="0">
                <a:solidFill>
                  <a:srgbClr val="000000"/>
                </a:solidFill>
              </a:rPr>
              <a:t>例如，假设英语单词是</a:t>
            </a:r>
            <a:r>
              <a:rPr lang="zh-CN" altLang="zh-CN" sz="2400" i="1" dirty="0">
                <a:solidFill>
                  <a:srgbClr val="000000"/>
                </a:solidFill>
              </a:rPr>
              <a:t>scram </a:t>
            </a:r>
            <a:r>
              <a:rPr lang="zh-CN" altLang="zh-CN" sz="2400" b="0" dirty="0">
                <a:solidFill>
                  <a:srgbClr val="000000"/>
                </a:solidFill>
              </a:rPr>
              <a:t>。</a:t>
            </a:r>
            <a:r>
              <a:rPr lang="zh-CN" altLang="zh-CN" sz="2400" b="0" dirty="0">
                <a:solidFill>
                  <a:srgbClr val="FF0000"/>
                </a:solidFill>
              </a:rPr>
              <a:t>因为单词以辅音开头</a:t>
            </a:r>
            <a:r>
              <a:rPr lang="zh-CN" altLang="zh-CN" sz="2400" b="0" dirty="0">
                <a:solidFill>
                  <a:srgbClr val="000000"/>
                </a:solidFill>
              </a:rPr>
              <a:t>，所以您将其分为两部分：一部分由第一个元音之前的字母组成，另一部分由该元音和其余字母组成：</a:t>
            </a:r>
          </a:p>
          <a:p>
            <a:pPr>
              <a:lnSpc>
                <a:spcPct val="85000"/>
              </a:lnSpc>
              <a:spcAft>
                <a:spcPts val="1200"/>
              </a:spcAft>
              <a:defRPr/>
            </a:pPr>
            <a:endParaRPr lang="en-US" altLang="zh-CN" sz="2400" b="0" dirty="0">
              <a:solidFill>
                <a:srgbClr val="000000"/>
              </a:solidFill>
            </a:endParaRPr>
          </a:p>
          <a:p>
            <a:pPr>
              <a:lnSpc>
                <a:spcPct val="85000"/>
              </a:lnSpc>
              <a:spcAft>
                <a:spcPts val="1200"/>
              </a:spcAft>
              <a:defRPr/>
            </a:pPr>
            <a:endParaRPr lang="en-US" altLang="zh-CN" sz="2400" b="0" dirty="0">
              <a:solidFill>
                <a:srgbClr val="000000"/>
              </a:solidFill>
            </a:endParaRPr>
          </a:p>
          <a:p>
            <a:pPr>
              <a:lnSpc>
                <a:spcPct val="85000"/>
              </a:lnSpc>
              <a:spcAft>
                <a:spcPts val="1200"/>
              </a:spcAft>
              <a:defRPr/>
            </a:pPr>
            <a:r>
              <a:rPr lang="zh-CN" altLang="zh-CN" sz="2400" b="0" dirty="0">
                <a:solidFill>
                  <a:srgbClr val="000000"/>
                </a:solidFill>
              </a:rPr>
              <a:t>然后将这两个部分互换并在末尾添加ay，如下所示：</a:t>
            </a:r>
          </a:p>
          <a:p>
            <a:pPr>
              <a:lnSpc>
                <a:spcPct val="85000"/>
              </a:lnSpc>
              <a:spcAft>
                <a:spcPts val="1200"/>
              </a:spcAft>
              <a:defRPr/>
            </a:pPr>
            <a:endParaRPr lang="en-US" altLang="zh-CN" sz="2400" b="0" dirty="0">
              <a:solidFill>
                <a:srgbClr val="000000"/>
              </a:solidFill>
            </a:endParaRPr>
          </a:p>
          <a:p>
            <a:pPr>
              <a:lnSpc>
                <a:spcPct val="85000"/>
              </a:lnSpc>
              <a:spcAft>
                <a:spcPts val="1200"/>
              </a:spcAft>
              <a:defRPr/>
            </a:pPr>
            <a:endParaRPr lang="en-US" altLang="zh-CN" sz="2400" b="0" dirty="0">
              <a:solidFill>
                <a:srgbClr val="000000"/>
              </a:solidFill>
            </a:endParaRPr>
          </a:p>
          <a:p>
            <a:pPr>
              <a:lnSpc>
                <a:spcPct val="85000"/>
              </a:lnSpc>
              <a:spcAft>
                <a:spcPts val="1200"/>
              </a:spcAft>
              <a:defRPr/>
            </a:pPr>
            <a:r>
              <a:rPr lang="zh-CN" altLang="zh-CN" sz="2400" i="1" dirty="0">
                <a:solidFill>
                  <a:srgbClr val="000000"/>
                </a:solidFill>
              </a:rPr>
              <a:t>scram</a:t>
            </a:r>
            <a:r>
              <a:rPr lang="zh-CN" altLang="zh-CN" sz="2400" b="0" dirty="0">
                <a:solidFill>
                  <a:srgbClr val="000000"/>
                </a:solidFill>
              </a:rPr>
              <a:t>的 Pig 拉丁语单词是</a:t>
            </a:r>
            <a:r>
              <a:rPr lang="zh-CN" altLang="zh-CN" sz="2400" i="1" dirty="0">
                <a:solidFill>
                  <a:srgbClr val="000000"/>
                </a:solidFill>
              </a:rPr>
              <a:t>amscray </a:t>
            </a:r>
            <a:r>
              <a:rPr lang="zh-CN" altLang="zh-CN" sz="2400" b="0" dirty="0">
                <a:solidFill>
                  <a:srgbClr val="000000"/>
                </a:solidFill>
              </a:rPr>
              <a:t>。</a:t>
            </a:r>
            <a:r>
              <a:rPr lang="zh-CN" altLang="zh-CN" sz="2400" b="0" dirty="0">
                <a:solidFill>
                  <a:srgbClr val="FF0000"/>
                </a:solidFill>
              </a:rPr>
              <a:t>对于以元音开头的单词</a:t>
            </a:r>
            <a:r>
              <a:rPr lang="zh-CN" altLang="zh-CN" sz="2400" b="0" dirty="0">
                <a:solidFill>
                  <a:srgbClr val="000000"/>
                </a:solidFill>
              </a:rPr>
              <a:t>，例如</a:t>
            </a:r>
            <a:r>
              <a:rPr lang="zh-CN" altLang="zh-CN" sz="2400" i="1" dirty="0">
                <a:solidFill>
                  <a:srgbClr val="000000"/>
                </a:solidFill>
              </a:rPr>
              <a:t>apple </a:t>
            </a:r>
            <a:r>
              <a:rPr lang="zh-CN" altLang="zh-CN" sz="2400" b="0" dirty="0">
                <a:solidFill>
                  <a:srgbClr val="000000"/>
                </a:solidFill>
              </a:rPr>
              <a:t>，您只需将 way 加到末尾，就</a:t>
            </a:r>
            <a:r>
              <a:rPr lang="zh-CN" altLang="zh-CN" sz="2400" i="1" dirty="0">
                <a:solidFill>
                  <a:srgbClr val="000000"/>
                </a:solidFill>
              </a:rPr>
              <a:t>剩下 appleway 了</a:t>
            </a:r>
            <a:r>
              <a:rPr lang="zh-CN" altLang="zh-CN" sz="2400" b="0" dirty="0">
                <a:solidFill>
                  <a:srgbClr val="000000"/>
                </a:solidFill>
              </a:rPr>
              <a:t>。</a:t>
            </a:r>
          </a:p>
        </p:txBody>
      </p:sp>
      <p:pic>
        <p:nvPicPr>
          <p:cNvPr id="2" name="图片 1"/>
          <p:cNvPicPr>
            <a:picLocks noChangeAspect="1"/>
          </p:cNvPicPr>
          <p:nvPr/>
        </p:nvPicPr>
        <p:blipFill>
          <a:blip r:embed="rId3"/>
          <a:stretch>
            <a:fillRect/>
          </a:stretch>
        </p:blipFill>
        <p:spPr>
          <a:xfrm>
            <a:off x="4906010" y="2356486"/>
            <a:ext cx="2379980" cy="859155"/>
          </a:xfrm>
          <a:prstGeom prst="rect">
            <a:avLst/>
          </a:prstGeom>
        </p:spPr>
      </p:pic>
      <p:pic>
        <p:nvPicPr>
          <p:cNvPr id="3" name="图片 2"/>
          <p:cNvPicPr>
            <a:picLocks noChangeAspect="1"/>
          </p:cNvPicPr>
          <p:nvPr/>
        </p:nvPicPr>
        <p:blipFill>
          <a:blip r:embed="rId4"/>
          <a:stretch>
            <a:fillRect/>
          </a:stretch>
        </p:blipFill>
        <p:spPr>
          <a:xfrm>
            <a:off x="4329431" y="3994151"/>
            <a:ext cx="3533775" cy="752475"/>
          </a:xfrm>
          <a:prstGeom prst="rect">
            <a:avLst/>
          </a:prstGeom>
        </p:spPr>
      </p:pic>
      <p:sp>
        <p:nvSpPr>
          <p:cNvPr id="6" name="标题 1">
            <a:extLst>
              <a:ext uri="{FF2B5EF4-FFF2-40B4-BE49-F238E27FC236}">
                <a16:creationId xmlns:a16="http://schemas.microsoft.com/office/drawing/2014/main" id="{EE0742B0-C0A5-49BD-CAA0-32FEC83AABBD}"/>
              </a:ext>
            </a:extLst>
          </p:cNvPr>
          <p:cNvSpPr txBox="1">
            <a:spLocks/>
          </p:cNvSpPr>
          <p:nvPr/>
        </p:nvSpPr>
        <p:spPr>
          <a:xfrm>
            <a:off x="838200" y="-17470"/>
            <a:ext cx="112014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dirty="0"/>
              <a:t>4.3.将英语翻译成猪拉丁语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4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453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45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1" name="Rectangle 3"/>
          <p:cNvSpPr>
            <a:spLocks noChangeArrowheads="1"/>
          </p:cNvSpPr>
          <p:nvPr/>
        </p:nvSpPr>
        <p:spPr bwMode="auto">
          <a:xfrm>
            <a:off x="2006600" y="1003301"/>
            <a:ext cx="8128000" cy="5692775"/>
          </a:xfrm>
          <a:prstGeom prst="rect">
            <a:avLst/>
          </a:prstGeom>
          <a:noFill/>
          <a:ln w="9525">
            <a:noFill/>
            <a:miter lim="800000"/>
          </a:ln>
          <a:effectLst/>
        </p:spPr>
        <p:txBody>
          <a:bodyPr/>
          <a:lstStyle/>
          <a:p>
            <a:pPr>
              <a:lnSpc>
                <a:spcPct val="85000"/>
              </a:lnSpc>
              <a:spcAft>
                <a:spcPts val="1200"/>
              </a:spcAft>
              <a:defRPr/>
            </a:pPr>
            <a:r>
              <a:rPr lang="zh-CN" altLang="zh-CN" sz="2400" b="0" dirty="0">
                <a:solidFill>
                  <a:srgbClr val="000000"/>
                </a:solidFill>
              </a:rPr>
              <a:t>该程序的示例运行可能如下所示：</a:t>
            </a:r>
          </a:p>
          <a:p>
            <a:pPr>
              <a:lnSpc>
                <a:spcPct val="85000"/>
              </a:lnSpc>
              <a:spcAft>
                <a:spcPts val="1200"/>
              </a:spcAft>
              <a:defRPr/>
            </a:pPr>
            <a:endParaRPr lang="en-US" altLang="zh-CN" sz="2400" b="0" dirty="0">
              <a:solidFill>
                <a:srgbClr val="000000"/>
              </a:solidFill>
            </a:endParaRPr>
          </a:p>
          <a:p>
            <a:pPr>
              <a:lnSpc>
                <a:spcPct val="85000"/>
              </a:lnSpc>
              <a:spcAft>
                <a:spcPts val="1200"/>
              </a:spcAft>
              <a:defRPr/>
            </a:pPr>
            <a:endParaRPr lang="en-US" altLang="zh-CN" sz="2400" b="0" dirty="0">
              <a:solidFill>
                <a:srgbClr val="000000"/>
              </a:solidFill>
            </a:endParaRPr>
          </a:p>
          <a:p>
            <a:pPr>
              <a:lnSpc>
                <a:spcPct val="85000"/>
              </a:lnSpc>
              <a:spcAft>
                <a:spcPts val="1200"/>
              </a:spcAft>
              <a:defRPr/>
            </a:pPr>
            <a:endParaRPr lang="en-US" altLang="zh-CN" sz="2400" b="0" dirty="0">
              <a:solidFill>
                <a:srgbClr val="000000"/>
              </a:solidFill>
            </a:endParaRPr>
          </a:p>
          <a:p>
            <a:pPr>
              <a:lnSpc>
                <a:spcPct val="85000"/>
              </a:lnSpc>
              <a:spcAft>
                <a:spcPts val="1200"/>
              </a:spcAft>
              <a:defRPr/>
            </a:pPr>
            <a:endParaRPr lang="en-US" altLang="zh-CN" sz="2400" b="0" dirty="0">
              <a:solidFill>
                <a:srgbClr val="000000"/>
              </a:solidFill>
            </a:endParaRPr>
          </a:p>
          <a:p>
            <a:pPr>
              <a:lnSpc>
                <a:spcPct val="85000"/>
              </a:lnSpc>
              <a:spcAft>
                <a:spcPts val="1200"/>
              </a:spcAft>
              <a:defRPr/>
            </a:pPr>
            <a:r>
              <a:rPr lang="zh-CN" altLang="zh-CN" sz="2400" b="0" dirty="0">
                <a:solidFill>
                  <a:srgbClr val="000000"/>
                </a:solidFill>
              </a:rPr>
              <a:t>值得仔细看看</a:t>
            </a:r>
            <a:r>
              <a:rPr lang="zh-CN" altLang="zh-CN" sz="2400" i="1" dirty="0">
                <a:solidFill>
                  <a:srgbClr val="000000"/>
                </a:solidFill>
              </a:rPr>
              <a:t>lineToPigLatin</a:t>
            </a:r>
            <a:r>
              <a:rPr lang="zh-CN" altLang="zh-CN" sz="2400" b="0" dirty="0">
                <a:solidFill>
                  <a:srgbClr val="000000"/>
                </a:solidFill>
              </a:rPr>
              <a:t>和</a:t>
            </a:r>
            <a:r>
              <a:rPr lang="zh-CN" altLang="zh-CN" sz="2400" i="1" dirty="0">
                <a:solidFill>
                  <a:srgbClr val="000000"/>
                </a:solidFill>
              </a:rPr>
              <a:t>wordToPigLatin的实现</a:t>
            </a:r>
            <a:r>
              <a:rPr lang="zh-CN" altLang="zh-CN" sz="2400" b="0" dirty="0">
                <a:solidFill>
                  <a:srgbClr val="000000"/>
                </a:solidFill>
              </a:rPr>
              <a:t>。 lineToPigLatin函数查找</a:t>
            </a:r>
            <a:r>
              <a:rPr lang="zh-CN" altLang="zh-CN" sz="2400" i="1" dirty="0" err="1">
                <a:solidFill>
                  <a:srgbClr val="000000"/>
                </a:solidFill>
              </a:rPr>
              <a:t>输入</a:t>
            </a:r>
            <a:r>
              <a:rPr lang="zh-CN" altLang="zh-CN" sz="2400" b="0" dirty="0">
                <a:solidFill>
                  <a:srgbClr val="000000"/>
                </a:solidFill>
              </a:rPr>
              <a:t>中的单词边界，并提供一个有用的模式来将字符串分成单个单词。 wordToPigLatin函数使用</a:t>
            </a:r>
            <a:r>
              <a:rPr lang="zh-CN" altLang="zh-CN" sz="2400" i="1" dirty="0">
                <a:solidFill>
                  <a:srgbClr val="000000"/>
                </a:solidFill>
              </a:rPr>
              <a:t>substr提取英文单词的片段</a:t>
            </a:r>
            <a:r>
              <a:rPr lang="zh-CN" altLang="zh-CN" sz="2400" b="0" dirty="0">
                <a:solidFill>
                  <a:srgbClr val="000000"/>
                </a:solidFill>
              </a:rPr>
              <a:t>，然后使用连接将它们重新组合成 Pig Latin 形式。在第 6 章中，您将了解一个更通用的工具，称为令牌扫描器，它将字符串分成逻辑连接的部分。</a:t>
            </a:r>
          </a:p>
        </p:txBody>
      </p:sp>
      <p:pic>
        <p:nvPicPr>
          <p:cNvPr id="2" name="图片 1"/>
          <p:cNvPicPr>
            <a:picLocks noChangeAspect="1"/>
          </p:cNvPicPr>
          <p:nvPr>
            <p:custDataLst>
              <p:tags r:id="rId1"/>
            </p:custDataLst>
          </p:nvPr>
        </p:nvPicPr>
        <p:blipFill>
          <a:blip r:embed="rId4"/>
          <a:stretch>
            <a:fillRect/>
          </a:stretch>
        </p:blipFill>
        <p:spPr>
          <a:xfrm>
            <a:off x="3187066" y="1487171"/>
            <a:ext cx="5766435" cy="1675765"/>
          </a:xfrm>
          <a:prstGeom prst="rect">
            <a:avLst/>
          </a:prstGeom>
        </p:spPr>
      </p:pic>
      <p:sp>
        <p:nvSpPr>
          <p:cNvPr id="5" name="标题 1">
            <a:extLst>
              <a:ext uri="{FF2B5EF4-FFF2-40B4-BE49-F238E27FC236}">
                <a16:creationId xmlns:a16="http://schemas.microsoft.com/office/drawing/2014/main" id="{6B7D9899-974D-80F2-6B9D-CAB4A15CE480}"/>
              </a:ext>
            </a:extLst>
          </p:cNvPr>
          <p:cNvSpPr txBox="1">
            <a:spLocks/>
          </p:cNvSpPr>
          <p:nvPr/>
        </p:nvSpPr>
        <p:spPr>
          <a:xfrm>
            <a:off x="838200" y="-17470"/>
            <a:ext cx="112014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dirty="0"/>
              <a:t>4.3.将英语翻译成猪拉丁语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4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45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7C6F11-1810-4EDD-BAF5-F1AF64AF42D3}"/>
              </a:ext>
            </a:extLst>
          </p:cNvPr>
          <p:cNvSpPr>
            <a:spLocks noGrp="1"/>
          </p:cNvSpPr>
          <p:nvPr>
            <p:ph type="title"/>
          </p:nvPr>
        </p:nvSpPr>
        <p:spPr>
          <a:xfrm>
            <a:off x="838199" y="365125"/>
            <a:ext cx="10944225" cy="1325563"/>
          </a:xfrm>
        </p:spPr>
        <p:txBody>
          <a:bodyPr>
            <a:normAutofit fontScale="90000"/>
          </a:bodyPr>
          <a:lstStyle/>
          <a:p>
            <a:r>
              <a:rPr lang="zh-CN" dirty="0"/>
              <a:t>5.1。通过命令行运行代码</a:t>
            </a:r>
            <a:br>
              <a:rPr lang="en-US" dirty="0"/>
            </a:br>
            <a:r>
              <a:rPr lang="zh-CN" dirty="0"/>
              <a:t>a)</a:t>
            </a:r>
            <a:r>
              <a:rPr lang="zh-CN" b="1" dirty="0"/>
              <a:t>纯</a:t>
            </a:r>
            <a:r>
              <a:rPr lang="zh-CN" dirty="0"/>
              <a:t>命令行编译，使用“g++”编译命令</a:t>
            </a:r>
          </a:p>
        </p:txBody>
      </p:sp>
      <p:sp>
        <p:nvSpPr>
          <p:cNvPr id="3" name="内容占位符 2">
            <a:extLst>
              <a:ext uri="{FF2B5EF4-FFF2-40B4-BE49-F238E27FC236}">
                <a16:creationId xmlns:a16="http://schemas.microsoft.com/office/drawing/2014/main" id="{5E7CA559-C5A3-6C37-167C-CE86E14AFF53}"/>
              </a:ext>
            </a:extLst>
          </p:cNvPr>
          <p:cNvSpPr>
            <a:spLocks noGrp="1"/>
          </p:cNvSpPr>
          <p:nvPr>
            <p:ph idx="1"/>
          </p:nvPr>
        </p:nvSpPr>
        <p:spPr>
          <a:xfrm>
            <a:off x="838200" y="1825625"/>
            <a:ext cx="6705600" cy="4879975"/>
          </a:xfrm>
        </p:spPr>
        <p:txBody>
          <a:bodyPr>
            <a:normAutofit/>
          </a:bodyPr>
          <a:lstStyle/>
          <a:p>
            <a:r>
              <a:rPr lang="zh-CN" dirty="0"/>
              <a:t>在当前代码文件夹中打开一个终端。</a:t>
            </a:r>
          </a:p>
        </p:txBody>
      </p:sp>
      <p:pic>
        <p:nvPicPr>
          <p:cNvPr id="6" name="图片 5">
            <a:extLst>
              <a:ext uri="{FF2B5EF4-FFF2-40B4-BE49-F238E27FC236}">
                <a16:creationId xmlns:a16="http://schemas.microsoft.com/office/drawing/2014/main" id="{A9B5EFA6-849B-3709-A2AD-3143A864CD49}"/>
              </a:ext>
            </a:extLst>
          </p:cNvPr>
          <p:cNvPicPr>
            <a:picLocks noChangeAspect="1"/>
          </p:cNvPicPr>
          <p:nvPr/>
        </p:nvPicPr>
        <p:blipFill>
          <a:blip r:embed="rId2"/>
          <a:stretch>
            <a:fillRect/>
          </a:stretch>
        </p:blipFill>
        <p:spPr>
          <a:xfrm>
            <a:off x="762000" y="2438400"/>
            <a:ext cx="6303818" cy="4188443"/>
          </a:xfrm>
          <a:prstGeom prst="rect">
            <a:avLst/>
          </a:prstGeom>
        </p:spPr>
      </p:pic>
      <p:pic>
        <p:nvPicPr>
          <p:cNvPr id="8" name="图片 7">
            <a:extLst>
              <a:ext uri="{FF2B5EF4-FFF2-40B4-BE49-F238E27FC236}">
                <a16:creationId xmlns:a16="http://schemas.microsoft.com/office/drawing/2014/main" id="{2AEDBA1F-6479-A8FE-BDDA-8A554A9BEE2E}"/>
              </a:ext>
            </a:extLst>
          </p:cNvPr>
          <p:cNvPicPr>
            <a:picLocks noChangeAspect="1"/>
          </p:cNvPicPr>
          <p:nvPr/>
        </p:nvPicPr>
        <p:blipFill>
          <a:blip r:embed="rId3"/>
          <a:stretch>
            <a:fillRect/>
          </a:stretch>
        </p:blipFill>
        <p:spPr>
          <a:xfrm>
            <a:off x="9448800" y="2255044"/>
            <a:ext cx="2190750" cy="1219200"/>
          </a:xfrm>
          <a:prstGeom prst="rect">
            <a:avLst/>
          </a:prstGeom>
        </p:spPr>
      </p:pic>
      <p:pic>
        <p:nvPicPr>
          <p:cNvPr id="10" name="图片 9">
            <a:extLst>
              <a:ext uri="{FF2B5EF4-FFF2-40B4-BE49-F238E27FC236}">
                <a16:creationId xmlns:a16="http://schemas.microsoft.com/office/drawing/2014/main" id="{4BF75907-772C-09C4-5B94-8D22C9B8DDCC}"/>
              </a:ext>
            </a:extLst>
          </p:cNvPr>
          <p:cNvPicPr>
            <a:picLocks noChangeAspect="1"/>
          </p:cNvPicPr>
          <p:nvPr/>
        </p:nvPicPr>
        <p:blipFill rotWithShape="1">
          <a:blip r:embed="rId4"/>
          <a:srcRect b="30324"/>
          <a:stretch/>
        </p:blipFill>
        <p:spPr>
          <a:xfrm>
            <a:off x="9448800" y="4038600"/>
            <a:ext cx="2333625" cy="2395800"/>
          </a:xfrm>
          <a:prstGeom prst="rect">
            <a:avLst/>
          </a:prstGeom>
        </p:spPr>
      </p:pic>
      <p:sp>
        <p:nvSpPr>
          <p:cNvPr id="11" name="文本框 10">
            <a:extLst>
              <a:ext uri="{FF2B5EF4-FFF2-40B4-BE49-F238E27FC236}">
                <a16:creationId xmlns:a16="http://schemas.microsoft.com/office/drawing/2014/main" id="{64B9FE91-F609-3899-5A12-F3B06168343E}"/>
              </a:ext>
            </a:extLst>
          </p:cNvPr>
          <p:cNvSpPr txBox="1"/>
          <p:nvPr/>
        </p:nvSpPr>
        <p:spPr>
          <a:xfrm>
            <a:off x="7391400" y="2514600"/>
            <a:ext cx="1981200" cy="1200329"/>
          </a:xfrm>
          <a:prstGeom prst="rect">
            <a:avLst/>
          </a:prstGeom>
          <a:noFill/>
        </p:spPr>
        <p:txBody>
          <a:bodyPr wrap="square" rtlCol="0">
            <a:spAutoFit/>
          </a:bodyPr>
          <a:lstStyle/>
          <a:p>
            <a:r>
              <a:rPr lang="zh-CN" dirty="0">
                <a:solidFill>
                  <a:srgbClr val="00B050"/>
                </a:solidFill>
              </a:rPr>
              <a:t>正确的：</a:t>
            </a:r>
            <a:r>
              <a:rPr lang="zh-CN" dirty="0"/>
              <a:t> </a:t>
            </a:r>
            <a:r>
              <a:rPr lang="zh-CN" dirty="0" err="1"/>
              <a:t>Makefile</a:t>
            </a:r>
            <a:r>
              <a:rPr lang="zh-CN" dirty="0"/>
              <a:t>在当前程序文件夹工作区中，没有路径问题。</a:t>
            </a:r>
          </a:p>
        </p:txBody>
      </p:sp>
      <p:sp>
        <p:nvSpPr>
          <p:cNvPr id="12" name="文本框 11">
            <a:extLst>
              <a:ext uri="{FF2B5EF4-FFF2-40B4-BE49-F238E27FC236}">
                <a16:creationId xmlns:a16="http://schemas.microsoft.com/office/drawing/2014/main" id="{FA20F416-6D15-890D-FBC9-A408C6979BF5}"/>
              </a:ext>
            </a:extLst>
          </p:cNvPr>
          <p:cNvSpPr txBox="1"/>
          <p:nvPr/>
        </p:nvSpPr>
        <p:spPr>
          <a:xfrm>
            <a:off x="7391400" y="4286934"/>
            <a:ext cx="1981200" cy="1477328"/>
          </a:xfrm>
          <a:prstGeom prst="rect">
            <a:avLst/>
          </a:prstGeom>
          <a:noFill/>
        </p:spPr>
        <p:txBody>
          <a:bodyPr wrap="square" rtlCol="0">
            <a:spAutoFit/>
          </a:bodyPr>
          <a:lstStyle/>
          <a:p>
            <a:r>
              <a:rPr lang="zh-CN" dirty="0">
                <a:solidFill>
                  <a:srgbClr val="FF0000"/>
                </a:solidFill>
              </a:rPr>
              <a:t>错误的：</a:t>
            </a:r>
            <a:r>
              <a:rPr lang="zh-CN" dirty="0"/>
              <a:t> 不在程序文件夹工作区中的</a:t>
            </a:r>
            <a:r>
              <a:rPr lang="zh-CN" dirty="0" err="1"/>
              <a:t>Makefile </a:t>
            </a:r>
            <a:r>
              <a:rPr lang="zh-CN" dirty="0"/>
              <a:t>，可能会带来相对路径问题。</a:t>
            </a:r>
          </a:p>
        </p:txBody>
      </p:sp>
    </p:spTree>
    <p:extLst>
      <p:ext uri="{BB962C8B-B14F-4D97-AF65-F5344CB8AC3E}">
        <p14:creationId xmlns:p14="http://schemas.microsoft.com/office/powerpoint/2010/main" val="3892793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7C6F11-1810-4EDD-BAF5-F1AF64AF42D3}"/>
              </a:ext>
            </a:extLst>
          </p:cNvPr>
          <p:cNvSpPr>
            <a:spLocks noGrp="1"/>
          </p:cNvSpPr>
          <p:nvPr>
            <p:ph type="title"/>
          </p:nvPr>
        </p:nvSpPr>
        <p:spPr/>
        <p:txBody>
          <a:bodyPr>
            <a:normAutofit fontScale="90000"/>
          </a:bodyPr>
          <a:lstStyle/>
          <a:p>
            <a:r>
              <a:rPr lang="zh-CN" dirty="0"/>
              <a:t>5.1。通过命令行运行代码</a:t>
            </a:r>
            <a:br>
              <a:rPr lang="en-US" dirty="0"/>
            </a:br>
            <a:r>
              <a:rPr lang="zh-CN" dirty="0"/>
              <a:t>a)</a:t>
            </a:r>
            <a:r>
              <a:rPr lang="zh-CN" b="1" dirty="0"/>
              <a:t>纯</a:t>
            </a:r>
            <a:r>
              <a:rPr lang="zh-CN" dirty="0"/>
              <a:t>命令行编译，使用“g++”编译命令</a:t>
            </a:r>
          </a:p>
        </p:txBody>
      </p:sp>
      <p:sp>
        <p:nvSpPr>
          <p:cNvPr id="3" name="内容占位符 2">
            <a:extLst>
              <a:ext uri="{FF2B5EF4-FFF2-40B4-BE49-F238E27FC236}">
                <a16:creationId xmlns:a16="http://schemas.microsoft.com/office/drawing/2014/main" id="{5E7CA559-C5A3-6C37-167C-CE86E14AFF53}"/>
              </a:ext>
            </a:extLst>
          </p:cNvPr>
          <p:cNvSpPr>
            <a:spLocks noGrp="1"/>
          </p:cNvSpPr>
          <p:nvPr>
            <p:ph idx="1"/>
          </p:nvPr>
        </p:nvSpPr>
        <p:spPr>
          <a:xfrm>
            <a:off x="838200" y="1825625"/>
            <a:ext cx="10058400" cy="4879975"/>
          </a:xfrm>
        </p:spPr>
        <p:txBody>
          <a:bodyPr>
            <a:normAutofit/>
          </a:bodyPr>
          <a:lstStyle/>
          <a:p>
            <a:r>
              <a:rPr lang="zh-CN" dirty="0"/>
              <a:t>在终端中，输入编译命令：</a:t>
            </a:r>
          </a:p>
          <a:p>
            <a:r>
              <a:rPr lang="zh-CN" dirty="0"/>
              <a:t>“g++ -std= </a:t>
            </a:r>
            <a:r>
              <a:rPr lang="zh-CN" dirty="0" err="1"/>
              <a:t>c++ </a:t>
            </a:r>
            <a:r>
              <a:rPr lang="zh-CN" dirty="0"/>
              <a:t>17 &lt;你的源代码。 </a:t>
            </a:r>
            <a:r>
              <a:rPr lang="zh-CN" dirty="0" err="1"/>
              <a:t>cpp</a:t>
            </a:r>
            <a:r>
              <a:rPr lang="zh-CN" dirty="0"/>
              <a:t>文件&gt; -o &lt;输出文件名&gt;”</a:t>
            </a:r>
          </a:p>
          <a:p>
            <a:r>
              <a:rPr lang="zh-CN" dirty="0"/>
              <a:t>例如“g++ -std= </a:t>
            </a:r>
            <a:r>
              <a:rPr lang="zh-CN" dirty="0" err="1"/>
              <a:t>c++ </a:t>
            </a:r>
            <a:r>
              <a:rPr lang="zh-CN" dirty="0"/>
              <a:t>17 helloworld.cpp foo.cpp -o </a:t>
            </a:r>
            <a:r>
              <a:rPr lang="zh-CN" dirty="0" err="1"/>
              <a:t>helloworld </a:t>
            </a:r>
            <a:r>
              <a:rPr lang="zh-CN" dirty="0"/>
              <a:t>”</a:t>
            </a:r>
          </a:p>
          <a:p>
            <a:endParaRPr lang="en-US" dirty="0"/>
          </a:p>
          <a:p>
            <a:r>
              <a:rPr lang="zh-CN" dirty="0"/>
              <a:t>然后运行可执行程序：</a:t>
            </a:r>
          </a:p>
          <a:p>
            <a:r>
              <a:rPr lang="zh-CN" dirty="0"/>
              <a:t>不同的终端有不同的调用方式，可能是：</a:t>
            </a:r>
          </a:p>
          <a:p>
            <a:pPr lvl="1"/>
            <a:r>
              <a:rPr lang="zh-CN" dirty="0"/>
              <a:t>“./&lt;文件名&gt;”、“&lt;文件名&gt;”（macOS 系统）</a:t>
            </a:r>
          </a:p>
          <a:p>
            <a:pPr lvl="1"/>
            <a:r>
              <a:rPr lang="zh-CN" dirty="0"/>
              <a:t>“./&lt;文件名&gt;.exe”、“&lt;文件名&gt;.exe”（Windows系统）</a:t>
            </a:r>
          </a:p>
          <a:p>
            <a:pPr lvl="1"/>
            <a:endParaRPr lang="en-US" dirty="0"/>
          </a:p>
          <a:p>
            <a:endParaRPr lang="en-US" dirty="0"/>
          </a:p>
          <a:p>
            <a:endParaRPr lang="en-US" dirty="0"/>
          </a:p>
        </p:txBody>
      </p:sp>
    </p:spTree>
    <p:extLst>
      <p:ext uri="{BB962C8B-B14F-4D97-AF65-F5344CB8AC3E}">
        <p14:creationId xmlns:p14="http://schemas.microsoft.com/office/powerpoint/2010/main" val="3331975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7C6F11-1810-4EDD-BAF5-F1AF64AF42D3}"/>
              </a:ext>
            </a:extLst>
          </p:cNvPr>
          <p:cNvSpPr>
            <a:spLocks noGrp="1"/>
          </p:cNvSpPr>
          <p:nvPr>
            <p:ph type="title"/>
          </p:nvPr>
        </p:nvSpPr>
        <p:spPr/>
        <p:txBody>
          <a:bodyPr>
            <a:normAutofit fontScale="90000"/>
          </a:bodyPr>
          <a:lstStyle/>
          <a:p>
            <a:r>
              <a:rPr lang="zh-CN" dirty="0"/>
              <a:t>5.1。通过命令行运行代码</a:t>
            </a:r>
            <a:br>
              <a:rPr lang="en-US" dirty="0"/>
            </a:br>
            <a:r>
              <a:rPr lang="zh-CN" dirty="0"/>
              <a:t>a)</a:t>
            </a:r>
            <a:r>
              <a:rPr lang="zh-CN" b="1" dirty="0"/>
              <a:t>纯</a:t>
            </a:r>
            <a:r>
              <a:rPr lang="zh-CN" dirty="0"/>
              <a:t>命令行编译，使用“g++”编译命令</a:t>
            </a:r>
          </a:p>
        </p:txBody>
      </p:sp>
      <p:sp>
        <p:nvSpPr>
          <p:cNvPr id="3" name="内容占位符 2">
            <a:extLst>
              <a:ext uri="{FF2B5EF4-FFF2-40B4-BE49-F238E27FC236}">
                <a16:creationId xmlns:a16="http://schemas.microsoft.com/office/drawing/2014/main" id="{5E7CA559-C5A3-6C37-167C-CE86E14AFF53}"/>
              </a:ext>
            </a:extLst>
          </p:cNvPr>
          <p:cNvSpPr>
            <a:spLocks noGrp="1"/>
          </p:cNvSpPr>
          <p:nvPr>
            <p:ph idx="1"/>
          </p:nvPr>
        </p:nvSpPr>
        <p:spPr>
          <a:xfrm>
            <a:off x="1066800" y="4054477"/>
            <a:ext cx="10058400" cy="669923"/>
          </a:xfrm>
        </p:spPr>
        <p:txBody>
          <a:bodyPr>
            <a:normAutofit/>
          </a:bodyPr>
          <a:lstStyle/>
          <a:p>
            <a:r>
              <a:rPr lang="zh-CN" dirty="0"/>
              <a:t>使用 &lt;ctrl&gt;(command) + C 退出程序。</a:t>
            </a:r>
          </a:p>
          <a:p>
            <a:endParaRPr lang="en-US" dirty="0"/>
          </a:p>
        </p:txBody>
      </p:sp>
      <p:pic>
        <p:nvPicPr>
          <p:cNvPr id="7" name="图片 6">
            <a:extLst>
              <a:ext uri="{FF2B5EF4-FFF2-40B4-BE49-F238E27FC236}">
                <a16:creationId xmlns:a16="http://schemas.microsoft.com/office/drawing/2014/main" id="{2E10830C-4830-7D3A-F334-B0394BD88F7C}"/>
              </a:ext>
            </a:extLst>
          </p:cNvPr>
          <p:cNvPicPr>
            <a:picLocks noChangeAspect="1"/>
          </p:cNvPicPr>
          <p:nvPr/>
        </p:nvPicPr>
        <p:blipFill>
          <a:blip r:embed="rId2"/>
          <a:stretch>
            <a:fillRect/>
          </a:stretch>
        </p:blipFill>
        <p:spPr>
          <a:xfrm>
            <a:off x="0" y="1981200"/>
            <a:ext cx="12192000" cy="2048863"/>
          </a:xfrm>
          <a:prstGeom prst="rect">
            <a:avLst/>
          </a:prstGeom>
        </p:spPr>
      </p:pic>
    </p:spTree>
    <p:extLst>
      <p:ext uri="{BB962C8B-B14F-4D97-AF65-F5344CB8AC3E}">
        <p14:creationId xmlns:p14="http://schemas.microsoft.com/office/powerpoint/2010/main" val="2067395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7C6F11-1810-4EDD-BAF5-F1AF64AF42D3}"/>
              </a:ext>
            </a:extLst>
          </p:cNvPr>
          <p:cNvSpPr>
            <a:spLocks noGrp="1"/>
          </p:cNvSpPr>
          <p:nvPr>
            <p:ph type="title"/>
          </p:nvPr>
        </p:nvSpPr>
        <p:spPr>
          <a:xfrm>
            <a:off x="838200" y="365125"/>
            <a:ext cx="11125200" cy="1325563"/>
          </a:xfrm>
        </p:spPr>
        <p:txBody>
          <a:bodyPr>
            <a:normAutofit fontScale="90000"/>
          </a:bodyPr>
          <a:lstStyle/>
          <a:p>
            <a:r>
              <a:rPr lang="zh-CN" dirty="0"/>
              <a:t>5.1。通过命令行运行代码</a:t>
            </a:r>
            <a:br>
              <a:rPr lang="en-US" dirty="0"/>
            </a:br>
            <a:r>
              <a:rPr lang="zh-CN" dirty="0"/>
              <a:t>b) 通过</a:t>
            </a:r>
            <a:r>
              <a:rPr lang="zh-CN" b="1" dirty="0"/>
              <a:t>纯</a:t>
            </a:r>
            <a:r>
              <a:rPr lang="zh-CN" dirty="0"/>
              <a:t>命令行编译，使用“ </a:t>
            </a:r>
            <a:r>
              <a:rPr lang="zh-CN" dirty="0" err="1"/>
              <a:t>makefile </a:t>
            </a:r>
            <a:r>
              <a:rPr lang="zh-CN" dirty="0"/>
              <a:t>”。</a:t>
            </a:r>
          </a:p>
        </p:txBody>
      </p:sp>
      <p:sp>
        <p:nvSpPr>
          <p:cNvPr id="3" name="内容占位符 2">
            <a:extLst>
              <a:ext uri="{FF2B5EF4-FFF2-40B4-BE49-F238E27FC236}">
                <a16:creationId xmlns:a16="http://schemas.microsoft.com/office/drawing/2014/main" id="{5E7CA559-C5A3-6C37-167C-CE86E14AFF53}"/>
              </a:ext>
            </a:extLst>
          </p:cNvPr>
          <p:cNvSpPr>
            <a:spLocks noGrp="1"/>
          </p:cNvSpPr>
          <p:nvPr>
            <p:ph idx="1"/>
          </p:nvPr>
        </p:nvSpPr>
        <p:spPr>
          <a:xfrm>
            <a:off x="838200" y="1825625"/>
            <a:ext cx="10058400" cy="4879975"/>
          </a:xfrm>
        </p:spPr>
        <p:txBody>
          <a:bodyPr>
            <a:normAutofit/>
          </a:bodyPr>
          <a:lstStyle/>
          <a:p>
            <a:r>
              <a:rPr lang="zh-CN" dirty="0"/>
              <a:t>编写您自己的“ </a:t>
            </a:r>
            <a:r>
              <a:rPr lang="zh-CN" dirty="0" err="1"/>
              <a:t>Makefile </a:t>
            </a:r>
            <a:r>
              <a:rPr lang="zh-CN" dirty="0"/>
              <a:t>”脚本，或使用给定的模板。 （如果您使用 Kinley 教授的模板，请记住更改两个名称！）</a:t>
            </a:r>
          </a:p>
          <a:p>
            <a:r>
              <a:rPr lang="zh-CN" dirty="0"/>
              <a:t>在终端中，输入 make 命令：</a:t>
            </a:r>
          </a:p>
          <a:p>
            <a:r>
              <a:rPr lang="zh-CN" dirty="0"/>
              <a:t>“make”（或“mingw32-make.exe”，如果你使用 Qt 的 make 工具）</a:t>
            </a:r>
          </a:p>
          <a:p>
            <a:endParaRPr lang="en-US" dirty="0"/>
          </a:p>
          <a:p>
            <a:r>
              <a:rPr lang="zh-CN" dirty="0"/>
              <a:t>然后运行可执行程序：</a:t>
            </a:r>
          </a:p>
          <a:p>
            <a:r>
              <a:rPr lang="zh-CN" dirty="0"/>
              <a:t>不同的终端有不同的调用方式，可能是：</a:t>
            </a:r>
          </a:p>
          <a:p>
            <a:pPr lvl="1"/>
            <a:r>
              <a:rPr lang="zh-CN" dirty="0"/>
              <a:t>“./&lt;文件名&gt;”、“&lt;文件名&gt;”（macOS 系统）</a:t>
            </a:r>
          </a:p>
          <a:p>
            <a:pPr lvl="1"/>
            <a:r>
              <a:rPr lang="zh-CN" dirty="0"/>
              <a:t>“./&lt;文件名&gt;.exe”、“&lt;文件名&gt;.exe”（Windows系统）</a:t>
            </a:r>
          </a:p>
          <a:p>
            <a:endParaRPr lang="en-US" dirty="0"/>
          </a:p>
          <a:p>
            <a:endParaRPr lang="en-US" dirty="0"/>
          </a:p>
          <a:p>
            <a:endParaRPr lang="en-US" dirty="0"/>
          </a:p>
        </p:txBody>
      </p:sp>
      <p:pic>
        <p:nvPicPr>
          <p:cNvPr id="5" name="图片 4">
            <a:extLst>
              <a:ext uri="{FF2B5EF4-FFF2-40B4-BE49-F238E27FC236}">
                <a16:creationId xmlns:a16="http://schemas.microsoft.com/office/drawing/2014/main" id="{2DDB3C3D-0EC2-0FDE-13AD-26354D06DE6D}"/>
              </a:ext>
            </a:extLst>
          </p:cNvPr>
          <p:cNvPicPr>
            <a:picLocks noChangeAspect="1"/>
          </p:cNvPicPr>
          <p:nvPr/>
        </p:nvPicPr>
        <p:blipFill>
          <a:blip r:embed="rId2"/>
          <a:stretch>
            <a:fillRect/>
          </a:stretch>
        </p:blipFill>
        <p:spPr>
          <a:xfrm>
            <a:off x="9743705" y="2589212"/>
            <a:ext cx="2448295" cy="1428750"/>
          </a:xfrm>
          <a:prstGeom prst="rect">
            <a:avLst/>
          </a:prstGeom>
        </p:spPr>
      </p:pic>
    </p:spTree>
    <p:extLst>
      <p:ext uri="{BB962C8B-B14F-4D97-AF65-F5344CB8AC3E}">
        <p14:creationId xmlns:p14="http://schemas.microsoft.com/office/powerpoint/2010/main" val="158494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7C6F11-1810-4EDD-BAF5-F1AF64AF42D3}"/>
              </a:ext>
            </a:extLst>
          </p:cNvPr>
          <p:cNvSpPr>
            <a:spLocks noGrp="1"/>
          </p:cNvSpPr>
          <p:nvPr>
            <p:ph type="title"/>
          </p:nvPr>
        </p:nvSpPr>
        <p:spPr>
          <a:xfrm>
            <a:off x="838200" y="365125"/>
            <a:ext cx="11277600" cy="1325563"/>
          </a:xfrm>
        </p:spPr>
        <p:txBody>
          <a:bodyPr>
            <a:normAutofit fontScale="90000"/>
          </a:bodyPr>
          <a:lstStyle/>
          <a:p>
            <a:r>
              <a:rPr lang="zh-CN" dirty="0"/>
              <a:t>5.1。通过命令行运行代码</a:t>
            </a:r>
            <a:br>
              <a:rPr lang="en-US" dirty="0"/>
            </a:br>
            <a:r>
              <a:rPr lang="zh-CN" dirty="0"/>
              <a:t>b) 通过</a:t>
            </a:r>
            <a:r>
              <a:rPr lang="zh-CN" b="1" dirty="0"/>
              <a:t>纯</a:t>
            </a:r>
            <a:r>
              <a:rPr lang="zh-CN" dirty="0"/>
              <a:t>命令行编译，使用“ </a:t>
            </a:r>
            <a:r>
              <a:rPr lang="zh-CN" dirty="0" err="1"/>
              <a:t>makefile </a:t>
            </a:r>
            <a:r>
              <a:rPr lang="zh-CN" dirty="0"/>
              <a:t>”。</a:t>
            </a:r>
          </a:p>
        </p:txBody>
      </p:sp>
      <p:sp>
        <p:nvSpPr>
          <p:cNvPr id="3" name="内容占位符 2">
            <a:extLst>
              <a:ext uri="{FF2B5EF4-FFF2-40B4-BE49-F238E27FC236}">
                <a16:creationId xmlns:a16="http://schemas.microsoft.com/office/drawing/2014/main" id="{5E7CA559-C5A3-6C37-167C-CE86E14AFF53}"/>
              </a:ext>
            </a:extLst>
          </p:cNvPr>
          <p:cNvSpPr>
            <a:spLocks noGrp="1"/>
          </p:cNvSpPr>
          <p:nvPr>
            <p:ph idx="1"/>
          </p:nvPr>
        </p:nvSpPr>
        <p:spPr>
          <a:xfrm>
            <a:off x="1066800" y="4539291"/>
            <a:ext cx="10058400" cy="669923"/>
          </a:xfrm>
        </p:spPr>
        <p:txBody>
          <a:bodyPr>
            <a:normAutofit/>
          </a:bodyPr>
          <a:lstStyle/>
          <a:p>
            <a:r>
              <a:rPr lang="zh-CN" dirty="0"/>
              <a:t>使用 &lt;ctrl&gt;(command) + C 退出程序。</a:t>
            </a:r>
          </a:p>
          <a:p>
            <a:endParaRPr lang="en-US" dirty="0"/>
          </a:p>
          <a:p>
            <a:endParaRPr lang="en-US" dirty="0"/>
          </a:p>
        </p:txBody>
      </p:sp>
      <p:pic>
        <p:nvPicPr>
          <p:cNvPr id="5" name="图片 4">
            <a:extLst>
              <a:ext uri="{FF2B5EF4-FFF2-40B4-BE49-F238E27FC236}">
                <a16:creationId xmlns:a16="http://schemas.microsoft.com/office/drawing/2014/main" id="{A9A9F77C-67FF-B328-2441-E1D582118CBF}"/>
              </a:ext>
            </a:extLst>
          </p:cNvPr>
          <p:cNvPicPr>
            <a:picLocks noChangeAspect="1"/>
          </p:cNvPicPr>
          <p:nvPr/>
        </p:nvPicPr>
        <p:blipFill>
          <a:blip r:embed="rId2"/>
          <a:stretch>
            <a:fillRect/>
          </a:stretch>
        </p:blipFill>
        <p:spPr>
          <a:xfrm>
            <a:off x="-10357" y="2057400"/>
            <a:ext cx="12192000" cy="2377578"/>
          </a:xfrm>
          <a:prstGeom prst="rect">
            <a:avLst/>
          </a:prstGeom>
        </p:spPr>
      </p:pic>
    </p:spTree>
    <p:extLst>
      <p:ext uri="{BB962C8B-B14F-4D97-AF65-F5344CB8AC3E}">
        <p14:creationId xmlns:p14="http://schemas.microsoft.com/office/powerpoint/2010/main" val="4043318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0F95A4-E244-E8A9-20DC-F17B8C6B9F8F}"/>
              </a:ext>
            </a:extLst>
          </p:cNvPr>
          <p:cNvSpPr>
            <a:spLocks noGrp="1"/>
          </p:cNvSpPr>
          <p:nvPr>
            <p:ph type="title"/>
          </p:nvPr>
        </p:nvSpPr>
        <p:spPr/>
        <p:txBody>
          <a:bodyPr/>
          <a:lstStyle/>
          <a:p>
            <a:r>
              <a:rPr lang="zh-CN" dirty="0"/>
              <a:t>今天的目标</a:t>
            </a:r>
          </a:p>
        </p:txBody>
      </p:sp>
      <p:sp>
        <p:nvSpPr>
          <p:cNvPr id="3" name="内容占位符 2">
            <a:extLst>
              <a:ext uri="{FF2B5EF4-FFF2-40B4-BE49-F238E27FC236}">
                <a16:creationId xmlns:a16="http://schemas.microsoft.com/office/drawing/2014/main" id="{18B9CC17-2A3A-982A-5FD8-68916447665C}"/>
              </a:ext>
            </a:extLst>
          </p:cNvPr>
          <p:cNvSpPr>
            <a:spLocks noGrp="1"/>
          </p:cNvSpPr>
          <p:nvPr>
            <p:ph idx="1"/>
          </p:nvPr>
        </p:nvSpPr>
        <p:spPr>
          <a:xfrm>
            <a:off x="838200" y="1447800"/>
            <a:ext cx="10515600" cy="5410200"/>
          </a:xfrm>
        </p:spPr>
        <p:txBody>
          <a:bodyPr>
            <a:normAutofit/>
          </a:bodyPr>
          <a:lstStyle/>
          <a:p>
            <a:pPr marL="514350" indent="-514350">
              <a:buFont typeface="+mj-lt"/>
              <a:buAutoNum type="arabicPeriod"/>
            </a:pPr>
            <a:r>
              <a:rPr lang="zh-CN" altLang="zh-CN" dirty="0"/>
              <a:t>关于本课程的一些背景信息。</a:t>
            </a:r>
          </a:p>
          <a:p>
            <a:pPr marL="514350" indent="-514350">
              <a:buFont typeface="+mj-lt"/>
              <a:buAutoNum type="arabicPeriod"/>
            </a:pPr>
            <a:r>
              <a:rPr lang="zh-CN" altLang="zh-CN" dirty="0"/>
              <a:t>两个概念澄清</a:t>
            </a:r>
          </a:p>
          <a:p>
            <a:pPr marL="514350" indent="-514350">
              <a:buFont typeface="+mj-lt"/>
              <a:buAutoNum type="arabicPeriod"/>
            </a:pPr>
            <a:r>
              <a:rPr lang="zh-CN" altLang="zh-CN" dirty="0"/>
              <a:t>熟悉字符串的一些常见操作（例如</a:t>
            </a:r>
            <a:r>
              <a:rPr lang="zh-CN" altLang="zh-CN" dirty="0" err="1"/>
              <a:t>substr </a:t>
            </a:r>
            <a:r>
              <a:rPr lang="zh-CN" altLang="zh-CN" dirty="0"/>
              <a:t>），</a:t>
            </a:r>
            <a:r>
              <a:rPr lang="zh-CN" altLang="zh-CN" b="1" dirty="0"/>
              <a:t>这在您的作业 1 中很重要！</a:t>
            </a:r>
          </a:p>
          <a:p>
            <a:pPr marL="514350" indent="-514350">
              <a:buFont typeface="+mj-lt"/>
              <a:buAutoNum type="arabicPeriod"/>
            </a:pPr>
            <a:r>
              <a:rPr lang="zh-CN" altLang="zh-CN" dirty="0"/>
              <a:t>三个字符串操作示例：</a:t>
            </a:r>
          </a:p>
          <a:p>
            <a:pPr marL="914400" lvl="1" indent="-457200">
              <a:buFont typeface="+mj-lt"/>
              <a:buAutoNum type="arabicPeriod"/>
            </a:pPr>
            <a:r>
              <a:rPr lang="zh-CN" altLang="zh-CN" dirty="0"/>
              <a:t>回文</a:t>
            </a:r>
            <a:r>
              <a:rPr lang="zh-CN" altLang="en-US" dirty="0"/>
              <a:t>数</a:t>
            </a:r>
            <a:endParaRPr lang="en-US" altLang="zh-CN" dirty="0"/>
          </a:p>
          <a:p>
            <a:pPr marL="914400" lvl="1" indent="-457200">
              <a:buFont typeface="+mj-lt"/>
              <a:buAutoNum type="arabicPeriod"/>
            </a:pPr>
            <a:r>
              <a:rPr lang="zh-CN" altLang="en-US" dirty="0"/>
              <a:t>首字母</a:t>
            </a:r>
            <a:endParaRPr lang="en-US" altLang="zh-CN" dirty="0"/>
          </a:p>
          <a:p>
            <a:pPr marL="914400" lvl="1" indent="-457200">
              <a:buFont typeface="+mj-lt"/>
              <a:buAutoNum type="arabicPeriod"/>
            </a:pPr>
            <a:r>
              <a:rPr lang="zh-CN" altLang="zh-CN" dirty="0"/>
              <a:t>猪拉丁</a:t>
            </a:r>
            <a:r>
              <a:rPr lang="zh-CN" altLang="en-US" dirty="0"/>
              <a:t>儿童隐语</a:t>
            </a:r>
            <a:endParaRPr lang="en-US" altLang="zh-CN" dirty="0"/>
          </a:p>
          <a:p>
            <a:pPr marL="514350" indent="-514350">
              <a:buFont typeface="+mj-lt"/>
              <a:buAutoNum type="arabicPeriod"/>
            </a:pPr>
            <a:r>
              <a:rPr lang="zh-CN" altLang="zh-CN" dirty="0">
                <a:solidFill>
                  <a:srgbClr val="C00000"/>
                </a:solidFill>
              </a:rPr>
              <a:t>学习使用 VS Code 和</a:t>
            </a:r>
            <a:r>
              <a:rPr lang="zh-CN" altLang="zh-CN" dirty="0" err="1">
                <a:solidFill>
                  <a:srgbClr val="C00000"/>
                </a:solidFill>
              </a:rPr>
              <a:t>Makefile</a:t>
            </a:r>
            <a:r>
              <a:rPr lang="zh-CN" altLang="zh-CN" dirty="0">
                <a:solidFill>
                  <a:srgbClr val="C00000"/>
                </a:solidFill>
              </a:rPr>
              <a:t>来运行上面的示例。</a:t>
            </a:r>
          </a:p>
          <a:p>
            <a:pPr marL="514350" indent="-514350">
              <a:buFont typeface="+mj-lt"/>
              <a:buAutoNum type="arabicPeriod"/>
            </a:pPr>
            <a:r>
              <a:rPr lang="zh-CN" altLang="zh-CN" dirty="0">
                <a:solidFill>
                  <a:srgbClr val="C00000"/>
                </a:solidFill>
              </a:rPr>
              <a:t>问答时间：确保您现在可以在计算机上运行 C++ 代码！ （如果你不能，今天解决它！）</a:t>
            </a:r>
          </a:p>
        </p:txBody>
      </p:sp>
    </p:spTree>
    <p:extLst>
      <p:ext uri="{BB962C8B-B14F-4D97-AF65-F5344CB8AC3E}">
        <p14:creationId xmlns:p14="http://schemas.microsoft.com/office/powerpoint/2010/main" val="3803451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7C6F11-1810-4EDD-BAF5-F1AF64AF42D3}"/>
              </a:ext>
            </a:extLst>
          </p:cNvPr>
          <p:cNvSpPr>
            <a:spLocks noGrp="1"/>
          </p:cNvSpPr>
          <p:nvPr>
            <p:ph type="title"/>
          </p:nvPr>
        </p:nvSpPr>
        <p:spPr>
          <a:xfrm>
            <a:off x="838200" y="365125"/>
            <a:ext cx="11201400" cy="1325563"/>
          </a:xfrm>
        </p:spPr>
        <p:txBody>
          <a:bodyPr>
            <a:normAutofit fontScale="90000"/>
          </a:bodyPr>
          <a:lstStyle/>
          <a:p>
            <a:r>
              <a:rPr lang="zh-CN" dirty="0"/>
              <a:t>5.1。通过命令行运行代码</a:t>
            </a:r>
            <a:br>
              <a:rPr lang="en-US" dirty="0"/>
            </a:br>
            <a:r>
              <a:rPr lang="zh-CN" dirty="0"/>
              <a:t>b) 通过</a:t>
            </a:r>
            <a:r>
              <a:rPr lang="zh-CN" b="1" dirty="0"/>
              <a:t>纯</a:t>
            </a:r>
            <a:r>
              <a:rPr lang="zh-CN" dirty="0"/>
              <a:t>命令行编译，使用“ </a:t>
            </a:r>
            <a:r>
              <a:rPr lang="zh-CN" dirty="0" err="1"/>
              <a:t>makefile </a:t>
            </a:r>
            <a:r>
              <a:rPr lang="zh-CN" dirty="0"/>
              <a:t>”。</a:t>
            </a:r>
          </a:p>
        </p:txBody>
      </p:sp>
      <p:sp>
        <p:nvSpPr>
          <p:cNvPr id="3" name="内容占位符 2">
            <a:extLst>
              <a:ext uri="{FF2B5EF4-FFF2-40B4-BE49-F238E27FC236}">
                <a16:creationId xmlns:a16="http://schemas.microsoft.com/office/drawing/2014/main" id="{5E7CA559-C5A3-6C37-167C-CE86E14AFF53}"/>
              </a:ext>
            </a:extLst>
          </p:cNvPr>
          <p:cNvSpPr>
            <a:spLocks noGrp="1"/>
          </p:cNvSpPr>
          <p:nvPr>
            <p:ph idx="1"/>
          </p:nvPr>
        </p:nvSpPr>
        <p:spPr>
          <a:xfrm>
            <a:off x="1066800" y="1905000"/>
            <a:ext cx="10058400" cy="4724400"/>
          </a:xfrm>
        </p:spPr>
        <p:txBody>
          <a:bodyPr>
            <a:normAutofit/>
          </a:bodyPr>
          <a:lstStyle/>
          <a:p>
            <a:r>
              <a:rPr lang="zh-CN" dirty="0"/>
              <a:t>一个有用的提示：使用“ </a:t>
            </a:r>
            <a:r>
              <a:rPr lang="zh-CN" altLang="en-US" dirty="0"/>
              <a:t>↑ </a:t>
            </a:r>
            <a:r>
              <a:rPr lang="zh-CN" dirty="0"/>
              <a:t>”“ </a:t>
            </a:r>
            <a:r>
              <a:rPr lang="zh-CN" altLang="en-US" dirty="0"/>
              <a:t>↓ </a:t>
            </a:r>
            <a:r>
              <a:rPr lang="zh-CN" dirty="0"/>
              <a:t>”（键盘上的向上/向下箭头）查看命令历史记录。</a:t>
            </a:r>
          </a:p>
          <a:p>
            <a:r>
              <a:rPr lang="zh-CN" dirty="0"/>
              <a:t>两个有用的提示：使用“Tab”自动完成命令/文件名</a:t>
            </a:r>
          </a:p>
          <a:p>
            <a:r>
              <a:rPr lang="zh-CN" dirty="0"/>
              <a:t>（演示）</a:t>
            </a:r>
          </a:p>
          <a:p>
            <a:endParaRPr lang="en-US" dirty="0"/>
          </a:p>
          <a:p>
            <a:endParaRPr lang="en-US" dirty="0"/>
          </a:p>
        </p:txBody>
      </p:sp>
    </p:spTree>
    <p:extLst>
      <p:ext uri="{BB962C8B-B14F-4D97-AF65-F5344CB8AC3E}">
        <p14:creationId xmlns:p14="http://schemas.microsoft.com/office/powerpoint/2010/main" val="391151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467488-18CB-986F-50CB-D01D8EFA33DE}"/>
              </a:ext>
            </a:extLst>
          </p:cNvPr>
          <p:cNvSpPr>
            <a:spLocks noGrp="1"/>
          </p:cNvSpPr>
          <p:nvPr>
            <p:ph type="title"/>
          </p:nvPr>
        </p:nvSpPr>
        <p:spPr>
          <a:xfrm>
            <a:off x="838200" y="24414"/>
            <a:ext cx="11049000" cy="1325563"/>
          </a:xfrm>
        </p:spPr>
        <p:txBody>
          <a:bodyPr/>
          <a:lstStyle/>
          <a:p>
            <a:r>
              <a:rPr lang="zh-CN" dirty="0"/>
              <a:t>5.2.通过 VS Code make-extension 运行代码</a:t>
            </a:r>
          </a:p>
        </p:txBody>
      </p:sp>
      <p:sp>
        <p:nvSpPr>
          <p:cNvPr id="3" name="内容占位符 2">
            <a:extLst>
              <a:ext uri="{FF2B5EF4-FFF2-40B4-BE49-F238E27FC236}">
                <a16:creationId xmlns:a16="http://schemas.microsoft.com/office/drawing/2014/main" id="{D300CEBC-C212-2E64-D8CC-19522AA3153B}"/>
              </a:ext>
            </a:extLst>
          </p:cNvPr>
          <p:cNvSpPr>
            <a:spLocks noGrp="1"/>
          </p:cNvSpPr>
          <p:nvPr>
            <p:ph idx="1"/>
          </p:nvPr>
        </p:nvSpPr>
        <p:spPr>
          <a:xfrm>
            <a:off x="838200" y="1294208"/>
            <a:ext cx="10515600" cy="5539378"/>
          </a:xfrm>
        </p:spPr>
        <p:txBody>
          <a:bodyPr>
            <a:normAutofit lnSpcReduction="10000"/>
          </a:bodyPr>
          <a:lstStyle/>
          <a:p>
            <a:r>
              <a:rPr lang="zh-CN" sz="3200" dirty="0"/>
              <a:t>make-extension 背后的一个事实：它会在您</a:t>
            </a:r>
            <a:r>
              <a:rPr lang="zh-CN" sz="3200" b="1" dirty="0"/>
              <a:t>按下“build”“run”按钮后自动在终端中为您生成命令</a:t>
            </a:r>
            <a:r>
              <a:rPr lang="zh-CN" sz="3200" dirty="0"/>
              <a:t>。在您第一次按下按钮时，它会自动为您生成配置（在“ </a:t>
            </a:r>
            <a:r>
              <a:rPr lang="zh-CN" sz="3200" dirty="0" err="1"/>
              <a:t>.vscode </a:t>
            </a:r>
            <a:r>
              <a:rPr lang="zh-CN" sz="3200" dirty="0"/>
              <a:t>/ </a:t>
            </a:r>
            <a:r>
              <a:rPr lang="zh-CN" sz="3200" dirty="0" err="1"/>
              <a:t>settings.json </a:t>
            </a:r>
            <a:r>
              <a:rPr lang="zh-CN" sz="3200" dirty="0"/>
              <a:t>”中）。</a:t>
            </a:r>
          </a:p>
          <a:p>
            <a:r>
              <a:rPr lang="zh-CN" sz="3200" dirty="0"/>
              <a:t>如果成功，您可以使用该按钮编译并运行您的程序。</a:t>
            </a:r>
          </a:p>
          <a:p>
            <a:r>
              <a:rPr lang="zh-CN" sz="3200" dirty="0"/>
              <a:t>但如果失败，则需要手动设置</a:t>
            </a:r>
            <a:r>
              <a:rPr lang="zh-CN" altLang="zh-CN" sz="3200" dirty="0"/>
              <a:t>正确的路径</a:t>
            </a:r>
            <a:r>
              <a:rPr lang="zh-CN" sz="3200" dirty="0"/>
              <a:t>设置（在“ </a:t>
            </a:r>
            <a:r>
              <a:rPr lang="zh-CN" sz="3200" dirty="0" err="1"/>
              <a:t>.vscode </a:t>
            </a:r>
            <a:r>
              <a:rPr lang="zh-CN" sz="3200" dirty="0"/>
              <a:t>/ </a:t>
            </a:r>
            <a:r>
              <a:rPr lang="zh-CN" sz="3200" dirty="0" err="1"/>
              <a:t>settings.json </a:t>
            </a:r>
            <a:r>
              <a:rPr lang="zh-CN" sz="3200" dirty="0"/>
              <a:t>”中）。</a:t>
            </a:r>
          </a:p>
          <a:p>
            <a:endParaRPr lang="en-US" sz="3200" dirty="0">
              <a:solidFill>
                <a:srgbClr val="FF0000"/>
              </a:solidFill>
            </a:endParaRPr>
          </a:p>
          <a:p>
            <a:r>
              <a:rPr lang="zh-CN" sz="3200" dirty="0">
                <a:solidFill>
                  <a:srgbClr val="FF0000"/>
                </a:solidFill>
              </a:rPr>
              <a:t>但是，您</a:t>
            </a:r>
            <a:r>
              <a:rPr lang="zh-CN" sz="3200" b="1" dirty="0">
                <a:solidFill>
                  <a:srgbClr val="FF0000"/>
                </a:solidFill>
              </a:rPr>
              <a:t>始终可以</a:t>
            </a:r>
            <a:r>
              <a:rPr lang="zh-CN" sz="3200" dirty="0">
                <a:solidFill>
                  <a:srgbClr val="FF0000"/>
                </a:solidFill>
              </a:rPr>
              <a:t>使用</a:t>
            </a:r>
            <a:r>
              <a:rPr lang="zh-CN" sz="3200" b="1" dirty="0">
                <a:solidFill>
                  <a:srgbClr val="FF0000"/>
                </a:solidFill>
              </a:rPr>
              <a:t>命令</a:t>
            </a:r>
            <a:r>
              <a:rPr lang="zh-CN" sz="3200" dirty="0">
                <a:solidFill>
                  <a:srgbClr val="FF0000"/>
                </a:solidFill>
              </a:rPr>
              <a:t>行来编译和运行您的 C++ 代码。</a:t>
            </a:r>
          </a:p>
          <a:p>
            <a:endParaRPr lang="en-US" dirty="0"/>
          </a:p>
        </p:txBody>
      </p:sp>
    </p:spTree>
    <p:extLst>
      <p:ext uri="{BB962C8B-B14F-4D97-AF65-F5344CB8AC3E}">
        <p14:creationId xmlns:p14="http://schemas.microsoft.com/office/powerpoint/2010/main" val="1037316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467488-18CB-986F-50CB-D01D8EFA33DE}"/>
              </a:ext>
            </a:extLst>
          </p:cNvPr>
          <p:cNvSpPr>
            <a:spLocks noGrp="1"/>
          </p:cNvSpPr>
          <p:nvPr>
            <p:ph type="title"/>
          </p:nvPr>
        </p:nvSpPr>
        <p:spPr>
          <a:xfrm>
            <a:off x="838200" y="24414"/>
            <a:ext cx="11049000" cy="1325563"/>
          </a:xfrm>
        </p:spPr>
        <p:txBody>
          <a:bodyPr/>
          <a:lstStyle/>
          <a:p>
            <a:r>
              <a:rPr lang="zh-CN" dirty="0"/>
              <a:t>5.2.通过 VS Code make-extension 运行代码</a:t>
            </a:r>
          </a:p>
        </p:txBody>
      </p:sp>
      <p:sp>
        <p:nvSpPr>
          <p:cNvPr id="3" name="内容占位符 2">
            <a:extLst>
              <a:ext uri="{FF2B5EF4-FFF2-40B4-BE49-F238E27FC236}">
                <a16:creationId xmlns:a16="http://schemas.microsoft.com/office/drawing/2014/main" id="{D300CEBC-C212-2E64-D8CC-19522AA3153B}"/>
              </a:ext>
            </a:extLst>
          </p:cNvPr>
          <p:cNvSpPr>
            <a:spLocks noGrp="1"/>
          </p:cNvSpPr>
          <p:nvPr>
            <p:ph idx="1"/>
          </p:nvPr>
        </p:nvSpPr>
        <p:spPr>
          <a:xfrm>
            <a:off x="838200" y="988218"/>
            <a:ext cx="10515600" cy="1983582"/>
          </a:xfrm>
        </p:spPr>
        <p:txBody>
          <a:bodyPr>
            <a:normAutofit lnSpcReduction="10000"/>
          </a:bodyPr>
          <a:lstStyle/>
          <a:p>
            <a:r>
              <a:rPr lang="zh-CN" dirty="0"/>
              <a:t>你可以</a:t>
            </a:r>
            <a:r>
              <a:rPr lang="zh-CN" b="1" dirty="0"/>
              <a:t>先直接</a:t>
            </a:r>
            <a:r>
              <a:rPr lang="zh-CN" dirty="0"/>
              <a:t> </a:t>
            </a:r>
            <a:r>
              <a:rPr lang="zh-CN" b="1" dirty="0"/>
              <a:t>使用按钮</a:t>
            </a:r>
            <a:r>
              <a:rPr lang="zh-CN" dirty="0"/>
              <a:t>编译和运行程序，无需在“ </a:t>
            </a:r>
            <a:r>
              <a:rPr lang="zh-CN" dirty="0" err="1"/>
              <a:t>settings.json </a:t>
            </a:r>
            <a:r>
              <a:rPr lang="zh-CN" dirty="0"/>
              <a:t>”中设置路径。扩展程序将</a:t>
            </a:r>
            <a:r>
              <a:rPr lang="zh-CN" b="1" dirty="0"/>
              <a:t>自动检测并</a:t>
            </a:r>
            <a:r>
              <a:rPr lang="zh-CN" dirty="0"/>
              <a:t>为您生成设置。如果您发现设置路径不正确，请查看下一张幻灯片以获取解决方案。</a:t>
            </a:r>
          </a:p>
          <a:p>
            <a:r>
              <a:rPr lang="zh-CN" dirty="0"/>
              <a:t>建造：</a:t>
            </a:r>
          </a:p>
          <a:p>
            <a:endParaRPr lang="en-US" dirty="0"/>
          </a:p>
          <a:p>
            <a:endParaRPr lang="en-US" dirty="0"/>
          </a:p>
        </p:txBody>
      </p:sp>
      <p:pic>
        <p:nvPicPr>
          <p:cNvPr id="5" name="图片 4">
            <a:extLst>
              <a:ext uri="{FF2B5EF4-FFF2-40B4-BE49-F238E27FC236}">
                <a16:creationId xmlns:a16="http://schemas.microsoft.com/office/drawing/2014/main" id="{7E566EAF-6DF9-4647-95BE-010C3322FA0C}"/>
              </a:ext>
            </a:extLst>
          </p:cNvPr>
          <p:cNvPicPr>
            <a:picLocks noChangeAspect="1"/>
          </p:cNvPicPr>
          <p:nvPr/>
        </p:nvPicPr>
        <p:blipFill>
          <a:blip r:embed="rId2"/>
          <a:stretch>
            <a:fillRect/>
          </a:stretch>
        </p:blipFill>
        <p:spPr>
          <a:xfrm>
            <a:off x="2133600" y="2445544"/>
            <a:ext cx="8305800" cy="4412456"/>
          </a:xfrm>
          <a:prstGeom prst="rect">
            <a:avLst/>
          </a:prstGeom>
        </p:spPr>
      </p:pic>
    </p:spTree>
    <p:extLst>
      <p:ext uri="{BB962C8B-B14F-4D97-AF65-F5344CB8AC3E}">
        <p14:creationId xmlns:p14="http://schemas.microsoft.com/office/powerpoint/2010/main" val="3820485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467488-18CB-986F-50CB-D01D8EFA33DE}"/>
              </a:ext>
            </a:extLst>
          </p:cNvPr>
          <p:cNvSpPr>
            <a:spLocks noGrp="1"/>
          </p:cNvSpPr>
          <p:nvPr>
            <p:ph type="title"/>
          </p:nvPr>
        </p:nvSpPr>
        <p:spPr>
          <a:xfrm>
            <a:off x="838200" y="24414"/>
            <a:ext cx="11049000" cy="1325563"/>
          </a:xfrm>
        </p:spPr>
        <p:txBody>
          <a:bodyPr/>
          <a:lstStyle/>
          <a:p>
            <a:r>
              <a:rPr lang="zh-CN" dirty="0"/>
              <a:t>5.2.通过 VS Code make-extension 运行代码</a:t>
            </a:r>
          </a:p>
        </p:txBody>
      </p:sp>
      <p:sp>
        <p:nvSpPr>
          <p:cNvPr id="3" name="内容占位符 2">
            <a:extLst>
              <a:ext uri="{FF2B5EF4-FFF2-40B4-BE49-F238E27FC236}">
                <a16:creationId xmlns:a16="http://schemas.microsoft.com/office/drawing/2014/main" id="{D300CEBC-C212-2E64-D8CC-19522AA3153B}"/>
              </a:ext>
            </a:extLst>
          </p:cNvPr>
          <p:cNvSpPr>
            <a:spLocks noGrp="1"/>
          </p:cNvSpPr>
          <p:nvPr>
            <p:ph idx="1"/>
          </p:nvPr>
        </p:nvSpPr>
        <p:spPr>
          <a:xfrm>
            <a:off x="838200" y="988218"/>
            <a:ext cx="10515600" cy="1526382"/>
          </a:xfrm>
        </p:spPr>
        <p:txBody>
          <a:bodyPr>
            <a:normAutofit/>
          </a:bodyPr>
          <a:lstStyle/>
          <a:p>
            <a:r>
              <a:rPr lang="zh-CN" dirty="0"/>
              <a:t>跑：</a:t>
            </a:r>
          </a:p>
          <a:p>
            <a:endParaRPr lang="en-US" dirty="0"/>
          </a:p>
          <a:p>
            <a:endParaRPr lang="en-US" dirty="0"/>
          </a:p>
        </p:txBody>
      </p:sp>
      <p:pic>
        <p:nvPicPr>
          <p:cNvPr id="6" name="图片 5">
            <a:extLst>
              <a:ext uri="{FF2B5EF4-FFF2-40B4-BE49-F238E27FC236}">
                <a16:creationId xmlns:a16="http://schemas.microsoft.com/office/drawing/2014/main" id="{DE7819AA-A23C-7227-BFE5-107F3A4CC69B}"/>
              </a:ext>
            </a:extLst>
          </p:cNvPr>
          <p:cNvPicPr>
            <a:picLocks noChangeAspect="1"/>
          </p:cNvPicPr>
          <p:nvPr/>
        </p:nvPicPr>
        <p:blipFill>
          <a:blip r:embed="rId2"/>
          <a:stretch>
            <a:fillRect/>
          </a:stretch>
        </p:blipFill>
        <p:spPr>
          <a:xfrm>
            <a:off x="1371600" y="1433512"/>
            <a:ext cx="10210800" cy="5424488"/>
          </a:xfrm>
          <a:prstGeom prst="rect">
            <a:avLst/>
          </a:prstGeom>
        </p:spPr>
      </p:pic>
    </p:spTree>
    <p:extLst>
      <p:ext uri="{BB962C8B-B14F-4D97-AF65-F5344CB8AC3E}">
        <p14:creationId xmlns:p14="http://schemas.microsoft.com/office/powerpoint/2010/main" val="1394052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467488-18CB-986F-50CB-D01D8EFA33DE}"/>
              </a:ext>
            </a:extLst>
          </p:cNvPr>
          <p:cNvSpPr>
            <a:spLocks noGrp="1"/>
          </p:cNvSpPr>
          <p:nvPr>
            <p:ph type="title"/>
          </p:nvPr>
        </p:nvSpPr>
        <p:spPr>
          <a:xfrm>
            <a:off x="838200" y="24414"/>
            <a:ext cx="11049000" cy="1325563"/>
          </a:xfrm>
        </p:spPr>
        <p:txBody>
          <a:bodyPr/>
          <a:lstStyle/>
          <a:p>
            <a:r>
              <a:rPr lang="zh-CN" dirty="0"/>
              <a:t>5.2.通过 VS Code make-extension 运行代码</a:t>
            </a:r>
          </a:p>
        </p:txBody>
      </p:sp>
      <p:sp>
        <p:nvSpPr>
          <p:cNvPr id="3" name="内容占位符 2">
            <a:extLst>
              <a:ext uri="{FF2B5EF4-FFF2-40B4-BE49-F238E27FC236}">
                <a16:creationId xmlns:a16="http://schemas.microsoft.com/office/drawing/2014/main" id="{D300CEBC-C212-2E64-D8CC-19522AA3153B}"/>
              </a:ext>
            </a:extLst>
          </p:cNvPr>
          <p:cNvSpPr>
            <a:spLocks noGrp="1"/>
          </p:cNvSpPr>
          <p:nvPr>
            <p:ph idx="1"/>
          </p:nvPr>
        </p:nvSpPr>
        <p:spPr>
          <a:xfrm>
            <a:off x="838200" y="988218"/>
            <a:ext cx="10515600" cy="3050382"/>
          </a:xfrm>
        </p:spPr>
        <p:txBody>
          <a:bodyPr>
            <a:normAutofit/>
          </a:bodyPr>
          <a:lstStyle/>
          <a:p>
            <a:r>
              <a:rPr lang="zh-CN" dirty="0"/>
              <a:t>如果发现自动生成的设置路径不正确，可以在“ </a:t>
            </a:r>
            <a:r>
              <a:rPr lang="zh-CN" dirty="0" err="1"/>
              <a:t>settings.json </a:t>
            </a:r>
            <a:r>
              <a:rPr lang="zh-CN" dirty="0"/>
              <a:t>”中手动设置路径：</a:t>
            </a:r>
          </a:p>
          <a:p>
            <a:endParaRPr lang="en-US" dirty="0"/>
          </a:p>
        </p:txBody>
      </p:sp>
      <p:pic>
        <p:nvPicPr>
          <p:cNvPr id="2050" name="Picture 2">
            <a:extLst>
              <a:ext uri="{FF2B5EF4-FFF2-40B4-BE49-F238E27FC236}">
                <a16:creationId xmlns:a16="http://schemas.microsoft.com/office/drawing/2014/main" id="{F0169B6A-E06B-DD07-0824-FAD57B13E4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221" b="13782"/>
          <a:stretch/>
        </p:blipFill>
        <p:spPr bwMode="auto">
          <a:xfrm>
            <a:off x="1040167" y="1905000"/>
            <a:ext cx="10111666" cy="4874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045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BA071-D3FA-F06A-8F8D-C550F61B083F}"/>
              </a:ext>
            </a:extLst>
          </p:cNvPr>
          <p:cNvSpPr>
            <a:spLocks noGrp="1"/>
          </p:cNvSpPr>
          <p:nvPr>
            <p:ph type="title"/>
          </p:nvPr>
        </p:nvSpPr>
        <p:spPr/>
        <p:txBody>
          <a:bodyPr/>
          <a:lstStyle/>
          <a:p>
            <a:r>
              <a:rPr lang="zh-CN" dirty="0">
                <a:effectLst/>
              </a:rPr>
              <a:t>2. 概念</a:t>
            </a:r>
            <a:endParaRPr lang="en-US" dirty="0"/>
          </a:p>
        </p:txBody>
      </p:sp>
      <p:sp>
        <p:nvSpPr>
          <p:cNvPr id="3" name="内容占位符 2">
            <a:extLst>
              <a:ext uri="{FF2B5EF4-FFF2-40B4-BE49-F238E27FC236}">
                <a16:creationId xmlns:a16="http://schemas.microsoft.com/office/drawing/2014/main" id="{16F82FD0-1DAC-6831-C06F-F1928141946D}"/>
              </a:ext>
            </a:extLst>
          </p:cNvPr>
          <p:cNvSpPr>
            <a:spLocks noGrp="1"/>
          </p:cNvSpPr>
          <p:nvPr>
            <p:ph idx="1"/>
          </p:nvPr>
        </p:nvSpPr>
        <p:spPr>
          <a:xfrm>
            <a:off x="838200" y="1825624"/>
            <a:ext cx="10515600" cy="4905114"/>
          </a:xfrm>
        </p:spPr>
        <p:txBody>
          <a:bodyPr>
            <a:normAutofit/>
          </a:bodyPr>
          <a:lstStyle/>
          <a:p>
            <a:r>
              <a:rPr lang="zh-CN" dirty="0"/>
              <a:t>什么是g++？</a:t>
            </a:r>
          </a:p>
          <a:p>
            <a:pPr lvl="1"/>
            <a:r>
              <a:rPr lang="zh-CN" b="0" i="0" dirty="0">
                <a:solidFill>
                  <a:srgbClr val="202124"/>
                </a:solidFill>
                <a:effectLst/>
                <a:latin typeface="Google Sans"/>
              </a:rPr>
              <a:t>g++ 是</a:t>
            </a:r>
            <a:r>
              <a:rPr lang="zh-CN" dirty="0">
                <a:solidFill>
                  <a:srgbClr val="202124"/>
                </a:solidFill>
                <a:latin typeface="Google Sans"/>
              </a:rPr>
              <a:t>GNU C++ 的传统昵称，GNU C++是由自由软件基金会加上数十名熟练的志愿者制作的可自由再分发的</a:t>
            </a:r>
            <a:r>
              <a:rPr lang="zh-CN" b="1" dirty="0">
                <a:solidFill>
                  <a:srgbClr val="202124"/>
                </a:solidFill>
                <a:latin typeface="Google Sans"/>
              </a:rPr>
              <a:t>C++ 编译器</a:t>
            </a:r>
          </a:p>
          <a:p>
            <a:pPr lvl="1"/>
            <a:r>
              <a:rPr lang="zh-CN" sz="1800" i="1" dirty="0">
                <a:solidFill>
                  <a:srgbClr val="202124"/>
                </a:solidFill>
                <a:latin typeface="Google Sans"/>
              </a:rPr>
              <a:t>（来源：http://tinf2.vub.ac.be/~dvermeir/manual/g++/g++faq_1.html）</a:t>
            </a:r>
          </a:p>
          <a:p>
            <a:r>
              <a:rPr lang="zh-CN" dirty="0"/>
              <a:t>什么是</a:t>
            </a:r>
            <a:r>
              <a:rPr lang="zh-CN" dirty="0" err="1"/>
              <a:t>Makefile </a:t>
            </a:r>
            <a:r>
              <a:rPr lang="zh-CN" dirty="0"/>
              <a:t>？</a:t>
            </a:r>
          </a:p>
          <a:p>
            <a:pPr lvl="1"/>
            <a:r>
              <a:rPr lang="zh-CN" b="1" dirty="0" err="1"/>
              <a:t>Makefile </a:t>
            </a:r>
            <a:r>
              <a:rPr lang="zh-CN" b="1" dirty="0"/>
              <a:t>（脚本）</a:t>
            </a:r>
            <a:r>
              <a:rPr lang="zh-CN" dirty="0"/>
              <a:t>是一种使用依赖关系</a:t>
            </a:r>
            <a:r>
              <a:rPr lang="zh-CN" b="1" dirty="0"/>
              <a:t>自动化软件构建过程的方法。</a:t>
            </a:r>
          </a:p>
          <a:p>
            <a:pPr lvl="1"/>
            <a:r>
              <a:rPr lang="zh-CN" b="1" dirty="0"/>
              <a:t>make（程序）自动确定大型程序</a:t>
            </a:r>
            <a:r>
              <a:rPr lang="zh-CN" dirty="0"/>
              <a:t>的哪些部分需要重新编译，并发出命令重新编译它们。</a:t>
            </a:r>
          </a:p>
          <a:p>
            <a:pPr lvl="1"/>
            <a:r>
              <a:rPr lang="zh-CN" b="1" dirty="0"/>
              <a:t>注意：make（程序）</a:t>
            </a:r>
            <a:r>
              <a:rPr lang="zh-CN" dirty="0"/>
              <a:t>只是一个辅助构建工具，而不是编译器。核心编译器仍然是 g++。</a:t>
            </a:r>
          </a:p>
          <a:p>
            <a:pPr lvl="1"/>
            <a:r>
              <a:rPr lang="zh-CN" sz="1800" i="1" dirty="0"/>
              <a:t>（来源：https://www3.nd.edu/~zxu2/acms60212-40212/Makefile.pdf）</a:t>
            </a:r>
          </a:p>
          <a:p>
            <a:pPr lvl="1"/>
            <a:endParaRPr lang="en-US" dirty="0"/>
          </a:p>
        </p:txBody>
      </p:sp>
      <p:sp>
        <p:nvSpPr>
          <p:cNvPr id="4" name="灯片编号占位符 3">
            <a:extLst>
              <a:ext uri="{FF2B5EF4-FFF2-40B4-BE49-F238E27FC236}">
                <a16:creationId xmlns:a16="http://schemas.microsoft.com/office/drawing/2014/main" id="{6F7F94ED-583F-B4F6-2658-F105E1F94FCB}"/>
              </a:ext>
            </a:extLst>
          </p:cNvPr>
          <p:cNvSpPr>
            <a:spLocks noGrp="1"/>
          </p:cNvSpPr>
          <p:nvPr>
            <p:ph type="sldNum" sz="quarter" idx="12"/>
          </p:nvPr>
        </p:nvSpPr>
        <p:spPr/>
        <p:txBody>
          <a:bodyPr/>
          <a:lstStyle/>
          <a:p>
            <a:fld id="{743BC893-B77B-493E-9125-78BBF2870560}" type="slidenum">
              <a:rPr lang="en-US" smtClean="0"/>
              <a:t>3</a:t>
            </a:fld>
            <a:endParaRPr lang="en-US"/>
          </a:p>
        </p:txBody>
      </p:sp>
    </p:spTree>
    <p:extLst>
      <p:ext uri="{BB962C8B-B14F-4D97-AF65-F5344CB8AC3E}">
        <p14:creationId xmlns:p14="http://schemas.microsoft.com/office/powerpoint/2010/main" val="2580768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357AD-CF5A-9F72-90B4-B2626DA451E3}"/>
              </a:ext>
            </a:extLst>
          </p:cNvPr>
          <p:cNvSpPr>
            <a:spLocks noGrp="1"/>
          </p:cNvSpPr>
          <p:nvPr>
            <p:ph type="title"/>
          </p:nvPr>
        </p:nvSpPr>
        <p:spPr/>
        <p:txBody>
          <a:bodyPr/>
          <a:lstStyle/>
          <a:p>
            <a:r>
              <a:rPr lang="zh-CN" altLang="zh-CN" dirty="0"/>
              <a:t>3.熟悉字符串的一些常用操作</a:t>
            </a:r>
            <a:endParaRPr lang="en-US" dirty="0"/>
          </a:p>
        </p:txBody>
      </p:sp>
      <p:sp>
        <p:nvSpPr>
          <p:cNvPr id="3" name="内容占位符 2">
            <a:extLst>
              <a:ext uri="{FF2B5EF4-FFF2-40B4-BE49-F238E27FC236}">
                <a16:creationId xmlns:a16="http://schemas.microsoft.com/office/drawing/2014/main" id="{DC22825B-F272-59FD-C773-6225A84125D2}"/>
              </a:ext>
            </a:extLst>
          </p:cNvPr>
          <p:cNvSpPr>
            <a:spLocks noGrp="1"/>
          </p:cNvSpPr>
          <p:nvPr>
            <p:ph idx="1"/>
          </p:nvPr>
        </p:nvSpPr>
        <p:spPr>
          <a:xfrm>
            <a:off x="838200" y="1825624"/>
            <a:ext cx="10515600" cy="4575175"/>
          </a:xfrm>
        </p:spPr>
        <p:txBody>
          <a:bodyPr>
            <a:normAutofit/>
          </a:bodyPr>
          <a:lstStyle/>
          <a:p>
            <a:r>
              <a:rPr lang="zh-CN" dirty="0"/>
              <a:t>两种类型的字符串：</a:t>
            </a:r>
          </a:p>
          <a:p>
            <a:r>
              <a:rPr lang="zh-CN" dirty="0"/>
              <a:t>C 风格字符串（字符数组）</a:t>
            </a:r>
          </a:p>
          <a:p>
            <a:pPr lvl="1"/>
            <a:r>
              <a:rPr lang="zh-CN" sz="2000" dirty="0">
                <a:solidFill>
                  <a:srgbClr val="000000"/>
                </a:solidFill>
                <a:latin typeface="Courier New" panose="02070309020205020404" pitchFamily="1" charset="0"/>
              </a:rPr>
              <a:t>char c[6] = {'h', 'e', 'l', 'l', 'o', '\0'};</a:t>
            </a:r>
            <a:endParaRPr lang="en-US" sz="2000" dirty="0">
              <a:solidFill>
                <a:srgbClr val="000000"/>
              </a:solidFill>
              <a:latin typeface="Courier New" panose="02070309020205020404" pitchFamily="1" charset="0"/>
            </a:endParaRPr>
          </a:p>
          <a:p>
            <a:r>
              <a:rPr lang="zh-CN" dirty="0"/>
              <a:t>C++ 标准::字符串</a:t>
            </a:r>
          </a:p>
          <a:p>
            <a:pPr lvl="1"/>
            <a:r>
              <a:rPr lang="zh-CN" sz="2000" dirty="0">
                <a:solidFill>
                  <a:srgbClr val="000000"/>
                </a:solidFill>
                <a:latin typeface="Courier New" panose="02070309020205020404" pitchFamily="1" charset="0"/>
              </a:rPr>
              <a:t>包括&lt;字符串&gt;</a:t>
            </a:r>
          </a:p>
          <a:p>
            <a:pPr lvl="1"/>
            <a:r>
              <a:rPr lang="zh-CN" sz="2000" dirty="0">
                <a:solidFill>
                  <a:srgbClr val="000000"/>
                </a:solidFill>
                <a:latin typeface="Courier New" panose="02070309020205020404" pitchFamily="1" charset="0"/>
              </a:rPr>
              <a:t>std::string s = "你好";</a:t>
            </a:r>
          </a:p>
          <a:p>
            <a:r>
              <a:rPr lang="zh-CN" dirty="0"/>
              <a:t>将 C 样式字符串更改为 std::string</a:t>
            </a:r>
          </a:p>
          <a:p>
            <a:pPr lvl="1"/>
            <a:r>
              <a:rPr lang="zh-CN" sz="2000" dirty="0">
                <a:solidFill>
                  <a:srgbClr val="000000"/>
                </a:solidFill>
                <a:latin typeface="Courier New" panose="02070309020205020404" pitchFamily="1" charset="0"/>
              </a:rPr>
              <a:t>标准::字符串 s(c);</a:t>
            </a:r>
          </a:p>
          <a:p>
            <a:pPr lvl="1"/>
            <a:r>
              <a:rPr lang="zh-CN" sz="2000" dirty="0">
                <a:solidFill>
                  <a:srgbClr val="000000"/>
                </a:solidFill>
                <a:latin typeface="Courier New" panose="02070309020205020404" pitchFamily="1" charset="0"/>
              </a:rPr>
              <a:t>std::string s = std::string(c);</a:t>
            </a:r>
          </a:p>
          <a:p>
            <a:r>
              <a:rPr lang="zh-CN" dirty="0"/>
              <a:t>将 std::sting 更改为 C 样式字符串</a:t>
            </a:r>
          </a:p>
          <a:p>
            <a:pPr lvl="1"/>
            <a:r>
              <a:rPr lang="zh-CN" sz="2000" dirty="0" err="1">
                <a:solidFill>
                  <a:srgbClr val="000000"/>
                </a:solidFill>
                <a:latin typeface="Courier New" panose="02070309020205020404" pitchFamily="1" charset="0"/>
              </a:rPr>
              <a:t>s.c_str </a:t>
            </a:r>
            <a:r>
              <a:rPr lang="zh-CN" sz="2000" dirty="0">
                <a:solidFill>
                  <a:srgbClr val="000000"/>
                </a:solidFill>
                <a:latin typeface="Courier New" panose="02070309020205020404" pitchFamily="1" charset="0"/>
              </a:rPr>
              <a:t>();</a:t>
            </a:r>
          </a:p>
          <a:p>
            <a:endParaRPr lang="en-US" dirty="0"/>
          </a:p>
        </p:txBody>
      </p:sp>
    </p:spTree>
    <p:extLst>
      <p:ext uri="{BB962C8B-B14F-4D97-AF65-F5344CB8AC3E}">
        <p14:creationId xmlns:p14="http://schemas.microsoft.com/office/powerpoint/2010/main" val="4187727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F6AF70-80BF-079C-273B-496364C1EDED}"/>
              </a:ext>
            </a:extLst>
          </p:cNvPr>
          <p:cNvSpPr>
            <a:spLocks noGrp="1"/>
          </p:cNvSpPr>
          <p:nvPr>
            <p:ph type="title"/>
          </p:nvPr>
        </p:nvSpPr>
        <p:spPr>
          <a:xfrm>
            <a:off x="838200" y="-17470"/>
            <a:ext cx="11201400" cy="1325563"/>
          </a:xfrm>
        </p:spPr>
        <p:txBody>
          <a:bodyPr>
            <a:normAutofit/>
          </a:bodyPr>
          <a:lstStyle/>
          <a:p>
            <a:r>
              <a:rPr lang="zh-CN" dirty="0"/>
              <a:t>3.&lt; </a:t>
            </a:r>
            <a:r>
              <a:rPr lang="zh-CN" dirty="0" err="1"/>
              <a:t>cctype </a:t>
            </a:r>
            <a:r>
              <a:rPr lang="zh-CN" dirty="0"/>
              <a:t>&gt;( </a:t>
            </a:r>
            <a:r>
              <a:rPr lang="zh-CN" dirty="0" err="1"/>
              <a:t>ctype.h </a:t>
            </a:r>
            <a:r>
              <a:rPr lang="zh-CN" dirty="0"/>
              <a:t>)接口</a:t>
            </a:r>
            <a:br>
              <a:rPr lang="en-US" dirty="0"/>
            </a:br>
            <a:r>
              <a:rPr lang="zh-CN" sz="2200" b="0" i="0" dirty="0">
                <a:solidFill>
                  <a:srgbClr val="000000"/>
                </a:solidFill>
                <a:effectLst/>
                <a:latin typeface="Roboto" panose="02000000000000000000" pitchFamily="2" charset="0"/>
              </a:rPr>
              <a:t>这个头文件声明了一组函数来</a:t>
            </a:r>
            <a:r>
              <a:rPr lang="zh-CN" sz="2200" b="1" i="0" dirty="0">
                <a:solidFill>
                  <a:srgbClr val="000000"/>
                </a:solidFill>
                <a:effectLst/>
                <a:latin typeface="Roboto" panose="02000000000000000000" pitchFamily="2" charset="0"/>
              </a:rPr>
              <a:t>分类</a:t>
            </a:r>
            <a:r>
              <a:rPr lang="zh-CN" sz="2200" b="0" i="0" dirty="0">
                <a:solidFill>
                  <a:srgbClr val="000000"/>
                </a:solidFill>
                <a:effectLst/>
                <a:latin typeface="Roboto" panose="02000000000000000000" pitchFamily="2" charset="0"/>
              </a:rPr>
              <a:t>和</a:t>
            </a:r>
            <a:r>
              <a:rPr lang="zh-CN" sz="2200" b="1" i="0" dirty="0">
                <a:solidFill>
                  <a:srgbClr val="000000"/>
                </a:solidFill>
                <a:effectLst/>
                <a:latin typeface="Roboto" panose="02000000000000000000" pitchFamily="2" charset="0"/>
              </a:rPr>
              <a:t>转换</a:t>
            </a:r>
            <a:r>
              <a:rPr lang="zh-CN" sz="2200" b="0" i="0" dirty="0">
                <a:solidFill>
                  <a:srgbClr val="000000"/>
                </a:solidFill>
                <a:effectLst/>
                <a:latin typeface="Roboto" panose="02000000000000000000" pitchFamily="2" charset="0"/>
              </a:rPr>
              <a:t> </a:t>
            </a:r>
            <a:r>
              <a:rPr lang="zh-CN" sz="2200" b="1" i="0" dirty="0">
                <a:solidFill>
                  <a:srgbClr val="000000"/>
                </a:solidFill>
                <a:effectLst/>
                <a:latin typeface="Roboto" panose="02000000000000000000" pitchFamily="2" charset="0"/>
              </a:rPr>
              <a:t>个别字符</a:t>
            </a:r>
            <a:r>
              <a:rPr lang="zh-CN" sz="2200" b="0" i="0" dirty="0">
                <a:solidFill>
                  <a:srgbClr val="000000"/>
                </a:solidFill>
                <a:effectLst/>
                <a:latin typeface="Roboto" panose="02000000000000000000" pitchFamily="2" charset="0"/>
              </a:rPr>
              <a:t>。</a:t>
            </a:r>
            <a:endParaRPr lang="en-US" dirty="0"/>
          </a:p>
        </p:txBody>
      </p:sp>
      <p:grpSp>
        <p:nvGrpSpPr>
          <p:cNvPr id="4" name="Group 3">
            <a:extLst>
              <a:ext uri="{FF2B5EF4-FFF2-40B4-BE49-F238E27FC236}">
                <a16:creationId xmlns:a16="http://schemas.microsoft.com/office/drawing/2014/main" id="{02CD26D2-F546-DEDE-BC9A-DB22D551ACD2}"/>
              </a:ext>
            </a:extLst>
          </p:cNvPr>
          <p:cNvGrpSpPr/>
          <p:nvPr/>
        </p:nvGrpSpPr>
        <p:grpSpPr bwMode="auto">
          <a:xfrm>
            <a:off x="2019300" y="1244600"/>
            <a:ext cx="8153400" cy="661988"/>
            <a:chOff x="288" y="1103"/>
            <a:chExt cx="5136" cy="417"/>
          </a:xfrm>
        </p:grpSpPr>
        <p:sp>
          <p:nvSpPr>
            <p:cNvPr id="5" name="Rectangle 4">
              <a:extLst>
                <a:ext uri="{FF2B5EF4-FFF2-40B4-BE49-F238E27FC236}">
                  <a16:creationId xmlns:a16="http://schemas.microsoft.com/office/drawing/2014/main" id="{34C1BAB1-42AC-630A-657E-7D625802EA14}"/>
                </a:ext>
              </a:extLst>
            </p:cNvPr>
            <p:cNvSpPr>
              <a:spLocks noChangeArrowheads="1"/>
            </p:cNvSpPr>
            <p:nvPr/>
          </p:nvSpPr>
          <p:spPr bwMode="auto">
            <a:xfrm>
              <a:off x="288" y="1103"/>
              <a:ext cx="5136" cy="417"/>
            </a:xfrm>
            <a:prstGeom prst="rect">
              <a:avLst/>
            </a:prstGeom>
            <a:solidFill>
              <a:schemeClr val="bg1"/>
            </a:solidFill>
            <a:ln w="9525">
              <a:solidFill>
                <a:schemeClr val="tx1"/>
              </a:solidFill>
              <a:miter lim="800000"/>
            </a:ln>
          </p:spPr>
          <p:txBody>
            <a:bodyPr wrap="none" anchor="ctr"/>
            <a:lstStyle/>
            <a:p>
              <a:pPr algn="ctr">
                <a:defRPr/>
              </a:pPr>
              <a:endParaRPr lang="en-US" sz="1600">
                <a:solidFill>
                  <a:srgbClr val="000000"/>
                </a:solidFill>
                <a:latin typeface="Courier New" panose="02070309020205020404" pitchFamily="1" charset="0"/>
              </a:endParaRPr>
            </a:p>
          </p:txBody>
        </p:sp>
        <p:sp>
          <p:nvSpPr>
            <p:cNvPr id="6" name="Text Box 5">
              <a:extLst>
                <a:ext uri="{FF2B5EF4-FFF2-40B4-BE49-F238E27FC236}">
                  <a16:creationId xmlns:a16="http://schemas.microsoft.com/office/drawing/2014/main" id="{6A06E4D4-9047-989A-55B0-52A209311D67}"/>
                </a:ext>
              </a:extLst>
            </p:cNvPr>
            <p:cNvSpPr txBox="1">
              <a:spLocks noChangeArrowheads="1"/>
            </p:cNvSpPr>
            <p:nvPr/>
          </p:nvSpPr>
          <p:spPr bwMode="auto">
            <a:xfrm>
              <a:off x="384" y="1103"/>
              <a:ext cx="4944" cy="250"/>
            </a:xfrm>
            <a:prstGeom prst="rect">
              <a:avLst/>
            </a:prstGeom>
            <a:noFill/>
            <a:ln w="9525">
              <a:noFill/>
              <a:miter lim="800000"/>
            </a:ln>
          </p:spPr>
          <p:txBody>
            <a:bodyPr>
              <a:spAutoFit/>
            </a:bodyPr>
            <a:lstStyle/>
            <a:p>
              <a:pPr>
                <a:spcBef>
                  <a:spcPct val="50000"/>
                </a:spcBef>
                <a:defRPr/>
              </a:pPr>
              <a:r>
                <a:rPr lang="zh-CN" sz="2000" dirty="0" err="1">
                  <a:solidFill>
                    <a:srgbClr val="000000"/>
                  </a:solidFill>
                  <a:latin typeface="Courier New" panose="02070309020205020404" pitchFamily="1" charset="0"/>
                </a:rPr>
                <a:t>布尔</a:t>
              </a:r>
              <a:r>
                <a:rPr lang="zh-CN" sz="2000" dirty="0">
                  <a:solidFill>
                    <a:srgbClr val="000000"/>
                  </a:solidFill>
                  <a:latin typeface="Courier New" panose="02070309020205020404" pitchFamily="1" charset="0"/>
                </a:rPr>
                <a:t> </a:t>
              </a:r>
              <a:r>
                <a:rPr lang="zh-CN" sz="2000" dirty="0" err="1">
                  <a:solidFill>
                    <a:srgbClr val="000000"/>
                  </a:solidFill>
                  <a:latin typeface="Courier New" panose="02070309020205020404" pitchFamily="1" charset="0"/>
                </a:rPr>
                <a:t>是数字（字符</a:t>
              </a:r>
              <a:r>
                <a:rPr lang="zh-CN" sz="2000" dirty="0">
                  <a:solidFill>
                    <a:srgbClr val="000000"/>
                  </a:solidFill>
                  <a:latin typeface="Courier New" panose="02070309020205020404" pitchFamily="1" charset="0"/>
                </a:rPr>
                <a:t> </a:t>
              </a:r>
              <a:r>
                <a:rPr lang="zh-CN" sz="2000" dirty="0" err="1">
                  <a:solidFill>
                    <a:srgbClr val="000000"/>
                  </a:solidFill>
                  <a:latin typeface="Courier New" panose="02070309020205020404" pitchFamily="1" charset="0"/>
                </a:rPr>
                <a:t>ch </a:t>
              </a:r>
              <a:r>
                <a:rPr lang="zh-CN" sz="2000" dirty="0">
                  <a:solidFill>
                    <a:srgbClr val="000000"/>
                  </a:solidFill>
                  <a:latin typeface="Courier New" panose="02070309020205020404" pitchFamily="1" charset="0"/>
                </a:rPr>
                <a:t>)</a:t>
              </a:r>
            </a:p>
          </p:txBody>
        </p:sp>
        <p:sp>
          <p:nvSpPr>
            <p:cNvPr id="7" name="Text Box 6">
              <a:extLst>
                <a:ext uri="{FF2B5EF4-FFF2-40B4-BE49-F238E27FC236}">
                  <a16:creationId xmlns:a16="http://schemas.microsoft.com/office/drawing/2014/main" id="{E37445EF-EBDE-3F1C-3853-4B93C4240F51}"/>
                </a:ext>
              </a:extLst>
            </p:cNvPr>
            <p:cNvSpPr txBox="1">
              <a:spLocks noChangeArrowheads="1"/>
            </p:cNvSpPr>
            <p:nvPr/>
          </p:nvSpPr>
          <p:spPr bwMode="auto">
            <a:xfrm>
              <a:off x="576" y="1280"/>
              <a:ext cx="4800" cy="231"/>
            </a:xfrm>
            <a:prstGeom prst="rect">
              <a:avLst/>
            </a:prstGeom>
            <a:noFill/>
            <a:ln w="9525">
              <a:noFill/>
              <a:miter lim="800000"/>
            </a:ln>
          </p:spPr>
          <p:txBody>
            <a:bodyPr>
              <a:spAutoFit/>
            </a:bodyPr>
            <a:lstStyle/>
            <a:p>
              <a:pPr>
                <a:spcBef>
                  <a:spcPct val="50000"/>
                </a:spcBef>
                <a:defRPr/>
              </a:pPr>
              <a:r>
                <a:rPr lang="zh-CN" sz="1800" b="0" dirty="0">
                  <a:solidFill>
                    <a:srgbClr val="000000"/>
                  </a:solidFill>
                </a:rPr>
                <a:t>确定指定的字符是否为数字。</a:t>
              </a:r>
            </a:p>
          </p:txBody>
        </p:sp>
      </p:grpSp>
      <p:grpSp>
        <p:nvGrpSpPr>
          <p:cNvPr id="8" name="Group 7">
            <a:extLst>
              <a:ext uri="{FF2B5EF4-FFF2-40B4-BE49-F238E27FC236}">
                <a16:creationId xmlns:a16="http://schemas.microsoft.com/office/drawing/2014/main" id="{A57A6909-C11F-EA04-D387-397161BC6391}"/>
              </a:ext>
            </a:extLst>
          </p:cNvPr>
          <p:cNvGrpSpPr/>
          <p:nvPr/>
        </p:nvGrpSpPr>
        <p:grpSpPr bwMode="auto">
          <a:xfrm>
            <a:off x="2019300" y="1892300"/>
            <a:ext cx="8153400" cy="674688"/>
            <a:chOff x="288" y="1511"/>
            <a:chExt cx="5136" cy="425"/>
          </a:xfrm>
        </p:grpSpPr>
        <p:sp>
          <p:nvSpPr>
            <p:cNvPr id="9" name="Rectangle 8">
              <a:extLst>
                <a:ext uri="{FF2B5EF4-FFF2-40B4-BE49-F238E27FC236}">
                  <a16:creationId xmlns:a16="http://schemas.microsoft.com/office/drawing/2014/main" id="{362C893A-C170-0361-0A7C-C013E819FF04}"/>
                </a:ext>
              </a:extLst>
            </p:cNvPr>
            <p:cNvSpPr>
              <a:spLocks noChangeArrowheads="1"/>
            </p:cNvSpPr>
            <p:nvPr/>
          </p:nvSpPr>
          <p:spPr bwMode="auto">
            <a:xfrm>
              <a:off x="288" y="1519"/>
              <a:ext cx="5136" cy="417"/>
            </a:xfrm>
            <a:prstGeom prst="rect">
              <a:avLst/>
            </a:prstGeom>
            <a:solidFill>
              <a:schemeClr val="bg1"/>
            </a:solidFill>
            <a:ln w="9525">
              <a:solidFill>
                <a:schemeClr val="tx1"/>
              </a:solidFill>
              <a:miter lim="800000"/>
            </a:ln>
          </p:spPr>
          <p:txBody>
            <a:bodyPr wrap="none" anchor="ctr"/>
            <a:lstStyle/>
            <a:p>
              <a:pPr algn="ctr">
                <a:defRPr/>
              </a:pPr>
              <a:endParaRPr lang="en-US" sz="1600">
                <a:solidFill>
                  <a:srgbClr val="000000"/>
                </a:solidFill>
                <a:latin typeface="Courier New" panose="02070309020205020404" pitchFamily="1" charset="0"/>
              </a:endParaRPr>
            </a:p>
          </p:txBody>
        </p:sp>
        <p:sp>
          <p:nvSpPr>
            <p:cNvPr id="10" name="Text Box 9">
              <a:extLst>
                <a:ext uri="{FF2B5EF4-FFF2-40B4-BE49-F238E27FC236}">
                  <a16:creationId xmlns:a16="http://schemas.microsoft.com/office/drawing/2014/main" id="{C9EBB954-F623-0D5C-4091-A8B8C4CFF7CB}"/>
                </a:ext>
              </a:extLst>
            </p:cNvPr>
            <p:cNvSpPr txBox="1">
              <a:spLocks noChangeArrowheads="1"/>
            </p:cNvSpPr>
            <p:nvPr/>
          </p:nvSpPr>
          <p:spPr bwMode="auto">
            <a:xfrm>
              <a:off x="384" y="1511"/>
              <a:ext cx="4944" cy="250"/>
            </a:xfrm>
            <a:prstGeom prst="rect">
              <a:avLst/>
            </a:prstGeom>
            <a:noFill/>
            <a:ln w="9525">
              <a:noFill/>
              <a:miter lim="800000"/>
            </a:ln>
          </p:spPr>
          <p:txBody>
            <a:bodyPr>
              <a:spAutoFit/>
            </a:bodyPr>
            <a:lstStyle/>
            <a:p>
              <a:pPr>
                <a:spcBef>
                  <a:spcPct val="50000"/>
                </a:spcBef>
                <a:defRPr/>
              </a:pPr>
              <a:r>
                <a:rPr lang="zh-CN" sz="2000" dirty="0" err="1">
                  <a:solidFill>
                    <a:srgbClr val="000000"/>
                  </a:solidFill>
                  <a:latin typeface="Courier New" panose="02070309020205020404" pitchFamily="1" charset="0"/>
                </a:rPr>
                <a:t>布尔</a:t>
              </a:r>
              <a:r>
                <a:rPr lang="zh-CN" sz="2000" dirty="0">
                  <a:solidFill>
                    <a:srgbClr val="000000"/>
                  </a:solidFill>
                  <a:latin typeface="Courier New" panose="02070309020205020404" pitchFamily="1" charset="0"/>
                </a:rPr>
                <a:t> </a:t>
              </a:r>
              <a:r>
                <a:rPr lang="zh-CN" sz="2000" dirty="0" err="1">
                  <a:solidFill>
                    <a:srgbClr val="000000"/>
                  </a:solidFill>
                  <a:latin typeface="Courier New" panose="02070309020205020404" pitchFamily="1" charset="0"/>
                </a:rPr>
                <a:t>isalpha(字符</a:t>
              </a:r>
              <a:r>
                <a:rPr lang="zh-CN" sz="2000" dirty="0">
                  <a:solidFill>
                    <a:srgbClr val="000000"/>
                  </a:solidFill>
                  <a:latin typeface="Courier New" panose="02070309020205020404" pitchFamily="1" charset="0"/>
                </a:rPr>
                <a:t> </a:t>
              </a:r>
              <a:r>
                <a:rPr lang="zh-CN" sz="2000" dirty="0" err="1">
                  <a:solidFill>
                    <a:srgbClr val="000000"/>
                  </a:solidFill>
                  <a:latin typeface="Courier New" panose="02070309020205020404" pitchFamily="1" charset="0"/>
                </a:rPr>
                <a:t>ch </a:t>
              </a:r>
              <a:r>
                <a:rPr lang="zh-CN" sz="2000" dirty="0">
                  <a:solidFill>
                    <a:srgbClr val="000000"/>
                  </a:solidFill>
                  <a:latin typeface="Courier New" panose="02070309020205020404" pitchFamily="1" charset="0"/>
                </a:rPr>
                <a:t>)</a:t>
              </a:r>
            </a:p>
          </p:txBody>
        </p:sp>
        <p:sp>
          <p:nvSpPr>
            <p:cNvPr id="11" name="Text Box 10">
              <a:extLst>
                <a:ext uri="{FF2B5EF4-FFF2-40B4-BE49-F238E27FC236}">
                  <a16:creationId xmlns:a16="http://schemas.microsoft.com/office/drawing/2014/main" id="{F40B86B9-E4CA-FAEB-A359-FF5A579BCDBC}"/>
                </a:ext>
              </a:extLst>
            </p:cNvPr>
            <p:cNvSpPr txBox="1">
              <a:spLocks noChangeArrowheads="1"/>
            </p:cNvSpPr>
            <p:nvPr/>
          </p:nvSpPr>
          <p:spPr bwMode="auto">
            <a:xfrm>
              <a:off x="576" y="1696"/>
              <a:ext cx="4800" cy="231"/>
            </a:xfrm>
            <a:prstGeom prst="rect">
              <a:avLst/>
            </a:prstGeom>
            <a:noFill/>
            <a:ln w="9525">
              <a:noFill/>
              <a:miter lim="800000"/>
            </a:ln>
          </p:spPr>
          <p:txBody>
            <a:bodyPr>
              <a:spAutoFit/>
            </a:bodyPr>
            <a:lstStyle/>
            <a:p>
              <a:pPr>
                <a:spcBef>
                  <a:spcPct val="50000"/>
                </a:spcBef>
                <a:defRPr/>
              </a:pPr>
              <a:r>
                <a:rPr lang="zh-CN" sz="1800" b="0">
                  <a:solidFill>
                    <a:srgbClr val="000000"/>
                  </a:solidFill>
                </a:rPr>
                <a:t>确定指定的字符是否为字母。</a:t>
              </a:r>
            </a:p>
          </p:txBody>
        </p:sp>
      </p:grpSp>
      <p:grpSp>
        <p:nvGrpSpPr>
          <p:cNvPr id="12" name="Group 11">
            <a:extLst>
              <a:ext uri="{FF2B5EF4-FFF2-40B4-BE49-F238E27FC236}">
                <a16:creationId xmlns:a16="http://schemas.microsoft.com/office/drawing/2014/main" id="{3FA62E16-3849-6F01-7C8B-5B426DA1B787}"/>
              </a:ext>
            </a:extLst>
          </p:cNvPr>
          <p:cNvGrpSpPr/>
          <p:nvPr/>
        </p:nvGrpSpPr>
        <p:grpSpPr bwMode="auto">
          <a:xfrm>
            <a:off x="2019300" y="2552700"/>
            <a:ext cx="8153400" cy="674688"/>
            <a:chOff x="288" y="1927"/>
            <a:chExt cx="5136" cy="425"/>
          </a:xfrm>
        </p:grpSpPr>
        <p:sp>
          <p:nvSpPr>
            <p:cNvPr id="13" name="Rectangle 12">
              <a:extLst>
                <a:ext uri="{FF2B5EF4-FFF2-40B4-BE49-F238E27FC236}">
                  <a16:creationId xmlns:a16="http://schemas.microsoft.com/office/drawing/2014/main" id="{9DECF2A3-06C3-203B-912B-FC1C6B0DD96F}"/>
                </a:ext>
              </a:extLst>
            </p:cNvPr>
            <p:cNvSpPr>
              <a:spLocks noChangeArrowheads="1"/>
            </p:cNvSpPr>
            <p:nvPr/>
          </p:nvSpPr>
          <p:spPr bwMode="auto">
            <a:xfrm>
              <a:off x="288" y="1935"/>
              <a:ext cx="5136" cy="417"/>
            </a:xfrm>
            <a:prstGeom prst="rect">
              <a:avLst/>
            </a:prstGeom>
            <a:solidFill>
              <a:schemeClr val="bg1"/>
            </a:solidFill>
            <a:ln w="9525">
              <a:solidFill>
                <a:schemeClr val="tx1"/>
              </a:solidFill>
              <a:miter lim="800000"/>
            </a:ln>
          </p:spPr>
          <p:txBody>
            <a:bodyPr wrap="none" anchor="ctr"/>
            <a:lstStyle/>
            <a:p>
              <a:pPr algn="ctr">
                <a:defRPr/>
              </a:pPr>
              <a:endParaRPr lang="en-US" sz="1600">
                <a:solidFill>
                  <a:srgbClr val="000000"/>
                </a:solidFill>
                <a:latin typeface="Courier New" panose="02070309020205020404" pitchFamily="1" charset="0"/>
              </a:endParaRPr>
            </a:p>
          </p:txBody>
        </p:sp>
        <p:sp>
          <p:nvSpPr>
            <p:cNvPr id="14" name="Text Box 13">
              <a:extLst>
                <a:ext uri="{FF2B5EF4-FFF2-40B4-BE49-F238E27FC236}">
                  <a16:creationId xmlns:a16="http://schemas.microsoft.com/office/drawing/2014/main" id="{6FDF7CE5-A958-D694-2B56-D9C3F71F1E59}"/>
                </a:ext>
              </a:extLst>
            </p:cNvPr>
            <p:cNvSpPr txBox="1">
              <a:spLocks noChangeArrowheads="1"/>
            </p:cNvSpPr>
            <p:nvPr/>
          </p:nvSpPr>
          <p:spPr bwMode="auto">
            <a:xfrm>
              <a:off x="384" y="1927"/>
              <a:ext cx="4944" cy="250"/>
            </a:xfrm>
            <a:prstGeom prst="rect">
              <a:avLst/>
            </a:prstGeom>
            <a:noFill/>
            <a:ln w="9525">
              <a:noFill/>
              <a:miter lim="800000"/>
            </a:ln>
          </p:spPr>
          <p:txBody>
            <a:bodyPr>
              <a:spAutoFit/>
            </a:bodyPr>
            <a:lstStyle/>
            <a:p>
              <a:pPr>
                <a:spcBef>
                  <a:spcPct val="50000"/>
                </a:spcBef>
                <a:defRPr/>
              </a:pPr>
              <a:r>
                <a:rPr lang="zh-CN" sz="2000" dirty="0" err="1">
                  <a:solidFill>
                    <a:srgbClr val="000000"/>
                  </a:solidFill>
                  <a:latin typeface="Courier New" panose="02070309020205020404" pitchFamily="1" charset="0"/>
                </a:rPr>
                <a:t>布尔</a:t>
              </a:r>
              <a:r>
                <a:rPr lang="zh-CN" sz="2000" dirty="0">
                  <a:solidFill>
                    <a:srgbClr val="000000"/>
                  </a:solidFill>
                  <a:latin typeface="Courier New" panose="02070309020205020404" pitchFamily="1" charset="0"/>
                </a:rPr>
                <a:t> </a:t>
              </a:r>
              <a:r>
                <a:rPr lang="zh-CN" sz="2000" dirty="0" err="1">
                  <a:solidFill>
                    <a:srgbClr val="000000"/>
                  </a:solidFill>
                  <a:latin typeface="Courier New" panose="02070309020205020404" pitchFamily="1" charset="0"/>
                </a:rPr>
                <a:t>isalnum(字符</a:t>
              </a:r>
              <a:r>
                <a:rPr lang="zh-CN" sz="2000" dirty="0">
                  <a:solidFill>
                    <a:srgbClr val="000000"/>
                  </a:solidFill>
                  <a:latin typeface="Courier New" panose="02070309020205020404" pitchFamily="1" charset="0"/>
                </a:rPr>
                <a:t> </a:t>
              </a:r>
              <a:r>
                <a:rPr lang="zh-CN" sz="2000" dirty="0" err="1">
                  <a:solidFill>
                    <a:srgbClr val="000000"/>
                  </a:solidFill>
                  <a:latin typeface="Courier New" panose="02070309020205020404" pitchFamily="1" charset="0"/>
                </a:rPr>
                <a:t>ch </a:t>
              </a:r>
              <a:r>
                <a:rPr lang="zh-CN" sz="2000" dirty="0">
                  <a:solidFill>
                    <a:srgbClr val="000000"/>
                  </a:solidFill>
                  <a:latin typeface="Courier New" panose="02070309020205020404" pitchFamily="1" charset="0"/>
                </a:rPr>
                <a:t>)</a:t>
              </a:r>
            </a:p>
          </p:txBody>
        </p:sp>
        <p:sp>
          <p:nvSpPr>
            <p:cNvPr id="15" name="Text Box 14">
              <a:extLst>
                <a:ext uri="{FF2B5EF4-FFF2-40B4-BE49-F238E27FC236}">
                  <a16:creationId xmlns:a16="http://schemas.microsoft.com/office/drawing/2014/main" id="{352101DD-D8C9-2EAD-D813-B1FA9A931C27}"/>
                </a:ext>
              </a:extLst>
            </p:cNvPr>
            <p:cNvSpPr txBox="1">
              <a:spLocks noChangeArrowheads="1"/>
            </p:cNvSpPr>
            <p:nvPr/>
          </p:nvSpPr>
          <p:spPr bwMode="auto">
            <a:xfrm>
              <a:off x="576" y="2112"/>
              <a:ext cx="4800" cy="231"/>
            </a:xfrm>
            <a:prstGeom prst="rect">
              <a:avLst/>
            </a:prstGeom>
            <a:noFill/>
            <a:ln w="9525">
              <a:noFill/>
              <a:miter lim="800000"/>
            </a:ln>
          </p:spPr>
          <p:txBody>
            <a:bodyPr>
              <a:spAutoFit/>
            </a:bodyPr>
            <a:lstStyle/>
            <a:p>
              <a:pPr>
                <a:spcBef>
                  <a:spcPct val="50000"/>
                </a:spcBef>
                <a:defRPr/>
              </a:pPr>
              <a:r>
                <a:rPr lang="zh-CN" sz="1800" b="0">
                  <a:solidFill>
                    <a:srgbClr val="000000"/>
                  </a:solidFill>
                </a:rPr>
                <a:t>确定指定的字符是字母还是数字。</a:t>
              </a:r>
            </a:p>
          </p:txBody>
        </p:sp>
      </p:grpSp>
      <p:grpSp>
        <p:nvGrpSpPr>
          <p:cNvPr id="16" name="Group 15">
            <a:extLst>
              <a:ext uri="{FF2B5EF4-FFF2-40B4-BE49-F238E27FC236}">
                <a16:creationId xmlns:a16="http://schemas.microsoft.com/office/drawing/2014/main" id="{3E037FE2-4CEF-8780-F78D-2D7B6D6ADC5F}"/>
              </a:ext>
            </a:extLst>
          </p:cNvPr>
          <p:cNvGrpSpPr/>
          <p:nvPr/>
        </p:nvGrpSpPr>
        <p:grpSpPr bwMode="auto">
          <a:xfrm>
            <a:off x="2019300" y="3225800"/>
            <a:ext cx="8153400" cy="661988"/>
            <a:chOff x="288" y="1103"/>
            <a:chExt cx="5136" cy="417"/>
          </a:xfrm>
        </p:grpSpPr>
        <p:sp>
          <p:nvSpPr>
            <p:cNvPr id="17" name="Rectangle 16">
              <a:extLst>
                <a:ext uri="{FF2B5EF4-FFF2-40B4-BE49-F238E27FC236}">
                  <a16:creationId xmlns:a16="http://schemas.microsoft.com/office/drawing/2014/main" id="{3D69986A-5E95-4034-A37A-2E4793804A7F}"/>
                </a:ext>
              </a:extLst>
            </p:cNvPr>
            <p:cNvSpPr>
              <a:spLocks noChangeArrowheads="1"/>
            </p:cNvSpPr>
            <p:nvPr/>
          </p:nvSpPr>
          <p:spPr bwMode="auto">
            <a:xfrm>
              <a:off x="288" y="1103"/>
              <a:ext cx="5136" cy="417"/>
            </a:xfrm>
            <a:prstGeom prst="rect">
              <a:avLst/>
            </a:prstGeom>
            <a:solidFill>
              <a:schemeClr val="bg1"/>
            </a:solidFill>
            <a:ln w="9525">
              <a:solidFill>
                <a:schemeClr val="tx1"/>
              </a:solidFill>
              <a:miter lim="800000"/>
            </a:ln>
          </p:spPr>
          <p:txBody>
            <a:bodyPr wrap="none" anchor="ctr"/>
            <a:lstStyle/>
            <a:p>
              <a:pPr algn="ctr">
                <a:defRPr/>
              </a:pPr>
              <a:endParaRPr lang="en-US" sz="1600">
                <a:solidFill>
                  <a:srgbClr val="000000"/>
                </a:solidFill>
                <a:latin typeface="Courier New" panose="02070309020205020404" pitchFamily="1" charset="0"/>
              </a:endParaRPr>
            </a:p>
          </p:txBody>
        </p:sp>
        <p:sp>
          <p:nvSpPr>
            <p:cNvPr id="18" name="Text Box 17">
              <a:extLst>
                <a:ext uri="{FF2B5EF4-FFF2-40B4-BE49-F238E27FC236}">
                  <a16:creationId xmlns:a16="http://schemas.microsoft.com/office/drawing/2014/main" id="{699FCCD7-65BE-EAF2-1108-9B53B8A69A5A}"/>
                </a:ext>
              </a:extLst>
            </p:cNvPr>
            <p:cNvSpPr txBox="1">
              <a:spLocks noChangeArrowheads="1"/>
            </p:cNvSpPr>
            <p:nvPr/>
          </p:nvSpPr>
          <p:spPr bwMode="auto">
            <a:xfrm>
              <a:off x="384" y="1103"/>
              <a:ext cx="4944" cy="250"/>
            </a:xfrm>
            <a:prstGeom prst="rect">
              <a:avLst/>
            </a:prstGeom>
            <a:noFill/>
            <a:ln w="9525">
              <a:noFill/>
              <a:miter lim="800000"/>
            </a:ln>
          </p:spPr>
          <p:txBody>
            <a:bodyPr>
              <a:spAutoFit/>
            </a:bodyPr>
            <a:lstStyle/>
            <a:p>
              <a:pPr>
                <a:spcBef>
                  <a:spcPct val="50000"/>
                </a:spcBef>
                <a:defRPr/>
              </a:pPr>
              <a:r>
                <a:rPr lang="zh-CN" sz="2000" dirty="0" err="1">
                  <a:solidFill>
                    <a:srgbClr val="000000"/>
                  </a:solidFill>
                  <a:latin typeface="Courier New" panose="02070309020205020404" pitchFamily="1" charset="0"/>
                </a:rPr>
                <a:t>布尔</a:t>
              </a:r>
              <a:r>
                <a:rPr lang="zh-CN" sz="2000" dirty="0">
                  <a:solidFill>
                    <a:srgbClr val="000000"/>
                  </a:solidFill>
                  <a:latin typeface="Courier New" panose="02070309020205020404" pitchFamily="1" charset="0"/>
                </a:rPr>
                <a:t> </a:t>
              </a:r>
              <a:r>
                <a:rPr lang="zh-CN" sz="2000" dirty="0" err="1">
                  <a:solidFill>
                    <a:srgbClr val="000000"/>
                  </a:solidFill>
                  <a:latin typeface="Courier New" panose="02070309020205020404" pitchFamily="1" charset="0"/>
                </a:rPr>
                <a:t>islow（字符</a:t>
              </a:r>
              <a:r>
                <a:rPr lang="zh-CN" sz="2000" dirty="0">
                  <a:solidFill>
                    <a:srgbClr val="000000"/>
                  </a:solidFill>
                  <a:latin typeface="Courier New" panose="02070309020205020404" pitchFamily="1" charset="0"/>
                </a:rPr>
                <a:t> </a:t>
              </a:r>
              <a:r>
                <a:rPr lang="zh-CN" sz="2000" dirty="0" err="1">
                  <a:solidFill>
                    <a:srgbClr val="000000"/>
                  </a:solidFill>
                  <a:latin typeface="Courier New" panose="02070309020205020404" pitchFamily="1" charset="0"/>
                </a:rPr>
                <a:t>ch </a:t>
              </a:r>
              <a:r>
                <a:rPr lang="zh-CN" sz="2000" dirty="0">
                  <a:solidFill>
                    <a:srgbClr val="000000"/>
                  </a:solidFill>
                  <a:latin typeface="Courier New" panose="02070309020205020404" pitchFamily="1" charset="0"/>
                </a:rPr>
                <a:t>)</a:t>
              </a:r>
            </a:p>
          </p:txBody>
        </p:sp>
        <p:sp>
          <p:nvSpPr>
            <p:cNvPr id="19" name="Text Box 18">
              <a:extLst>
                <a:ext uri="{FF2B5EF4-FFF2-40B4-BE49-F238E27FC236}">
                  <a16:creationId xmlns:a16="http://schemas.microsoft.com/office/drawing/2014/main" id="{CFA6E572-1CA8-EB04-1BE6-B36B8C6DD4BB}"/>
                </a:ext>
              </a:extLst>
            </p:cNvPr>
            <p:cNvSpPr txBox="1">
              <a:spLocks noChangeArrowheads="1"/>
            </p:cNvSpPr>
            <p:nvPr/>
          </p:nvSpPr>
          <p:spPr bwMode="auto">
            <a:xfrm>
              <a:off x="576" y="1280"/>
              <a:ext cx="4800" cy="231"/>
            </a:xfrm>
            <a:prstGeom prst="rect">
              <a:avLst/>
            </a:prstGeom>
            <a:noFill/>
            <a:ln w="9525">
              <a:noFill/>
              <a:miter lim="800000"/>
            </a:ln>
          </p:spPr>
          <p:txBody>
            <a:bodyPr>
              <a:spAutoFit/>
            </a:bodyPr>
            <a:lstStyle/>
            <a:p>
              <a:pPr>
                <a:spcBef>
                  <a:spcPct val="50000"/>
                </a:spcBef>
                <a:defRPr/>
              </a:pPr>
              <a:r>
                <a:rPr lang="zh-CN" sz="1800" b="0">
                  <a:solidFill>
                    <a:srgbClr val="000000"/>
                  </a:solidFill>
                </a:rPr>
                <a:t>确定指定字符是否为小写字母。</a:t>
              </a:r>
            </a:p>
          </p:txBody>
        </p:sp>
      </p:grpSp>
      <p:grpSp>
        <p:nvGrpSpPr>
          <p:cNvPr id="20" name="Group 19">
            <a:extLst>
              <a:ext uri="{FF2B5EF4-FFF2-40B4-BE49-F238E27FC236}">
                <a16:creationId xmlns:a16="http://schemas.microsoft.com/office/drawing/2014/main" id="{AE03152A-B3EA-8068-5795-C513562B7E8A}"/>
              </a:ext>
            </a:extLst>
          </p:cNvPr>
          <p:cNvGrpSpPr/>
          <p:nvPr/>
        </p:nvGrpSpPr>
        <p:grpSpPr bwMode="auto">
          <a:xfrm>
            <a:off x="2019300" y="3873500"/>
            <a:ext cx="8153400" cy="674688"/>
            <a:chOff x="288" y="1511"/>
            <a:chExt cx="5136" cy="425"/>
          </a:xfrm>
        </p:grpSpPr>
        <p:sp>
          <p:nvSpPr>
            <p:cNvPr id="21" name="Rectangle 20">
              <a:extLst>
                <a:ext uri="{FF2B5EF4-FFF2-40B4-BE49-F238E27FC236}">
                  <a16:creationId xmlns:a16="http://schemas.microsoft.com/office/drawing/2014/main" id="{7E99FFFB-697F-B530-0FD0-AC4531535FCA}"/>
                </a:ext>
              </a:extLst>
            </p:cNvPr>
            <p:cNvSpPr>
              <a:spLocks noChangeArrowheads="1"/>
            </p:cNvSpPr>
            <p:nvPr/>
          </p:nvSpPr>
          <p:spPr bwMode="auto">
            <a:xfrm>
              <a:off x="288" y="1519"/>
              <a:ext cx="5136" cy="417"/>
            </a:xfrm>
            <a:prstGeom prst="rect">
              <a:avLst/>
            </a:prstGeom>
            <a:solidFill>
              <a:schemeClr val="bg1"/>
            </a:solidFill>
            <a:ln w="9525">
              <a:solidFill>
                <a:schemeClr val="tx1"/>
              </a:solidFill>
              <a:miter lim="800000"/>
            </a:ln>
          </p:spPr>
          <p:txBody>
            <a:bodyPr wrap="none" anchor="ctr"/>
            <a:lstStyle/>
            <a:p>
              <a:pPr algn="ctr">
                <a:defRPr/>
              </a:pPr>
              <a:endParaRPr lang="en-US" sz="1600">
                <a:solidFill>
                  <a:srgbClr val="000000"/>
                </a:solidFill>
                <a:latin typeface="Courier New" panose="02070309020205020404" pitchFamily="1" charset="0"/>
              </a:endParaRPr>
            </a:p>
          </p:txBody>
        </p:sp>
        <p:sp>
          <p:nvSpPr>
            <p:cNvPr id="22" name="Text Box 21">
              <a:extLst>
                <a:ext uri="{FF2B5EF4-FFF2-40B4-BE49-F238E27FC236}">
                  <a16:creationId xmlns:a16="http://schemas.microsoft.com/office/drawing/2014/main" id="{2E0826F8-88BF-D574-38DA-E942B989F926}"/>
                </a:ext>
              </a:extLst>
            </p:cNvPr>
            <p:cNvSpPr txBox="1">
              <a:spLocks noChangeArrowheads="1"/>
            </p:cNvSpPr>
            <p:nvPr/>
          </p:nvSpPr>
          <p:spPr bwMode="auto">
            <a:xfrm>
              <a:off x="384" y="1511"/>
              <a:ext cx="4944" cy="250"/>
            </a:xfrm>
            <a:prstGeom prst="rect">
              <a:avLst/>
            </a:prstGeom>
            <a:noFill/>
            <a:ln w="9525">
              <a:noFill/>
              <a:miter lim="800000"/>
            </a:ln>
          </p:spPr>
          <p:txBody>
            <a:bodyPr>
              <a:spAutoFit/>
            </a:bodyPr>
            <a:lstStyle/>
            <a:p>
              <a:pPr>
                <a:spcBef>
                  <a:spcPct val="50000"/>
                </a:spcBef>
                <a:defRPr/>
              </a:pPr>
              <a:r>
                <a:rPr lang="zh-CN" sz="2000" dirty="0" err="1">
                  <a:solidFill>
                    <a:srgbClr val="000000"/>
                  </a:solidFill>
                  <a:latin typeface="Courier New" panose="02070309020205020404" pitchFamily="1" charset="0"/>
                </a:rPr>
                <a:t>布尔</a:t>
              </a:r>
              <a:r>
                <a:rPr lang="zh-CN" sz="2000" dirty="0">
                  <a:solidFill>
                    <a:srgbClr val="000000"/>
                  </a:solidFill>
                  <a:latin typeface="Courier New" panose="02070309020205020404" pitchFamily="1" charset="0"/>
                </a:rPr>
                <a:t> </a:t>
              </a:r>
              <a:r>
                <a:rPr lang="zh-CN" sz="2000" dirty="0" err="1">
                  <a:solidFill>
                    <a:srgbClr val="000000"/>
                  </a:solidFill>
                  <a:latin typeface="Courier New" panose="02070309020205020404" pitchFamily="1" charset="0"/>
                </a:rPr>
                <a:t>isupper(字符</a:t>
              </a:r>
              <a:r>
                <a:rPr lang="zh-CN" sz="2000" dirty="0">
                  <a:solidFill>
                    <a:srgbClr val="000000"/>
                  </a:solidFill>
                  <a:latin typeface="Courier New" panose="02070309020205020404" pitchFamily="1" charset="0"/>
                </a:rPr>
                <a:t> </a:t>
              </a:r>
              <a:r>
                <a:rPr lang="zh-CN" sz="2000" dirty="0" err="1">
                  <a:solidFill>
                    <a:srgbClr val="000000"/>
                  </a:solidFill>
                  <a:latin typeface="Courier New" panose="02070309020205020404" pitchFamily="1" charset="0"/>
                </a:rPr>
                <a:t>ch </a:t>
              </a:r>
              <a:r>
                <a:rPr lang="zh-CN" sz="2000" dirty="0">
                  <a:solidFill>
                    <a:srgbClr val="000000"/>
                  </a:solidFill>
                  <a:latin typeface="Courier New" panose="02070309020205020404" pitchFamily="1" charset="0"/>
                </a:rPr>
                <a:t>)</a:t>
              </a:r>
            </a:p>
          </p:txBody>
        </p:sp>
        <p:sp>
          <p:nvSpPr>
            <p:cNvPr id="23" name="Text Box 22">
              <a:extLst>
                <a:ext uri="{FF2B5EF4-FFF2-40B4-BE49-F238E27FC236}">
                  <a16:creationId xmlns:a16="http://schemas.microsoft.com/office/drawing/2014/main" id="{6381522A-1727-F0D9-31E3-C45314453E6F}"/>
                </a:ext>
              </a:extLst>
            </p:cNvPr>
            <p:cNvSpPr txBox="1">
              <a:spLocks noChangeArrowheads="1"/>
            </p:cNvSpPr>
            <p:nvPr/>
          </p:nvSpPr>
          <p:spPr bwMode="auto">
            <a:xfrm>
              <a:off x="576" y="1696"/>
              <a:ext cx="4800" cy="231"/>
            </a:xfrm>
            <a:prstGeom prst="rect">
              <a:avLst/>
            </a:prstGeom>
            <a:noFill/>
            <a:ln w="9525">
              <a:noFill/>
              <a:miter lim="800000"/>
            </a:ln>
          </p:spPr>
          <p:txBody>
            <a:bodyPr>
              <a:spAutoFit/>
            </a:bodyPr>
            <a:lstStyle/>
            <a:p>
              <a:pPr>
                <a:spcBef>
                  <a:spcPct val="50000"/>
                </a:spcBef>
                <a:defRPr/>
              </a:pPr>
              <a:r>
                <a:rPr lang="zh-CN" sz="1800" b="0">
                  <a:solidFill>
                    <a:srgbClr val="000000"/>
                  </a:solidFill>
                </a:rPr>
                <a:t>确定指定字符是否为大写字母。</a:t>
              </a:r>
            </a:p>
          </p:txBody>
        </p:sp>
      </p:grpSp>
      <p:grpSp>
        <p:nvGrpSpPr>
          <p:cNvPr id="24" name="Group 23">
            <a:extLst>
              <a:ext uri="{FF2B5EF4-FFF2-40B4-BE49-F238E27FC236}">
                <a16:creationId xmlns:a16="http://schemas.microsoft.com/office/drawing/2014/main" id="{1A8CD09A-74E9-BCBB-D26E-B01BE4AF2B8A}"/>
              </a:ext>
            </a:extLst>
          </p:cNvPr>
          <p:cNvGrpSpPr/>
          <p:nvPr/>
        </p:nvGrpSpPr>
        <p:grpSpPr bwMode="auto">
          <a:xfrm>
            <a:off x="2019300" y="4533900"/>
            <a:ext cx="8153400" cy="674688"/>
            <a:chOff x="288" y="1927"/>
            <a:chExt cx="5136" cy="425"/>
          </a:xfrm>
        </p:grpSpPr>
        <p:sp>
          <p:nvSpPr>
            <p:cNvPr id="25" name="Rectangle 24">
              <a:extLst>
                <a:ext uri="{FF2B5EF4-FFF2-40B4-BE49-F238E27FC236}">
                  <a16:creationId xmlns:a16="http://schemas.microsoft.com/office/drawing/2014/main" id="{404FD2F8-63AD-25A5-C57F-2C5B92A99298}"/>
                </a:ext>
              </a:extLst>
            </p:cNvPr>
            <p:cNvSpPr>
              <a:spLocks noChangeArrowheads="1"/>
            </p:cNvSpPr>
            <p:nvPr/>
          </p:nvSpPr>
          <p:spPr bwMode="auto">
            <a:xfrm>
              <a:off x="288" y="1935"/>
              <a:ext cx="5136" cy="417"/>
            </a:xfrm>
            <a:prstGeom prst="rect">
              <a:avLst/>
            </a:prstGeom>
            <a:solidFill>
              <a:schemeClr val="bg1"/>
            </a:solidFill>
            <a:ln w="9525">
              <a:solidFill>
                <a:schemeClr val="tx1"/>
              </a:solidFill>
              <a:miter lim="800000"/>
            </a:ln>
          </p:spPr>
          <p:txBody>
            <a:bodyPr wrap="none" anchor="ctr"/>
            <a:lstStyle/>
            <a:p>
              <a:pPr algn="ctr">
                <a:defRPr/>
              </a:pPr>
              <a:endParaRPr lang="en-US" sz="1600">
                <a:solidFill>
                  <a:srgbClr val="000000"/>
                </a:solidFill>
                <a:latin typeface="Courier New" panose="02070309020205020404" pitchFamily="1" charset="0"/>
              </a:endParaRPr>
            </a:p>
          </p:txBody>
        </p:sp>
        <p:sp>
          <p:nvSpPr>
            <p:cNvPr id="26" name="Text Box 25">
              <a:extLst>
                <a:ext uri="{FF2B5EF4-FFF2-40B4-BE49-F238E27FC236}">
                  <a16:creationId xmlns:a16="http://schemas.microsoft.com/office/drawing/2014/main" id="{2F489CA4-1FC1-5C1A-44EC-6F7EDF820958}"/>
                </a:ext>
              </a:extLst>
            </p:cNvPr>
            <p:cNvSpPr txBox="1">
              <a:spLocks noChangeArrowheads="1"/>
            </p:cNvSpPr>
            <p:nvPr/>
          </p:nvSpPr>
          <p:spPr bwMode="auto">
            <a:xfrm>
              <a:off x="384" y="1927"/>
              <a:ext cx="4944" cy="250"/>
            </a:xfrm>
            <a:prstGeom prst="rect">
              <a:avLst/>
            </a:prstGeom>
            <a:noFill/>
            <a:ln w="9525">
              <a:noFill/>
              <a:miter lim="800000"/>
            </a:ln>
          </p:spPr>
          <p:txBody>
            <a:bodyPr>
              <a:spAutoFit/>
            </a:bodyPr>
            <a:lstStyle/>
            <a:p>
              <a:pPr>
                <a:spcBef>
                  <a:spcPct val="50000"/>
                </a:spcBef>
                <a:defRPr/>
              </a:pPr>
              <a:r>
                <a:rPr lang="zh-CN" sz="2000" dirty="0" err="1">
                  <a:solidFill>
                    <a:srgbClr val="000000"/>
                  </a:solidFill>
                  <a:latin typeface="Courier New" panose="02070309020205020404" pitchFamily="1" charset="0"/>
                </a:rPr>
                <a:t>布尔</a:t>
              </a:r>
              <a:r>
                <a:rPr lang="zh-CN" sz="2000" dirty="0">
                  <a:solidFill>
                    <a:srgbClr val="000000"/>
                  </a:solidFill>
                  <a:latin typeface="Courier New" panose="02070309020205020404" pitchFamily="1" charset="0"/>
                </a:rPr>
                <a:t> </a:t>
              </a:r>
              <a:r>
                <a:rPr lang="zh-CN" sz="2000" dirty="0" err="1">
                  <a:solidFill>
                    <a:srgbClr val="000000"/>
                  </a:solidFill>
                  <a:latin typeface="Courier New" panose="02070309020205020404" pitchFamily="1" charset="0"/>
                </a:rPr>
                <a:t>空间（字符</a:t>
              </a:r>
              <a:r>
                <a:rPr lang="zh-CN" sz="2000" dirty="0">
                  <a:solidFill>
                    <a:srgbClr val="000000"/>
                  </a:solidFill>
                  <a:latin typeface="Courier New" panose="02070309020205020404" pitchFamily="1" charset="0"/>
                </a:rPr>
                <a:t> </a:t>
              </a:r>
              <a:r>
                <a:rPr lang="zh-CN" sz="2000" dirty="0" err="1">
                  <a:solidFill>
                    <a:srgbClr val="000000"/>
                  </a:solidFill>
                  <a:latin typeface="Courier New" panose="02070309020205020404" pitchFamily="1" charset="0"/>
                </a:rPr>
                <a:t>ch </a:t>
              </a:r>
              <a:r>
                <a:rPr lang="zh-CN" sz="2000" dirty="0">
                  <a:solidFill>
                    <a:srgbClr val="000000"/>
                  </a:solidFill>
                  <a:latin typeface="Courier New" panose="02070309020205020404" pitchFamily="1" charset="0"/>
                </a:rPr>
                <a:t>)</a:t>
              </a:r>
            </a:p>
          </p:txBody>
        </p:sp>
        <p:sp>
          <p:nvSpPr>
            <p:cNvPr id="27" name="Text Box 26">
              <a:extLst>
                <a:ext uri="{FF2B5EF4-FFF2-40B4-BE49-F238E27FC236}">
                  <a16:creationId xmlns:a16="http://schemas.microsoft.com/office/drawing/2014/main" id="{40AC1689-2959-3C78-03A5-FDB019BC54FB}"/>
                </a:ext>
              </a:extLst>
            </p:cNvPr>
            <p:cNvSpPr txBox="1">
              <a:spLocks noChangeArrowheads="1"/>
            </p:cNvSpPr>
            <p:nvPr/>
          </p:nvSpPr>
          <p:spPr bwMode="auto">
            <a:xfrm>
              <a:off x="576" y="2112"/>
              <a:ext cx="4800" cy="231"/>
            </a:xfrm>
            <a:prstGeom prst="rect">
              <a:avLst/>
            </a:prstGeom>
            <a:noFill/>
            <a:ln w="9525">
              <a:noFill/>
              <a:miter lim="800000"/>
            </a:ln>
          </p:spPr>
          <p:txBody>
            <a:bodyPr>
              <a:spAutoFit/>
            </a:bodyPr>
            <a:lstStyle/>
            <a:p>
              <a:pPr>
                <a:spcBef>
                  <a:spcPct val="50000"/>
                </a:spcBef>
                <a:defRPr/>
              </a:pPr>
              <a:r>
                <a:rPr lang="zh-CN" sz="1800" b="0" dirty="0">
                  <a:solidFill>
                    <a:srgbClr val="000000"/>
                  </a:solidFill>
                </a:rPr>
                <a:t>确定指定字符是否为</a:t>
              </a:r>
              <a:r>
                <a:rPr lang="zh-CN" sz="1800" i="1" dirty="0">
                  <a:solidFill>
                    <a:srgbClr val="000000"/>
                  </a:solidFill>
                </a:rPr>
                <a:t>空格</a:t>
              </a:r>
              <a:r>
                <a:rPr lang="zh-CN" sz="1800" b="0" i="1" dirty="0">
                  <a:solidFill>
                    <a:srgbClr val="000000"/>
                  </a:solidFill>
                </a:rPr>
                <a:t> </a:t>
              </a:r>
              <a:r>
                <a:rPr lang="zh-CN" sz="1800" b="0" dirty="0">
                  <a:solidFill>
                    <a:srgbClr val="000000"/>
                  </a:solidFill>
                </a:rPr>
                <a:t>（空格和制表符）。</a:t>
              </a:r>
            </a:p>
          </p:txBody>
        </p:sp>
      </p:grpSp>
      <p:grpSp>
        <p:nvGrpSpPr>
          <p:cNvPr id="28" name="Group 27">
            <a:extLst>
              <a:ext uri="{FF2B5EF4-FFF2-40B4-BE49-F238E27FC236}">
                <a16:creationId xmlns:a16="http://schemas.microsoft.com/office/drawing/2014/main" id="{5E26F2F3-E681-3403-EC03-9C200F70C85B}"/>
              </a:ext>
            </a:extLst>
          </p:cNvPr>
          <p:cNvGrpSpPr/>
          <p:nvPr/>
        </p:nvGrpSpPr>
        <p:grpSpPr bwMode="auto">
          <a:xfrm>
            <a:off x="2019300" y="5192714"/>
            <a:ext cx="8153400" cy="674687"/>
            <a:chOff x="288" y="1927"/>
            <a:chExt cx="5136" cy="425"/>
          </a:xfrm>
        </p:grpSpPr>
        <p:sp>
          <p:nvSpPr>
            <p:cNvPr id="29" name="Rectangle 28">
              <a:extLst>
                <a:ext uri="{FF2B5EF4-FFF2-40B4-BE49-F238E27FC236}">
                  <a16:creationId xmlns:a16="http://schemas.microsoft.com/office/drawing/2014/main" id="{65E4F10E-D3C2-95DE-F24F-D9B798CF6C23}"/>
                </a:ext>
              </a:extLst>
            </p:cNvPr>
            <p:cNvSpPr>
              <a:spLocks noChangeArrowheads="1"/>
            </p:cNvSpPr>
            <p:nvPr/>
          </p:nvSpPr>
          <p:spPr bwMode="auto">
            <a:xfrm>
              <a:off x="288" y="1935"/>
              <a:ext cx="5136" cy="417"/>
            </a:xfrm>
            <a:prstGeom prst="rect">
              <a:avLst/>
            </a:prstGeom>
            <a:solidFill>
              <a:schemeClr val="bg1"/>
            </a:solidFill>
            <a:ln w="9525">
              <a:solidFill>
                <a:schemeClr val="tx1"/>
              </a:solidFill>
              <a:miter lim="800000"/>
            </a:ln>
          </p:spPr>
          <p:txBody>
            <a:bodyPr wrap="none" anchor="ctr"/>
            <a:lstStyle/>
            <a:p>
              <a:pPr algn="ctr">
                <a:defRPr/>
              </a:pPr>
              <a:endParaRPr lang="en-US" sz="1600">
                <a:solidFill>
                  <a:srgbClr val="000000"/>
                </a:solidFill>
                <a:latin typeface="Courier New" panose="02070309020205020404" pitchFamily="1" charset="0"/>
              </a:endParaRPr>
            </a:p>
          </p:txBody>
        </p:sp>
        <p:sp>
          <p:nvSpPr>
            <p:cNvPr id="30" name="Text Box 29">
              <a:extLst>
                <a:ext uri="{FF2B5EF4-FFF2-40B4-BE49-F238E27FC236}">
                  <a16:creationId xmlns:a16="http://schemas.microsoft.com/office/drawing/2014/main" id="{6070B465-D389-4399-7886-8A7311B1A47F}"/>
                </a:ext>
              </a:extLst>
            </p:cNvPr>
            <p:cNvSpPr txBox="1">
              <a:spLocks noChangeArrowheads="1"/>
            </p:cNvSpPr>
            <p:nvPr/>
          </p:nvSpPr>
          <p:spPr bwMode="auto">
            <a:xfrm>
              <a:off x="384" y="1927"/>
              <a:ext cx="4944" cy="250"/>
            </a:xfrm>
            <a:prstGeom prst="rect">
              <a:avLst/>
            </a:prstGeom>
            <a:noFill/>
            <a:ln w="9525">
              <a:noFill/>
              <a:miter lim="800000"/>
            </a:ln>
          </p:spPr>
          <p:txBody>
            <a:bodyPr>
              <a:spAutoFit/>
            </a:bodyPr>
            <a:lstStyle/>
            <a:p>
              <a:pPr>
                <a:spcBef>
                  <a:spcPct val="50000"/>
                </a:spcBef>
                <a:defRPr/>
              </a:pPr>
              <a:r>
                <a:rPr lang="zh-CN" sz="2000" dirty="0">
                  <a:solidFill>
                    <a:srgbClr val="000000"/>
                  </a:solidFill>
                  <a:latin typeface="Courier New" panose="02070309020205020404" pitchFamily="1" charset="0"/>
                </a:rPr>
                <a:t>字符</a:t>
              </a:r>
              <a:r>
                <a:rPr lang="zh-CN" sz="2000" dirty="0" err="1">
                  <a:solidFill>
                    <a:srgbClr val="000000"/>
                  </a:solidFill>
                  <a:latin typeface="Courier New" panose="02070309020205020404" pitchFamily="1" charset="0"/>
                </a:rPr>
                <a:t>下限（字符</a:t>
              </a:r>
              <a:r>
                <a:rPr lang="zh-CN" sz="2000" dirty="0">
                  <a:solidFill>
                    <a:srgbClr val="000000"/>
                  </a:solidFill>
                  <a:latin typeface="Courier New" panose="02070309020205020404" pitchFamily="1" charset="0"/>
                </a:rPr>
                <a:t> </a:t>
              </a:r>
              <a:r>
                <a:rPr lang="zh-CN" sz="2000" dirty="0" err="1">
                  <a:solidFill>
                    <a:srgbClr val="000000"/>
                  </a:solidFill>
                  <a:latin typeface="Courier New" panose="02070309020205020404" pitchFamily="1" charset="0"/>
                </a:rPr>
                <a:t>ch </a:t>
              </a:r>
              <a:r>
                <a:rPr lang="zh-CN" sz="2000" dirty="0">
                  <a:solidFill>
                    <a:srgbClr val="000000"/>
                  </a:solidFill>
                  <a:latin typeface="Courier New" panose="02070309020205020404" pitchFamily="1" charset="0"/>
                </a:rPr>
                <a:t>)</a:t>
              </a:r>
            </a:p>
          </p:txBody>
        </p:sp>
        <p:sp>
          <p:nvSpPr>
            <p:cNvPr id="31" name="Text Box 30">
              <a:extLst>
                <a:ext uri="{FF2B5EF4-FFF2-40B4-BE49-F238E27FC236}">
                  <a16:creationId xmlns:a16="http://schemas.microsoft.com/office/drawing/2014/main" id="{09E0BFE5-D210-E551-D0A9-98F052DA9348}"/>
                </a:ext>
              </a:extLst>
            </p:cNvPr>
            <p:cNvSpPr txBox="1">
              <a:spLocks noChangeArrowheads="1"/>
            </p:cNvSpPr>
            <p:nvPr/>
          </p:nvSpPr>
          <p:spPr bwMode="auto">
            <a:xfrm>
              <a:off x="576" y="2112"/>
              <a:ext cx="4800" cy="231"/>
            </a:xfrm>
            <a:prstGeom prst="rect">
              <a:avLst/>
            </a:prstGeom>
            <a:noFill/>
            <a:ln w="9525">
              <a:noFill/>
              <a:miter lim="800000"/>
            </a:ln>
          </p:spPr>
          <p:txBody>
            <a:bodyPr>
              <a:spAutoFit/>
            </a:bodyPr>
            <a:lstStyle/>
            <a:p>
              <a:pPr>
                <a:spcBef>
                  <a:spcPct val="50000"/>
                </a:spcBef>
                <a:defRPr/>
              </a:pPr>
              <a:r>
                <a:rPr lang="zh-CN" sz="1800" b="0">
                  <a:solidFill>
                    <a:srgbClr val="000000"/>
                  </a:solidFill>
                </a:rPr>
                <a:t>将</a:t>
              </a:r>
              <a:r>
                <a:rPr lang="zh-CN" sz="1600">
                  <a:solidFill>
                    <a:srgbClr val="000000"/>
                  </a:solidFill>
                  <a:latin typeface="Courier New" panose="02070309020205020404" pitchFamily="1" charset="0"/>
                </a:rPr>
                <a:t>ch转换</a:t>
              </a:r>
              <a:r>
                <a:rPr lang="zh-CN" sz="1800" b="0">
                  <a:solidFill>
                    <a:srgbClr val="000000"/>
                  </a:solidFill>
                </a:rPr>
                <a:t>为其等效的小写字母（如果有）。如果不是，则原样返回</a:t>
              </a:r>
              <a:r>
                <a:rPr lang="zh-CN" sz="1600">
                  <a:solidFill>
                    <a:srgbClr val="000000"/>
                  </a:solidFill>
                  <a:latin typeface="Courier New" panose="02070309020205020404" pitchFamily="1" charset="0"/>
                </a:rPr>
                <a:t>ch 。</a:t>
              </a:r>
            </a:p>
          </p:txBody>
        </p:sp>
      </p:grpSp>
      <p:grpSp>
        <p:nvGrpSpPr>
          <p:cNvPr id="32" name="Group 31">
            <a:extLst>
              <a:ext uri="{FF2B5EF4-FFF2-40B4-BE49-F238E27FC236}">
                <a16:creationId xmlns:a16="http://schemas.microsoft.com/office/drawing/2014/main" id="{5101355D-E2CF-74A5-E7A3-5DF862C06956}"/>
              </a:ext>
            </a:extLst>
          </p:cNvPr>
          <p:cNvGrpSpPr/>
          <p:nvPr/>
        </p:nvGrpSpPr>
        <p:grpSpPr bwMode="auto">
          <a:xfrm>
            <a:off x="2019300" y="5853114"/>
            <a:ext cx="8305800" cy="674687"/>
            <a:chOff x="288" y="1927"/>
            <a:chExt cx="5232" cy="425"/>
          </a:xfrm>
        </p:grpSpPr>
        <p:sp>
          <p:nvSpPr>
            <p:cNvPr id="33" name="Rectangle 32">
              <a:extLst>
                <a:ext uri="{FF2B5EF4-FFF2-40B4-BE49-F238E27FC236}">
                  <a16:creationId xmlns:a16="http://schemas.microsoft.com/office/drawing/2014/main" id="{3595FB34-139A-583D-0BF7-06212847DC55}"/>
                </a:ext>
              </a:extLst>
            </p:cNvPr>
            <p:cNvSpPr>
              <a:spLocks noChangeArrowheads="1"/>
            </p:cNvSpPr>
            <p:nvPr/>
          </p:nvSpPr>
          <p:spPr bwMode="auto">
            <a:xfrm>
              <a:off x="288" y="1935"/>
              <a:ext cx="5136" cy="417"/>
            </a:xfrm>
            <a:prstGeom prst="rect">
              <a:avLst/>
            </a:prstGeom>
            <a:solidFill>
              <a:schemeClr val="bg1"/>
            </a:solidFill>
            <a:ln w="9525">
              <a:solidFill>
                <a:schemeClr val="tx1"/>
              </a:solidFill>
              <a:miter lim="800000"/>
            </a:ln>
          </p:spPr>
          <p:txBody>
            <a:bodyPr wrap="none" anchor="ctr"/>
            <a:lstStyle/>
            <a:p>
              <a:pPr algn="ctr">
                <a:defRPr/>
              </a:pPr>
              <a:endParaRPr lang="en-US" sz="1600">
                <a:solidFill>
                  <a:srgbClr val="000000"/>
                </a:solidFill>
                <a:latin typeface="Courier New" panose="02070309020205020404" pitchFamily="1" charset="0"/>
              </a:endParaRPr>
            </a:p>
          </p:txBody>
        </p:sp>
        <p:sp>
          <p:nvSpPr>
            <p:cNvPr id="34" name="Text Box 33">
              <a:extLst>
                <a:ext uri="{FF2B5EF4-FFF2-40B4-BE49-F238E27FC236}">
                  <a16:creationId xmlns:a16="http://schemas.microsoft.com/office/drawing/2014/main" id="{5A87CC68-2210-533D-FE9A-22501B0E2FBC}"/>
                </a:ext>
              </a:extLst>
            </p:cNvPr>
            <p:cNvSpPr txBox="1">
              <a:spLocks noChangeArrowheads="1"/>
            </p:cNvSpPr>
            <p:nvPr/>
          </p:nvSpPr>
          <p:spPr bwMode="auto">
            <a:xfrm>
              <a:off x="384" y="1927"/>
              <a:ext cx="4944" cy="250"/>
            </a:xfrm>
            <a:prstGeom prst="rect">
              <a:avLst/>
            </a:prstGeom>
            <a:noFill/>
            <a:ln w="9525">
              <a:noFill/>
              <a:miter lim="800000"/>
            </a:ln>
          </p:spPr>
          <p:txBody>
            <a:bodyPr>
              <a:spAutoFit/>
            </a:bodyPr>
            <a:lstStyle/>
            <a:p>
              <a:pPr>
                <a:spcBef>
                  <a:spcPct val="50000"/>
                </a:spcBef>
                <a:defRPr/>
              </a:pPr>
              <a:r>
                <a:rPr lang="zh-CN" sz="2000" dirty="0">
                  <a:solidFill>
                    <a:srgbClr val="000000"/>
                  </a:solidFill>
                  <a:latin typeface="Courier New" panose="02070309020205020404" pitchFamily="1" charset="0"/>
                </a:rPr>
                <a:t>char </a:t>
              </a:r>
              <a:r>
                <a:rPr lang="zh-CN" sz="2000" dirty="0" err="1">
                  <a:solidFill>
                    <a:srgbClr val="000000"/>
                  </a:solidFill>
                  <a:latin typeface="Courier New" panose="02070309020205020404" pitchFamily="1" charset="0"/>
                </a:rPr>
                <a:t>toupper(char</a:t>
              </a:r>
              <a:r>
                <a:rPr lang="zh-CN" sz="2000" dirty="0">
                  <a:solidFill>
                    <a:srgbClr val="000000"/>
                  </a:solidFill>
                  <a:latin typeface="Courier New" panose="02070309020205020404" pitchFamily="1" charset="0"/>
                </a:rPr>
                <a:t> </a:t>
              </a:r>
              <a:r>
                <a:rPr lang="zh-CN" sz="2000" dirty="0" err="1">
                  <a:solidFill>
                    <a:srgbClr val="000000"/>
                  </a:solidFill>
                  <a:latin typeface="Courier New" panose="02070309020205020404" pitchFamily="1" charset="0"/>
                </a:rPr>
                <a:t>ch </a:t>
              </a:r>
              <a:r>
                <a:rPr lang="zh-CN" sz="2000" dirty="0">
                  <a:solidFill>
                    <a:srgbClr val="000000"/>
                  </a:solidFill>
                  <a:latin typeface="Courier New" panose="02070309020205020404" pitchFamily="1" charset="0"/>
                </a:rPr>
                <a:t>)</a:t>
              </a:r>
            </a:p>
          </p:txBody>
        </p:sp>
        <p:sp>
          <p:nvSpPr>
            <p:cNvPr id="35" name="Text Box 34">
              <a:extLst>
                <a:ext uri="{FF2B5EF4-FFF2-40B4-BE49-F238E27FC236}">
                  <a16:creationId xmlns:a16="http://schemas.microsoft.com/office/drawing/2014/main" id="{CE3EDA6C-9E4D-E767-E84E-278CB326550F}"/>
                </a:ext>
              </a:extLst>
            </p:cNvPr>
            <p:cNvSpPr txBox="1">
              <a:spLocks noChangeArrowheads="1"/>
            </p:cNvSpPr>
            <p:nvPr/>
          </p:nvSpPr>
          <p:spPr bwMode="auto">
            <a:xfrm>
              <a:off x="576" y="2112"/>
              <a:ext cx="4944" cy="231"/>
            </a:xfrm>
            <a:prstGeom prst="rect">
              <a:avLst/>
            </a:prstGeom>
            <a:noFill/>
            <a:ln w="9525">
              <a:noFill/>
              <a:miter lim="800000"/>
            </a:ln>
          </p:spPr>
          <p:txBody>
            <a:bodyPr wrap="square">
              <a:spAutoFit/>
            </a:bodyPr>
            <a:lstStyle/>
            <a:p>
              <a:pPr>
                <a:spcBef>
                  <a:spcPct val="50000"/>
                </a:spcBef>
                <a:defRPr/>
              </a:pPr>
              <a:r>
                <a:rPr lang="zh-CN" sz="1800" b="0" dirty="0">
                  <a:solidFill>
                    <a:srgbClr val="000000"/>
                  </a:solidFill>
                </a:rPr>
                <a:t>将</a:t>
              </a:r>
              <a:r>
                <a:rPr lang="zh-CN" sz="1600" dirty="0" err="1">
                  <a:solidFill>
                    <a:srgbClr val="000000"/>
                  </a:solidFill>
                  <a:latin typeface="Courier New" panose="02070309020205020404" pitchFamily="1" charset="0"/>
                </a:rPr>
                <a:t>ch转换</a:t>
              </a:r>
              <a:r>
                <a:rPr lang="zh-CN" sz="1800" b="0" dirty="0">
                  <a:solidFill>
                    <a:srgbClr val="000000"/>
                  </a:solidFill>
                </a:rPr>
                <a:t>为其等效的大写字母（如果有）。如果不是，则原样返回</a:t>
              </a:r>
              <a:r>
                <a:rPr lang="zh-CN" sz="1600" dirty="0" err="1">
                  <a:solidFill>
                    <a:srgbClr val="000000"/>
                  </a:solidFill>
                  <a:latin typeface="Courier New" panose="02070309020205020404" pitchFamily="1" charset="0"/>
                </a:rPr>
                <a:t>ch 。</a:t>
              </a:r>
            </a:p>
          </p:txBody>
        </p:sp>
      </p:grpSp>
      <p:sp>
        <p:nvSpPr>
          <p:cNvPr id="37" name="文本框 36">
            <a:extLst>
              <a:ext uri="{FF2B5EF4-FFF2-40B4-BE49-F238E27FC236}">
                <a16:creationId xmlns:a16="http://schemas.microsoft.com/office/drawing/2014/main" id="{B8FBA728-4F24-CFE3-A744-908AE6563C49}"/>
              </a:ext>
            </a:extLst>
          </p:cNvPr>
          <p:cNvSpPr txBox="1"/>
          <p:nvPr/>
        </p:nvSpPr>
        <p:spPr>
          <a:xfrm>
            <a:off x="1981200" y="6534834"/>
            <a:ext cx="9982200" cy="646331"/>
          </a:xfrm>
          <a:prstGeom prst="rect">
            <a:avLst/>
          </a:prstGeom>
          <a:noFill/>
        </p:spPr>
        <p:txBody>
          <a:bodyPr wrap="square" rtlCol="0">
            <a:spAutoFit/>
          </a:bodyPr>
          <a:lstStyle/>
          <a:p>
            <a:r>
              <a:rPr lang="zh-CN" dirty="0"/>
              <a:t>更多信息，请访问</a:t>
            </a:r>
            <a:r>
              <a:rPr lang="zh-CN" dirty="0">
                <a:hlinkClick r:id="rId2"/>
              </a:rPr>
              <a:t>https://cplusplus.com/reference/cctype/</a:t>
            </a:r>
            <a:endParaRPr lang="en-US" dirty="0"/>
          </a:p>
          <a:p>
            <a:endParaRPr lang="en-US" dirty="0"/>
          </a:p>
        </p:txBody>
      </p:sp>
    </p:spTree>
    <p:extLst>
      <p:ext uri="{BB962C8B-B14F-4D97-AF65-F5344CB8AC3E}">
        <p14:creationId xmlns:p14="http://schemas.microsoft.com/office/powerpoint/2010/main" val="1565429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F6AF70-80BF-079C-273B-496364C1EDED}"/>
              </a:ext>
            </a:extLst>
          </p:cNvPr>
          <p:cNvSpPr>
            <a:spLocks noGrp="1"/>
          </p:cNvSpPr>
          <p:nvPr>
            <p:ph type="title"/>
          </p:nvPr>
        </p:nvSpPr>
        <p:spPr>
          <a:xfrm>
            <a:off x="838200" y="-17470"/>
            <a:ext cx="11201400" cy="1325563"/>
          </a:xfrm>
        </p:spPr>
        <p:txBody>
          <a:bodyPr>
            <a:normAutofit/>
          </a:bodyPr>
          <a:lstStyle/>
          <a:p>
            <a:r>
              <a:rPr lang="zh-CN" dirty="0"/>
              <a:t>3.&lt; </a:t>
            </a:r>
            <a:r>
              <a:rPr lang="zh-CN" dirty="0" err="1"/>
              <a:t>cstring </a:t>
            </a:r>
            <a:r>
              <a:rPr lang="zh-CN" dirty="0"/>
              <a:t>&gt;( </a:t>
            </a:r>
            <a:r>
              <a:rPr lang="zh-CN" dirty="0" err="1"/>
              <a:t>string.h </a:t>
            </a:r>
            <a:r>
              <a:rPr lang="zh-CN" dirty="0"/>
              <a:t>)接口</a:t>
            </a:r>
            <a:br>
              <a:rPr lang="en-US" dirty="0"/>
            </a:br>
            <a:r>
              <a:rPr lang="zh-CN" sz="2200" b="0" i="0" dirty="0">
                <a:solidFill>
                  <a:srgbClr val="000000"/>
                </a:solidFill>
                <a:effectLst/>
                <a:latin typeface="Roboto" panose="02000000000000000000" pitchFamily="2" charset="0"/>
              </a:rPr>
              <a:t>这个头文件定义了几个函数来</a:t>
            </a:r>
            <a:r>
              <a:rPr lang="zh-CN" sz="2200" b="1" i="0" dirty="0">
                <a:solidFill>
                  <a:srgbClr val="000000"/>
                </a:solidFill>
                <a:effectLst/>
                <a:latin typeface="Roboto" panose="02000000000000000000" pitchFamily="2" charset="0"/>
              </a:rPr>
              <a:t>操作</a:t>
            </a:r>
            <a:r>
              <a:rPr lang="zh-CN" sz="2200" b="0" i="0" dirty="0">
                <a:solidFill>
                  <a:srgbClr val="000000"/>
                </a:solidFill>
                <a:effectLst/>
                <a:latin typeface="Roboto" panose="02000000000000000000" pitchFamily="2" charset="0"/>
              </a:rPr>
              <a:t> </a:t>
            </a:r>
            <a:r>
              <a:rPr lang="zh-CN" sz="2200" b="1" i="0" dirty="0">
                <a:solidFill>
                  <a:srgbClr val="000000"/>
                </a:solidFill>
                <a:effectLst/>
                <a:latin typeface="Roboto" panose="02000000000000000000" pitchFamily="2" charset="0"/>
              </a:rPr>
              <a:t>C 字符串</a:t>
            </a:r>
            <a:r>
              <a:rPr lang="zh-CN" sz="2200" b="0" i="0" dirty="0">
                <a:solidFill>
                  <a:srgbClr val="000000"/>
                </a:solidFill>
                <a:effectLst/>
                <a:latin typeface="Roboto" panose="02000000000000000000" pitchFamily="2" charset="0"/>
              </a:rPr>
              <a:t>和</a:t>
            </a:r>
            <a:r>
              <a:rPr lang="zh-CN" sz="2200" b="1" i="0" dirty="0">
                <a:solidFill>
                  <a:srgbClr val="000000"/>
                </a:solidFill>
                <a:effectLst/>
                <a:latin typeface="Roboto" panose="02000000000000000000" pitchFamily="2" charset="0"/>
              </a:rPr>
              <a:t>数组</a:t>
            </a:r>
            <a:r>
              <a:rPr lang="zh-CN" sz="2200" b="0" i="0" dirty="0">
                <a:solidFill>
                  <a:srgbClr val="000000"/>
                </a:solidFill>
                <a:effectLst/>
                <a:latin typeface="Roboto" panose="02000000000000000000" pitchFamily="2" charset="0"/>
              </a:rPr>
              <a:t>。</a:t>
            </a:r>
            <a:endParaRPr lang="en-US" dirty="0"/>
          </a:p>
        </p:txBody>
      </p:sp>
      <p:grpSp>
        <p:nvGrpSpPr>
          <p:cNvPr id="4" name="Group 3">
            <a:extLst>
              <a:ext uri="{FF2B5EF4-FFF2-40B4-BE49-F238E27FC236}">
                <a16:creationId xmlns:a16="http://schemas.microsoft.com/office/drawing/2014/main" id="{02CD26D2-F546-DEDE-BC9A-DB22D551ACD2}"/>
              </a:ext>
            </a:extLst>
          </p:cNvPr>
          <p:cNvGrpSpPr/>
          <p:nvPr/>
        </p:nvGrpSpPr>
        <p:grpSpPr bwMode="auto">
          <a:xfrm>
            <a:off x="2019300" y="1244600"/>
            <a:ext cx="9334500" cy="661988"/>
            <a:chOff x="288" y="1103"/>
            <a:chExt cx="5880" cy="417"/>
          </a:xfrm>
        </p:grpSpPr>
        <p:sp>
          <p:nvSpPr>
            <p:cNvPr id="5" name="Rectangle 4">
              <a:extLst>
                <a:ext uri="{FF2B5EF4-FFF2-40B4-BE49-F238E27FC236}">
                  <a16:creationId xmlns:a16="http://schemas.microsoft.com/office/drawing/2014/main" id="{34C1BAB1-42AC-630A-657E-7D625802EA14}"/>
                </a:ext>
              </a:extLst>
            </p:cNvPr>
            <p:cNvSpPr>
              <a:spLocks noChangeArrowheads="1"/>
            </p:cNvSpPr>
            <p:nvPr/>
          </p:nvSpPr>
          <p:spPr bwMode="auto">
            <a:xfrm>
              <a:off x="288" y="1103"/>
              <a:ext cx="5136" cy="417"/>
            </a:xfrm>
            <a:prstGeom prst="rect">
              <a:avLst/>
            </a:prstGeom>
            <a:solidFill>
              <a:schemeClr val="bg1"/>
            </a:solidFill>
            <a:ln w="9525">
              <a:solidFill>
                <a:schemeClr val="tx1"/>
              </a:solidFill>
              <a:miter lim="800000"/>
            </a:ln>
          </p:spPr>
          <p:txBody>
            <a:bodyPr wrap="none" anchor="ctr"/>
            <a:lstStyle/>
            <a:p>
              <a:pPr algn="ctr">
                <a:defRPr/>
              </a:pPr>
              <a:endParaRPr lang="en-US" sz="1600">
                <a:solidFill>
                  <a:srgbClr val="000000"/>
                </a:solidFill>
                <a:latin typeface="Courier New" panose="02070309020205020404" pitchFamily="1" charset="0"/>
              </a:endParaRPr>
            </a:p>
          </p:txBody>
        </p:sp>
        <p:sp>
          <p:nvSpPr>
            <p:cNvPr id="6" name="Text Box 5">
              <a:extLst>
                <a:ext uri="{FF2B5EF4-FFF2-40B4-BE49-F238E27FC236}">
                  <a16:creationId xmlns:a16="http://schemas.microsoft.com/office/drawing/2014/main" id="{6A06E4D4-9047-989A-55B0-52A209311D67}"/>
                </a:ext>
              </a:extLst>
            </p:cNvPr>
            <p:cNvSpPr txBox="1">
              <a:spLocks noChangeArrowheads="1"/>
            </p:cNvSpPr>
            <p:nvPr/>
          </p:nvSpPr>
          <p:spPr bwMode="auto">
            <a:xfrm>
              <a:off x="384" y="1103"/>
              <a:ext cx="5784" cy="252"/>
            </a:xfrm>
            <a:prstGeom prst="rect">
              <a:avLst/>
            </a:prstGeom>
            <a:noFill/>
            <a:ln w="9525">
              <a:noFill/>
              <a:miter lim="800000"/>
            </a:ln>
          </p:spPr>
          <p:txBody>
            <a:bodyPr wrap="square">
              <a:spAutoFit/>
            </a:bodyPr>
            <a:lstStyle/>
            <a:p>
              <a:pPr>
                <a:spcBef>
                  <a:spcPct val="50000"/>
                </a:spcBef>
                <a:defRPr/>
              </a:pPr>
              <a:r>
                <a:rPr lang="zh-CN" sz="2000" dirty="0">
                  <a:solidFill>
                    <a:srgbClr val="000000"/>
                  </a:solidFill>
                  <a:latin typeface="Courier New" panose="02070309020205020404" pitchFamily="1" charset="0"/>
                </a:rPr>
                <a:t>void* memcpy(void* dst, const void* src, size_t num)</a:t>
              </a:r>
              <a:endParaRPr lang="en-US" sz="2000" dirty="0">
                <a:solidFill>
                  <a:srgbClr val="000000"/>
                </a:solidFill>
                <a:latin typeface="Courier New" panose="02070309020205020404" pitchFamily="1" charset="0"/>
              </a:endParaRPr>
            </a:p>
          </p:txBody>
        </p:sp>
        <p:sp>
          <p:nvSpPr>
            <p:cNvPr id="7" name="Text Box 6">
              <a:extLst>
                <a:ext uri="{FF2B5EF4-FFF2-40B4-BE49-F238E27FC236}">
                  <a16:creationId xmlns:a16="http://schemas.microsoft.com/office/drawing/2014/main" id="{E37445EF-EBDE-3F1C-3853-4B93C4240F51}"/>
                </a:ext>
              </a:extLst>
            </p:cNvPr>
            <p:cNvSpPr txBox="1">
              <a:spLocks noChangeArrowheads="1"/>
            </p:cNvSpPr>
            <p:nvPr/>
          </p:nvSpPr>
          <p:spPr bwMode="auto">
            <a:xfrm>
              <a:off x="576" y="1280"/>
              <a:ext cx="4800" cy="231"/>
            </a:xfrm>
            <a:prstGeom prst="rect">
              <a:avLst/>
            </a:prstGeom>
            <a:noFill/>
            <a:ln w="9525">
              <a:noFill/>
              <a:miter lim="800000"/>
            </a:ln>
          </p:spPr>
          <p:txBody>
            <a:bodyPr>
              <a:spAutoFit/>
            </a:bodyPr>
            <a:lstStyle/>
            <a:p>
              <a:pPr>
                <a:spcBef>
                  <a:spcPct val="50000"/>
                </a:spcBef>
                <a:defRPr/>
              </a:pPr>
              <a:r>
                <a:rPr lang="zh-CN" sz="1800" b="0" dirty="0">
                  <a:solidFill>
                    <a:srgbClr val="000000"/>
                  </a:solidFill>
                </a:rPr>
                <a:t>复制内存块</a:t>
              </a:r>
            </a:p>
          </p:txBody>
        </p:sp>
      </p:grpSp>
      <p:grpSp>
        <p:nvGrpSpPr>
          <p:cNvPr id="8" name="Group 7">
            <a:extLst>
              <a:ext uri="{FF2B5EF4-FFF2-40B4-BE49-F238E27FC236}">
                <a16:creationId xmlns:a16="http://schemas.microsoft.com/office/drawing/2014/main" id="{A57A6909-C11F-EA04-D387-397161BC6391}"/>
              </a:ext>
            </a:extLst>
          </p:cNvPr>
          <p:cNvGrpSpPr/>
          <p:nvPr/>
        </p:nvGrpSpPr>
        <p:grpSpPr bwMode="auto">
          <a:xfrm>
            <a:off x="2019300" y="1892300"/>
            <a:ext cx="8153400" cy="674688"/>
            <a:chOff x="288" y="1511"/>
            <a:chExt cx="5136" cy="425"/>
          </a:xfrm>
        </p:grpSpPr>
        <p:sp>
          <p:nvSpPr>
            <p:cNvPr id="9" name="Rectangle 8">
              <a:extLst>
                <a:ext uri="{FF2B5EF4-FFF2-40B4-BE49-F238E27FC236}">
                  <a16:creationId xmlns:a16="http://schemas.microsoft.com/office/drawing/2014/main" id="{362C893A-C170-0361-0A7C-C013E819FF04}"/>
                </a:ext>
              </a:extLst>
            </p:cNvPr>
            <p:cNvSpPr>
              <a:spLocks noChangeArrowheads="1"/>
            </p:cNvSpPr>
            <p:nvPr/>
          </p:nvSpPr>
          <p:spPr bwMode="auto">
            <a:xfrm>
              <a:off x="288" y="1519"/>
              <a:ext cx="5136" cy="417"/>
            </a:xfrm>
            <a:prstGeom prst="rect">
              <a:avLst/>
            </a:prstGeom>
            <a:solidFill>
              <a:schemeClr val="bg1"/>
            </a:solidFill>
            <a:ln w="9525">
              <a:solidFill>
                <a:schemeClr val="tx1"/>
              </a:solidFill>
              <a:miter lim="800000"/>
            </a:ln>
          </p:spPr>
          <p:txBody>
            <a:bodyPr wrap="none" anchor="ctr"/>
            <a:lstStyle/>
            <a:p>
              <a:pPr algn="ctr">
                <a:defRPr/>
              </a:pPr>
              <a:endParaRPr lang="en-US" sz="1600">
                <a:solidFill>
                  <a:srgbClr val="000000"/>
                </a:solidFill>
                <a:latin typeface="Courier New" panose="02070309020205020404" pitchFamily="1" charset="0"/>
              </a:endParaRPr>
            </a:p>
          </p:txBody>
        </p:sp>
        <p:sp>
          <p:nvSpPr>
            <p:cNvPr id="10" name="Text Box 9">
              <a:extLst>
                <a:ext uri="{FF2B5EF4-FFF2-40B4-BE49-F238E27FC236}">
                  <a16:creationId xmlns:a16="http://schemas.microsoft.com/office/drawing/2014/main" id="{C9EBB954-F623-0D5C-4091-A8B8C4CFF7CB}"/>
                </a:ext>
              </a:extLst>
            </p:cNvPr>
            <p:cNvSpPr txBox="1">
              <a:spLocks noChangeArrowheads="1"/>
            </p:cNvSpPr>
            <p:nvPr/>
          </p:nvSpPr>
          <p:spPr bwMode="auto">
            <a:xfrm>
              <a:off x="384" y="1511"/>
              <a:ext cx="4944" cy="252"/>
            </a:xfrm>
            <a:prstGeom prst="rect">
              <a:avLst/>
            </a:prstGeom>
            <a:noFill/>
            <a:ln w="9525">
              <a:noFill/>
              <a:miter lim="800000"/>
            </a:ln>
          </p:spPr>
          <p:txBody>
            <a:bodyPr>
              <a:spAutoFit/>
            </a:bodyPr>
            <a:lstStyle/>
            <a:p>
              <a:pPr>
                <a:spcBef>
                  <a:spcPct val="50000"/>
                </a:spcBef>
                <a:defRPr/>
              </a:pPr>
              <a:r>
                <a:rPr lang="zh-CN" sz="2000" dirty="0">
                  <a:solidFill>
                    <a:srgbClr val="000000"/>
                  </a:solidFill>
                  <a:latin typeface="Courier New" panose="02070309020205020404" pitchFamily="1" charset="0"/>
                </a:rPr>
                <a:t>char* strcat(char* dst, const char* src)</a:t>
              </a:r>
              <a:endParaRPr lang="en-US" sz="2000" dirty="0">
                <a:solidFill>
                  <a:srgbClr val="000000"/>
                </a:solidFill>
                <a:latin typeface="Courier New" panose="02070309020205020404" pitchFamily="1" charset="0"/>
              </a:endParaRPr>
            </a:p>
          </p:txBody>
        </p:sp>
        <p:sp>
          <p:nvSpPr>
            <p:cNvPr id="11" name="Text Box 10">
              <a:extLst>
                <a:ext uri="{FF2B5EF4-FFF2-40B4-BE49-F238E27FC236}">
                  <a16:creationId xmlns:a16="http://schemas.microsoft.com/office/drawing/2014/main" id="{F40B86B9-E4CA-FAEB-A359-FF5A579BCDBC}"/>
                </a:ext>
              </a:extLst>
            </p:cNvPr>
            <p:cNvSpPr txBox="1">
              <a:spLocks noChangeArrowheads="1"/>
            </p:cNvSpPr>
            <p:nvPr/>
          </p:nvSpPr>
          <p:spPr bwMode="auto">
            <a:xfrm>
              <a:off x="576" y="1696"/>
              <a:ext cx="4800" cy="231"/>
            </a:xfrm>
            <a:prstGeom prst="rect">
              <a:avLst/>
            </a:prstGeom>
            <a:noFill/>
            <a:ln w="9525">
              <a:noFill/>
              <a:miter lim="800000"/>
            </a:ln>
          </p:spPr>
          <p:txBody>
            <a:bodyPr>
              <a:spAutoFit/>
            </a:bodyPr>
            <a:lstStyle/>
            <a:p>
              <a:pPr>
                <a:spcBef>
                  <a:spcPct val="50000"/>
                </a:spcBef>
                <a:defRPr/>
              </a:pPr>
              <a:r>
                <a:rPr lang="zh-CN" sz="1800" b="0" dirty="0">
                  <a:solidFill>
                    <a:srgbClr val="000000"/>
                  </a:solidFill>
                </a:rPr>
                <a:t>连接字符串</a:t>
              </a:r>
            </a:p>
          </p:txBody>
        </p:sp>
      </p:grpSp>
      <p:grpSp>
        <p:nvGrpSpPr>
          <p:cNvPr id="12" name="Group 11">
            <a:extLst>
              <a:ext uri="{FF2B5EF4-FFF2-40B4-BE49-F238E27FC236}">
                <a16:creationId xmlns:a16="http://schemas.microsoft.com/office/drawing/2014/main" id="{3FA62E16-3849-6F01-7C8B-5B426DA1B787}"/>
              </a:ext>
            </a:extLst>
          </p:cNvPr>
          <p:cNvGrpSpPr/>
          <p:nvPr/>
        </p:nvGrpSpPr>
        <p:grpSpPr bwMode="auto">
          <a:xfrm>
            <a:off x="2019300" y="2552700"/>
            <a:ext cx="9486900" cy="674688"/>
            <a:chOff x="288" y="1927"/>
            <a:chExt cx="5976" cy="425"/>
          </a:xfrm>
        </p:grpSpPr>
        <p:sp>
          <p:nvSpPr>
            <p:cNvPr id="13" name="Rectangle 12">
              <a:extLst>
                <a:ext uri="{FF2B5EF4-FFF2-40B4-BE49-F238E27FC236}">
                  <a16:creationId xmlns:a16="http://schemas.microsoft.com/office/drawing/2014/main" id="{9DECF2A3-06C3-203B-912B-FC1C6B0DD96F}"/>
                </a:ext>
              </a:extLst>
            </p:cNvPr>
            <p:cNvSpPr>
              <a:spLocks noChangeArrowheads="1"/>
            </p:cNvSpPr>
            <p:nvPr/>
          </p:nvSpPr>
          <p:spPr bwMode="auto">
            <a:xfrm>
              <a:off x="288" y="1935"/>
              <a:ext cx="5136" cy="417"/>
            </a:xfrm>
            <a:prstGeom prst="rect">
              <a:avLst/>
            </a:prstGeom>
            <a:solidFill>
              <a:schemeClr val="bg1"/>
            </a:solidFill>
            <a:ln w="9525">
              <a:solidFill>
                <a:schemeClr val="tx1"/>
              </a:solidFill>
              <a:miter lim="800000"/>
            </a:ln>
          </p:spPr>
          <p:txBody>
            <a:bodyPr wrap="none" anchor="ctr"/>
            <a:lstStyle/>
            <a:p>
              <a:pPr algn="ctr">
                <a:defRPr/>
              </a:pPr>
              <a:endParaRPr lang="en-US" sz="1600">
                <a:solidFill>
                  <a:srgbClr val="000000"/>
                </a:solidFill>
                <a:latin typeface="Courier New" panose="02070309020205020404" pitchFamily="1" charset="0"/>
              </a:endParaRPr>
            </a:p>
          </p:txBody>
        </p:sp>
        <p:sp>
          <p:nvSpPr>
            <p:cNvPr id="14" name="Text Box 13">
              <a:extLst>
                <a:ext uri="{FF2B5EF4-FFF2-40B4-BE49-F238E27FC236}">
                  <a16:creationId xmlns:a16="http://schemas.microsoft.com/office/drawing/2014/main" id="{6FDF7CE5-A958-D694-2B56-D9C3F71F1E59}"/>
                </a:ext>
              </a:extLst>
            </p:cNvPr>
            <p:cNvSpPr txBox="1">
              <a:spLocks noChangeArrowheads="1"/>
            </p:cNvSpPr>
            <p:nvPr/>
          </p:nvSpPr>
          <p:spPr bwMode="auto">
            <a:xfrm>
              <a:off x="384" y="1927"/>
              <a:ext cx="5880" cy="252"/>
            </a:xfrm>
            <a:prstGeom prst="rect">
              <a:avLst/>
            </a:prstGeom>
            <a:noFill/>
            <a:ln w="9525">
              <a:noFill/>
              <a:miter lim="800000"/>
            </a:ln>
          </p:spPr>
          <p:txBody>
            <a:bodyPr wrap="square">
              <a:spAutoFit/>
            </a:bodyPr>
            <a:lstStyle/>
            <a:p>
              <a:pPr>
                <a:spcBef>
                  <a:spcPct val="50000"/>
                </a:spcBef>
                <a:defRPr/>
              </a:pPr>
              <a:r>
                <a:rPr lang="zh-CN" sz="2000" dirty="0">
                  <a:solidFill>
                    <a:srgbClr val="000000"/>
                  </a:solidFill>
                  <a:latin typeface="Courier New" panose="02070309020205020404" pitchFamily="1" charset="0"/>
                </a:rPr>
                <a:t>void* </a:t>
              </a:r>
              <a:r>
                <a:rPr lang="zh-CN" sz="2000" dirty="0" err="1">
                  <a:solidFill>
                    <a:srgbClr val="000000"/>
                  </a:solidFill>
                  <a:latin typeface="Courier New" panose="02070309020205020404" pitchFamily="1" charset="0"/>
                </a:rPr>
                <a:t>memchr </a:t>
              </a:r>
              <a:r>
                <a:rPr lang="zh-CN" sz="2000" dirty="0">
                  <a:solidFill>
                    <a:srgbClr val="000000"/>
                  </a:solidFill>
                  <a:latin typeface="Courier New" panose="02070309020205020404" pitchFamily="1" charset="0"/>
                </a:rPr>
                <a:t>(void* </a:t>
              </a:r>
              <a:r>
                <a:rPr lang="zh-CN" sz="2000" dirty="0" err="1">
                  <a:solidFill>
                    <a:srgbClr val="000000"/>
                  </a:solidFill>
                  <a:latin typeface="Courier New" panose="02070309020205020404" pitchFamily="1" charset="0"/>
                </a:rPr>
                <a:t>ptr </a:t>
              </a:r>
              <a:r>
                <a:rPr lang="zh-CN" sz="2000" dirty="0">
                  <a:solidFill>
                    <a:srgbClr val="000000"/>
                  </a:solidFill>
                  <a:latin typeface="Courier New" panose="02070309020205020404" pitchFamily="1" charset="0"/>
                </a:rPr>
                <a:t>, int value, </a:t>
              </a:r>
              <a:r>
                <a:rPr lang="zh-CN" sz="2000" dirty="0" err="1">
                  <a:solidFill>
                    <a:srgbClr val="000000"/>
                  </a:solidFill>
                  <a:latin typeface="Courier New" panose="02070309020205020404" pitchFamily="1" charset="0"/>
                </a:rPr>
                <a:t>size_t </a:t>
              </a:r>
              <a:r>
                <a:rPr lang="zh-CN" sz="2000" dirty="0">
                  <a:solidFill>
                    <a:srgbClr val="000000"/>
                  </a:solidFill>
                  <a:latin typeface="Courier New" panose="02070309020205020404" pitchFamily="1" charset="0"/>
                </a:rPr>
                <a:t>num )</a:t>
              </a:r>
            </a:p>
          </p:txBody>
        </p:sp>
        <p:sp>
          <p:nvSpPr>
            <p:cNvPr id="15" name="Text Box 14">
              <a:extLst>
                <a:ext uri="{FF2B5EF4-FFF2-40B4-BE49-F238E27FC236}">
                  <a16:creationId xmlns:a16="http://schemas.microsoft.com/office/drawing/2014/main" id="{352101DD-D8C9-2EAD-D813-B1FA9A931C27}"/>
                </a:ext>
              </a:extLst>
            </p:cNvPr>
            <p:cNvSpPr txBox="1">
              <a:spLocks noChangeArrowheads="1"/>
            </p:cNvSpPr>
            <p:nvPr/>
          </p:nvSpPr>
          <p:spPr bwMode="auto">
            <a:xfrm>
              <a:off x="576" y="2112"/>
              <a:ext cx="4800" cy="231"/>
            </a:xfrm>
            <a:prstGeom prst="rect">
              <a:avLst/>
            </a:prstGeom>
            <a:noFill/>
            <a:ln w="9525">
              <a:noFill/>
              <a:miter lim="800000"/>
            </a:ln>
          </p:spPr>
          <p:txBody>
            <a:bodyPr>
              <a:spAutoFit/>
            </a:bodyPr>
            <a:lstStyle/>
            <a:p>
              <a:pPr>
                <a:spcBef>
                  <a:spcPct val="50000"/>
                </a:spcBef>
                <a:defRPr/>
              </a:pPr>
              <a:r>
                <a:rPr lang="zh-CN" dirty="0">
                  <a:solidFill>
                    <a:srgbClr val="000000"/>
                  </a:solidFill>
                </a:rPr>
                <a:t>在内存块中定位字符</a:t>
              </a:r>
            </a:p>
          </p:txBody>
        </p:sp>
      </p:grpSp>
      <p:grpSp>
        <p:nvGrpSpPr>
          <p:cNvPr id="16" name="Group 15">
            <a:extLst>
              <a:ext uri="{FF2B5EF4-FFF2-40B4-BE49-F238E27FC236}">
                <a16:creationId xmlns:a16="http://schemas.microsoft.com/office/drawing/2014/main" id="{3E037FE2-4CEF-8780-F78D-2D7B6D6ADC5F}"/>
              </a:ext>
            </a:extLst>
          </p:cNvPr>
          <p:cNvGrpSpPr/>
          <p:nvPr/>
        </p:nvGrpSpPr>
        <p:grpSpPr bwMode="auto">
          <a:xfrm>
            <a:off x="2019300" y="3225800"/>
            <a:ext cx="8153400" cy="661988"/>
            <a:chOff x="288" y="1103"/>
            <a:chExt cx="5136" cy="417"/>
          </a:xfrm>
        </p:grpSpPr>
        <p:sp>
          <p:nvSpPr>
            <p:cNvPr id="17" name="Rectangle 16">
              <a:extLst>
                <a:ext uri="{FF2B5EF4-FFF2-40B4-BE49-F238E27FC236}">
                  <a16:creationId xmlns:a16="http://schemas.microsoft.com/office/drawing/2014/main" id="{3D69986A-5E95-4034-A37A-2E4793804A7F}"/>
                </a:ext>
              </a:extLst>
            </p:cNvPr>
            <p:cNvSpPr>
              <a:spLocks noChangeArrowheads="1"/>
            </p:cNvSpPr>
            <p:nvPr/>
          </p:nvSpPr>
          <p:spPr bwMode="auto">
            <a:xfrm>
              <a:off x="288" y="1103"/>
              <a:ext cx="5136" cy="417"/>
            </a:xfrm>
            <a:prstGeom prst="rect">
              <a:avLst/>
            </a:prstGeom>
            <a:solidFill>
              <a:schemeClr val="bg1"/>
            </a:solidFill>
            <a:ln w="9525">
              <a:solidFill>
                <a:schemeClr val="tx1"/>
              </a:solidFill>
              <a:miter lim="800000"/>
            </a:ln>
          </p:spPr>
          <p:txBody>
            <a:bodyPr wrap="none" anchor="ctr"/>
            <a:lstStyle/>
            <a:p>
              <a:pPr algn="ctr">
                <a:defRPr/>
              </a:pPr>
              <a:endParaRPr lang="en-US" sz="1600">
                <a:solidFill>
                  <a:srgbClr val="000000"/>
                </a:solidFill>
                <a:latin typeface="Courier New" panose="02070309020205020404" pitchFamily="1" charset="0"/>
              </a:endParaRPr>
            </a:p>
          </p:txBody>
        </p:sp>
        <p:sp>
          <p:nvSpPr>
            <p:cNvPr id="18" name="Text Box 17">
              <a:extLst>
                <a:ext uri="{FF2B5EF4-FFF2-40B4-BE49-F238E27FC236}">
                  <a16:creationId xmlns:a16="http://schemas.microsoft.com/office/drawing/2014/main" id="{699FCCD7-65BE-EAF2-1108-9B53B8A69A5A}"/>
                </a:ext>
              </a:extLst>
            </p:cNvPr>
            <p:cNvSpPr txBox="1">
              <a:spLocks noChangeArrowheads="1"/>
            </p:cNvSpPr>
            <p:nvPr/>
          </p:nvSpPr>
          <p:spPr bwMode="auto">
            <a:xfrm>
              <a:off x="384" y="1103"/>
              <a:ext cx="4944" cy="250"/>
            </a:xfrm>
            <a:prstGeom prst="rect">
              <a:avLst/>
            </a:prstGeom>
            <a:noFill/>
            <a:ln w="9525">
              <a:noFill/>
              <a:miter lim="800000"/>
            </a:ln>
          </p:spPr>
          <p:txBody>
            <a:bodyPr>
              <a:spAutoFit/>
            </a:bodyPr>
            <a:lstStyle/>
            <a:p>
              <a:pPr>
                <a:spcBef>
                  <a:spcPct val="50000"/>
                </a:spcBef>
                <a:defRPr/>
              </a:pPr>
              <a:r>
                <a:rPr lang="zh-CN" sz="2000" dirty="0">
                  <a:solidFill>
                    <a:srgbClr val="000000"/>
                  </a:solidFill>
                  <a:latin typeface="Courier New" panose="02070309020205020404" pitchFamily="1" charset="0"/>
                </a:rPr>
                <a:t>……</a:t>
              </a:r>
            </a:p>
          </p:txBody>
        </p:sp>
      </p:grpSp>
      <p:sp>
        <p:nvSpPr>
          <p:cNvPr id="37" name="文本框 36">
            <a:extLst>
              <a:ext uri="{FF2B5EF4-FFF2-40B4-BE49-F238E27FC236}">
                <a16:creationId xmlns:a16="http://schemas.microsoft.com/office/drawing/2014/main" id="{B8FBA728-4F24-CFE3-A744-908AE6563C49}"/>
              </a:ext>
            </a:extLst>
          </p:cNvPr>
          <p:cNvSpPr txBox="1"/>
          <p:nvPr/>
        </p:nvSpPr>
        <p:spPr>
          <a:xfrm>
            <a:off x="2019300" y="6324600"/>
            <a:ext cx="9982200" cy="646331"/>
          </a:xfrm>
          <a:prstGeom prst="rect">
            <a:avLst/>
          </a:prstGeom>
          <a:noFill/>
        </p:spPr>
        <p:txBody>
          <a:bodyPr wrap="square" rtlCol="0">
            <a:spAutoFit/>
          </a:bodyPr>
          <a:lstStyle/>
          <a:p>
            <a:r>
              <a:rPr lang="zh-CN" dirty="0"/>
              <a:t>更多信息，请访问</a:t>
            </a:r>
            <a:r>
              <a:rPr lang="zh-CN" dirty="0">
                <a:hlinkClick r:id="rId2"/>
              </a:rPr>
              <a:t>https://cplusplus.com/reference/cstring/</a:t>
            </a:r>
            <a:endParaRPr lang="en-US" dirty="0"/>
          </a:p>
          <a:p>
            <a:endParaRPr lang="en-US" dirty="0"/>
          </a:p>
        </p:txBody>
      </p:sp>
    </p:spTree>
    <p:extLst>
      <p:ext uri="{BB962C8B-B14F-4D97-AF65-F5344CB8AC3E}">
        <p14:creationId xmlns:p14="http://schemas.microsoft.com/office/powerpoint/2010/main" val="2251565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F6AF70-80BF-079C-273B-496364C1EDED}"/>
              </a:ext>
            </a:extLst>
          </p:cNvPr>
          <p:cNvSpPr>
            <a:spLocks noGrp="1"/>
          </p:cNvSpPr>
          <p:nvPr>
            <p:ph type="title"/>
          </p:nvPr>
        </p:nvSpPr>
        <p:spPr>
          <a:xfrm>
            <a:off x="838200" y="-17470"/>
            <a:ext cx="11201400" cy="1325563"/>
          </a:xfrm>
        </p:spPr>
        <p:txBody>
          <a:bodyPr>
            <a:normAutofit/>
          </a:bodyPr>
          <a:lstStyle/>
          <a:p>
            <a:r>
              <a:rPr lang="zh-CN" dirty="0"/>
              <a:t>3. Operators on the string Class</a:t>
            </a:r>
          </a:p>
        </p:txBody>
      </p:sp>
      <p:sp>
        <p:nvSpPr>
          <p:cNvPr id="3" name="文本框 2">
            <a:extLst>
              <a:ext uri="{FF2B5EF4-FFF2-40B4-BE49-F238E27FC236}">
                <a16:creationId xmlns:a16="http://schemas.microsoft.com/office/drawing/2014/main" id="{5C72AA2E-F1F0-6D24-88FC-EEC5A3903D50}"/>
              </a:ext>
            </a:extLst>
          </p:cNvPr>
          <p:cNvSpPr txBox="1"/>
          <p:nvPr/>
        </p:nvSpPr>
        <p:spPr>
          <a:xfrm>
            <a:off x="914400" y="1066800"/>
            <a:ext cx="9982200" cy="2086725"/>
          </a:xfrm>
          <a:prstGeom prst="rect">
            <a:avLst/>
          </a:prstGeom>
          <a:noFill/>
        </p:spPr>
        <p:txBody>
          <a:bodyPr wrap="square" rtlCol="0">
            <a:spAutoFit/>
          </a:bodyPr>
          <a:lstStyle/>
          <a:p>
            <a:pPr marL="342900" indent="-342900">
              <a:lnSpc>
                <a:spcPct val="85000"/>
              </a:lnSpc>
              <a:spcAft>
                <a:spcPct val="20000"/>
              </a:spcAft>
              <a:buFontTx/>
              <a:buChar char="•"/>
            </a:pPr>
            <a:r>
              <a:rPr lang="zh-CN" altLang="zh-CN" sz="2400" b="0" dirty="0"/>
              <a:t>要将 C++ 字符串对象转换为 C 字符串文字，只需应用</a:t>
            </a:r>
            <a:r>
              <a:rPr lang="zh-CN" altLang="zh-CN" sz="2400" dirty="0" err="1">
                <a:solidFill>
                  <a:srgbClr val="000000"/>
                </a:solidFill>
                <a:latin typeface="Courier New" panose="02070309020205020404" pitchFamily="1" charset="0"/>
              </a:rPr>
              <a:t>c_str</a:t>
            </a:r>
            <a:r>
              <a:rPr lang="zh-CN" altLang="zh-CN" sz="2400" dirty="0"/>
              <a:t> </a:t>
            </a:r>
            <a:r>
              <a:rPr lang="zh-CN" altLang="zh-CN" sz="2400" b="0" dirty="0"/>
              <a:t>C++ 字符串的方法。</a:t>
            </a:r>
            <a:endParaRPr lang="en-US" altLang="zh-CN" sz="2400" b="0" dirty="0">
              <a:solidFill>
                <a:srgbClr val="000000"/>
              </a:solidFill>
            </a:endParaRPr>
          </a:p>
          <a:p>
            <a:pPr marL="342900" indent="-342900">
              <a:lnSpc>
                <a:spcPct val="85000"/>
              </a:lnSpc>
              <a:spcAft>
                <a:spcPct val="20000"/>
              </a:spcAft>
              <a:buFontTx/>
              <a:buChar char="•"/>
            </a:pPr>
            <a:r>
              <a:rPr lang="zh-CN" sz="2400" b="0" dirty="0">
                <a:solidFill>
                  <a:srgbClr val="000000"/>
                </a:solidFill>
              </a:rPr>
              <a:t>与大多数语言不同，C++ 允许类重新定义标准运算符的含义。因此，一些字符串操作，例如用于连接的</a:t>
            </a:r>
            <a:r>
              <a:rPr lang="zh-CN" sz="2400" dirty="0">
                <a:solidFill>
                  <a:srgbClr val="000000"/>
                </a:solidFill>
                <a:latin typeface="Courier New" panose="02070309020205020404" pitchFamily="1" charset="0"/>
              </a:rPr>
              <a:t>+ </a:t>
            </a:r>
            <a:r>
              <a:rPr lang="zh-CN" sz="2400" b="0" dirty="0">
                <a:solidFill>
                  <a:srgbClr val="000000"/>
                </a:solidFill>
              </a:rPr>
              <a:t>，被实现为运算符（</a:t>
            </a:r>
            <a:r>
              <a:rPr lang="zh-CN" sz="2400" b="0" dirty="0">
                <a:solidFill>
                  <a:srgbClr val="FF0000"/>
                </a:solidFill>
              </a:rPr>
              <a:t>重载</a:t>
            </a:r>
            <a:r>
              <a:rPr lang="zh-CN" sz="2400" b="0" dirty="0">
                <a:solidFill>
                  <a:srgbClr val="000000"/>
                </a:solidFill>
              </a:rPr>
              <a:t>）。</a:t>
            </a:r>
          </a:p>
          <a:p>
            <a:endParaRPr lang="en-US" dirty="0"/>
          </a:p>
        </p:txBody>
      </p:sp>
      <p:grpSp>
        <p:nvGrpSpPr>
          <p:cNvPr id="44" name="Group 3">
            <a:extLst>
              <a:ext uri="{FF2B5EF4-FFF2-40B4-BE49-F238E27FC236}">
                <a16:creationId xmlns:a16="http://schemas.microsoft.com/office/drawing/2014/main" id="{FEC205B2-3F16-AEB2-D4A7-C9E2D2FF4945}"/>
              </a:ext>
            </a:extLst>
          </p:cNvPr>
          <p:cNvGrpSpPr/>
          <p:nvPr/>
        </p:nvGrpSpPr>
        <p:grpSpPr bwMode="auto">
          <a:xfrm>
            <a:off x="2019300" y="2788057"/>
            <a:ext cx="8153400" cy="661988"/>
            <a:chOff x="288" y="1103"/>
            <a:chExt cx="5136" cy="417"/>
          </a:xfrm>
        </p:grpSpPr>
        <p:sp>
          <p:nvSpPr>
            <p:cNvPr id="45" name="Rectangle 4">
              <a:extLst>
                <a:ext uri="{FF2B5EF4-FFF2-40B4-BE49-F238E27FC236}">
                  <a16:creationId xmlns:a16="http://schemas.microsoft.com/office/drawing/2014/main" id="{D28A83CD-58AE-9324-0B33-840A0D9E781E}"/>
                </a:ext>
              </a:extLst>
            </p:cNvPr>
            <p:cNvSpPr>
              <a:spLocks noChangeArrowheads="1"/>
            </p:cNvSpPr>
            <p:nvPr/>
          </p:nvSpPr>
          <p:spPr bwMode="auto">
            <a:xfrm>
              <a:off x="288" y="1103"/>
              <a:ext cx="5136" cy="417"/>
            </a:xfrm>
            <a:prstGeom prst="rect">
              <a:avLst/>
            </a:prstGeom>
            <a:solidFill>
              <a:schemeClr val="bg1"/>
            </a:solidFill>
            <a:ln w="9525">
              <a:solidFill>
                <a:schemeClr val="tx1"/>
              </a:solidFill>
              <a:miter lim="800000"/>
            </a:ln>
            <a:effectLst/>
          </p:spPr>
          <p:txBody>
            <a:bodyPr wrap="none" anchor="ctr"/>
            <a:lstStyle/>
            <a:p>
              <a:pPr algn="ctr">
                <a:defRPr/>
              </a:pPr>
              <a:endParaRPr lang="en-US" sz="1600">
                <a:solidFill>
                  <a:srgbClr val="000000"/>
                </a:solidFill>
                <a:latin typeface="Courier New" panose="02070309020205020404" pitchFamily="1" charset="0"/>
              </a:endParaRPr>
            </a:p>
          </p:txBody>
        </p:sp>
        <p:sp>
          <p:nvSpPr>
            <p:cNvPr id="46" name="Text Box 5">
              <a:extLst>
                <a:ext uri="{FF2B5EF4-FFF2-40B4-BE49-F238E27FC236}">
                  <a16:creationId xmlns:a16="http://schemas.microsoft.com/office/drawing/2014/main" id="{05F71385-609D-E7CE-4409-8ABAFF7BCBD2}"/>
                </a:ext>
              </a:extLst>
            </p:cNvPr>
            <p:cNvSpPr txBox="1">
              <a:spLocks noChangeArrowheads="1"/>
            </p:cNvSpPr>
            <p:nvPr/>
          </p:nvSpPr>
          <p:spPr bwMode="auto">
            <a:xfrm>
              <a:off x="384" y="1103"/>
              <a:ext cx="4944" cy="250"/>
            </a:xfrm>
            <a:prstGeom prst="rect">
              <a:avLst/>
            </a:prstGeom>
            <a:noFill/>
            <a:ln w="9525">
              <a:noFill/>
              <a:miter lim="800000"/>
            </a:ln>
            <a:effectLst/>
          </p:spPr>
          <p:txBody>
            <a:bodyPr>
              <a:spAutoFit/>
            </a:bodyPr>
            <a:lstStyle/>
            <a:p>
              <a:pPr>
                <a:spcBef>
                  <a:spcPct val="50000"/>
                </a:spcBef>
                <a:defRPr/>
              </a:pPr>
              <a:r>
                <a:rPr lang="zh-CN" sz="2000" dirty="0" err="1">
                  <a:solidFill>
                    <a:srgbClr val="000000"/>
                  </a:solidFill>
                  <a:latin typeface="Courier New" panose="02070309020205020404" pitchFamily="1" charset="0"/>
                </a:rPr>
                <a:t>字符串</a:t>
              </a:r>
              <a:r>
                <a:rPr lang="zh-CN" sz="2000" dirty="0">
                  <a:solidFill>
                    <a:srgbClr val="000000"/>
                  </a:solidFill>
                  <a:latin typeface="Courier New" panose="02070309020205020404" pitchFamily="1" charset="0"/>
                </a:rPr>
                <a:t>[</a:t>
              </a:r>
              <a:r>
                <a:rPr lang="zh-CN" sz="2000" dirty="0" err="1">
                  <a:solidFill>
                    <a:srgbClr val="000000"/>
                  </a:solidFill>
                  <a:latin typeface="Courier New" panose="02070309020205020404" pitchFamily="1" charset="0"/>
                </a:rPr>
                <a:t>我</a:t>
              </a:r>
              <a:r>
                <a:rPr lang="zh-CN" sz="2000" dirty="0">
                  <a:solidFill>
                    <a:srgbClr val="000000"/>
                  </a:solidFill>
                  <a:latin typeface="Courier New" panose="02070309020205020404" pitchFamily="1" charset="0"/>
                </a:rPr>
                <a:t>]</a:t>
              </a:r>
            </a:p>
          </p:txBody>
        </p:sp>
        <p:sp>
          <p:nvSpPr>
            <p:cNvPr id="47" name="Text Box 6">
              <a:extLst>
                <a:ext uri="{FF2B5EF4-FFF2-40B4-BE49-F238E27FC236}">
                  <a16:creationId xmlns:a16="http://schemas.microsoft.com/office/drawing/2014/main" id="{E45992B1-A59B-02B2-ACDE-D34AC01A3DE3}"/>
                </a:ext>
              </a:extLst>
            </p:cNvPr>
            <p:cNvSpPr txBox="1">
              <a:spLocks noChangeArrowheads="1"/>
            </p:cNvSpPr>
            <p:nvPr/>
          </p:nvSpPr>
          <p:spPr bwMode="auto">
            <a:xfrm>
              <a:off x="576" y="1280"/>
              <a:ext cx="4800" cy="231"/>
            </a:xfrm>
            <a:prstGeom prst="rect">
              <a:avLst/>
            </a:prstGeom>
            <a:noFill/>
            <a:ln w="9525">
              <a:noFill/>
              <a:miter lim="800000"/>
            </a:ln>
            <a:effectLst/>
          </p:spPr>
          <p:txBody>
            <a:bodyPr>
              <a:spAutoFit/>
            </a:bodyPr>
            <a:lstStyle/>
            <a:p>
              <a:pPr>
                <a:spcBef>
                  <a:spcPct val="50000"/>
                </a:spcBef>
                <a:defRPr/>
              </a:pPr>
              <a:r>
                <a:rPr lang="zh-CN" sz="1800" b="0" dirty="0">
                  <a:solidFill>
                    <a:srgbClr val="000000"/>
                  </a:solidFill>
                </a:rPr>
                <a:t>返回</a:t>
              </a:r>
              <a:r>
                <a:rPr lang="zh-CN" sz="1600" dirty="0">
                  <a:solidFill>
                    <a:srgbClr val="000000"/>
                  </a:solidFill>
                  <a:latin typeface="Courier New" panose="02070309020205020404" pitchFamily="1" charset="0"/>
                </a:rPr>
                <a:t>str的第</a:t>
              </a:r>
              <a:r>
                <a:rPr lang="zh-CN" sz="1600" dirty="0" err="1">
                  <a:solidFill>
                    <a:srgbClr val="000000"/>
                  </a:solidFill>
                  <a:latin typeface="Courier New" panose="02070309020205020404" pitchFamily="1" charset="0"/>
                </a:rPr>
                <a:t>i</a:t>
              </a:r>
              <a:r>
                <a:rPr lang="zh-CN" sz="1800" b="0" baseline="30000" dirty="0" err="1">
                  <a:solidFill>
                    <a:srgbClr val="000000"/>
                  </a:solidFill>
                </a:rPr>
                <a:t>个</a:t>
              </a:r>
              <a:r>
                <a:rPr lang="zh-CN" sz="1800" b="0" dirty="0">
                  <a:solidFill>
                    <a:srgbClr val="000000"/>
                  </a:solidFill>
                </a:rPr>
                <a:t>字符。分配给</a:t>
              </a:r>
              <a:r>
                <a:rPr lang="zh-CN" sz="1600" dirty="0" err="1">
                  <a:solidFill>
                    <a:srgbClr val="000000"/>
                  </a:solidFill>
                  <a:latin typeface="Courier New" panose="02070309020205020404" pitchFamily="1" charset="0"/>
                </a:rPr>
                <a:t>str[i </a:t>
              </a:r>
              <a:r>
                <a:rPr lang="zh-CN" sz="1600" dirty="0">
                  <a:solidFill>
                    <a:srgbClr val="000000"/>
                  </a:solidFill>
                  <a:latin typeface="Courier New" panose="02070309020205020404" pitchFamily="1" charset="0"/>
                </a:rPr>
                <a:t>]</a:t>
              </a:r>
              <a:r>
                <a:rPr lang="zh-CN" sz="1800" b="0" dirty="0">
                  <a:solidFill>
                    <a:srgbClr val="000000"/>
                  </a:solidFill>
                </a:rPr>
                <a:t>会更改该字符。</a:t>
              </a:r>
            </a:p>
          </p:txBody>
        </p:sp>
      </p:grpSp>
      <p:grpSp>
        <p:nvGrpSpPr>
          <p:cNvPr id="48" name="Group 7">
            <a:extLst>
              <a:ext uri="{FF2B5EF4-FFF2-40B4-BE49-F238E27FC236}">
                <a16:creationId xmlns:a16="http://schemas.microsoft.com/office/drawing/2014/main" id="{B46EBD19-E5D0-67DC-1B9E-E47AE3FD617E}"/>
              </a:ext>
            </a:extLst>
          </p:cNvPr>
          <p:cNvGrpSpPr/>
          <p:nvPr/>
        </p:nvGrpSpPr>
        <p:grpSpPr bwMode="auto">
          <a:xfrm>
            <a:off x="2019300" y="3435757"/>
            <a:ext cx="8153400" cy="674688"/>
            <a:chOff x="288" y="1511"/>
            <a:chExt cx="5136" cy="425"/>
          </a:xfrm>
        </p:grpSpPr>
        <p:sp>
          <p:nvSpPr>
            <p:cNvPr id="49" name="Rectangle 8">
              <a:extLst>
                <a:ext uri="{FF2B5EF4-FFF2-40B4-BE49-F238E27FC236}">
                  <a16:creationId xmlns:a16="http://schemas.microsoft.com/office/drawing/2014/main" id="{CC57B6B9-5793-E7E6-C5E1-16D2A7B01E6E}"/>
                </a:ext>
              </a:extLst>
            </p:cNvPr>
            <p:cNvSpPr>
              <a:spLocks noChangeArrowheads="1"/>
            </p:cNvSpPr>
            <p:nvPr/>
          </p:nvSpPr>
          <p:spPr bwMode="auto">
            <a:xfrm>
              <a:off x="288" y="1519"/>
              <a:ext cx="5136" cy="417"/>
            </a:xfrm>
            <a:prstGeom prst="rect">
              <a:avLst/>
            </a:prstGeom>
            <a:solidFill>
              <a:schemeClr val="bg1"/>
            </a:solidFill>
            <a:ln w="9525">
              <a:solidFill>
                <a:schemeClr val="tx1"/>
              </a:solidFill>
              <a:miter lim="800000"/>
            </a:ln>
            <a:effectLst/>
          </p:spPr>
          <p:txBody>
            <a:bodyPr wrap="none" anchor="ctr"/>
            <a:lstStyle/>
            <a:p>
              <a:pPr algn="ctr">
                <a:defRPr/>
              </a:pPr>
              <a:endParaRPr lang="en-US" sz="1600">
                <a:solidFill>
                  <a:srgbClr val="000000"/>
                </a:solidFill>
                <a:latin typeface="Courier New" panose="02070309020205020404" pitchFamily="1" charset="0"/>
              </a:endParaRPr>
            </a:p>
          </p:txBody>
        </p:sp>
        <p:sp>
          <p:nvSpPr>
            <p:cNvPr id="50" name="Text Box 9">
              <a:extLst>
                <a:ext uri="{FF2B5EF4-FFF2-40B4-BE49-F238E27FC236}">
                  <a16:creationId xmlns:a16="http://schemas.microsoft.com/office/drawing/2014/main" id="{3D6FAAD6-95B1-EE5C-C387-7F360D16A06D}"/>
                </a:ext>
              </a:extLst>
            </p:cNvPr>
            <p:cNvSpPr txBox="1">
              <a:spLocks noChangeArrowheads="1"/>
            </p:cNvSpPr>
            <p:nvPr/>
          </p:nvSpPr>
          <p:spPr bwMode="auto">
            <a:xfrm>
              <a:off x="384" y="1511"/>
              <a:ext cx="4944" cy="250"/>
            </a:xfrm>
            <a:prstGeom prst="rect">
              <a:avLst/>
            </a:prstGeom>
            <a:noFill/>
            <a:ln w="9525">
              <a:noFill/>
              <a:miter lim="800000"/>
            </a:ln>
            <a:effectLst/>
          </p:spPr>
          <p:txBody>
            <a:bodyPr>
              <a:spAutoFit/>
            </a:bodyPr>
            <a:lstStyle/>
            <a:p>
              <a:pPr>
                <a:spcBef>
                  <a:spcPct val="50000"/>
                </a:spcBef>
                <a:defRPr/>
              </a:pPr>
              <a:r>
                <a:rPr lang="zh-CN" sz="2000">
                  <a:solidFill>
                    <a:srgbClr val="000000"/>
                  </a:solidFill>
                  <a:latin typeface="Courier New" panose="02070309020205020404" pitchFamily="1" charset="0"/>
                </a:rPr>
                <a:t>s1 + s2</a:t>
              </a:r>
            </a:p>
          </p:txBody>
        </p:sp>
        <p:sp>
          <p:nvSpPr>
            <p:cNvPr id="51" name="Text Box 10">
              <a:extLst>
                <a:ext uri="{FF2B5EF4-FFF2-40B4-BE49-F238E27FC236}">
                  <a16:creationId xmlns:a16="http://schemas.microsoft.com/office/drawing/2014/main" id="{CB1FAE91-CEBB-FC22-4A76-F54223A05F84}"/>
                </a:ext>
              </a:extLst>
            </p:cNvPr>
            <p:cNvSpPr txBox="1">
              <a:spLocks noChangeArrowheads="1"/>
            </p:cNvSpPr>
            <p:nvPr/>
          </p:nvSpPr>
          <p:spPr bwMode="auto">
            <a:xfrm>
              <a:off x="576" y="1696"/>
              <a:ext cx="4800" cy="231"/>
            </a:xfrm>
            <a:prstGeom prst="rect">
              <a:avLst/>
            </a:prstGeom>
            <a:noFill/>
            <a:ln w="9525">
              <a:noFill/>
              <a:miter lim="800000"/>
            </a:ln>
            <a:effectLst/>
          </p:spPr>
          <p:txBody>
            <a:bodyPr>
              <a:spAutoFit/>
            </a:bodyPr>
            <a:lstStyle/>
            <a:p>
              <a:pPr>
                <a:spcBef>
                  <a:spcPct val="50000"/>
                </a:spcBef>
                <a:defRPr/>
              </a:pPr>
              <a:r>
                <a:rPr lang="zh-CN" sz="1800" b="0">
                  <a:solidFill>
                    <a:srgbClr val="000000"/>
                  </a:solidFill>
                </a:rPr>
                <a:t>返回一个由</a:t>
              </a:r>
              <a:r>
                <a:rPr lang="zh-CN" sz="1600">
                  <a:solidFill>
                    <a:srgbClr val="000000"/>
                  </a:solidFill>
                  <a:latin typeface="Courier New" panose="02070309020205020404" pitchFamily="1" charset="0"/>
                </a:rPr>
                <a:t>s1</a:t>
              </a:r>
              <a:r>
                <a:rPr lang="zh-CN" sz="1800" b="0">
                  <a:solidFill>
                    <a:srgbClr val="000000"/>
                  </a:solidFill>
                </a:rPr>
                <a:t>与</a:t>
              </a:r>
              <a:r>
                <a:rPr lang="zh-CN" sz="1600">
                  <a:solidFill>
                    <a:srgbClr val="000000"/>
                  </a:solidFill>
                  <a:latin typeface="Courier New" panose="02070309020205020404" pitchFamily="1" charset="0"/>
                </a:rPr>
                <a:t>s2连接的新字符串</a:t>
              </a:r>
              <a:r>
                <a:rPr lang="zh-CN" sz="1800" b="0">
                  <a:solidFill>
                    <a:srgbClr val="000000"/>
                  </a:solidFill>
                </a:rPr>
                <a:t>。</a:t>
              </a:r>
            </a:p>
          </p:txBody>
        </p:sp>
      </p:grpSp>
      <p:grpSp>
        <p:nvGrpSpPr>
          <p:cNvPr id="52" name="Group 11">
            <a:extLst>
              <a:ext uri="{FF2B5EF4-FFF2-40B4-BE49-F238E27FC236}">
                <a16:creationId xmlns:a16="http://schemas.microsoft.com/office/drawing/2014/main" id="{11E23BAB-C2A2-CC38-B336-8A214DD313E5}"/>
              </a:ext>
            </a:extLst>
          </p:cNvPr>
          <p:cNvGrpSpPr/>
          <p:nvPr/>
        </p:nvGrpSpPr>
        <p:grpSpPr bwMode="auto">
          <a:xfrm>
            <a:off x="2019300" y="4096157"/>
            <a:ext cx="8153400" cy="674688"/>
            <a:chOff x="288" y="1927"/>
            <a:chExt cx="5136" cy="425"/>
          </a:xfrm>
        </p:grpSpPr>
        <p:sp>
          <p:nvSpPr>
            <p:cNvPr id="53" name="Rectangle 12">
              <a:extLst>
                <a:ext uri="{FF2B5EF4-FFF2-40B4-BE49-F238E27FC236}">
                  <a16:creationId xmlns:a16="http://schemas.microsoft.com/office/drawing/2014/main" id="{21E95E96-7A4C-FC03-FC04-9B139F109591}"/>
                </a:ext>
              </a:extLst>
            </p:cNvPr>
            <p:cNvSpPr>
              <a:spLocks noChangeArrowheads="1"/>
            </p:cNvSpPr>
            <p:nvPr/>
          </p:nvSpPr>
          <p:spPr bwMode="auto">
            <a:xfrm>
              <a:off x="288" y="1935"/>
              <a:ext cx="5136" cy="417"/>
            </a:xfrm>
            <a:prstGeom prst="rect">
              <a:avLst/>
            </a:prstGeom>
            <a:solidFill>
              <a:schemeClr val="bg1"/>
            </a:solidFill>
            <a:ln w="9525">
              <a:solidFill>
                <a:schemeClr val="tx1"/>
              </a:solidFill>
              <a:miter lim="800000"/>
            </a:ln>
            <a:effectLst/>
          </p:spPr>
          <p:txBody>
            <a:bodyPr wrap="none" anchor="ctr"/>
            <a:lstStyle/>
            <a:p>
              <a:pPr algn="ctr">
                <a:defRPr/>
              </a:pPr>
              <a:endParaRPr lang="en-US" sz="1600">
                <a:solidFill>
                  <a:srgbClr val="000000"/>
                </a:solidFill>
                <a:latin typeface="Courier New" panose="02070309020205020404" pitchFamily="1" charset="0"/>
              </a:endParaRPr>
            </a:p>
          </p:txBody>
        </p:sp>
        <p:sp>
          <p:nvSpPr>
            <p:cNvPr id="54" name="Text Box 13">
              <a:extLst>
                <a:ext uri="{FF2B5EF4-FFF2-40B4-BE49-F238E27FC236}">
                  <a16:creationId xmlns:a16="http://schemas.microsoft.com/office/drawing/2014/main" id="{D9F2CF42-8A7B-1354-AAB8-1283B7BA3CDC}"/>
                </a:ext>
              </a:extLst>
            </p:cNvPr>
            <p:cNvSpPr txBox="1">
              <a:spLocks noChangeArrowheads="1"/>
            </p:cNvSpPr>
            <p:nvPr/>
          </p:nvSpPr>
          <p:spPr bwMode="auto">
            <a:xfrm>
              <a:off x="384" y="1927"/>
              <a:ext cx="4944" cy="250"/>
            </a:xfrm>
            <a:prstGeom prst="rect">
              <a:avLst/>
            </a:prstGeom>
            <a:noFill/>
            <a:ln w="9525">
              <a:noFill/>
              <a:miter lim="800000"/>
            </a:ln>
            <a:effectLst/>
          </p:spPr>
          <p:txBody>
            <a:bodyPr>
              <a:spAutoFit/>
            </a:bodyPr>
            <a:lstStyle/>
            <a:p>
              <a:pPr>
                <a:spcBef>
                  <a:spcPct val="50000"/>
                </a:spcBef>
                <a:defRPr/>
              </a:pPr>
              <a:r>
                <a:rPr lang="zh-CN" sz="2000">
                  <a:solidFill>
                    <a:srgbClr val="000000"/>
                  </a:solidFill>
                  <a:latin typeface="Courier New" panose="02070309020205020404" pitchFamily="1" charset="0"/>
                </a:rPr>
                <a:t>s1 = s2;</a:t>
              </a:r>
            </a:p>
          </p:txBody>
        </p:sp>
        <p:sp>
          <p:nvSpPr>
            <p:cNvPr id="55" name="Text Box 14">
              <a:extLst>
                <a:ext uri="{FF2B5EF4-FFF2-40B4-BE49-F238E27FC236}">
                  <a16:creationId xmlns:a16="http://schemas.microsoft.com/office/drawing/2014/main" id="{812F89F0-EF49-621B-94EF-59A7D52D5313}"/>
                </a:ext>
              </a:extLst>
            </p:cNvPr>
            <p:cNvSpPr txBox="1">
              <a:spLocks noChangeArrowheads="1"/>
            </p:cNvSpPr>
            <p:nvPr/>
          </p:nvSpPr>
          <p:spPr bwMode="auto">
            <a:xfrm>
              <a:off x="576" y="2112"/>
              <a:ext cx="4800" cy="231"/>
            </a:xfrm>
            <a:prstGeom prst="rect">
              <a:avLst/>
            </a:prstGeom>
            <a:noFill/>
            <a:ln w="9525">
              <a:noFill/>
              <a:miter lim="800000"/>
            </a:ln>
            <a:effectLst/>
          </p:spPr>
          <p:txBody>
            <a:bodyPr>
              <a:spAutoFit/>
            </a:bodyPr>
            <a:lstStyle/>
            <a:p>
              <a:pPr>
                <a:spcBef>
                  <a:spcPct val="50000"/>
                </a:spcBef>
                <a:defRPr/>
              </a:pPr>
              <a:r>
                <a:rPr lang="zh-CN" sz="1800" b="0">
                  <a:solidFill>
                    <a:srgbClr val="000000"/>
                  </a:solidFill>
                </a:rPr>
                <a:t>将字符串</a:t>
              </a:r>
              <a:r>
                <a:rPr lang="zh-CN" sz="1600">
                  <a:solidFill>
                    <a:srgbClr val="000000"/>
                  </a:solidFill>
                  <a:latin typeface="Courier New" panose="02070309020205020404" pitchFamily="1" charset="0"/>
                </a:rPr>
                <a:t>s2复制</a:t>
              </a:r>
              <a:r>
                <a:rPr lang="zh-CN" sz="1800" b="0">
                  <a:solidFill>
                    <a:srgbClr val="000000"/>
                  </a:solidFill>
                </a:rPr>
                <a:t>到</a:t>
              </a:r>
              <a:r>
                <a:rPr lang="zh-CN" sz="1600">
                  <a:solidFill>
                    <a:srgbClr val="000000"/>
                  </a:solidFill>
                  <a:latin typeface="Courier New" panose="02070309020205020404" pitchFamily="1" charset="0"/>
                </a:rPr>
                <a:t>s1</a:t>
              </a:r>
              <a:r>
                <a:rPr lang="zh-CN" sz="1800" b="0">
                  <a:solidFill>
                    <a:srgbClr val="000000"/>
                  </a:solidFill>
                </a:rPr>
                <a:t>中。</a:t>
              </a:r>
            </a:p>
          </p:txBody>
        </p:sp>
      </p:grpSp>
      <p:grpSp>
        <p:nvGrpSpPr>
          <p:cNvPr id="56" name="Group 15">
            <a:extLst>
              <a:ext uri="{FF2B5EF4-FFF2-40B4-BE49-F238E27FC236}">
                <a16:creationId xmlns:a16="http://schemas.microsoft.com/office/drawing/2014/main" id="{7C5C69F9-4603-E338-A49E-54BA7B697267}"/>
              </a:ext>
            </a:extLst>
          </p:cNvPr>
          <p:cNvGrpSpPr/>
          <p:nvPr/>
        </p:nvGrpSpPr>
        <p:grpSpPr bwMode="auto">
          <a:xfrm>
            <a:off x="2019300" y="4769257"/>
            <a:ext cx="8153400" cy="661988"/>
            <a:chOff x="288" y="1103"/>
            <a:chExt cx="5136" cy="417"/>
          </a:xfrm>
        </p:grpSpPr>
        <p:sp>
          <p:nvSpPr>
            <p:cNvPr id="57" name="Rectangle 16">
              <a:extLst>
                <a:ext uri="{FF2B5EF4-FFF2-40B4-BE49-F238E27FC236}">
                  <a16:creationId xmlns:a16="http://schemas.microsoft.com/office/drawing/2014/main" id="{7F2E34FC-0B8D-4471-1C3C-1E4C776E9744}"/>
                </a:ext>
              </a:extLst>
            </p:cNvPr>
            <p:cNvSpPr>
              <a:spLocks noChangeArrowheads="1"/>
            </p:cNvSpPr>
            <p:nvPr/>
          </p:nvSpPr>
          <p:spPr bwMode="auto">
            <a:xfrm>
              <a:off x="288" y="1103"/>
              <a:ext cx="5136" cy="417"/>
            </a:xfrm>
            <a:prstGeom prst="rect">
              <a:avLst/>
            </a:prstGeom>
            <a:solidFill>
              <a:schemeClr val="bg1"/>
            </a:solidFill>
            <a:ln w="9525">
              <a:solidFill>
                <a:schemeClr val="tx1"/>
              </a:solidFill>
              <a:miter lim="800000"/>
            </a:ln>
            <a:effectLst/>
          </p:spPr>
          <p:txBody>
            <a:bodyPr wrap="none" anchor="ctr"/>
            <a:lstStyle/>
            <a:p>
              <a:pPr algn="ctr">
                <a:defRPr/>
              </a:pPr>
              <a:endParaRPr lang="en-US" sz="1600">
                <a:solidFill>
                  <a:srgbClr val="000000"/>
                </a:solidFill>
                <a:latin typeface="Courier New" panose="02070309020205020404" pitchFamily="1" charset="0"/>
              </a:endParaRPr>
            </a:p>
          </p:txBody>
        </p:sp>
        <p:sp>
          <p:nvSpPr>
            <p:cNvPr id="58" name="Text Box 17">
              <a:extLst>
                <a:ext uri="{FF2B5EF4-FFF2-40B4-BE49-F238E27FC236}">
                  <a16:creationId xmlns:a16="http://schemas.microsoft.com/office/drawing/2014/main" id="{06BC2645-A3A0-2E7C-5C29-E8639C68F628}"/>
                </a:ext>
              </a:extLst>
            </p:cNvPr>
            <p:cNvSpPr txBox="1">
              <a:spLocks noChangeArrowheads="1"/>
            </p:cNvSpPr>
            <p:nvPr/>
          </p:nvSpPr>
          <p:spPr bwMode="auto">
            <a:xfrm>
              <a:off x="384" y="1103"/>
              <a:ext cx="4944" cy="250"/>
            </a:xfrm>
            <a:prstGeom prst="rect">
              <a:avLst/>
            </a:prstGeom>
            <a:noFill/>
            <a:ln w="9525">
              <a:noFill/>
              <a:miter lim="800000"/>
            </a:ln>
            <a:effectLst/>
          </p:spPr>
          <p:txBody>
            <a:bodyPr>
              <a:spAutoFit/>
            </a:bodyPr>
            <a:lstStyle/>
            <a:p>
              <a:pPr>
                <a:spcBef>
                  <a:spcPct val="50000"/>
                </a:spcBef>
                <a:defRPr/>
              </a:pPr>
              <a:r>
                <a:rPr lang="zh-CN" sz="2000">
                  <a:solidFill>
                    <a:srgbClr val="000000"/>
                  </a:solidFill>
                  <a:latin typeface="Courier New" panose="02070309020205020404" pitchFamily="1" charset="0"/>
                </a:rPr>
                <a:t>s1 += s2;</a:t>
              </a:r>
            </a:p>
          </p:txBody>
        </p:sp>
        <p:sp>
          <p:nvSpPr>
            <p:cNvPr id="59" name="Text Box 18">
              <a:extLst>
                <a:ext uri="{FF2B5EF4-FFF2-40B4-BE49-F238E27FC236}">
                  <a16:creationId xmlns:a16="http://schemas.microsoft.com/office/drawing/2014/main" id="{5E1ABA39-A923-4541-B24B-A3960A8DA4F6}"/>
                </a:ext>
              </a:extLst>
            </p:cNvPr>
            <p:cNvSpPr txBox="1">
              <a:spLocks noChangeArrowheads="1"/>
            </p:cNvSpPr>
            <p:nvPr/>
          </p:nvSpPr>
          <p:spPr bwMode="auto">
            <a:xfrm>
              <a:off x="576" y="1280"/>
              <a:ext cx="4800" cy="231"/>
            </a:xfrm>
            <a:prstGeom prst="rect">
              <a:avLst/>
            </a:prstGeom>
            <a:noFill/>
            <a:ln w="9525">
              <a:noFill/>
              <a:miter lim="800000"/>
            </a:ln>
            <a:effectLst/>
          </p:spPr>
          <p:txBody>
            <a:bodyPr>
              <a:spAutoFit/>
            </a:bodyPr>
            <a:lstStyle/>
            <a:p>
              <a:pPr>
                <a:spcBef>
                  <a:spcPct val="50000"/>
                </a:spcBef>
                <a:defRPr/>
              </a:pPr>
              <a:r>
                <a:rPr lang="zh-CN" sz="1600">
                  <a:solidFill>
                    <a:srgbClr val="000000"/>
                  </a:solidFill>
                  <a:latin typeface="Courier New" panose="02070309020205020404" pitchFamily="1" charset="0"/>
                </a:rPr>
                <a:t>s2</a:t>
              </a:r>
              <a:r>
                <a:rPr lang="zh-CN" sz="1800" b="0">
                  <a:solidFill>
                    <a:srgbClr val="000000"/>
                  </a:solidFill>
                </a:rPr>
                <a:t>附加到</a:t>
              </a:r>
              <a:r>
                <a:rPr lang="zh-CN" sz="1600">
                  <a:solidFill>
                    <a:srgbClr val="000000"/>
                  </a:solidFill>
                  <a:latin typeface="Courier New" panose="02070309020205020404" pitchFamily="1" charset="0"/>
                </a:rPr>
                <a:t>s1的末尾</a:t>
              </a:r>
              <a:r>
                <a:rPr lang="zh-CN" sz="1800" b="0">
                  <a:solidFill>
                    <a:srgbClr val="000000"/>
                  </a:solidFill>
                </a:rPr>
                <a:t>。</a:t>
              </a:r>
            </a:p>
          </p:txBody>
        </p:sp>
      </p:grpSp>
      <p:grpSp>
        <p:nvGrpSpPr>
          <p:cNvPr id="60" name="Group 19">
            <a:extLst>
              <a:ext uri="{FF2B5EF4-FFF2-40B4-BE49-F238E27FC236}">
                <a16:creationId xmlns:a16="http://schemas.microsoft.com/office/drawing/2014/main" id="{1D12FE04-3731-7562-DE31-F0F8B7DB2AF2}"/>
              </a:ext>
            </a:extLst>
          </p:cNvPr>
          <p:cNvGrpSpPr/>
          <p:nvPr/>
        </p:nvGrpSpPr>
        <p:grpSpPr bwMode="auto">
          <a:xfrm>
            <a:off x="2019300" y="5416957"/>
            <a:ext cx="8153400" cy="674688"/>
            <a:chOff x="288" y="1511"/>
            <a:chExt cx="5136" cy="425"/>
          </a:xfrm>
        </p:grpSpPr>
        <p:sp>
          <p:nvSpPr>
            <p:cNvPr id="61" name="Rectangle 20">
              <a:extLst>
                <a:ext uri="{FF2B5EF4-FFF2-40B4-BE49-F238E27FC236}">
                  <a16:creationId xmlns:a16="http://schemas.microsoft.com/office/drawing/2014/main" id="{60940C07-C67B-A06E-9FBC-E55B0E66C9B5}"/>
                </a:ext>
              </a:extLst>
            </p:cNvPr>
            <p:cNvSpPr>
              <a:spLocks noChangeArrowheads="1"/>
            </p:cNvSpPr>
            <p:nvPr/>
          </p:nvSpPr>
          <p:spPr bwMode="auto">
            <a:xfrm>
              <a:off x="288" y="1519"/>
              <a:ext cx="5136" cy="417"/>
            </a:xfrm>
            <a:prstGeom prst="rect">
              <a:avLst/>
            </a:prstGeom>
            <a:solidFill>
              <a:schemeClr val="bg1"/>
            </a:solidFill>
            <a:ln w="9525">
              <a:solidFill>
                <a:schemeClr val="tx1"/>
              </a:solidFill>
              <a:miter lim="800000"/>
            </a:ln>
            <a:effectLst/>
          </p:spPr>
          <p:txBody>
            <a:bodyPr wrap="none" anchor="ctr"/>
            <a:lstStyle/>
            <a:p>
              <a:pPr algn="ctr">
                <a:defRPr/>
              </a:pPr>
              <a:endParaRPr lang="en-US" sz="1600">
                <a:solidFill>
                  <a:srgbClr val="000000"/>
                </a:solidFill>
                <a:latin typeface="Courier New" panose="02070309020205020404" pitchFamily="1" charset="0"/>
              </a:endParaRPr>
            </a:p>
          </p:txBody>
        </p:sp>
        <p:sp>
          <p:nvSpPr>
            <p:cNvPr id="62" name="Text Box 21">
              <a:extLst>
                <a:ext uri="{FF2B5EF4-FFF2-40B4-BE49-F238E27FC236}">
                  <a16:creationId xmlns:a16="http://schemas.microsoft.com/office/drawing/2014/main" id="{EAC4EC54-B9AA-50D1-2285-F19DAE22B3AC}"/>
                </a:ext>
              </a:extLst>
            </p:cNvPr>
            <p:cNvSpPr txBox="1">
              <a:spLocks noChangeArrowheads="1"/>
            </p:cNvSpPr>
            <p:nvPr/>
          </p:nvSpPr>
          <p:spPr bwMode="auto">
            <a:xfrm>
              <a:off x="384" y="1511"/>
              <a:ext cx="4944" cy="250"/>
            </a:xfrm>
            <a:prstGeom prst="rect">
              <a:avLst/>
            </a:prstGeom>
            <a:noFill/>
            <a:ln w="9525">
              <a:noFill/>
              <a:miter lim="800000"/>
            </a:ln>
            <a:effectLst/>
          </p:spPr>
          <p:txBody>
            <a:bodyPr>
              <a:spAutoFit/>
            </a:bodyPr>
            <a:lstStyle/>
            <a:p>
              <a:pPr>
                <a:spcBef>
                  <a:spcPct val="50000"/>
                </a:spcBef>
                <a:defRPr/>
              </a:pPr>
              <a:r>
                <a:rPr lang="zh-CN" sz="2000" dirty="0">
                  <a:solidFill>
                    <a:srgbClr val="000000"/>
                  </a:solidFill>
                  <a:latin typeface="Courier New" panose="02070309020205020404" pitchFamily="1" charset="0"/>
                </a:rPr>
                <a:t>s1 == s2 </a:t>
              </a:r>
              <a:r>
                <a:rPr lang="zh-CN" sz="2000" b="0" dirty="0">
                  <a:solidFill>
                    <a:srgbClr val="000000"/>
                  </a:solidFill>
                </a:rPr>
                <a:t>（同样对于</a:t>
              </a:r>
              <a:r>
                <a:rPr lang="zh-CN" sz="2000" dirty="0">
                  <a:solidFill>
                    <a:srgbClr val="000000"/>
                  </a:solidFill>
                  <a:latin typeface="Courier New" panose="02070309020205020404" pitchFamily="1" charset="0"/>
                </a:rPr>
                <a:t>&lt; </a:t>
              </a:r>
              <a:r>
                <a:rPr lang="zh-CN" sz="2000" b="0" dirty="0">
                  <a:solidFill>
                    <a:srgbClr val="000000"/>
                  </a:solidFill>
                </a:rPr>
                <a:t>,</a:t>
              </a:r>
              <a:r>
                <a:rPr lang="zh-CN" sz="2000" b="0" dirty="0">
                  <a:solidFill>
                    <a:srgbClr val="000000"/>
                  </a:solidFill>
                  <a:latin typeface="Courier New" panose="02070309020205020404" pitchFamily="1" charset="0"/>
                </a:rPr>
                <a:t> </a:t>
              </a:r>
              <a:r>
                <a:rPr lang="zh-CN" sz="2000" dirty="0">
                  <a:solidFill>
                    <a:srgbClr val="000000"/>
                  </a:solidFill>
                  <a:latin typeface="Courier New" panose="02070309020205020404" pitchFamily="1" charset="0"/>
                </a:rPr>
                <a:t>&lt;= </a:t>
              </a:r>
              <a:r>
                <a:rPr lang="zh-CN" sz="2000" b="0" dirty="0">
                  <a:solidFill>
                    <a:srgbClr val="000000"/>
                  </a:solidFill>
                </a:rPr>
                <a:t>,</a:t>
              </a:r>
              <a:r>
                <a:rPr lang="zh-CN" sz="2000" b="0" dirty="0">
                  <a:solidFill>
                    <a:srgbClr val="000000"/>
                  </a:solidFill>
                  <a:latin typeface="Courier New" panose="02070309020205020404" pitchFamily="1" charset="0"/>
                </a:rPr>
                <a:t> </a:t>
              </a:r>
              <a:r>
                <a:rPr lang="zh-CN" sz="2000" dirty="0">
                  <a:solidFill>
                    <a:srgbClr val="000000"/>
                  </a:solidFill>
                  <a:latin typeface="Courier New" panose="02070309020205020404" pitchFamily="1" charset="0"/>
                </a:rPr>
                <a:t>&gt; </a:t>
              </a:r>
              <a:r>
                <a:rPr lang="zh-CN" sz="2000" b="0" dirty="0">
                  <a:solidFill>
                    <a:srgbClr val="000000"/>
                  </a:solidFill>
                </a:rPr>
                <a:t>,</a:t>
              </a:r>
              <a:r>
                <a:rPr lang="zh-CN" sz="2000" b="0" dirty="0">
                  <a:solidFill>
                    <a:srgbClr val="000000"/>
                  </a:solidFill>
                  <a:latin typeface="Courier New" panose="02070309020205020404" pitchFamily="1" charset="0"/>
                </a:rPr>
                <a:t> </a:t>
              </a:r>
              <a:r>
                <a:rPr lang="zh-CN" sz="2000" dirty="0">
                  <a:solidFill>
                    <a:srgbClr val="000000"/>
                  </a:solidFill>
                  <a:latin typeface="Courier New" panose="02070309020205020404" pitchFamily="1" charset="0"/>
                </a:rPr>
                <a:t>&gt;=</a:t>
              </a:r>
              <a:r>
                <a:rPr lang="zh-CN" sz="2000" b="0" dirty="0">
                  <a:solidFill>
                    <a:srgbClr val="000000"/>
                  </a:solidFill>
                </a:rPr>
                <a:t>和</a:t>
              </a:r>
              <a:r>
                <a:rPr lang="zh-CN" sz="2000" dirty="0">
                  <a:solidFill>
                    <a:srgbClr val="000000"/>
                  </a:solidFill>
                  <a:latin typeface="Courier New" panose="02070309020205020404" pitchFamily="1" charset="0"/>
                </a:rPr>
                <a:t>!= </a:t>
              </a:r>
              <a:r>
                <a:rPr lang="zh-CN" sz="2000" b="0" dirty="0">
                  <a:solidFill>
                    <a:srgbClr val="000000"/>
                  </a:solidFill>
                </a:rPr>
                <a:t>)</a:t>
              </a:r>
            </a:p>
          </p:txBody>
        </p:sp>
        <p:sp>
          <p:nvSpPr>
            <p:cNvPr id="63" name="Text Box 22">
              <a:extLst>
                <a:ext uri="{FF2B5EF4-FFF2-40B4-BE49-F238E27FC236}">
                  <a16:creationId xmlns:a16="http://schemas.microsoft.com/office/drawing/2014/main" id="{98EAE31C-9C90-7D34-FB70-D1731D58315B}"/>
                </a:ext>
              </a:extLst>
            </p:cNvPr>
            <p:cNvSpPr txBox="1">
              <a:spLocks noChangeArrowheads="1"/>
            </p:cNvSpPr>
            <p:nvPr/>
          </p:nvSpPr>
          <p:spPr bwMode="auto">
            <a:xfrm>
              <a:off x="576" y="1696"/>
              <a:ext cx="4800" cy="231"/>
            </a:xfrm>
            <a:prstGeom prst="rect">
              <a:avLst/>
            </a:prstGeom>
            <a:noFill/>
            <a:ln w="9525">
              <a:noFill/>
              <a:miter lim="800000"/>
            </a:ln>
            <a:effectLst/>
          </p:spPr>
          <p:txBody>
            <a:bodyPr>
              <a:spAutoFit/>
            </a:bodyPr>
            <a:lstStyle/>
            <a:p>
              <a:pPr>
                <a:spcBef>
                  <a:spcPct val="50000"/>
                </a:spcBef>
                <a:defRPr/>
              </a:pPr>
              <a:r>
                <a:rPr lang="zh-CN" sz="1800" b="0">
                  <a:solidFill>
                    <a:srgbClr val="000000"/>
                  </a:solidFill>
                </a:rPr>
                <a:t>按字典顺序与字符串进行比较。</a:t>
              </a:r>
            </a:p>
          </p:txBody>
        </p:sp>
      </p:grpSp>
      <p:grpSp>
        <p:nvGrpSpPr>
          <p:cNvPr id="64" name="Group 19">
            <a:extLst>
              <a:ext uri="{FF2B5EF4-FFF2-40B4-BE49-F238E27FC236}">
                <a16:creationId xmlns:a16="http://schemas.microsoft.com/office/drawing/2014/main" id="{5E5321A7-5F1C-46B7-423C-88129E2D34D6}"/>
              </a:ext>
            </a:extLst>
          </p:cNvPr>
          <p:cNvGrpSpPr/>
          <p:nvPr/>
        </p:nvGrpSpPr>
        <p:grpSpPr bwMode="auto">
          <a:xfrm>
            <a:off x="2019300" y="6088062"/>
            <a:ext cx="8153400" cy="693738"/>
            <a:chOff x="288" y="1511"/>
            <a:chExt cx="5136" cy="437"/>
          </a:xfrm>
        </p:grpSpPr>
        <p:sp>
          <p:nvSpPr>
            <p:cNvPr id="65" name="Rectangle 20">
              <a:extLst>
                <a:ext uri="{FF2B5EF4-FFF2-40B4-BE49-F238E27FC236}">
                  <a16:creationId xmlns:a16="http://schemas.microsoft.com/office/drawing/2014/main" id="{6F307F9E-43BA-8886-C790-17DDFE471447}"/>
                </a:ext>
              </a:extLst>
            </p:cNvPr>
            <p:cNvSpPr>
              <a:spLocks noChangeArrowheads="1"/>
            </p:cNvSpPr>
            <p:nvPr/>
          </p:nvSpPr>
          <p:spPr bwMode="auto">
            <a:xfrm>
              <a:off x="288" y="1511"/>
              <a:ext cx="5136" cy="417"/>
            </a:xfrm>
            <a:prstGeom prst="rect">
              <a:avLst/>
            </a:prstGeom>
            <a:solidFill>
              <a:schemeClr val="bg1"/>
            </a:solidFill>
            <a:ln w="9525">
              <a:solidFill>
                <a:schemeClr val="tx1"/>
              </a:solidFill>
              <a:miter lim="800000"/>
            </a:ln>
            <a:effectLst/>
          </p:spPr>
          <p:txBody>
            <a:bodyPr wrap="none" anchor="ctr"/>
            <a:lstStyle/>
            <a:p>
              <a:pPr algn="ctr">
                <a:defRPr/>
              </a:pPr>
              <a:endParaRPr lang="en-US" sz="1600">
                <a:solidFill>
                  <a:srgbClr val="000000"/>
                </a:solidFill>
                <a:latin typeface="Courier New" panose="02070309020205020404" pitchFamily="1" charset="0"/>
              </a:endParaRPr>
            </a:p>
          </p:txBody>
        </p:sp>
        <p:sp>
          <p:nvSpPr>
            <p:cNvPr id="66" name="Text Box 21">
              <a:extLst>
                <a:ext uri="{FF2B5EF4-FFF2-40B4-BE49-F238E27FC236}">
                  <a16:creationId xmlns:a16="http://schemas.microsoft.com/office/drawing/2014/main" id="{9E0C02F0-5F20-0313-9C52-78F2F93BB07B}"/>
                </a:ext>
              </a:extLst>
            </p:cNvPr>
            <p:cNvSpPr txBox="1">
              <a:spLocks noChangeArrowheads="1"/>
            </p:cNvSpPr>
            <p:nvPr/>
          </p:nvSpPr>
          <p:spPr bwMode="auto">
            <a:xfrm>
              <a:off x="384" y="1511"/>
              <a:ext cx="4944" cy="250"/>
            </a:xfrm>
            <a:prstGeom prst="rect">
              <a:avLst/>
            </a:prstGeom>
            <a:noFill/>
            <a:ln w="9525">
              <a:noFill/>
              <a:miter lim="800000"/>
            </a:ln>
            <a:effectLst/>
          </p:spPr>
          <p:txBody>
            <a:bodyPr>
              <a:spAutoFit/>
            </a:bodyPr>
            <a:lstStyle/>
            <a:p>
              <a:pPr>
                <a:spcBef>
                  <a:spcPct val="50000"/>
                </a:spcBef>
                <a:defRPr/>
              </a:pPr>
              <a:r>
                <a:rPr lang="zh-CN" sz="2000" dirty="0" err="1">
                  <a:solidFill>
                    <a:srgbClr val="000000"/>
                  </a:solidFill>
                  <a:latin typeface="Courier New" panose="02070309020205020404" pitchFamily="1" charset="0"/>
                </a:rPr>
                <a:t>海峡</a:t>
              </a:r>
              <a:r>
                <a:rPr lang="zh-CN" altLang="zh-CN" sz="2000" dirty="0" err="1">
                  <a:solidFill>
                    <a:srgbClr val="000000"/>
                  </a:solidFill>
                  <a:latin typeface="Courier New" panose="02070309020205020404" pitchFamily="1" charset="0"/>
                </a:rPr>
                <a:t>c_str </a:t>
              </a:r>
              <a:r>
                <a:rPr lang="zh-CN" altLang="zh-CN" sz="2000" dirty="0">
                  <a:solidFill>
                    <a:srgbClr val="000000"/>
                  </a:solidFill>
                  <a:latin typeface="Courier New" panose="02070309020205020404" pitchFamily="1" charset="0"/>
                </a:rPr>
                <a:t>()</a:t>
              </a:r>
              <a:endParaRPr lang="en-US" sz="2000" dirty="0">
                <a:solidFill>
                  <a:srgbClr val="000000"/>
                </a:solidFill>
                <a:latin typeface="Courier New" panose="02070309020205020404" pitchFamily="1" charset="0"/>
              </a:endParaRPr>
            </a:p>
          </p:txBody>
        </p:sp>
        <p:sp>
          <p:nvSpPr>
            <p:cNvPr id="67" name="Text Box 22">
              <a:extLst>
                <a:ext uri="{FF2B5EF4-FFF2-40B4-BE49-F238E27FC236}">
                  <a16:creationId xmlns:a16="http://schemas.microsoft.com/office/drawing/2014/main" id="{7A538559-BB45-0C7B-745E-178E728E59C6}"/>
                </a:ext>
              </a:extLst>
            </p:cNvPr>
            <p:cNvSpPr txBox="1">
              <a:spLocks noChangeArrowheads="1"/>
            </p:cNvSpPr>
            <p:nvPr/>
          </p:nvSpPr>
          <p:spPr bwMode="auto">
            <a:xfrm>
              <a:off x="576" y="1696"/>
              <a:ext cx="4800" cy="252"/>
            </a:xfrm>
            <a:prstGeom prst="rect">
              <a:avLst/>
            </a:prstGeom>
            <a:noFill/>
            <a:ln w="9525">
              <a:noFill/>
              <a:miter lim="800000"/>
            </a:ln>
            <a:effectLst/>
          </p:spPr>
          <p:txBody>
            <a:bodyPr>
              <a:spAutoFit/>
            </a:bodyPr>
            <a:lstStyle/>
            <a:p>
              <a:pPr>
                <a:spcBef>
                  <a:spcPct val="50000"/>
                </a:spcBef>
                <a:defRPr/>
              </a:pPr>
              <a:r>
                <a:rPr lang="zh-CN" sz="1800" b="0" dirty="0">
                  <a:solidFill>
                    <a:srgbClr val="000000"/>
                  </a:solidFill>
                </a:rPr>
                <a:t>返回包含与</a:t>
              </a:r>
              <a:r>
                <a:rPr lang="zh-CN" sz="2000" dirty="0">
                  <a:solidFill>
                    <a:srgbClr val="000000"/>
                  </a:solidFill>
                  <a:latin typeface="Courier New" panose="02070309020205020404" pitchFamily="1" charset="0"/>
                </a:rPr>
                <a:t>str相同字符的 C 样式字符数组</a:t>
              </a:r>
              <a:r>
                <a:rPr lang="zh-CN" sz="1800" b="0" dirty="0">
                  <a:solidFill>
                    <a:srgbClr val="000000"/>
                  </a:solidFill>
                </a:rPr>
                <a:t>。</a:t>
              </a:r>
            </a:p>
          </p:txBody>
        </p:sp>
      </p:grpSp>
    </p:spTree>
    <p:extLst>
      <p:ext uri="{BB962C8B-B14F-4D97-AF65-F5344CB8AC3E}">
        <p14:creationId xmlns:p14="http://schemas.microsoft.com/office/powerpoint/2010/main" val="1665878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F6AF70-80BF-079C-273B-496364C1EDED}"/>
              </a:ext>
            </a:extLst>
          </p:cNvPr>
          <p:cNvSpPr>
            <a:spLocks noGrp="1"/>
          </p:cNvSpPr>
          <p:nvPr>
            <p:ph type="title"/>
          </p:nvPr>
        </p:nvSpPr>
        <p:spPr>
          <a:xfrm>
            <a:off x="838200" y="-17470"/>
            <a:ext cx="11201400" cy="1325563"/>
          </a:xfrm>
        </p:spPr>
        <p:txBody>
          <a:bodyPr>
            <a:normAutofit/>
          </a:bodyPr>
          <a:lstStyle/>
          <a:p>
            <a:r>
              <a:rPr lang="zh-CN" dirty="0"/>
              <a:t>3. 字符串类上的运算符</a:t>
            </a:r>
          </a:p>
        </p:txBody>
      </p:sp>
      <p:grpSp>
        <p:nvGrpSpPr>
          <p:cNvPr id="4" name="Group 3">
            <a:extLst>
              <a:ext uri="{FF2B5EF4-FFF2-40B4-BE49-F238E27FC236}">
                <a16:creationId xmlns:a16="http://schemas.microsoft.com/office/drawing/2014/main" id="{EC2B5844-1D1E-AF26-0854-D7EB366F5721}"/>
              </a:ext>
            </a:extLst>
          </p:cNvPr>
          <p:cNvGrpSpPr/>
          <p:nvPr/>
        </p:nvGrpSpPr>
        <p:grpSpPr bwMode="auto">
          <a:xfrm>
            <a:off x="2019300" y="1244600"/>
            <a:ext cx="8153400" cy="661988"/>
            <a:chOff x="288" y="1103"/>
            <a:chExt cx="5136" cy="417"/>
          </a:xfrm>
        </p:grpSpPr>
        <p:sp>
          <p:nvSpPr>
            <p:cNvPr id="5" name="Rectangle 4">
              <a:extLst>
                <a:ext uri="{FF2B5EF4-FFF2-40B4-BE49-F238E27FC236}">
                  <a16:creationId xmlns:a16="http://schemas.microsoft.com/office/drawing/2014/main" id="{CECF5756-287F-4104-729E-11E7A5C33C22}"/>
                </a:ext>
              </a:extLst>
            </p:cNvPr>
            <p:cNvSpPr>
              <a:spLocks noChangeArrowheads="1"/>
            </p:cNvSpPr>
            <p:nvPr/>
          </p:nvSpPr>
          <p:spPr bwMode="auto">
            <a:xfrm>
              <a:off x="288" y="1103"/>
              <a:ext cx="5136" cy="417"/>
            </a:xfrm>
            <a:prstGeom prst="rect">
              <a:avLst/>
            </a:prstGeom>
            <a:solidFill>
              <a:schemeClr val="bg1"/>
            </a:solidFill>
            <a:ln w="9525">
              <a:solidFill>
                <a:schemeClr val="tx1"/>
              </a:solidFill>
              <a:miter lim="800000"/>
            </a:ln>
            <a:effectLst/>
          </p:spPr>
          <p:txBody>
            <a:bodyPr wrap="none" anchor="ctr"/>
            <a:lstStyle/>
            <a:p>
              <a:pPr algn="ctr"/>
              <a:endParaRPr lang="en-US" sz="1600">
                <a:solidFill>
                  <a:srgbClr val="000000"/>
                </a:solidFill>
                <a:latin typeface="Courier New" panose="02070309020205020404" pitchFamily="1" charset="0"/>
              </a:endParaRPr>
            </a:p>
          </p:txBody>
        </p:sp>
        <p:sp>
          <p:nvSpPr>
            <p:cNvPr id="6" name="Text Box 5">
              <a:extLst>
                <a:ext uri="{FF2B5EF4-FFF2-40B4-BE49-F238E27FC236}">
                  <a16:creationId xmlns:a16="http://schemas.microsoft.com/office/drawing/2014/main" id="{46BEF612-EA2D-C8B4-E58E-337522CCF49E}"/>
                </a:ext>
              </a:extLst>
            </p:cNvPr>
            <p:cNvSpPr txBox="1">
              <a:spLocks noChangeArrowheads="1"/>
            </p:cNvSpPr>
            <p:nvPr/>
          </p:nvSpPr>
          <p:spPr bwMode="auto">
            <a:xfrm>
              <a:off x="384" y="1103"/>
              <a:ext cx="4944" cy="250"/>
            </a:xfrm>
            <a:prstGeom prst="rect">
              <a:avLst/>
            </a:prstGeom>
            <a:noFill/>
            <a:ln w="9525">
              <a:noFill/>
              <a:miter lim="800000"/>
            </a:ln>
            <a:effectLst/>
          </p:spPr>
          <p:txBody>
            <a:bodyPr>
              <a:spAutoFit/>
            </a:bodyPr>
            <a:lstStyle/>
            <a:p>
              <a:pPr>
                <a:spcBef>
                  <a:spcPct val="50000"/>
                </a:spcBef>
              </a:pPr>
              <a:r>
                <a:rPr lang="zh-CN" sz="2000" dirty="0" err="1">
                  <a:solidFill>
                    <a:srgbClr val="000000"/>
                  </a:solidFill>
                  <a:latin typeface="Courier New" panose="02070309020205020404" pitchFamily="1" charset="0"/>
                </a:rPr>
                <a:t>str.length </a:t>
              </a:r>
              <a:r>
                <a:rPr lang="zh-CN" sz="2000" dirty="0">
                  <a:solidFill>
                    <a:srgbClr val="000000"/>
                  </a:solidFill>
                  <a:latin typeface="Courier New" panose="02070309020205020404" pitchFamily="1" charset="0"/>
                </a:rPr>
                <a:t>()</a:t>
              </a:r>
            </a:p>
          </p:txBody>
        </p:sp>
        <p:sp>
          <p:nvSpPr>
            <p:cNvPr id="7" name="Text Box 6">
              <a:extLst>
                <a:ext uri="{FF2B5EF4-FFF2-40B4-BE49-F238E27FC236}">
                  <a16:creationId xmlns:a16="http://schemas.microsoft.com/office/drawing/2014/main" id="{0A59CF84-5525-71E0-2146-F093EFB8372C}"/>
                </a:ext>
              </a:extLst>
            </p:cNvPr>
            <p:cNvSpPr txBox="1">
              <a:spLocks noChangeArrowheads="1"/>
            </p:cNvSpPr>
            <p:nvPr/>
          </p:nvSpPr>
          <p:spPr bwMode="auto">
            <a:xfrm>
              <a:off x="576" y="1280"/>
              <a:ext cx="4800" cy="231"/>
            </a:xfrm>
            <a:prstGeom prst="rect">
              <a:avLst/>
            </a:prstGeom>
            <a:noFill/>
            <a:ln w="9525">
              <a:noFill/>
              <a:miter lim="800000"/>
            </a:ln>
            <a:effectLst/>
          </p:spPr>
          <p:txBody>
            <a:bodyPr>
              <a:spAutoFit/>
            </a:bodyPr>
            <a:lstStyle/>
            <a:p>
              <a:pPr>
                <a:spcBef>
                  <a:spcPct val="50000"/>
                </a:spcBef>
              </a:pPr>
              <a:r>
                <a:rPr lang="zh-CN" sz="1800" b="0">
                  <a:solidFill>
                    <a:srgbClr val="000000"/>
                  </a:solidFill>
                </a:rPr>
                <a:t>返回字符串</a:t>
              </a:r>
              <a:r>
                <a:rPr lang="zh-CN" sz="1600">
                  <a:solidFill>
                    <a:srgbClr val="000000"/>
                  </a:solidFill>
                  <a:latin typeface="Courier New" panose="02070309020205020404" pitchFamily="1" charset="0"/>
                </a:rPr>
                <a:t>str中的字符数</a:t>
              </a:r>
              <a:r>
                <a:rPr lang="zh-CN" sz="1800" b="0">
                  <a:solidFill>
                    <a:srgbClr val="000000"/>
                  </a:solidFill>
                </a:rPr>
                <a:t>。</a:t>
              </a:r>
            </a:p>
          </p:txBody>
        </p:sp>
      </p:grpSp>
      <p:grpSp>
        <p:nvGrpSpPr>
          <p:cNvPr id="8" name="Group 7">
            <a:extLst>
              <a:ext uri="{FF2B5EF4-FFF2-40B4-BE49-F238E27FC236}">
                <a16:creationId xmlns:a16="http://schemas.microsoft.com/office/drawing/2014/main" id="{D6E01534-1BCB-0DB7-BC5D-9BB79957CA6F}"/>
              </a:ext>
            </a:extLst>
          </p:cNvPr>
          <p:cNvGrpSpPr/>
          <p:nvPr/>
        </p:nvGrpSpPr>
        <p:grpSpPr bwMode="auto">
          <a:xfrm>
            <a:off x="2019300" y="1892300"/>
            <a:ext cx="8153400" cy="674688"/>
            <a:chOff x="288" y="1511"/>
            <a:chExt cx="5136" cy="425"/>
          </a:xfrm>
        </p:grpSpPr>
        <p:sp>
          <p:nvSpPr>
            <p:cNvPr id="9" name="Rectangle 8">
              <a:extLst>
                <a:ext uri="{FF2B5EF4-FFF2-40B4-BE49-F238E27FC236}">
                  <a16:creationId xmlns:a16="http://schemas.microsoft.com/office/drawing/2014/main" id="{407BC23E-813E-9F09-6B90-23356699FDAA}"/>
                </a:ext>
              </a:extLst>
            </p:cNvPr>
            <p:cNvSpPr>
              <a:spLocks noChangeArrowheads="1"/>
            </p:cNvSpPr>
            <p:nvPr/>
          </p:nvSpPr>
          <p:spPr bwMode="auto">
            <a:xfrm>
              <a:off x="288" y="1519"/>
              <a:ext cx="5136" cy="417"/>
            </a:xfrm>
            <a:prstGeom prst="rect">
              <a:avLst/>
            </a:prstGeom>
            <a:solidFill>
              <a:schemeClr val="bg1"/>
            </a:solidFill>
            <a:ln w="9525">
              <a:solidFill>
                <a:schemeClr val="tx1"/>
              </a:solidFill>
              <a:miter lim="800000"/>
            </a:ln>
            <a:effectLst/>
          </p:spPr>
          <p:txBody>
            <a:bodyPr wrap="none" anchor="ctr"/>
            <a:lstStyle/>
            <a:p>
              <a:pPr algn="ctr"/>
              <a:endParaRPr lang="en-US" sz="1600">
                <a:solidFill>
                  <a:srgbClr val="000000"/>
                </a:solidFill>
                <a:latin typeface="Courier New" panose="02070309020205020404" pitchFamily="1" charset="0"/>
              </a:endParaRPr>
            </a:p>
          </p:txBody>
        </p:sp>
        <p:sp>
          <p:nvSpPr>
            <p:cNvPr id="10" name="Text Box 9">
              <a:extLst>
                <a:ext uri="{FF2B5EF4-FFF2-40B4-BE49-F238E27FC236}">
                  <a16:creationId xmlns:a16="http://schemas.microsoft.com/office/drawing/2014/main" id="{A6DC0884-028C-2678-7364-5338B7617F04}"/>
                </a:ext>
              </a:extLst>
            </p:cNvPr>
            <p:cNvSpPr txBox="1">
              <a:spLocks noChangeArrowheads="1"/>
            </p:cNvSpPr>
            <p:nvPr/>
          </p:nvSpPr>
          <p:spPr bwMode="auto">
            <a:xfrm>
              <a:off x="384" y="1511"/>
              <a:ext cx="4944" cy="250"/>
            </a:xfrm>
            <a:prstGeom prst="rect">
              <a:avLst/>
            </a:prstGeom>
            <a:noFill/>
            <a:ln w="9525">
              <a:noFill/>
              <a:miter lim="800000"/>
            </a:ln>
            <a:effectLst/>
          </p:spPr>
          <p:txBody>
            <a:bodyPr>
              <a:spAutoFit/>
            </a:bodyPr>
            <a:lstStyle/>
            <a:p>
              <a:pPr>
                <a:spcBef>
                  <a:spcPct val="50000"/>
                </a:spcBef>
              </a:pPr>
              <a:r>
                <a:rPr lang="zh-CN" sz="2000" dirty="0">
                  <a:solidFill>
                    <a:srgbClr val="000000"/>
                  </a:solidFill>
                  <a:latin typeface="Courier New" panose="02070309020205020404" pitchFamily="1" charset="0"/>
                </a:rPr>
                <a:t>str.at(索引)</a:t>
              </a:r>
            </a:p>
          </p:txBody>
        </p:sp>
        <p:sp>
          <p:nvSpPr>
            <p:cNvPr id="11" name="Text Box 10">
              <a:extLst>
                <a:ext uri="{FF2B5EF4-FFF2-40B4-BE49-F238E27FC236}">
                  <a16:creationId xmlns:a16="http://schemas.microsoft.com/office/drawing/2014/main" id="{11C9BC41-6D8E-766A-142E-62F894B8275C}"/>
                </a:ext>
              </a:extLst>
            </p:cNvPr>
            <p:cNvSpPr txBox="1">
              <a:spLocks noChangeArrowheads="1"/>
            </p:cNvSpPr>
            <p:nvPr/>
          </p:nvSpPr>
          <p:spPr bwMode="auto">
            <a:xfrm>
              <a:off x="576" y="1696"/>
              <a:ext cx="4800" cy="231"/>
            </a:xfrm>
            <a:prstGeom prst="rect">
              <a:avLst/>
            </a:prstGeom>
            <a:noFill/>
            <a:ln w="9525">
              <a:noFill/>
              <a:miter lim="800000"/>
            </a:ln>
            <a:effectLst/>
          </p:spPr>
          <p:txBody>
            <a:bodyPr>
              <a:spAutoFit/>
            </a:bodyPr>
            <a:lstStyle/>
            <a:p>
              <a:pPr>
                <a:spcBef>
                  <a:spcPct val="50000"/>
                </a:spcBef>
              </a:pPr>
              <a:r>
                <a:rPr lang="zh-CN" sz="1800" b="0">
                  <a:solidFill>
                    <a:srgbClr val="000000"/>
                  </a:solidFill>
                </a:rPr>
                <a:t>返回位置</a:t>
              </a:r>
              <a:r>
                <a:rPr lang="zh-CN" sz="1600">
                  <a:solidFill>
                    <a:srgbClr val="000000"/>
                  </a:solidFill>
                  <a:latin typeface="Courier New" panose="02070309020205020404" pitchFamily="1" charset="0"/>
                </a:rPr>
                <a:t>index处的字符</a:t>
              </a:r>
              <a:r>
                <a:rPr lang="zh-CN" sz="1800" b="0">
                  <a:solidFill>
                    <a:srgbClr val="000000"/>
                  </a:solidFill>
                </a:rPr>
                <a:t>；大多数客户端使用</a:t>
              </a:r>
              <a:r>
                <a:rPr lang="zh-CN" sz="1600">
                  <a:solidFill>
                    <a:srgbClr val="000000"/>
                  </a:solidFill>
                  <a:latin typeface="Courier New" panose="02070309020205020404" pitchFamily="1" charset="0"/>
                </a:rPr>
                <a:t>str[index]</a:t>
              </a:r>
              <a:r>
                <a:rPr lang="zh-CN" sz="1800" b="0">
                  <a:solidFill>
                    <a:srgbClr val="000000"/>
                  </a:solidFill>
                </a:rPr>
                <a:t>代替。</a:t>
              </a:r>
            </a:p>
          </p:txBody>
        </p:sp>
      </p:grpSp>
      <p:grpSp>
        <p:nvGrpSpPr>
          <p:cNvPr id="12" name="Group 11">
            <a:extLst>
              <a:ext uri="{FF2B5EF4-FFF2-40B4-BE49-F238E27FC236}">
                <a16:creationId xmlns:a16="http://schemas.microsoft.com/office/drawing/2014/main" id="{F64C0638-D811-4668-7C75-6B2A5535B3E8}"/>
              </a:ext>
            </a:extLst>
          </p:cNvPr>
          <p:cNvGrpSpPr/>
          <p:nvPr/>
        </p:nvGrpSpPr>
        <p:grpSpPr bwMode="auto">
          <a:xfrm>
            <a:off x="2019300" y="2552700"/>
            <a:ext cx="8153400" cy="674688"/>
            <a:chOff x="288" y="1927"/>
            <a:chExt cx="5136" cy="425"/>
          </a:xfrm>
        </p:grpSpPr>
        <p:sp>
          <p:nvSpPr>
            <p:cNvPr id="13" name="Rectangle 12">
              <a:extLst>
                <a:ext uri="{FF2B5EF4-FFF2-40B4-BE49-F238E27FC236}">
                  <a16:creationId xmlns:a16="http://schemas.microsoft.com/office/drawing/2014/main" id="{68377EA2-178D-B832-0722-C1F46FE21547}"/>
                </a:ext>
              </a:extLst>
            </p:cNvPr>
            <p:cNvSpPr>
              <a:spLocks noChangeArrowheads="1"/>
            </p:cNvSpPr>
            <p:nvPr/>
          </p:nvSpPr>
          <p:spPr bwMode="auto">
            <a:xfrm>
              <a:off x="288" y="1935"/>
              <a:ext cx="5136" cy="417"/>
            </a:xfrm>
            <a:prstGeom prst="rect">
              <a:avLst/>
            </a:prstGeom>
            <a:solidFill>
              <a:schemeClr val="bg1"/>
            </a:solidFill>
            <a:ln w="9525">
              <a:solidFill>
                <a:schemeClr val="tx1"/>
              </a:solidFill>
              <a:miter lim="800000"/>
            </a:ln>
            <a:effectLst/>
          </p:spPr>
          <p:txBody>
            <a:bodyPr wrap="none" anchor="ctr"/>
            <a:lstStyle/>
            <a:p>
              <a:pPr algn="ctr"/>
              <a:endParaRPr lang="en-US" sz="1600">
                <a:solidFill>
                  <a:srgbClr val="000000"/>
                </a:solidFill>
                <a:latin typeface="Courier New" panose="02070309020205020404" pitchFamily="1" charset="0"/>
              </a:endParaRPr>
            </a:p>
          </p:txBody>
        </p:sp>
        <p:sp>
          <p:nvSpPr>
            <p:cNvPr id="14" name="Text Box 13">
              <a:extLst>
                <a:ext uri="{FF2B5EF4-FFF2-40B4-BE49-F238E27FC236}">
                  <a16:creationId xmlns:a16="http://schemas.microsoft.com/office/drawing/2014/main" id="{E6C39CE6-C4EB-2879-A069-2EFCB7BD65BB}"/>
                </a:ext>
              </a:extLst>
            </p:cNvPr>
            <p:cNvSpPr txBox="1">
              <a:spLocks noChangeArrowheads="1"/>
            </p:cNvSpPr>
            <p:nvPr/>
          </p:nvSpPr>
          <p:spPr bwMode="auto">
            <a:xfrm>
              <a:off x="384" y="1927"/>
              <a:ext cx="4944" cy="250"/>
            </a:xfrm>
            <a:prstGeom prst="rect">
              <a:avLst/>
            </a:prstGeom>
            <a:noFill/>
            <a:ln w="9525">
              <a:noFill/>
              <a:miter lim="800000"/>
            </a:ln>
            <a:effectLst/>
          </p:spPr>
          <p:txBody>
            <a:bodyPr>
              <a:spAutoFit/>
            </a:bodyPr>
            <a:lstStyle/>
            <a:p>
              <a:pPr>
                <a:spcBef>
                  <a:spcPct val="50000"/>
                </a:spcBef>
              </a:pPr>
              <a:r>
                <a:rPr lang="zh-CN" sz="2000">
                  <a:solidFill>
                    <a:srgbClr val="000000"/>
                  </a:solidFill>
                  <a:latin typeface="Courier New" panose="02070309020205020404" pitchFamily="1" charset="0"/>
                </a:rPr>
                <a:t>str.substr(pos, len)</a:t>
              </a:r>
            </a:p>
          </p:txBody>
        </p:sp>
        <p:sp>
          <p:nvSpPr>
            <p:cNvPr id="15" name="Text Box 14">
              <a:extLst>
                <a:ext uri="{FF2B5EF4-FFF2-40B4-BE49-F238E27FC236}">
                  <a16:creationId xmlns:a16="http://schemas.microsoft.com/office/drawing/2014/main" id="{C91A418A-E727-8044-0358-920C7154A709}"/>
                </a:ext>
              </a:extLst>
            </p:cNvPr>
            <p:cNvSpPr txBox="1">
              <a:spLocks noChangeArrowheads="1"/>
            </p:cNvSpPr>
            <p:nvPr/>
          </p:nvSpPr>
          <p:spPr bwMode="auto">
            <a:xfrm>
              <a:off x="576" y="2112"/>
              <a:ext cx="4800" cy="231"/>
            </a:xfrm>
            <a:prstGeom prst="rect">
              <a:avLst/>
            </a:prstGeom>
            <a:noFill/>
            <a:ln w="9525">
              <a:noFill/>
              <a:miter lim="800000"/>
            </a:ln>
            <a:effectLst/>
          </p:spPr>
          <p:txBody>
            <a:bodyPr>
              <a:spAutoFit/>
            </a:bodyPr>
            <a:lstStyle/>
            <a:p>
              <a:pPr>
                <a:spcBef>
                  <a:spcPct val="50000"/>
                </a:spcBef>
              </a:pPr>
              <a:r>
                <a:rPr lang="zh-CN" sz="1800" b="0">
                  <a:solidFill>
                    <a:srgbClr val="000000"/>
                  </a:solidFill>
                </a:rPr>
                <a:t>返回从</a:t>
              </a:r>
              <a:r>
                <a:rPr lang="zh-CN" sz="1600">
                  <a:solidFill>
                    <a:srgbClr val="000000"/>
                  </a:solidFill>
                  <a:latin typeface="Courier New" panose="02070309020205020404" pitchFamily="1" charset="0"/>
                </a:rPr>
                <a:t>pos开始</a:t>
              </a:r>
              <a:r>
                <a:rPr lang="zh-CN" sz="1800" b="0">
                  <a:solidFill>
                    <a:srgbClr val="000000"/>
                  </a:solidFill>
                </a:rPr>
                <a:t>并持续到</a:t>
              </a:r>
              <a:r>
                <a:rPr lang="zh-CN" sz="1600">
                  <a:solidFill>
                    <a:srgbClr val="000000"/>
                  </a:solidFill>
                  <a:latin typeface="Courier New" panose="02070309020205020404" pitchFamily="1" charset="0"/>
                </a:rPr>
                <a:t>len个字符的str的子字符串</a:t>
              </a:r>
              <a:r>
                <a:rPr lang="zh-CN" sz="1800" b="0">
                  <a:solidFill>
                    <a:srgbClr val="000000"/>
                  </a:solidFill>
                </a:rPr>
                <a:t>。</a:t>
              </a:r>
            </a:p>
          </p:txBody>
        </p:sp>
      </p:grpSp>
      <p:grpSp>
        <p:nvGrpSpPr>
          <p:cNvPr id="16" name="Group 15">
            <a:extLst>
              <a:ext uri="{FF2B5EF4-FFF2-40B4-BE49-F238E27FC236}">
                <a16:creationId xmlns:a16="http://schemas.microsoft.com/office/drawing/2014/main" id="{A79CBC45-5F24-CC1E-C646-0DF1D55703BF}"/>
              </a:ext>
            </a:extLst>
          </p:cNvPr>
          <p:cNvGrpSpPr/>
          <p:nvPr/>
        </p:nvGrpSpPr>
        <p:grpSpPr bwMode="auto">
          <a:xfrm>
            <a:off x="2019300" y="3225800"/>
            <a:ext cx="8153400" cy="661988"/>
            <a:chOff x="288" y="1103"/>
            <a:chExt cx="5136" cy="417"/>
          </a:xfrm>
        </p:grpSpPr>
        <p:sp>
          <p:nvSpPr>
            <p:cNvPr id="17" name="Rectangle 16">
              <a:extLst>
                <a:ext uri="{FF2B5EF4-FFF2-40B4-BE49-F238E27FC236}">
                  <a16:creationId xmlns:a16="http://schemas.microsoft.com/office/drawing/2014/main" id="{D15F4C9D-00D8-A54D-F640-AED3505CE781}"/>
                </a:ext>
              </a:extLst>
            </p:cNvPr>
            <p:cNvSpPr>
              <a:spLocks noChangeArrowheads="1"/>
            </p:cNvSpPr>
            <p:nvPr/>
          </p:nvSpPr>
          <p:spPr bwMode="auto">
            <a:xfrm>
              <a:off x="288" y="1103"/>
              <a:ext cx="5136" cy="417"/>
            </a:xfrm>
            <a:prstGeom prst="rect">
              <a:avLst/>
            </a:prstGeom>
            <a:solidFill>
              <a:schemeClr val="bg1"/>
            </a:solidFill>
            <a:ln w="9525">
              <a:solidFill>
                <a:schemeClr val="tx1"/>
              </a:solidFill>
              <a:miter lim="800000"/>
            </a:ln>
            <a:effectLst/>
          </p:spPr>
          <p:txBody>
            <a:bodyPr wrap="none" anchor="ctr"/>
            <a:lstStyle/>
            <a:p>
              <a:pPr algn="ctr"/>
              <a:endParaRPr lang="en-US" sz="1600">
                <a:solidFill>
                  <a:srgbClr val="000000"/>
                </a:solidFill>
                <a:latin typeface="Courier New" panose="02070309020205020404" pitchFamily="1" charset="0"/>
              </a:endParaRPr>
            </a:p>
          </p:txBody>
        </p:sp>
        <p:sp>
          <p:nvSpPr>
            <p:cNvPr id="18" name="Text Box 17">
              <a:extLst>
                <a:ext uri="{FF2B5EF4-FFF2-40B4-BE49-F238E27FC236}">
                  <a16:creationId xmlns:a16="http://schemas.microsoft.com/office/drawing/2014/main" id="{DF61CC1F-F486-E9B3-83BB-846AA2F96D69}"/>
                </a:ext>
              </a:extLst>
            </p:cNvPr>
            <p:cNvSpPr txBox="1">
              <a:spLocks noChangeArrowheads="1"/>
            </p:cNvSpPr>
            <p:nvPr/>
          </p:nvSpPr>
          <p:spPr bwMode="auto">
            <a:xfrm>
              <a:off x="384" y="1103"/>
              <a:ext cx="4944" cy="250"/>
            </a:xfrm>
            <a:prstGeom prst="rect">
              <a:avLst/>
            </a:prstGeom>
            <a:noFill/>
            <a:ln w="9525">
              <a:noFill/>
              <a:miter lim="800000"/>
            </a:ln>
            <a:effectLst/>
          </p:spPr>
          <p:txBody>
            <a:bodyPr>
              <a:spAutoFit/>
            </a:bodyPr>
            <a:lstStyle/>
            <a:p>
              <a:pPr>
                <a:spcBef>
                  <a:spcPct val="50000"/>
                </a:spcBef>
              </a:pPr>
              <a:r>
                <a:rPr lang="zh-CN" sz="2000">
                  <a:solidFill>
                    <a:srgbClr val="000000"/>
                  </a:solidFill>
                  <a:latin typeface="Courier New" panose="02070309020205020404" pitchFamily="1" charset="0"/>
                </a:rPr>
                <a:t>str.find(ch, pos)</a:t>
              </a:r>
            </a:p>
          </p:txBody>
        </p:sp>
        <p:sp>
          <p:nvSpPr>
            <p:cNvPr id="19" name="Text Box 18">
              <a:extLst>
                <a:ext uri="{FF2B5EF4-FFF2-40B4-BE49-F238E27FC236}">
                  <a16:creationId xmlns:a16="http://schemas.microsoft.com/office/drawing/2014/main" id="{D4E0CF32-6F27-9642-E796-E4021B3E24B3}"/>
                </a:ext>
              </a:extLst>
            </p:cNvPr>
            <p:cNvSpPr txBox="1">
              <a:spLocks noChangeArrowheads="1"/>
            </p:cNvSpPr>
            <p:nvPr/>
          </p:nvSpPr>
          <p:spPr bwMode="auto">
            <a:xfrm>
              <a:off x="576" y="1280"/>
              <a:ext cx="4800" cy="231"/>
            </a:xfrm>
            <a:prstGeom prst="rect">
              <a:avLst/>
            </a:prstGeom>
            <a:noFill/>
            <a:ln w="9525">
              <a:noFill/>
              <a:miter lim="800000"/>
            </a:ln>
            <a:effectLst/>
          </p:spPr>
          <p:txBody>
            <a:bodyPr>
              <a:spAutoFit/>
            </a:bodyPr>
            <a:lstStyle/>
            <a:p>
              <a:pPr>
                <a:spcBef>
                  <a:spcPct val="50000"/>
                </a:spcBef>
              </a:pPr>
              <a:r>
                <a:rPr lang="zh-CN" sz="1800" b="0">
                  <a:solidFill>
                    <a:srgbClr val="000000"/>
                  </a:solidFill>
                </a:rPr>
                <a:t>包含</a:t>
              </a:r>
              <a:r>
                <a:rPr lang="zh-CN" sz="1600">
                  <a:solidFill>
                    <a:srgbClr val="000000"/>
                  </a:solidFill>
                  <a:latin typeface="Courier New" panose="02070309020205020404" pitchFamily="1" charset="0"/>
                </a:rPr>
                <a:t>ch</a:t>
              </a:r>
              <a:r>
                <a:rPr lang="zh-CN" sz="1800" b="0">
                  <a:solidFill>
                    <a:srgbClr val="000000"/>
                  </a:solidFill>
                </a:rPr>
                <a:t>的第一个 ≥ </a:t>
              </a:r>
              <a:r>
                <a:rPr lang="zh-CN" sz="1600">
                  <a:solidFill>
                    <a:srgbClr val="000000"/>
                  </a:solidFill>
                  <a:latin typeface="Courier New" panose="02070309020205020404" pitchFamily="1" charset="0"/>
                </a:rPr>
                <a:t>pos的索引</a:t>
              </a:r>
              <a:r>
                <a:rPr lang="zh-CN" sz="1800" b="0">
                  <a:solidFill>
                    <a:srgbClr val="000000"/>
                  </a:solidFill>
                </a:rPr>
                <a:t>，如果未找到，则返回</a:t>
              </a:r>
              <a:r>
                <a:rPr lang="zh-CN" sz="1600">
                  <a:solidFill>
                    <a:srgbClr val="000000"/>
                  </a:solidFill>
                  <a:latin typeface="Courier New" panose="02070309020205020404" pitchFamily="1" charset="0"/>
                </a:rPr>
                <a:t>string::npos 。</a:t>
              </a:r>
            </a:p>
          </p:txBody>
        </p:sp>
      </p:grpSp>
      <p:grpSp>
        <p:nvGrpSpPr>
          <p:cNvPr id="20" name="Group 19">
            <a:extLst>
              <a:ext uri="{FF2B5EF4-FFF2-40B4-BE49-F238E27FC236}">
                <a16:creationId xmlns:a16="http://schemas.microsoft.com/office/drawing/2014/main" id="{BE915B5B-40C2-FA0B-142D-5390251F86A6}"/>
              </a:ext>
            </a:extLst>
          </p:cNvPr>
          <p:cNvGrpSpPr/>
          <p:nvPr/>
        </p:nvGrpSpPr>
        <p:grpSpPr bwMode="auto">
          <a:xfrm>
            <a:off x="2019300" y="3873500"/>
            <a:ext cx="8153400" cy="674688"/>
            <a:chOff x="288" y="1511"/>
            <a:chExt cx="5136" cy="425"/>
          </a:xfrm>
        </p:grpSpPr>
        <p:sp>
          <p:nvSpPr>
            <p:cNvPr id="21" name="Rectangle 20">
              <a:extLst>
                <a:ext uri="{FF2B5EF4-FFF2-40B4-BE49-F238E27FC236}">
                  <a16:creationId xmlns:a16="http://schemas.microsoft.com/office/drawing/2014/main" id="{F696E5B7-6D95-27E8-3FC7-1AF05D264642}"/>
                </a:ext>
              </a:extLst>
            </p:cNvPr>
            <p:cNvSpPr>
              <a:spLocks noChangeArrowheads="1"/>
            </p:cNvSpPr>
            <p:nvPr/>
          </p:nvSpPr>
          <p:spPr bwMode="auto">
            <a:xfrm>
              <a:off x="288" y="1519"/>
              <a:ext cx="5136" cy="417"/>
            </a:xfrm>
            <a:prstGeom prst="rect">
              <a:avLst/>
            </a:prstGeom>
            <a:solidFill>
              <a:schemeClr val="bg1"/>
            </a:solidFill>
            <a:ln w="9525">
              <a:solidFill>
                <a:schemeClr val="tx1"/>
              </a:solidFill>
              <a:miter lim="800000"/>
            </a:ln>
            <a:effectLst/>
          </p:spPr>
          <p:txBody>
            <a:bodyPr wrap="none" anchor="ctr"/>
            <a:lstStyle/>
            <a:p>
              <a:pPr algn="ctr"/>
              <a:endParaRPr lang="en-US" sz="1600">
                <a:solidFill>
                  <a:srgbClr val="000000"/>
                </a:solidFill>
                <a:latin typeface="Courier New" panose="02070309020205020404" pitchFamily="1" charset="0"/>
              </a:endParaRPr>
            </a:p>
          </p:txBody>
        </p:sp>
        <p:sp>
          <p:nvSpPr>
            <p:cNvPr id="22" name="Text Box 21">
              <a:extLst>
                <a:ext uri="{FF2B5EF4-FFF2-40B4-BE49-F238E27FC236}">
                  <a16:creationId xmlns:a16="http://schemas.microsoft.com/office/drawing/2014/main" id="{192A4E31-88B3-696E-23D9-DD863C770E3C}"/>
                </a:ext>
              </a:extLst>
            </p:cNvPr>
            <p:cNvSpPr txBox="1">
              <a:spLocks noChangeArrowheads="1"/>
            </p:cNvSpPr>
            <p:nvPr/>
          </p:nvSpPr>
          <p:spPr bwMode="auto">
            <a:xfrm>
              <a:off x="384" y="1511"/>
              <a:ext cx="4944" cy="250"/>
            </a:xfrm>
            <a:prstGeom prst="rect">
              <a:avLst/>
            </a:prstGeom>
            <a:noFill/>
            <a:ln w="9525">
              <a:noFill/>
              <a:miter lim="800000"/>
            </a:ln>
            <a:effectLst/>
          </p:spPr>
          <p:txBody>
            <a:bodyPr>
              <a:spAutoFit/>
            </a:bodyPr>
            <a:lstStyle/>
            <a:p>
              <a:pPr>
                <a:spcBef>
                  <a:spcPct val="50000"/>
                </a:spcBef>
              </a:pPr>
              <a:r>
                <a:rPr lang="zh-CN" sz="2000">
                  <a:solidFill>
                    <a:srgbClr val="000000"/>
                  </a:solidFill>
                  <a:latin typeface="Courier New" panose="02070309020205020404" pitchFamily="1" charset="0"/>
                </a:rPr>
                <a:t>str.find（文本，位置）</a:t>
              </a:r>
            </a:p>
          </p:txBody>
        </p:sp>
        <p:sp>
          <p:nvSpPr>
            <p:cNvPr id="23" name="Text Box 22">
              <a:extLst>
                <a:ext uri="{FF2B5EF4-FFF2-40B4-BE49-F238E27FC236}">
                  <a16:creationId xmlns:a16="http://schemas.microsoft.com/office/drawing/2014/main" id="{F5325F18-7AC1-999E-0292-31043EF436DE}"/>
                </a:ext>
              </a:extLst>
            </p:cNvPr>
            <p:cNvSpPr txBox="1">
              <a:spLocks noChangeArrowheads="1"/>
            </p:cNvSpPr>
            <p:nvPr/>
          </p:nvSpPr>
          <p:spPr bwMode="auto">
            <a:xfrm>
              <a:off x="576" y="1696"/>
              <a:ext cx="4800" cy="231"/>
            </a:xfrm>
            <a:prstGeom prst="rect">
              <a:avLst/>
            </a:prstGeom>
            <a:noFill/>
            <a:ln w="9525">
              <a:noFill/>
              <a:miter lim="800000"/>
            </a:ln>
            <a:effectLst/>
          </p:spPr>
          <p:txBody>
            <a:bodyPr>
              <a:spAutoFit/>
            </a:bodyPr>
            <a:lstStyle/>
            <a:p>
              <a:pPr>
                <a:spcBef>
                  <a:spcPct val="50000"/>
                </a:spcBef>
              </a:pPr>
              <a:r>
                <a:rPr lang="zh-CN" sz="1800" b="0">
                  <a:solidFill>
                    <a:srgbClr val="000000"/>
                  </a:solidFill>
                </a:rPr>
                <a:t>与前面的方法类似，但使用字符串而不是字符。</a:t>
              </a:r>
            </a:p>
          </p:txBody>
        </p:sp>
      </p:grpSp>
    </p:spTree>
    <p:extLst>
      <p:ext uri="{BB962C8B-B14F-4D97-AF65-F5344CB8AC3E}">
        <p14:creationId xmlns:p14="http://schemas.microsoft.com/office/powerpoint/2010/main" val="2909733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1" name="Rectangle 3"/>
          <p:cNvSpPr>
            <a:spLocks noChangeArrowheads="1"/>
          </p:cNvSpPr>
          <p:nvPr/>
        </p:nvSpPr>
        <p:spPr bwMode="auto">
          <a:xfrm>
            <a:off x="2006600" y="1155700"/>
            <a:ext cx="8128000" cy="1435100"/>
          </a:xfrm>
          <a:prstGeom prst="rect">
            <a:avLst/>
          </a:prstGeom>
          <a:noFill/>
          <a:ln w="9525">
            <a:noFill/>
            <a:miter lim="800000"/>
            <a:headEnd/>
            <a:tailEnd/>
          </a:ln>
          <a:effectLst/>
        </p:spPr>
        <p:txBody>
          <a:bodyPr>
            <a:prstTxWarp prst="textNoShape">
              <a:avLst/>
            </a:prstTxWarp>
          </a:bodyPr>
          <a:lstStyle/>
          <a:p>
            <a:pPr marL="342900" indent="-342900">
              <a:lnSpc>
                <a:spcPct val="85000"/>
              </a:lnSpc>
              <a:spcAft>
                <a:spcPts val="600"/>
              </a:spcAft>
              <a:buFontTx/>
              <a:buChar char="•"/>
            </a:pPr>
            <a:r>
              <a:rPr lang="zh-CN" sz="2400" i="1" dirty="0">
                <a:solidFill>
                  <a:srgbClr val="000000"/>
                </a:solidFill>
              </a:rPr>
              <a:t>回文是</a:t>
            </a:r>
            <a:r>
              <a:rPr lang="zh-CN" sz="2400" b="0" dirty="0">
                <a:solidFill>
                  <a:srgbClr val="000000"/>
                </a:solidFill>
              </a:rPr>
              <a:t>一个前后读音相同的词，例如“level”或“noon”。</a:t>
            </a:r>
            <a:endParaRPr lang="en-US" altLang="zh-CN" sz="2400" b="0" dirty="0">
              <a:solidFill>
                <a:srgbClr val="000000"/>
              </a:solidFill>
            </a:endParaRPr>
          </a:p>
          <a:p>
            <a:pPr marL="342900" indent="-342900">
              <a:lnSpc>
                <a:spcPct val="85000"/>
              </a:lnSpc>
              <a:spcAft>
                <a:spcPts val="600"/>
              </a:spcAft>
              <a:buFontTx/>
              <a:buChar char="•"/>
            </a:pPr>
            <a:r>
              <a:rPr lang="zh-CN" altLang="zh-CN" sz="2400" b="0" dirty="0">
                <a:solidFill>
                  <a:srgbClr val="000000"/>
                </a:solidFill>
              </a:rPr>
              <a:t>编写一个 C++ 程序</a:t>
            </a:r>
            <a:r>
              <a:rPr lang="zh-CN" altLang="zh-CN" sz="2000" dirty="0" err="1">
                <a:solidFill>
                  <a:srgbClr val="000000"/>
                </a:solidFill>
                <a:latin typeface="Courier New" charset="0"/>
              </a:rPr>
              <a:t>isPalindrome</a:t>
            </a:r>
            <a:r>
              <a:rPr lang="zh-CN" altLang="zh-CN" sz="2400" b="0" dirty="0">
                <a:solidFill>
                  <a:srgbClr val="000000"/>
                </a:solidFill>
              </a:rPr>
              <a:t>来检查一个字符串是否是回文。</a:t>
            </a:r>
          </a:p>
          <a:p>
            <a:pPr marL="342900" indent="-342900">
              <a:lnSpc>
                <a:spcPct val="85000"/>
              </a:lnSpc>
              <a:spcAft>
                <a:spcPts val="600"/>
              </a:spcAft>
              <a:buFontTx/>
              <a:buChar char="•"/>
            </a:pPr>
            <a:endParaRPr lang="en-US" altLang="zh-CN" sz="2400" b="0" dirty="0">
              <a:solidFill>
                <a:srgbClr val="000000"/>
              </a:solidFill>
            </a:endParaRPr>
          </a:p>
          <a:p>
            <a:pPr marL="342900" indent="-342900">
              <a:lnSpc>
                <a:spcPct val="85000"/>
              </a:lnSpc>
              <a:spcAft>
                <a:spcPts val="600"/>
              </a:spcAft>
              <a:buFontTx/>
              <a:buChar char="•"/>
            </a:pPr>
            <a:endParaRPr lang="en-US" altLang="zh-CN" sz="2400" b="0" dirty="0">
              <a:solidFill>
                <a:srgbClr val="000000"/>
              </a:solidFill>
            </a:endParaRPr>
          </a:p>
          <a:p>
            <a:pPr marL="342900" indent="-342900">
              <a:lnSpc>
                <a:spcPct val="85000"/>
              </a:lnSpc>
              <a:spcAft>
                <a:spcPts val="600"/>
              </a:spcAft>
              <a:buFontTx/>
              <a:buChar char="•"/>
            </a:pPr>
            <a:endParaRPr lang="en-US" altLang="zh-CN" sz="2400" b="0" dirty="0">
              <a:solidFill>
                <a:srgbClr val="000000"/>
              </a:solidFill>
            </a:endParaRPr>
          </a:p>
          <a:p>
            <a:pPr marL="342900" indent="-342900">
              <a:lnSpc>
                <a:spcPct val="85000"/>
              </a:lnSpc>
              <a:spcAft>
                <a:spcPts val="600"/>
              </a:spcAft>
              <a:buFontTx/>
              <a:buChar char="•"/>
            </a:pPr>
            <a:endParaRPr lang="en-US" altLang="zh-CN" sz="2400" b="0" dirty="0">
              <a:solidFill>
                <a:srgbClr val="000000"/>
              </a:solidFill>
            </a:endParaRPr>
          </a:p>
          <a:p>
            <a:pPr marL="342900" indent="-342900">
              <a:lnSpc>
                <a:spcPct val="85000"/>
              </a:lnSpc>
              <a:spcAft>
                <a:spcPts val="600"/>
              </a:spcAft>
              <a:buFontTx/>
              <a:buChar char="•"/>
            </a:pPr>
            <a:endParaRPr lang="en-US" altLang="zh-CN" sz="2400" b="0" dirty="0">
              <a:solidFill>
                <a:srgbClr val="000000"/>
              </a:solidFill>
            </a:endParaRPr>
          </a:p>
          <a:p>
            <a:pPr marL="342900" indent="-342900">
              <a:lnSpc>
                <a:spcPct val="85000"/>
              </a:lnSpc>
              <a:spcAft>
                <a:spcPts val="600"/>
              </a:spcAft>
              <a:buFontTx/>
              <a:buChar char="•"/>
            </a:pPr>
            <a:endParaRPr lang="en-US" altLang="zh-CN" sz="2400" b="0" dirty="0">
              <a:solidFill>
                <a:srgbClr val="000000"/>
              </a:solidFill>
            </a:endParaRPr>
          </a:p>
          <a:p>
            <a:pPr marL="342900" indent="-342900">
              <a:lnSpc>
                <a:spcPct val="85000"/>
              </a:lnSpc>
              <a:spcAft>
                <a:spcPts val="600"/>
              </a:spcAft>
              <a:buFontTx/>
              <a:buChar char="•"/>
            </a:pPr>
            <a:endParaRPr lang="en-US" altLang="zh-CN" sz="2400" b="0" dirty="0">
              <a:solidFill>
                <a:srgbClr val="000000"/>
              </a:solidFill>
            </a:endParaRPr>
          </a:p>
          <a:p>
            <a:pPr marL="342900" indent="-342900">
              <a:lnSpc>
                <a:spcPct val="85000"/>
              </a:lnSpc>
              <a:spcAft>
                <a:spcPts val="600"/>
              </a:spcAft>
              <a:buFontTx/>
              <a:buChar char="•"/>
            </a:pPr>
            <a:endParaRPr lang="en-US" altLang="zh-CN" sz="2400" b="0" dirty="0">
              <a:solidFill>
                <a:srgbClr val="000000"/>
              </a:solidFill>
            </a:endParaRPr>
          </a:p>
          <a:p>
            <a:pPr marL="342900" indent="-342900">
              <a:lnSpc>
                <a:spcPct val="85000"/>
              </a:lnSpc>
              <a:spcAft>
                <a:spcPts val="600"/>
              </a:spcAft>
              <a:buFontTx/>
              <a:buChar char="•"/>
            </a:pPr>
            <a:endParaRPr lang="en-US" altLang="zh-CN" sz="2400" b="0" dirty="0">
              <a:solidFill>
                <a:srgbClr val="000000"/>
              </a:solidFill>
            </a:endParaRPr>
          </a:p>
          <a:p>
            <a:pPr marL="342900" indent="-342900">
              <a:lnSpc>
                <a:spcPct val="85000"/>
              </a:lnSpc>
              <a:spcAft>
                <a:spcPts val="600"/>
              </a:spcAft>
              <a:buFontTx/>
              <a:buChar char="•"/>
            </a:pPr>
            <a:r>
              <a:rPr lang="zh-CN" altLang="zh-CN" sz="2400" b="0" dirty="0">
                <a:solidFill>
                  <a:srgbClr val="000000"/>
                </a:solidFill>
              </a:rPr>
              <a:t>效率与可读性</a:t>
            </a:r>
          </a:p>
        </p:txBody>
      </p:sp>
      <p:sp>
        <p:nvSpPr>
          <p:cNvPr id="3" name="Rectangle 2"/>
          <p:cNvSpPr/>
          <p:nvPr/>
        </p:nvSpPr>
        <p:spPr>
          <a:xfrm>
            <a:off x="2266950" y="2590801"/>
            <a:ext cx="7658100" cy="2246769"/>
          </a:xfrm>
          <a:prstGeom prst="rect">
            <a:avLst/>
          </a:prstGeom>
          <a:solidFill>
            <a:schemeClr val="bg1"/>
          </a:solidFill>
          <a:ln>
            <a:solidFill>
              <a:schemeClr val="tx1"/>
            </a:solidFill>
          </a:ln>
        </p:spPr>
        <p:txBody>
          <a:bodyPr wrap="square">
            <a:spAutoFit/>
          </a:bodyPr>
          <a:lstStyle/>
          <a:p>
            <a:r>
              <a:rPr lang="zh-CN" altLang="zh-CN" sz="2000" dirty="0">
                <a:solidFill>
                  <a:srgbClr val="000000"/>
                </a:solidFill>
                <a:latin typeface="Courier New" charset="0"/>
              </a:rPr>
              <a:t>bool </a:t>
            </a:r>
            <a:r>
              <a:rPr lang="zh-CN" altLang="zh-CN" sz="2000" dirty="0" err="1">
                <a:solidFill>
                  <a:srgbClr val="000000"/>
                </a:solidFill>
                <a:latin typeface="Courier New" charset="0"/>
              </a:rPr>
              <a:t>isPalindrome </a:t>
            </a:r>
            <a:r>
              <a:rPr lang="zh-CN" altLang="zh-CN" sz="2000" dirty="0">
                <a:solidFill>
                  <a:srgbClr val="000000"/>
                </a:solidFill>
                <a:latin typeface="Courier New" charset="0"/>
              </a:rPr>
              <a:t>(string </a:t>
            </a:r>
            <a:r>
              <a:rPr lang="zh-CN" altLang="zh-CN" sz="2000" dirty="0" err="1">
                <a:solidFill>
                  <a:srgbClr val="000000"/>
                </a:solidFill>
                <a:latin typeface="Courier New" charset="0"/>
              </a:rPr>
              <a:t>str </a:t>
            </a:r>
            <a:r>
              <a:rPr lang="zh-CN" altLang="zh-CN" sz="2000" dirty="0">
                <a:solidFill>
                  <a:srgbClr val="000000"/>
                </a:solidFill>
                <a:latin typeface="Courier New" charset="0"/>
              </a:rPr>
              <a:t>) {</a:t>
            </a:r>
          </a:p>
          <a:p>
            <a:r>
              <a:rPr lang="zh-CN" altLang="zh-CN" sz="2000" dirty="0">
                <a:solidFill>
                  <a:srgbClr val="000000"/>
                </a:solidFill>
                <a:latin typeface="Courier New" charset="0"/>
              </a:rPr>
              <a:t>   </a:t>
            </a:r>
            <a:r>
              <a:rPr lang="zh-CN" altLang="zh-CN" sz="2000" dirty="0" err="1">
                <a:solidFill>
                  <a:srgbClr val="000000"/>
                </a:solidFill>
                <a:latin typeface="Courier New" charset="0"/>
              </a:rPr>
              <a:t>int </a:t>
            </a:r>
            <a:r>
              <a:rPr lang="zh-CN" altLang="zh-CN" sz="2000" dirty="0">
                <a:solidFill>
                  <a:srgbClr val="000000"/>
                </a:solidFill>
                <a:latin typeface="Courier New" charset="0"/>
              </a:rPr>
              <a:t>n = </a:t>
            </a:r>
            <a:r>
              <a:rPr lang="zh-CN" altLang="zh-CN" sz="2000" dirty="0" err="1">
                <a:solidFill>
                  <a:srgbClr val="000000"/>
                </a:solidFill>
                <a:latin typeface="Courier New" charset="0"/>
              </a:rPr>
              <a:t>str.length </a:t>
            </a:r>
            <a:r>
              <a:rPr lang="zh-CN" altLang="zh-CN" sz="2000" dirty="0">
                <a:solidFill>
                  <a:srgbClr val="000000"/>
                </a:solidFill>
                <a:latin typeface="Courier New" charset="0"/>
              </a:rPr>
              <a:t>();</a:t>
            </a:r>
          </a:p>
          <a:p>
            <a:r>
              <a:rPr lang="zh-CN" altLang="zh-CN" sz="2000" dirty="0">
                <a:solidFill>
                  <a:srgbClr val="000000"/>
                </a:solidFill>
                <a:latin typeface="Courier New" charset="0"/>
              </a:rPr>
              <a:t>for (int i = 0; i &lt; n / 2; i++) {</a:t>
            </a:r>
          </a:p>
          <a:p>
            <a:r>
              <a:rPr lang="zh-CN" altLang="zh-CN" sz="2000" dirty="0">
                <a:solidFill>
                  <a:srgbClr val="000000"/>
                </a:solidFill>
                <a:latin typeface="Courier New" charset="0"/>
              </a:rPr>
              <a:t>如果 ( </a:t>
            </a:r>
            <a:r>
              <a:rPr lang="zh-CN" altLang="zh-CN" sz="2000" dirty="0" err="1">
                <a:solidFill>
                  <a:srgbClr val="000000"/>
                </a:solidFill>
                <a:latin typeface="Courier New" charset="0"/>
              </a:rPr>
              <a:t>str </a:t>
            </a:r>
            <a:r>
              <a:rPr lang="zh-CN" altLang="zh-CN" sz="2000" dirty="0">
                <a:solidFill>
                  <a:srgbClr val="000000"/>
                </a:solidFill>
                <a:latin typeface="Courier New" charset="0"/>
              </a:rPr>
              <a:t>[ </a:t>
            </a:r>
            <a:r>
              <a:rPr lang="zh-CN" altLang="zh-CN" sz="2000" dirty="0" err="1">
                <a:solidFill>
                  <a:srgbClr val="000000"/>
                </a:solidFill>
                <a:latin typeface="Courier New" charset="0"/>
              </a:rPr>
              <a:t>i </a:t>
            </a:r>
            <a:r>
              <a:rPr lang="zh-CN" altLang="zh-CN" sz="2000" dirty="0">
                <a:solidFill>
                  <a:srgbClr val="000000"/>
                </a:solidFill>
                <a:latin typeface="Courier New" charset="0"/>
              </a:rPr>
              <a:t>] != </a:t>
            </a:r>
            <a:r>
              <a:rPr lang="zh-CN" altLang="zh-CN" sz="2000" dirty="0" err="1">
                <a:solidFill>
                  <a:srgbClr val="000000"/>
                </a:solidFill>
                <a:latin typeface="Courier New" charset="0"/>
              </a:rPr>
              <a:t>str </a:t>
            </a:r>
            <a:r>
              <a:rPr lang="zh-CN" altLang="zh-CN" sz="2000" dirty="0">
                <a:solidFill>
                  <a:srgbClr val="000000"/>
                </a:solidFill>
                <a:latin typeface="Courier New" charset="0"/>
              </a:rPr>
              <a:t>[n - </a:t>
            </a:r>
            <a:r>
              <a:rPr lang="zh-CN" altLang="zh-CN" sz="2000" dirty="0" err="1">
                <a:solidFill>
                  <a:srgbClr val="000000"/>
                </a:solidFill>
                <a:latin typeface="Courier New" charset="0"/>
              </a:rPr>
              <a:t>i </a:t>
            </a:r>
            <a:r>
              <a:rPr lang="zh-CN" altLang="zh-CN" sz="2000" dirty="0">
                <a:solidFill>
                  <a:srgbClr val="000000"/>
                </a:solidFill>
                <a:latin typeface="Courier New" charset="0"/>
              </a:rPr>
              <a:t>- 1]) 返回 false；</a:t>
            </a:r>
          </a:p>
          <a:p>
            <a:r>
              <a:rPr lang="zh-CN" altLang="zh-CN" sz="2000" dirty="0">
                <a:solidFill>
                  <a:srgbClr val="000000"/>
                </a:solidFill>
                <a:latin typeface="Courier New" charset="0"/>
              </a:rPr>
              <a:t>}</a:t>
            </a:r>
          </a:p>
          <a:p>
            <a:r>
              <a:rPr lang="zh-CN" altLang="zh-CN" sz="2000" dirty="0">
                <a:solidFill>
                  <a:srgbClr val="000000"/>
                </a:solidFill>
                <a:latin typeface="Courier New" charset="0"/>
              </a:rPr>
              <a:t>返回真；</a:t>
            </a:r>
          </a:p>
          <a:p>
            <a:r>
              <a:rPr lang="zh-CN" altLang="zh-CN" sz="2000" dirty="0">
                <a:solidFill>
                  <a:srgbClr val="000000"/>
                </a:solidFill>
                <a:latin typeface="Courier New" charset="0"/>
              </a:rPr>
              <a:t>}</a:t>
            </a:r>
          </a:p>
        </p:txBody>
      </p:sp>
      <p:sp>
        <p:nvSpPr>
          <p:cNvPr id="2" name="矩形 1">
            <a:extLst>
              <a:ext uri="{FF2B5EF4-FFF2-40B4-BE49-F238E27FC236}">
                <a16:creationId xmlns:a16="http://schemas.microsoft.com/office/drawing/2014/main" id="{0848994B-BEE4-4D2D-9C13-AF0BA2E33437}"/>
              </a:ext>
            </a:extLst>
          </p:cNvPr>
          <p:cNvSpPr/>
          <p:nvPr/>
        </p:nvSpPr>
        <p:spPr>
          <a:xfrm>
            <a:off x="2266950" y="4953001"/>
            <a:ext cx="7658100" cy="1015663"/>
          </a:xfrm>
          <a:prstGeom prst="rect">
            <a:avLst/>
          </a:prstGeom>
          <a:solidFill>
            <a:schemeClr val="bg1"/>
          </a:solidFill>
          <a:ln>
            <a:solidFill>
              <a:schemeClr val="tx1"/>
            </a:solidFill>
          </a:ln>
        </p:spPr>
        <p:txBody>
          <a:bodyPr wrap="square">
            <a:spAutoFit/>
          </a:bodyPr>
          <a:lstStyle/>
          <a:p>
            <a:pPr lvl="0"/>
            <a:r>
              <a:rPr lang="zh-CN" altLang="zh-CN" sz="2000" dirty="0">
                <a:solidFill>
                  <a:srgbClr val="000000"/>
                </a:solidFill>
                <a:latin typeface="Courier New" charset="0"/>
              </a:rPr>
              <a:t>bool </a:t>
            </a:r>
            <a:r>
              <a:rPr lang="zh-CN" altLang="zh-CN" sz="2000" dirty="0" err="1">
                <a:solidFill>
                  <a:srgbClr val="000000"/>
                </a:solidFill>
                <a:latin typeface="Courier New" charset="0"/>
              </a:rPr>
              <a:t>isPalindrome </a:t>
            </a:r>
            <a:r>
              <a:rPr lang="zh-CN" altLang="zh-CN" sz="2000" dirty="0">
                <a:solidFill>
                  <a:srgbClr val="000000"/>
                </a:solidFill>
                <a:latin typeface="Courier New" charset="0"/>
              </a:rPr>
              <a:t>(string str) {</a:t>
            </a:r>
          </a:p>
          <a:p>
            <a:pPr lvl="0"/>
            <a:r>
              <a:rPr lang="zh-CN" altLang="zh-CN" sz="2000" dirty="0">
                <a:solidFill>
                  <a:srgbClr val="000000"/>
                </a:solidFill>
                <a:latin typeface="Courier New" charset="0"/>
              </a:rPr>
              <a:t>返回 str ==</a:t>
            </a:r>
            <a:r>
              <a:rPr lang="zh-CN" altLang="zh-CN" sz="2000" dirty="0">
                <a:solidFill>
                  <a:srgbClr val="FF0000"/>
                </a:solidFill>
                <a:latin typeface="Courier New" charset="0"/>
              </a:rPr>
              <a:t>反向</a:t>
            </a:r>
            <a:r>
              <a:rPr lang="zh-CN" altLang="zh-CN" sz="2000" dirty="0">
                <a:solidFill>
                  <a:srgbClr val="000000"/>
                </a:solidFill>
                <a:latin typeface="Courier New" charset="0"/>
              </a:rPr>
              <a:t>(str);</a:t>
            </a:r>
          </a:p>
          <a:p>
            <a:pPr lvl="0"/>
            <a:r>
              <a:rPr lang="zh-CN" altLang="zh-CN" sz="2000" dirty="0">
                <a:solidFill>
                  <a:srgbClr val="000000"/>
                </a:solidFill>
                <a:latin typeface="Courier New" charset="0"/>
              </a:rPr>
              <a:t>}</a:t>
            </a:r>
            <a:endParaRPr lang="zh-CN" altLang="en-US" sz="2000" dirty="0">
              <a:solidFill>
                <a:srgbClr val="000000"/>
              </a:solidFill>
              <a:latin typeface="Courier New" charset="0"/>
            </a:endParaRPr>
          </a:p>
        </p:txBody>
      </p:sp>
      <p:sp>
        <p:nvSpPr>
          <p:cNvPr id="4" name="对话气泡: 圆角矩形 3">
            <a:extLst>
              <a:ext uri="{FF2B5EF4-FFF2-40B4-BE49-F238E27FC236}">
                <a16:creationId xmlns:a16="http://schemas.microsoft.com/office/drawing/2014/main" id="{9C976F4D-CA2E-55BF-8E37-EB2D34F7D34A}"/>
              </a:ext>
            </a:extLst>
          </p:cNvPr>
          <p:cNvSpPr/>
          <p:nvPr/>
        </p:nvSpPr>
        <p:spPr>
          <a:xfrm>
            <a:off x="8763000" y="5319098"/>
            <a:ext cx="2286000" cy="1015663"/>
          </a:xfrm>
          <a:prstGeom prst="wedgeRoundRectCallout">
            <a:avLst>
              <a:gd name="adj1" fmla="val -180833"/>
              <a:gd name="adj2" fmla="val -2252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dirty="0"/>
              <a:t>我们定义这个函数来反转一个字符串。</a:t>
            </a:r>
          </a:p>
        </p:txBody>
      </p:sp>
      <p:sp>
        <p:nvSpPr>
          <p:cNvPr id="11" name="标题 1">
            <a:extLst>
              <a:ext uri="{FF2B5EF4-FFF2-40B4-BE49-F238E27FC236}">
                <a16:creationId xmlns:a16="http://schemas.microsoft.com/office/drawing/2014/main" id="{C05F022D-08B7-EA8B-DB63-4B302497472C}"/>
              </a:ext>
            </a:extLst>
          </p:cNvPr>
          <p:cNvSpPr>
            <a:spLocks noGrp="1"/>
          </p:cNvSpPr>
          <p:nvPr>
            <p:ph type="title"/>
          </p:nvPr>
        </p:nvSpPr>
        <p:spPr>
          <a:xfrm>
            <a:off x="838200" y="-17470"/>
            <a:ext cx="11201400" cy="1325563"/>
          </a:xfrm>
        </p:spPr>
        <p:txBody>
          <a:bodyPr>
            <a:normAutofit/>
          </a:bodyPr>
          <a:lstStyle/>
          <a:p>
            <a:r>
              <a:rPr lang="zh-CN" dirty="0"/>
              <a:t>4.1。回文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45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453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560,&quot;width&quot;:15690}"/>
</p:tagLst>
</file>

<file path=ppt/theme/theme1.xml><?xml version="1.0" encoding="utf-8"?>
<a:theme xmlns:a="http://schemas.openxmlformats.org/drawingml/2006/main" name="7_Blank Presentation">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1250</TotalTime>
  <Words>2310</Words>
  <Application>Microsoft Office PowerPoint</Application>
  <PresentationFormat>宽屏</PresentationFormat>
  <Paragraphs>222</Paragraphs>
  <Slides>24</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Charcoal CY</vt:lpstr>
      <vt:lpstr>Google Sans</vt:lpstr>
      <vt:lpstr>Arial</vt:lpstr>
      <vt:lpstr>Calibri</vt:lpstr>
      <vt:lpstr>Calibri Light</vt:lpstr>
      <vt:lpstr>Courier New</vt:lpstr>
      <vt:lpstr>Helvetica</vt:lpstr>
      <vt:lpstr>Roboto</vt:lpstr>
      <vt:lpstr>Times New Roman</vt:lpstr>
      <vt:lpstr>7_Blank Presentation</vt:lpstr>
      <vt:lpstr>Tutorial 2  Get familiar with VS Code &amp; Makefile  and  String Applications</vt:lpstr>
      <vt:lpstr>今天的目标</vt:lpstr>
      <vt:lpstr>2. 概念</vt:lpstr>
      <vt:lpstr>3.熟悉字符串的一些常用操作</vt:lpstr>
      <vt:lpstr>3.&lt; cctype &gt;( ctype.h )接口 这个头文件声明了一组函数来分类和转换 个别字符。</vt:lpstr>
      <vt:lpstr>3.&lt; cstring &gt;( string.h )接口 这个头文件定义了几个函数来操作 C 字符串和数组。</vt:lpstr>
      <vt:lpstr>3. Operators on the string Class</vt:lpstr>
      <vt:lpstr>3. 字符串类上的运算符</vt:lpstr>
      <vt:lpstr>4.1。回文</vt:lpstr>
      <vt:lpstr>PowerPoint 演示文稿</vt:lpstr>
      <vt:lpstr>PowerPoint 演示文稿</vt:lpstr>
      <vt:lpstr>PowerPoint 演示文稿</vt:lpstr>
      <vt:lpstr>PowerPoint 演示文稿</vt:lpstr>
      <vt:lpstr>PowerPoint 演示文稿</vt:lpstr>
      <vt:lpstr>5.1。通过命令行运行代码 a)纯命令行编译，使用“g++”编译命令</vt:lpstr>
      <vt:lpstr>5.1。通过命令行运行代码 a)纯命令行编译，使用“g++”编译命令</vt:lpstr>
      <vt:lpstr>5.1。通过命令行运行代码 a)纯命令行编译，使用“g++”编译命令</vt:lpstr>
      <vt:lpstr>5.1。通过命令行运行代码 b) 通过纯命令行编译，使用“ makefile ”。</vt:lpstr>
      <vt:lpstr>5.1。通过命令行运行代码 b) 通过纯命令行编译，使用“ makefile ”。</vt:lpstr>
      <vt:lpstr>5.1。通过命令行运行代码 b) 通过纯命令行编译，使用“ makefile ”。</vt:lpstr>
      <vt:lpstr>5.2.通过 VS Code make-extension 运行代码</vt:lpstr>
      <vt:lpstr>5.2.通过 VS Code make-extension 运行代码</vt:lpstr>
      <vt:lpstr>5.2.通过 VS Code make-extension 运行代码</vt:lpstr>
      <vt:lpstr>5.2.通过 VS Code make-extension 运行代码</vt:lpstr>
    </vt:vector>
  </TitlesOfParts>
  <Company>Stanford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3—Expressions</dc:title>
  <dc:creator>王家驹</dc:creator>
  <cp:lastModifiedBy>Jiaju Wang (SDS, 121090544)</cp:lastModifiedBy>
  <cp:revision>653</cp:revision>
  <dcterms:created xsi:type="dcterms:W3CDTF">2014-07-01T16:34:00Z</dcterms:created>
  <dcterms:modified xsi:type="dcterms:W3CDTF">2022-09-22T18:03:33Z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