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0" r:id="rId1"/>
  </p:sldMasterIdLst>
  <p:notesMasterIdLst>
    <p:notesMasterId r:id="rId26"/>
  </p:notesMasterIdLst>
  <p:sldIdLst>
    <p:sldId id="567" r:id="rId2"/>
    <p:sldId id="569" r:id="rId3"/>
    <p:sldId id="570" r:id="rId4"/>
    <p:sldId id="572" r:id="rId5"/>
    <p:sldId id="573" r:id="rId6"/>
    <p:sldId id="575" r:id="rId7"/>
    <p:sldId id="576" r:id="rId8"/>
    <p:sldId id="490" r:id="rId9"/>
    <p:sldId id="541" r:id="rId10"/>
    <p:sldId id="565" r:id="rId11"/>
    <p:sldId id="544" r:id="rId12"/>
    <p:sldId id="545" r:id="rId13"/>
    <p:sldId id="542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7" r:id="rId22"/>
    <p:sldId id="590" r:id="rId23"/>
    <p:sldId id="591" r:id="rId24"/>
    <p:sldId id="589" r:id="rId2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00FF"/>
    <a:srgbClr val="CCFFCC"/>
    <a:srgbClr val="CCFFFF"/>
    <a:srgbClr val="D5FFFF"/>
    <a:srgbClr val="009900"/>
    <a:srgbClr val="66FF66"/>
    <a:srgbClr val="9696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21C72-E87A-C342-A1F8-A4DB15AD14BF}" v="125" dt="2021-09-18T09:20:15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9" autoAdjust="0"/>
    <p:restoredTop sz="86190" autoAdjust="0"/>
  </p:normalViewPr>
  <p:slideViewPr>
    <p:cSldViewPr showGuides="1">
      <p:cViewPr varScale="1">
        <p:scale>
          <a:sx n="86" d="100"/>
          <a:sy n="86" d="100"/>
        </p:scale>
        <p:origin x="42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8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钦波 孙" userId="b1fc6dd5df15ac9a" providerId="LiveId" clId="{DCF21C72-E87A-C342-A1F8-A4DB15AD14BF}"/>
    <pc:docChg chg="undo custSel addSld delSld modSld">
      <pc:chgData name="钦波 孙" userId="b1fc6dd5df15ac9a" providerId="LiveId" clId="{DCF21C72-E87A-C342-A1F8-A4DB15AD14BF}" dt="2021-09-18T09:20:37.230" v="365" actId="20577"/>
      <pc:docMkLst>
        <pc:docMk/>
      </pc:docMkLst>
      <pc:sldChg chg="modSp add mod">
        <pc:chgData name="钦波 孙" userId="b1fc6dd5df15ac9a" providerId="LiveId" clId="{DCF21C72-E87A-C342-A1F8-A4DB15AD14BF}" dt="2021-09-17T13:45:57.259" v="5" actId="20577"/>
        <pc:sldMkLst>
          <pc:docMk/>
          <pc:sldMk cId="0" sldId="490"/>
        </pc:sldMkLst>
        <pc:spChg chg="mod">
          <ac:chgData name="钦波 孙" userId="b1fc6dd5df15ac9a" providerId="LiveId" clId="{DCF21C72-E87A-C342-A1F8-A4DB15AD14BF}" dt="2021-09-17T13:45:57.259" v="5" actId="20577"/>
          <ac:spMkLst>
            <pc:docMk/>
            <pc:sldMk cId="0" sldId="490"/>
            <ac:spMk id="534530" creationId="{00000000-0000-0000-0000-000000000000}"/>
          </ac:spMkLst>
        </pc:spChg>
      </pc:sldChg>
      <pc:sldChg chg="modSp mod modAnim modNotesTx">
        <pc:chgData name="钦波 孙" userId="b1fc6dd5df15ac9a" providerId="LiveId" clId="{DCF21C72-E87A-C342-A1F8-A4DB15AD14BF}" dt="2021-09-18T05:21:39.851" v="111" actId="20577"/>
        <pc:sldMkLst>
          <pc:docMk/>
          <pc:sldMk cId="0" sldId="541"/>
        </pc:sldMkLst>
        <pc:spChg chg="mod">
          <ac:chgData name="钦波 孙" userId="b1fc6dd5df15ac9a" providerId="LiveId" clId="{DCF21C72-E87A-C342-A1F8-A4DB15AD14BF}" dt="2021-09-17T13:18:56.643" v="0" actId="20577"/>
          <ac:spMkLst>
            <pc:docMk/>
            <pc:sldMk cId="0" sldId="541"/>
            <ac:spMk id="534530" creationId="{00000000-0000-0000-0000-000000000000}"/>
          </ac:spMkLst>
        </pc:spChg>
        <pc:spChg chg="mod">
          <ac:chgData name="钦波 孙" userId="b1fc6dd5df15ac9a" providerId="LiveId" clId="{DCF21C72-E87A-C342-A1F8-A4DB15AD14BF}" dt="2021-09-17T13:59:01.567" v="75" actId="20577"/>
          <ac:spMkLst>
            <pc:docMk/>
            <pc:sldMk cId="0" sldId="541"/>
            <ac:spMk id="534531" creationId="{00000000-0000-0000-0000-000000000000}"/>
          </ac:spMkLst>
        </pc:spChg>
      </pc:sldChg>
      <pc:sldChg chg="modSp modAnim modNotesTx">
        <pc:chgData name="钦波 孙" userId="b1fc6dd5df15ac9a" providerId="LiveId" clId="{DCF21C72-E87A-C342-A1F8-A4DB15AD14BF}" dt="2021-09-18T08:51:21.897" v="240" actId="20577"/>
        <pc:sldMkLst>
          <pc:docMk/>
          <pc:sldMk cId="0" sldId="544"/>
        </pc:sldMkLst>
        <pc:spChg chg="mod">
          <ac:chgData name="钦波 孙" userId="b1fc6dd5df15ac9a" providerId="LiveId" clId="{DCF21C72-E87A-C342-A1F8-A4DB15AD14BF}" dt="2021-09-18T08:51:21.897" v="240" actId="20577"/>
          <ac:spMkLst>
            <pc:docMk/>
            <pc:sldMk cId="0" sldId="544"/>
            <ac:spMk id="534531" creationId="{00000000-0000-0000-0000-000000000000}"/>
          </ac:spMkLst>
        </pc:spChg>
      </pc:sldChg>
      <pc:sldChg chg="modSp mod modNotesTx">
        <pc:chgData name="钦波 孙" userId="b1fc6dd5df15ac9a" providerId="LiveId" clId="{DCF21C72-E87A-C342-A1F8-A4DB15AD14BF}" dt="2021-09-18T05:21:33.332" v="109" actId="20577"/>
        <pc:sldMkLst>
          <pc:docMk/>
          <pc:sldMk cId="0" sldId="545"/>
        </pc:sldMkLst>
        <pc:spChg chg="mod">
          <ac:chgData name="钦波 孙" userId="b1fc6dd5df15ac9a" providerId="LiveId" clId="{DCF21C72-E87A-C342-A1F8-A4DB15AD14BF}" dt="2021-09-17T13:59:25.867" v="87" actId="20577"/>
          <ac:spMkLst>
            <pc:docMk/>
            <pc:sldMk cId="0" sldId="545"/>
            <ac:spMk id="534530" creationId="{00000000-0000-0000-0000-000000000000}"/>
          </ac:spMkLst>
        </pc:spChg>
      </pc:sldChg>
      <pc:sldChg chg="addSp modSp mod">
        <pc:chgData name="钦波 孙" userId="b1fc6dd5df15ac9a" providerId="LiveId" clId="{DCF21C72-E87A-C342-A1F8-A4DB15AD14BF}" dt="2021-09-18T09:20:37.230" v="365" actId="20577"/>
        <pc:sldMkLst>
          <pc:docMk/>
          <pc:sldMk cId="0" sldId="549"/>
        </pc:sldMkLst>
        <pc:spChg chg="add mod">
          <ac:chgData name="钦波 孙" userId="b1fc6dd5df15ac9a" providerId="LiveId" clId="{DCF21C72-E87A-C342-A1F8-A4DB15AD14BF}" dt="2021-09-18T09:20:11.673" v="344" actId="207"/>
          <ac:spMkLst>
            <pc:docMk/>
            <pc:sldMk cId="0" sldId="549"/>
            <ac:spMk id="2" creationId="{57274FEC-07A1-E64B-ACC0-D8943F74CE7A}"/>
          </ac:spMkLst>
        </pc:spChg>
        <pc:spChg chg="add mod">
          <ac:chgData name="钦波 孙" userId="b1fc6dd5df15ac9a" providerId="LiveId" clId="{DCF21C72-E87A-C342-A1F8-A4DB15AD14BF}" dt="2021-09-18T09:17:00.502" v="244" actId="14100"/>
          <ac:spMkLst>
            <pc:docMk/>
            <pc:sldMk cId="0" sldId="549"/>
            <ac:spMk id="8" creationId="{D318B36E-5508-FB44-8573-CA42B57FAE60}"/>
          </ac:spMkLst>
        </pc:spChg>
        <pc:spChg chg="add mod">
          <ac:chgData name="钦波 孙" userId="b1fc6dd5df15ac9a" providerId="LiveId" clId="{DCF21C72-E87A-C342-A1F8-A4DB15AD14BF}" dt="2021-09-18T09:17:08.384" v="247" actId="1036"/>
          <ac:spMkLst>
            <pc:docMk/>
            <pc:sldMk cId="0" sldId="549"/>
            <ac:spMk id="9" creationId="{AE614D5D-8A17-E649-BBEA-5AC132249788}"/>
          </ac:spMkLst>
        </pc:spChg>
        <pc:spChg chg="add mod">
          <ac:chgData name="钦波 孙" userId="b1fc6dd5df15ac9a" providerId="LiveId" clId="{DCF21C72-E87A-C342-A1F8-A4DB15AD14BF}" dt="2021-09-18T09:18:24.868" v="249" actId="1076"/>
          <ac:spMkLst>
            <pc:docMk/>
            <pc:sldMk cId="0" sldId="549"/>
            <ac:spMk id="10" creationId="{B92F1E5E-BCCE-BB41-8C2F-731D57733643}"/>
          </ac:spMkLst>
        </pc:spChg>
        <pc:spChg chg="add mod">
          <ac:chgData name="钦波 孙" userId="b1fc6dd5df15ac9a" providerId="LiveId" clId="{DCF21C72-E87A-C342-A1F8-A4DB15AD14BF}" dt="2021-09-18T09:20:37.230" v="365" actId="20577"/>
          <ac:spMkLst>
            <pc:docMk/>
            <pc:sldMk cId="0" sldId="549"/>
            <ac:spMk id="12" creationId="{F78C59F4-5EAA-844F-B1C4-3D6496AC086C}"/>
          </ac:spMkLst>
        </pc:spChg>
        <pc:spChg chg="add mod">
          <ac:chgData name="钦波 孙" userId="b1fc6dd5df15ac9a" providerId="LiveId" clId="{DCF21C72-E87A-C342-A1F8-A4DB15AD14BF}" dt="2021-09-18T09:20:33.321" v="364" actId="20577"/>
          <ac:spMkLst>
            <pc:docMk/>
            <pc:sldMk cId="0" sldId="549"/>
            <ac:spMk id="13" creationId="{9509C145-372B-0845-AD44-52472AF37AB6}"/>
          </ac:spMkLst>
        </pc:spChg>
      </pc:sldChg>
      <pc:sldChg chg="addSp delSp modSp mod">
        <pc:chgData name="钦波 孙" userId="b1fc6dd5df15ac9a" providerId="LiveId" clId="{DCF21C72-E87A-C342-A1F8-A4DB15AD14BF}" dt="2021-09-18T02:57:26.103" v="108" actId="14100"/>
        <pc:sldMkLst>
          <pc:docMk/>
          <pc:sldMk cId="2225150946" sldId="563"/>
        </pc:sldMkLst>
        <pc:spChg chg="mod">
          <ac:chgData name="钦波 孙" userId="b1fc6dd5df15ac9a" providerId="LiveId" clId="{DCF21C72-E87A-C342-A1F8-A4DB15AD14BF}" dt="2021-09-18T02:56:54.795" v="88" actId="20577"/>
          <ac:spMkLst>
            <pc:docMk/>
            <pc:sldMk cId="2225150946" sldId="563"/>
            <ac:spMk id="2" creationId="{D0BBA694-4C9C-4EC6-8446-2CB752F14BA0}"/>
          </ac:spMkLst>
        </pc:spChg>
        <pc:spChg chg="del">
          <ac:chgData name="钦波 孙" userId="b1fc6dd5df15ac9a" providerId="LiveId" clId="{DCF21C72-E87A-C342-A1F8-A4DB15AD14BF}" dt="2021-09-17T13:50:44.637" v="27" actId="478"/>
          <ac:spMkLst>
            <pc:docMk/>
            <pc:sldMk cId="2225150946" sldId="563"/>
            <ac:spMk id="3" creationId="{19F0497C-61E9-4359-AAF3-3588DC34D739}"/>
          </ac:spMkLst>
        </pc:spChg>
        <pc:spChg chg="add mod">
          <ac:chgData name="钦波 孙" userId="b1fc6dd5df15ac9a" providerId="LiveId" clId="{DCF21C72-E87A-C342-A1F8-A4DB15AD14BF}" dt="2021-09-18T02:57:26.103" v="108" actId="14100"/>
          <ac:spMkLst>
            <pc:docMk/>
            <pc:sldMk cId="2225150946" sldId="563"/>
            <ac:spMk id="3" creationId="{BFAA2BC6-390F-B44D-9FB2-179B721AC0BA}"/>
          </ac:spMkLst>
        </pc:spChg>
        <pc:spChg chg="add del mod">
          <ac:chgData name="钦波 孙" userId="b1fc6dd5df15ac9a" providerId="LiveId" clId="{DCF21C72-E87A-C342-A1F8-A4DB15AD14BF}" dt="2021-09-17T13:50:46.983" v="28" actId="478"/>
          <ac:spMkLst>
            <pc:docMk/>
            <pc:sldMk cId="2225150946" sldId="563"/>
            <ac:spMk id="5" creationId="{7598FA87-2E36-814D-8D3F-52949C2B290D}"/>
          </ac:spMkLst>
        </pc:spChg>
      </pc:sldChg>
      <pc:sldChg chg="addSp delSp modSp add mod">
        <pc:chgData name="钦波 孙" userId="b1fc6dd5df15ac9a" providerId="LiveId" clId="{DCF21C72-E87A-C342-A1F8-A4DB15AD14BF}" dt="2021-09-17T13:58:26.942" v="74" actId="20577"/>
        <pc:sldMkLst>
          <pc:docMk/>
          <pc:sldMk cId="138236652" sldId="564"/>
        </pc:sldMkLst>
        <pc:spChg chg="del">
          <ac:chgData name="钦波 孙" userId="b1fc6dd5df15ac9a" providerId="LiveId" clId="{DCF21C72-E87A-C342-A1F8-A4DB15AD14BF}" dt="2021-09-17T13:51:08.446" v="35" actId="478"/>
          <ac:spMkLst>
            <pc:docMk/>
            <pc:sldMk cId="138236652" sldId="564"/>
            <ac:spMk id="2" creationId="{D0BBA694-4C9C-4EC6-8446-2CB752F14BA0}"/>
          </ac:spMkLst>
        </pc:spChg>
        <pc:spChg chg="mod">
          <ac:chgData name="钦波 孙" userId="b1fc6dd5df15ac9a" providerId="LiveId" clId="{DCF21C72-E87A-C342-A1F8-A4DB15AD14BF}" dt="2021-09-17T13:51:56.404" v="64" actId="20577"/>
          <ac:spMkLst>
            <pc:docMk/>
            <pc:sldMk cId="138236652" sldId="564"/>
            <ac:spMk id="3" creationId="{19F0497C-61E9-4359-AAF3-3588DC34D739}"/>
          </ac:spMkLst>
        </pc:spChg>
        <pc:spChg chg="add del mod">
          <ac:chgData name="钦波 孙" userId="b1fc6dd5df15ac9a" providerId="LiveId" clId="{DCF21C72-E87A-C342-A1F8-A4DB15AD14BF}" dt="2021-09-17T13:51:09.578" v="36" actId="478"/>
          <ac:spMkLst>
            <pc:docMk/>
            <pc:sldMk cId="138236652" sldId="564"/>
            <ac:spMk id="5" creationId="{A58DD472-D4A4-AF46-B36B-752A8EB2B035}"/>
          </ac:spMkLst>
        </pc:spChg>
        <pc:spChg chg="add mod">
          <ac:chgData name="钦波 孙" userId="b1fc6dd5df15ac9a" providerId="LiveId" clId="{DCF21C72-E87A-C342-A1F8-A4DB15AD14BF}" dt="2021-09-17T13:58:26.942" v="74" actId="20577"/>
          <ac:spMkLst>
            <pc:docMk/>
            <pc:sldMk cId="138236652" sldId="564"/>
            <ac:spMk id="6" creationId="{05ADB2BC-4D61-514F-AB56-D87FF2901344}"/>
          </ac:spMkLst>
        </pc:spChg>
      </pc:sldChg>
      <pc:sldChg chg="delSp new del mod">
        <pc:chgData name="钦波 孙" userId="b1fc6dd5df15ac9a" providerId="LiveId" clId="{DCF21C72-E87A-C342-A1F8-A4DB15AD14BF}" dt="2021-09-17T13:45:53.097" v="4" actId="2696"/>
        <pc:sldMkLst>
          <pc:docMk/>
          <pc:sldMk cId="729110381" sldId="564"/>
        </pc:sldMkLst>
        <pc:spChg chg="del">
          <ac:chgData name="钦波 孙" userId="b1fc6dd5df15ac9a" providerId="LiveId" clId="{DCF21C72-E87A-C342-A1F8-A4DB15AD14BF}" dt="2021-09-17T13:25:42.260" v="2" actId="478"/>
          <ac:spMkLst>
            <pc:docMk/>
            <pc:sldMk cId="729110381" sldId="564"/>
            <ac:spMk id="2" creationId="{A9F78427-6752-454B-8ED0-B390C49AA8FC}"/>
          </ac:spMkLst>
        </pc:spChg>
        <pc:spChg chg="del">
          <ac:chgData name="钦波 孙" userId="b1fc6dd5df15ac9a" providerId="LiveId" clId="{DCF21C72-E87A-C342-A1F8-A4DB15AD14BF}" dt="2021-09-17T13:25:42.260" v="2" actId="478"/>
          <ac:spMkLst>
            <pc:docMk/>
            <pc:sldMk cId="729110381" sldId="564"/>
            <ac:spMk id="3" creationId="{2BEAB7AB-6E49-E147-8826-4DD84FE4E5B8}"/>
          </ac:spMkLst>
        </pc:spChg>
      </pc:sldChg>
      <pc:sldChg chg="addSp delSp modSp add mod delAnim modAnim">
        <pc:chgData name="钦波 孙" userId="b1fc6dd5df15ac9a" providerId="LiveId" clId="{DCF21C72-E87A-C342-A1F8-A4DB15AD14BF}" dt="2021-09-18T08:46:03.792" v="234" actId="14100"/>
        <pc:sldMkLst>
          <pc:docMk/>
          <pc:sldMk cId="4247015576" sldId="565"/>
        </pc:sldMkLst>
        <pc:spChg chg="add del">
          <ac:chgData name="钦波 孙" userId="b1fc6dd5df15ac9a" providerId="LiveId" clId="{DCF21C72-E87A-C342-A1F8-A4DB15AD14BF}" dt="2021-09-18T08:39:36.352" v="117"/>
          <ac:spMkLst>
            <pc:docMk/>
            <pc:sldMk cId="4247015576" sldId="565"/>
            <ac:spMk id="3" creationId="{38B20894-897B-C247-AA71-88488EAEEEDF}"/>
          </ac:spMkLst>
        </pc:spChg>
        <pc:spChg chg="add del">
          <ac:chgData name="钦波 孙" userId="b1fc6dd5df15ac9a" providerId="LiveId" clId="{DCF21C72-E87A-C342-A1F8-A4DB15AD14BF}" dt="2021-09-18T08:39:36.352" v="117"/>
          <ac:spMkLst>
            <pc:docMk/>
            <pc:sldMk cId="4247015576" sldId="565"/>
            <ac:spMk id="4" creationId="{D5DDBBC1-A3D3-FF4B-8B6A-88C045B065E0}"/>
          </ac:spMkLst>
        </pc:spChg>
        <pc:spChg chg="add">
          <ac:chgData name="钦波 孙" userId="b1fc6dd5df15ac9a" providerId="LiveId" clId="{DCF21C72-E87A-C342-A1F8-A4DB15AD14BF}" dt="2021-09-18T08:39:43.713" v="118"/>
          <ac:spMkLst>
            <pc:docMk/>
            <pc:sldMk cId="4247015576" sldId="565"/>
            <ac:spMk id="5" creationId="{81BC75C9-D0B6-FF49-8C06-CE1DA121463B}"/>
          </ac:spMkLst>
        </pc:spChg>
        <pc:spChg chg="add del">
          <ac:chgData name="钦波 孙" userId="b1fc6dd5df15ac9a" providerId="LiveId" clId="{DCF21C72-E87A-C342-A1F8-A4DB15AD14BF}" dt="2021-09-18T08:45:04.254" v="224" actId="478"/>
          <ac:spMkLst>
            <pc:docMk/>
            <pc:sldMk cId="4247015576" sldId="565"/>
            <ac:spMk id="6" creationId="{EC1C2315-E0E3-2D43-A685-6E2C7EDC8182}"/>
          </ac:spMkLst>
        </pc:spChg>
        <pc:spChg chg="add del mod">
          <ac:chgData name="钦波 孙" userId="b1fc6dd5df15ac9a" providerId="LiveId" clId="{DCF21C72-E87A-C342-A1F8-A4DB15AD14BF}" dt="2021-09-18T08:44:58.505" v="223" actId="478"/>
          <ac:spMkLst>
            <pc:docMk/>
            <pc:sldMk cId="4247015576" sldId="565"/>
            <ac:spMk id="8" creationId="{260FEC2E-6701-3D40-9EA2-F3E61162D56A}"/>
          </ac:spMkLst>
        </pc:spChg>
        <pc:spChg chg="add mod">
          <ac:chgData name="钦波 孙" userId="b1fc6dd5df15ac9a" providerId="LiveId" clId="{DCF21C72-E87A-C342-A1F8-A4DB15AD14BF}" dt="2021-09-18T08:45:46.075" v="229" actId="1582"/>
          <ac:spMkLst>
            <pc:docMk/>
            <pc:sldMk cId="4247015576" sldId="565"/>
            <ac:spMk id="9" creationId="{C66BD729-E792-C04D-A22B-C6FC09E193EE}"/>
          </ac:spMkLst>
        </pc:spChg>
        <pc:spChg chg="add del mod">
          <ac:chgData name="钦波 孙" userId="b1fc6dd5df15ac9a" providerId="LiveId" clId="{DCF21C72-E87A-C342-A1F8-A4DB15AD14BF}" dt="2021-09-18T08:45:53.225" v="231"/>
          <ac:spMkLst>
            <pc:docMk/>
            <pc:sldMk cId="4247015576" sldId="565"/>
            <ac:spMk id="10" creationId="{5AFDAF24-B505-3F4D-A995-67C7D503CEEA}"/>
          </ac:spMkLst>
        </pc:spChg>
        <pc:spChg chg="add mod">
          <ac:chgData name="钦波 孙" userId="b1fc6dd5df15ac9a" providerId="LiveId" clId="{DCF21C72-E87A-C342-A1F8-A4DB15AD14BF}" dt="2021-09-18T08:44:50.095" v="221" actId="1076"/>
          <ac:spMkLst>
            <pc:docMk/>
            <pc:sldMk cId="4247015576" sldId="565"/>
            <ac:spMk id="18" creationId="{2E1F6DD5-5A37-8C4D-901D-AAF7720331D5}"/>
          </ac:spMkLst>
        </pc:spChg>
        <pc:spChg chg="add mod">
          <ac:chgData name="钦波 孙" userId="b1fc6dd5df15ac9a" providerId="LiveId" clId="{DCF21C72-E87A-C342-A1F8-A4DB15AD14BF}" dt="2021-09-18T08:46:03.792" v="234" actId="14100"/>
          <ac:spMkLst>
            <pc:docMk/>
            <pc:sldMk cId="4247015576" sldId="565"/>
            <ac:spMk id="27" creationId="{969FE752-B68E-3749-A6CF-87FFFF8FE335}"/>
          </ac:spMkLst>
        </pc:spChg>
        <pc:spChg chg="add del">
          <ac:chgData name="钦波 孙" userId="b1fc6dd5df15ac9a" providerId="LiveId" clId="{DCF21C72-E87A-C342-A1F8-A4DB15AD14BF}" dt="2021-09-18T08:44:58.505" v="223" actId="478"/>
          <ac:spMkLst>
            <pc:docMk/>
            <pc:sldMk cId="4247015576" sldId="565"/>
            <ac:spMk id="534530" creationId="{00000000-0000-0000-0000-000000000000}"/>
          </ac:spMkLst>
        </pc:spChg>
        <pc:spChg chg="del mod">
          <ac:chgData name="钦波 孙" userId="b1fc6dd5df15ac9a" providerId="LiveId" clId="{DCF21C72-E87A-C342-A1F8-A4DB15AD14BF}" dt="2021-09-18T08:44:45.736" v="220" actId="478"/>
          <ac:spMkLst>
            <pc:docMk/>
            <pc:sldMk cId="4247015576" sldId="565"/>
            <ac:spMk id="534531" creationId="{00000000-0000-0000-0000-000000000000}"/>
          </ac:spMkLst>
        </pc:spChg>
        <pc:spChg chg="del">
          <ac:chgData name="钦波 孙" userId="b1fc6dd5df15ac9a" providerId="LiveId" clId="{DCF21C72-E87A-C342-A1F8-A4DB15AD14BF}" dt="2021-09-18T08:44:34.774" v="216" actId="478"/>
          <ac:spMkLst>
            <pc:docMk/>
            <pc:sldMk cId="4247015576" sldId="565"/>
            <ac:spMk id="534542" creationId="{00000000-0000-0000-0000-000000000000}"/>
          </ac:spMkLst>
        </pc:spChg>
        <pc:spChg chg="del">
          <ac:chgData name="钦波 孙" userId="b1fc6dd5df15ac9a" providerId="LiveId" clId="{DCF21C72-E87A-C342-A1F8-A4DB15AD14BF}" dt="2021-09-18T08:44:37.858" v="217" actId="478"/>
          <ac:spMkLst>
            <pc:docMk/>
            <pc:sldMk cId="4247015576" sldId="565"/>
            <ac:spMk id="534543" creationId="{00000000-0000-0000-0000-000000000000}"/>
          </ac:spMkLst>
        </pc:spChg>
        <pc:spChg chg="del">
          <ac:chgData name="钦波 孙" userId="b1fc6dd5df15ac9a" providerId="LiveId" clId="{DCF21C72-E87A-C342-A1F8-A4DB15AD14BF}" dt="2021-09-18T08:44:37.858" v="217" actId="478"/>
          <ac:spMkLst>
            <pc:docMk/>
            <pc:sldMk cId="4247015576" sldId="565"/>
            <ac:spMk id="534544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49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50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51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52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53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54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55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59" creationId="{00000000-0000-0000-0000-000000000000}"/>
          </ac:spMkLst>
        </pc:spChg>
        <pc:grpChg chg="del">
          <ac:chgData name="钦波 孙" userId="b1fc6dd5df15ac9a" providerId="LiveId" clId="{DCF21C72-E87A-C342-A1F8-A4DB15AD14BF}" dt="2021-09-18T08:39:19.194" v="113" actId="478"/>
          <ac:grpSpMkLst>
            <pc:docMk/>
            <pc:sldMk cId="4247015576" sldId="565"/>
            <ac:grpSpMk id="2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37231C64-B976-DF4A-874D-4A45D2B4256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487B3-5D62-2144-8033-5EFBE7F15CB5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8487B3-5D62-2144-8033-5EFBE7F15CB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8487B3-5D62-2144-8033-5EFBE7F15CB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8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8487B3-5D62-2144-8033-5EFBE7F15CB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8487B3-5D62-2144-8033-5EFBE7F15CB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CF1D7B4-7D21-984A-8BF8-051989CA5192}" type="slidenum">
              <a:rPr lang="en-US">
                <a:solidFill>
                  <a:prstClr val="black"/>
                </a:solidFill>
              </a:rPr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3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4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7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1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1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6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9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8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1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0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20090485@link.cuhk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reference/cctyp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reference/cstr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D1D75-D456-C03B-A045-5EDCF480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8600"/>
            <a:ext cx="12192000" cy="32813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Tutorial 2 </a:t>
            </a:r>
            <a:br>
              <a:rPr lang="en-US" altLang="zh-CN" b="1" dirty="0"/>
            </a:br>
            <a:r>
              <a:rPr lang="en-US" altLang="zh-CN" b="1" dirty="0"/>
              <a:t>Get familiar with VS Code &amp; </a:t>
            </a:r>
            <a:r>
              <a:rPr lang="en-US" altLang="zh-CN" b="1" dirty="0" err="1"/>
              <a:t>Makefile</a:t>
            </a: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en-US" altLang="zh-CN" b="1" dirty="0"/>
              <a:t>and </a:t>
            </a:r>
            <a:br>
              <a:rPr lang="en-US" altLang="zh-CN" b="1" dirty="0"/>
            </a:br>
            <a:r>
              <a:rPr lang="en-US" altLang="zh-CN" b="1" dirty="0"/>
              <a:t>String Applications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463F28-9881-D099-6571-FEC768BD6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655762"/>
          </a:xfrm>
        </p:spPr>
        <p:txBody>
          <a:bodyPr/>
          <a:lstStyle/>
          <a:p>
            <a:r>
              <a:rPr lang="en-US" dirty="0"/>
              <a:t>Sep. 19, 2022</a:t>
            </a:r>
          </a:p>
          <a:p>
            <a:r>
              <a:rPr lang="en-US" dirty="0"/>
              <a:t>Lai Wei (USTF)</a:t>
            </a:r>
          </a:p>
          <a:p>
            <a:r>
              <a:rPr lang="en-US" dirty="0"/>
              <a:t>(SDS, </a:t>
            </a:r>
            <a:r>
              <a:rPr lang="en-US" dirty="0">
                <a:hlinkClick r:id="rId2"/>
              </a:rPr>
              <a:t>120090485@link.cuhk.edu.cn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5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E1F6DD5-5A37-8C4D-901D-AAF7720331D5}"/>
              </a:ext>
            </a:extLst>
          </p:cNvPr>
          <p:cNvSpPr/>
          <p:nvPr/>
        </p:nvSpPr>
        <p:spPr>
          <a:xfrm>
            <a:off x="2266950" y="990601"/>
            <a:ext cx="7658100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string acronym(string str)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string result = "";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   bool inWord = false;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   int nc = str.length();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   for (int i = 0; i &lt; nc; i++) {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      char ch = str[i];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      if (inWord) {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	   </a:t>
            </a:r>
            <a:r>
              <a:rPr lang="en-US" altLang="en-CN" sz="20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if (!isalpha(ch)) inWord = false; </a:t>
            </a:r>
          </a:p>
          <a:p>
            <a:pPr lvl="1"/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	} else {</a:t>
            </a:r>
          </a:p>
          <a:p>
            <a:pPr lvl="1"/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	   if (isalpha(ch)) { </a:t>
            </a:r>
          </a:p>
          <a:p>
            <a:pPr lvl="1"/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		result += ch; </a:t>
            </a:r>
          </a:p>
          <a:p>
            <a:pPr lvl="1"/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		inWord = true; </a:t>
            </a:r>
          </a:p>
          <a:p>
            <a:pPr lvl="1"/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	   } </a:t>
            </a:r>
          </a:p>
          <a:p>
            <a:pPr lvl="1"/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	}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   }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   return result;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}</a:t>
            </a:r>
            <a:endParaRPr lang="en-CN" altLang="en-CN" sz="4400" b="0" dirty="0"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BC75C9-D0B6-FF49-8C06-CE1DA121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20878"/>
            <a:ext cx="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BD729-E792-C04D-A22B-C6FC09E193EE}"/>
              </a:ext>
            </a:extLst>
          </p:cNvPr>
          <p:cNvSpPr/>
          <p:nvPr/>
        </p:nvSpPr>
        <p:spPr bwMode="auto">
          <a:xfrm>
            <a:off x="3505200" y="3124200"/>
            <a:ext cx="5334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endParaRPr lang="en-CN" b="0" i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9FE752-B68E-3749-A6CF-87FFFF8FE335}"/>
              </a:ext>
            </a:extLst>
          </p:cNvPr>
          <p:cNvSpPr/>
          <p:nvPr/>
        </p:nvSpPr>
        <p:spPr bwMode="auto">
          <a:xfrm>
            <a:off x="3657600" y="4038600"/>
            <a:ext cx="22098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endParaRPr lang="en-CN" b="0" i="1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72D2D62-91B5-0DBB-6382-724F89EDA847}"/>
              </a:ext>
            </a:extLst>
          </p:cNvPr>
          <p:cNvSpPr txBox="1">
            <a:spLocks/>
          </p:cNvSpPr>
          <p:nvPr/>
        </p:nvSpPr>
        <p:spPr>
          <a:xfrm>
            <a:off x="838200" y="-17470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4.2. Acronym</a:t>
            </a:r>
          </a:p>
        </p:txBody>
      </p:sp>
    </p:spTree>
    <p:extLst>
      <p:ext uri="{BB962C8B-B14F-4D97-AF65-F5344CB8AC3E}">
        <p14:creationId xmlns:p14="http://schemas.microsoft.com/office/powerpoint/2010/main" val="424701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2006600" y="1003301"/>
            <a:ext cx="8128000" cy="5692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We describe a C++ program that reads a line of text from the user and then translates each word in that line from English to Pig Latin, a made-up language familiar to most children in the English-speaking world. </a:t>
            </a: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In Pig Latin, words are formed from their English counterparts by applying the following rules:</a:t>
            </a: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1. If the word contains no vowels (</a:t>
            </a:r>
            <a:r>
              <a:rPr lang="zh-CN" altLang="en-US" sz="2400" b="0" dirty="0">
                <a:solidFill>
                  <a:srgbClr val="000000"/>
                </a:solidFill>
              </a:rPr>
              <a:t>元音</a:t>
            </a:r>
            <a:r>
              <a:rPr lang="en-US" altLang="zh-CN" sz="2400" b="0" dirty="0">
                <a:solidFill>
                  <a:srgbClr val="000000"/>
                </a:solidFill>
              </a:rPr>
              <a:t>), no translation is done, which means that the translated word is the same as the original.</a:t>
            </a: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2. If the word begins with a vowel, the function adds the string "way" to the end of the original word.</a:t>
            </a: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3. If the word begins with a consonant (</a:t>
            </a:r>
            <a:r>
              <a:rPr lang="zh-CN" altLang="en-US" sz="2400" b="0" dirty="0">
                <a:solidFill>
                  <a:srgbClr val="000000"/>
                </a:solidFill>
              </a:rPr>
              <a:t>辅音</a:t>
            </a:r>
            <a:r>
              <a:rPr lang="en-US" altLang="zh-CN" sz="2400" b="0" dirty="0">
                <a:solidFill>
                  <a:srgbClr val="000000"/>
                </a:solidFill>
              </a:rPr>
              <a:t>), the function extracts the string of consonants up to the first vowel, moves that collection of consonants to the end of the word, and adds the string "</a:t>
            </a:r>
            <a:r>
              <a:rPr lang="en-US" altLang="zh-CN" sz="2400" dirty="0">
                <a:solidFill>
                  <a:srgbClr val="000000"/>
                </a:solidFill>
              </a:rPr>
              <a:t>ay</a:t>
            </a:r>
            <a:r>
              <a:rPr lang="en-US" altLang="zh-CN" sz="2400" b="0" dirty="0">
                <a:solidFill>
                  <a:srgbClr val="000000"/>
                </a:solidFill>
              </a:rPr>
              <a:t>".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19F567-75E1-2A6C-7FE1-28DBCF1D829F}"/>
              </a:ext>
            </a:extLst>
          </p:cNvPr>
          <p:cNvSpPr txBox="1">
            <a:spLocks/>
          </p:cNvSpPr>
          <p:nvPr/>
        </p:nvSpPr>
        <p:spPr>
          <a:xfrm>
            <a:off x="838200" y="-17470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4.3. Translating English to Pig Latin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2006600" y="1003301"/>
            <a:ext cx="8128000" cy="5692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As an example, suppose that the English word is </a:t>
            </a:r>
            <a:r>
              <a:rPr lang="en-US" altLang="zh-CN" sz="2400" i="1" dirty="0">
                <a:solidFill>
                  <a:srgbClr val="000000"/>
                </a:solidFill>
              </a:rPr>
              <a:t>scram</a:t>
            </a:r>
            <a:r>
              <a:rPr lang="en-US" altLang="zh-CN" sz="2400" b="0" dirty="0">
                <a:solidFill>
                  <a:srgbClr val="000000"/>
                </a:solidFill>
              </a:rPr>
              <a:t>. </a:t>
            </a:r>
            <a:r>
              <a:rPr lang="en-US" altLang="zh-CN" sz="2400" b="0" dirty="0">
                <a:solidFill>
                  <a:srgbClr val="FF0000"/>
                </a:solidFill>
              </a:rPr>
              <a:t>Because the word begins with a consonant</a:t>
            </a:r>
            <a:r>
              <a:rPr lang="en-US" altLang="zh-CN" sz="2400" b="0" dirty="0">
                <a:solidFill>
                  <a:srgbClr val="000000"/>
                </a:solidFill>
              </a:rPr>
              <a:t>, you divide it into two parts: one consisting of the letters before the first vowel and one consisting of that vowel and the remaining letters:</a:t>
            </a: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You then interchange these two parts and add ay at the end, as follows:</a:t>
            </a: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Thus the Pig Latin word for </a:t>
            </a:r>
            <a:r>
              <a:rPr lang="en-US" altLang="zh-CN" sz="2400" i="1" dirty="0">
                <a:solidFill>
                  <a:srgbClr val="000000"/>
                </a:solidFill>
              </a:rPr>
              <a:t>scram </a:t>
            </a:r>
            <a:r>
              <a:rPr lang="en-US" altLang="zh-CN" sz="2400" b="0" dirty="0">
                <a:solidFill>
                  <a:srgbClr val="000000"/>
                </a:solidFill>
              </a:rPr>
              <a:t>is </a:t>
            </a:r>
            <a:r>
              <a:rPr lang="en-US" altLang="zh-CN" sz="2400" i="1" dirty="0">
                <a:solidFill>
                  <a:srgbClr val="000000"/>
                </a:solidFill>
              </a:rPr>
              <a:t>amscray</a:t>
            </a:r>
            <a:r>
              <a:rPr lang="en-US" altLang="zh-CN" sz="2400" b="0" dirty="0">
                <a:solidFill>
                  <a:srgbClr val="000000"/>
                </a:solidFill>
              </a:rPr>
              <a:t>. </a:t>
            </a:r>
            <a:r>
              <a:rPr lang="en-US" altLang="zh-CN" sz="2400" b="0" dirty="0">
                <a:solidFill>
                  <a:srgbClr val="FF0000"/>
                </a:solidFill>
              </a:rPr>
              <a:t>For a word that begins with a vowel</a:t>
            </a:r>
            <a:r>
              <a:rPr lang="en-US" altLang="zh-CN" sz="2400" b="0" dirty="0">
                <a:solidFill>
                  <a:srgbClr val="000000"/>
                </a:solidFill>
              </a:rPr>
              <a:t>, such as </a:t>
            </a:r>
            <a:r>
              <a:rPr lang="en-US" altLang="zh-CN" sz="2400" i="1" dirty="0">
                <a:solidFill>
                  <a:srgbClr val="000000"/>
                </a:solidFill>
              </a:rPr>
              <a:t>apple</a:t>
            </a:r>
            <a:r>
              <a:rPr lang="en-US" altLang="zh-CN" sz="2400" b="0" dirty="0">
                <a:solidFill>
                  <a:srgbClr val="000000"/>
                </a:solidFill>
              </a:rPr>
              <a:t>, you simply add way to the end, which leaves you with </a:t>
            </a:r>
            <a:r>
              <a:rPr lang="en-US" altLang="zh-CN" sz="2400" i="1" dirty="0">
                <a:solidFill>
                  <a:srgbClr val="000000"/>
                </a:solidFill>
              </a:rPr>
              <a:t>appleway</a:t>
            </a:r>
            <a:r>
              <a:rPr lang="en-US" altLang="zh-CN" sz="2400" b="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010" y="2356486"/>
            <a:ext cx="2379980" cy="8591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431" y="3994151"/>
            <a:ext cx="3533775" cy="75247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E0742B0-C0A5-49BD-CAA0-32FEC83AABBD}"/>
              </a:ext>
            </a:extLst>
          </p:cNvPr>
          <p:cNvSpPr txBox="1">
            <a:spLocks/>
          </p:cNvSpPr>
          <p:nvPr/>
        </p:nvSpPr>
        <p:spPr>
          <a:xfrm>
            <a:off x="838200" y="-17470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4.3. Translating English to Pig Latin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2006600" y="1003301"/>
            <a:ext cx="8128000" cy="5692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A sample run of the program might look like this:</a:t>
            </a: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It is worth taking a careful look at the implementations of </a:t>
            </a:r>
            <a:r>
              <a:rPr lang="en-US" altLang="zh-CN" sz="2400" i="1" dirty="0">
                <a:solidFill>
                  <a:srgbClr val="000000"/>
                </a:solidFill>
              </a:rPr>
              <a:t>lineToPigLatin</a:t>
            </a:r>
            <a:r>
              <a:rPr lang="en-US" altLang="zh-CN" sz="2400" b="0" dirty="0">
                <a:solidFill>
                  <a:srgbClr val="000000"/>
                </a:solidFill>
              </a:rPr>
              <a:t> and </a:t>
            </a:r>
            <a:r>
              <a:rPr lang="en-US" altLang="zh-CN" sz="2400" i="1" dirty="0">
                <a:solidFill>
                  <a:srgbClr val="000000"/>
                </a:solidFill>
              </a:rPr>
              <a:t>wordToPigLatin</a:t>
            </a:r>
            <a:r>
              <a:rPr lang="en-US" altLang="zh-CN" sz="2400" b="0" dirty="0">
                <a:solidFill>
                  <a:srgbClr val="000000"/>
                </a:solidFill>
              </a:rPr>
              <a:t>. The </a:t>
            </a:r>
            <a:r>
              <a:rPr lang="en-US" altLang="zh-CN" sz="2400" i="1" dirty="0" err="1">
                <a:solidFill>
                  <a:srgbClr val="000000"/>
                </a:solidFill>
              </a:rPr>
              <a:t>lineToPigLatin</a:t>
            </a:r>
            <a:r>
              <a:rPr lang="en-US" altLang="zh-CN" sz="2400" b="0" dirty="0">
                <a:solidFill>
                  <a:srgbClr val="000000"/>
                </a:solidFill>
              </a:rPr>
              <a:t> function finds the word boundaries in the input and provides a useful pattern for separating a string into individual words. The </a:t>
            </a:r>
            <a:r>
              <a:rPr lang="en-US" altLang="zh-CN" sz="2400" i="1" dirty="0">
                <a:solidFill>
                  <a:srgbClr val="000000"/>
                </a:solidFill>
              </a:rPr>
              <a:t>wordToPigLatin</a:t>
            </a:r>
            <a:r>
              <a:rPr lang="en-US" altLang="zh-CN" sz="2400" b="0" dirty="0">
                <a:solidFill>
                  <a:srgbClr val="000000"/>
                </a:solidFill>
              </a:rPr>
              <a:t> function uses </a:t>
            </a:r>
            <a:r>
              <a:rPr lang="en-US" altLang="zh-CN" sz="2400" i="1" dirty="0">
                <a:solidFill>
                  <a:srgbClr val="000000"/>
                </a:solidFill>
              </a:rPr>
              <a:t>substr</a:t>
            </a:r>
            <a:r>
              <a:rPr lang="en-US" altLang="zh-CN" sz="2400" b="0" dirty="0">
                <a:solidFill>
                  <a:srgbClr val="000000"/>
                </a:solidFill>
              </a:rPr>
              <a:t> to extract pieces of the English word and then uses concatenation to put them back together in their Pig Latin form. In Chapter 6, you will learn about a more general facility called a token scanner that divides a string into its logically connected parts.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87066" y="1487171"/>
            <a:ext cx="5766435" cy="167576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B7D9899-974D-80F2-6B9D-CAB4A15CE480}"/>
              </a:ext>
            </a:extLst>
          </p:cNvPr>
          <p:cNvSpPr txBox="1">
            <a:spLocks/>
          </p:cNvSpPr>
          <p:nvPr/>
        </p:nvSpPr>
        <p:spPr>
          <a:xfrm>
            <a:off x="838200" y="-17470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4.3. Translating English to Pig Latin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6F11-1810-4EDD-BAF5-F1AF64A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200" cy="1325563"/>
          </a:xfrm>
        </p:spPr>
        <p:txBody>
          <a:bodyPr/>
          <a:lstStyle/>
          <a:p>
            <a:r>
              <a:rPr lang="en-US" dirty="0"/>
              <a:t>5.1. Run the code via command lines (terminal)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A559-C5A3-6C37-167C-CE86E14A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2975"/>
          </a:xfrm>
        </p:spPr>
        <p:txBody>
          <a:bodyPr/>
          <a:lstStyle/>
          <a:p>
            <a:r>
              <a:rPr lang="en-US" dirty="0"/>
              <a:t>If you don’t know how, or fail to set the VS Code </a:t>
            </a:r>
            <a:r>
              <a:rPr lang="en-US" dirty="0" err="1"/>
              <a:t>makefile</a:t>
            </a:r>
            <a:r>
              <a:rPr lang="en-US" dirty="0"/>
              <a:t> extension (</a:t>
            </a:r>
            <a:r>
              <a:rPr lang="en-US" dirty="0" err="1"/>
              <a:t>settings.json</a:t>
            </a:r>
            <a:r>
              <a:rPr lang="en-US" dirty="0"/>
              <a:t>), you can </a:t>
            </a:r>
            <a:r>
              <a:rPr lang="en-US" b="1" dirty="0"/>
              <a:t>ALWAYS</a:t>
            </a:r>
            <a:r>
              <a:rPr lang="en-US" dirty="0"/>
              <a:t> use </a:t>
            </a:r>
            <a:r>
              <a:rPr lang="en-US" b="1" dirty="0"/>
              <a:t>COMMAND LINES </a:t>
            </a:r>
            <a:r>
              <a:rPr lang="en-US" dirty="0"/>
              <a:t>to compile and run your C++ code.</a:t>
            </a:r>
          </a:p>
          <a:p>
            <a:r>
              <a:rPr lang="en-US" dirty="0"/>
              <a:t>Only pre-requisite: you can run “make --version” and “g++ --version” in the command lines.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23341D-D2B9-FDE7-FE2B-F5D69E1E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900256"/>
            <a:ext cx="853717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8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6F11-1810-4EDD-BAF5-F1AF64A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22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5.1. Run the code via command lines</a:t>
            </a:r>
            <a:br>
              <a:rPr lang="en-US" dirty="0"/>
            </a:br>
            <a:r>
              <a:rPr lang="en-US" dirty="0"/>
              <a:t>a) Compile by </a:t>
            </a:r>
            <a:r>
              <a:rPr lang="en-US" b="1" dirty="0"/>
              <a:t>pure</a:t>
            </a:r>
            <a:r>
              <a:rPr lang="en-US" dirty="0"/>
              <a:t> command lines, with “g++” compile command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A559-C5A3-6C37-167C-CE86E14A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879975"/>
          </a:xfrm>
        </p:spPr>
        <p:txBody>
          <a:bodyPr>
            <a:normAutofit/>
          </a:bodyPr>
          <a:lstStyle/>
          <a:p>
            <a:r>
              <a:rPr lang="en-US" dirty="0"/>
              <a:t>Open a terminal in the current code folder.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B5EFA6-849B-3709-A2AD-3143A864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6303818" cy="41884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EDBA1F-6479-A8FE-BDDA-8A554A9B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2255044"/>
            <a:ext cx="2190750" cy="1219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BF75907-772C-09C4-5B94-8D22C9B8DD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324"/>
          <a:stretch/>
        </p:blipFill>
        <p:spPr>
          <a:xfrm>
            <a:off x="9448800" y="4038600"/>
            <a:ext cx="2333625" cy="2395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4B9FE91-F609-3899-5A12-F3B06168343E}"/>
              </a:ext>
            </a:extLst>
          </p:cNvPr>
          <p:cNvSpPr txBox="1"/>
          <p:nvPr/>
        </p:nvSpPr>
        <p:spPr>
          <a:xfrm>
            <a:off x="7391400" y="25146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Correct:</a:t>
            </a:r>
            <a:r>
              <a:rPr lang="en-US" dirty="0"/>
              <a:t> </a:t>
            </a:r>
            <a:r>
              <a:rPr lang="en-US" dirty="0" err="1"/>
              <a:t>Makefile</a:t>
            </a:r>
            <a:r>
              <a:rPr lang="en-US" dirty="0"/>
              <a:t> is in current program folder workspace, no path problem.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20F416-6D15-890D-FBC9-A408C6979BF5}"/>
              </a:ext>
            </a:extLst>
          </p:cNvPr>
          <p:cNvSpPr txBox="1"/>
          <p:nvPr/>
        </p:nvSpPr>
        <p:spPr>
          <a:xfrm>
            <a:off x="7391400" y="4286934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Wrong:</a:t>
            </a:r>
            <a:r>
              <a:rPr lang="en-US" dirty="0"/>
              <a:t> </a:t>
            </a:r>
            <a:r>
              <a:rPr lang="en-US" dirty="0" err="1"/>
              <a:t>Makefile</a:t>
            </a:r>
            <a:r>
              <a:rPr lang="en-US" dirty="0"/>
              <a:t> in NOT in program folder workspace, may bring relative-path problem.</a:t>
            </a:r>
          </a:p>
        </p:txBody>
      </p:sp>
    </p:spTree>
    <p:extLst>
      <p:ext uri="{BB962C8B-B14F-4D97-AF65-F5344CB8AC3E}">
        <p14:creationId xmlns:p14="http://schemas.microsoft.com/office/powerpoint/2010/main" val="389279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6F11-1810-4EDD-BAF5-F1AF64AF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5.1. Run the code via command lines</a:t>
            </a:r>
            <a:br>
              <a:rPr lang="en-US" dirty="0"/>
            </a:br>
            <a:r>
              <a:rPr lang="en-US" dirty="0"/>
              <a:t>a) Compile by </a:t>
            </a:r>
            <a:r>
              <a:rPr lang="en-US" b="1" dirty="0"/>
              <a:t>pure</a:t>
            </a:r>
            <a:r>
              <a:rPr lang="en-US" dirty="0"/>
              <a:t> command lines, with “g++” compile command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A559-C5A3-6C37-167C-CE86E14A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400" cy="4879975"/>
          </a:xfrm>
        </p:spPr>
        <p:txBody>
          <a:bodyPr>
            <a:normAutofit/>
          </a:bodyPr>
          <a:lstStyle/>
          <a:p>
            <a:r>
              <a:rPr lang="en-US" dirty="0"/>
              <a:t>In the terminal, type compile command:</a:t>
            </a:r>
          </a:p>
          <a:p>
            <a:r>
              <a:rPr lang="en-US" dirty="0"/>
              <a:t>“g++ -std=</a:t>
            </a:r>
            <a:r>
              <a:rPr lang="en-US" dirty="0" err="1"/>
              <a:t>c++</a:t>
            </a:r>
            <a:r>
              <a:rPr lang="en-US" dirty="0"/>
              <a:t>17 &lt;your source .</a:t>
            </a:r>
            <a:r>
              <a:rPr lang="en-US" dirty="0" err="1"/>
              <a:t>cpp</a:t>
            </a:r>
            <a:r>
              <a:rPr lang="en-US" dirty="0"/>
              <a:t> files&gt; -o &lt;output filename&gt;”</a:t>
            </a:r>
          </a:p>
          <a:p>
            <a:r>
              <a:rPr lang="en-US" dirty="0"/>
              <a:t>E.g. “g++ -std=</a:t>
            </a:r>
            <a:r>
              <a:rPr lang="en-US" dirty="0" err="1"/>
              <a:t>c++</a:t>
            </a:r>
            <a:r>
              <a:rPr lang="en-US" dirty="0"/>
              <a:t>17 helloworld.cpp foo.cpp -o </a:t>
            </a:r>
            <a:r>
              <a:rPr lang="en-US" dirty="0" err="1"/>
              <a:t>helloworld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Then run the executable program:</a:t>
            </a:r>
          </a:p>
          <a:p>
            <a:r>
              <a:rPr lang="en-US" dirty="0"/>
              <a:t>different terminal have different calling method, maybe: </a:t>
            </a:r>
          </a:p>
          <a:p>
            <a:pPr lvl="1"/>
            <a:r>
              <a:rPr lang="en-US" dirty="0"/>
              <a:t>“./&lt;filename&gt;”, “&lt;filename&gt;” (macOS system)</a:t>
            </a:r>
          </a:p>
          <a:p>
            <a:pPr lvl="1"/>
            <a:r>
              <a:rPr lang="en-US" dirty="0"/>
              <a:t>“./&lt;filename&gt;.exe”, “&lt;filename&gt;.exe” (Windows system)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7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6F11-1810-4EDD-BAF5-F1AF64AF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5.1. Run the code via command lines</a:t>
            </a:r>
            <a:br>
              <a:rPr lang="en-US" dirty="0"/>
            </a:br>
            <a:r>
              <a:rPr lang="en-US" dirty="0"/>
              <a:t>a) Compile by </a:t>
            </a:r>
            <a:r>
              <a:rPr lang="en-US" b="1" dirty="0"/>
              <a:t>pure</a:t>
            </a:r>
            <a:r>
              <a:rPr lang="en-US" dirty="0"/>
              <a:t> command lines, with “g++” compile command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A559-C5A3-6C37-167C-CE86E14A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54477"/>
            <a:ext cx="10058400" cy="669923"/>
          </a:xfrm>
        </p:spPr>
        <p:txBody>
          <a:bodyPr>
            <a:normAutofit/>
          </a:bodyPr>
          <a:lstStyle/>
          <a:p>
            <a:r>
              <a:rPr lang="en-US" dirty="0"/>
              <a:t>Use &lt;ctrl&gt;(command) + C to exit the program.</a:t>
            </a:r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10830C-4830-7D3A-F334-B0394BD8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12192000" cy="20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9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6F11-1810-4EDD-BAF5-F1AF64A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2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5.1. Run the code via command lines</a:t>
            </a:r>
            <a:br>
              <a:rPr lang="en-US" dirty="0"/>
            </a:br>
            <a:r>
              <a:rPr lang="en-US" dirty="0"/>
              <a:t>b) Compile by </a:t>
            </a:r>
            <a:r>
              <a:rPr lang="en-US" b="1" dirty="0"/>
              <a:t>pure</a:t>
            </a:r>
            <a:r>
              <a:rPr lang="en-US" dirty="0"/>
              <a:t> command lines, with “</a:t>
            </a:r>
            <a:r>
              <a:rPr lang="en-US" dirty="0" err="1"/>
              <a:t>makefile</a:t>
            </a:r>
            <a:r>
              <a:rPr lang="en-US" dirty="0"/>
              <a:t>”.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A559-C5A3-6C37-167C-CE86E14A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400" cy="4879975"/>
          </a:xfrm>
        </p:spPr>
        <p:txBody>
          <a:bodyPr>
            <a:normAutofit/>
          </a:bodyPr>
          <a:lstStyle/>
          <a:p>
            <a:r>
              <a:rPr lang="en-US" dirty="0"/>
              <a:t>Write your own “</a:t>
            </a:r>
            <a:r>
              <a:rPr lang="en-US" dirty="0" err="1"/>
              <a:t>Makefile</a:t>
            </a:r>
            <a:r>
              <a:rPr lang="en-US" dirty="0"/>
              <a:t>” script, or use the template given. (If you use Prof Kinley’s template, remember to change two names!)</a:t>
            </a:r>
          </a:p>
          <a:p>
            <a:r>
              <a:rPr lang="en-US" dirty="0"/>
              <a:t>In the terminal, type make command:</a:t>
            </a:r>
          </a:p>
          <a:p>
            <a:r>
              <a:rPr lang="en-US" dirty="0"/>
              <a:t>“make” (or “mingw32-make.exe”, if you use Qt’s make tool)</a:t>
            </a:r>
          </a:p>
          <a:p>
            <a:endParaRPr lang="en-US" dirty="0"/>
          </a:p>
          <a:p>
            <a:r>
              <a:rPr lang="en-US" dirty="0"/>
              <a:t>Then run the executable program:</a:t>
            </a:r>
          </a:p>
          <a:p>
            <a:r>
              <a:rPr lang="en-US" dirty="0"/>
              <a:t>different terminal have different calling method, maybe: </a:t>
            </a:r>
          </a:p>
          <a:p>
            <a:pPr lvl="1"/>
            <a:r>
              <a:rPr lang="en-US" dirty="0"/>
              <a:t>“./&lt;filename&gt;”, “&lt;filename&gt;” (macOS system)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“./&lt;filename&gt;.exe”, “&lt;filename&gt;.exe” (Windows system)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B3C3D-0EC2-0FDE-13AD-26354D06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705" y="2589212"/>
            <a:ext cx="244829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6F11-1810-4EDD-BAF5-F1AF64A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77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5.1. Run the code via command lines</a:t>
            </a:r>
            <a:br>
              <a:rPr lang="en-US" dirty="0"/>
            </a:br>
            <a:r>
              <a:rPr lang="en-US" dirty="0"/>
              <a:t>b) Compile by </a:t>
            </a:r>
            <a:r>
              <a:rPr lang="en-US" b="1" dirty="0"/>
              <a:t>pure</a:t>
            </a:r>
            <a:r>
              <a:rPr lang="en-US" dirty="0"/>
              <a:t> command lines, with “</a:t>
            </a:r>
            <a:r>
              <a:rPr lang="en-US" dirty="0" err="1"/>
              <a:t>makefile</a:t>
            </a:r>
            <a:r>
              <a:rPr lang="en-US" dirty="0"/>
              <a:t>”.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A559-C5A3-6C37-167C-CE86E14A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39291"/>
            <a:ext cx="10058400" cy="669923"/>
          </a:xfrm>
        </p:spPr>
        <p:txBody>
          <a:bodyPr>
            <a:normAutofit/>
          </a:bodyPr>
          <a:lstStyle/>
          <a:p>
            <a:r>
              <a:rPr lang="en-US" dirty="0"/>
              <a:t>Use &lt;ctrl&gt;(command) + C to exit the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A9F77C-67FF-B328-2441-E1D58211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57" y="2057400"/>
            <a:ext cx="12192000" cy="23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1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BA071-D3FA-F06A-8F8D-C550F61B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2. Concepts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82FD0-1DAC-6831-C06F-F1928141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114"/>
          </a:xfrm>
        </p:spPr>
        <p:txBody>
          <a:bodyPr>
            <a:normAutofit/>
          </a:bodyPr>
          <a:lstStyle/>
          <a:p>
            <a:r>
              <a:rPr lang="en-US" dirty="0"/>
              <a:t>What is g++? 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g++ is 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the traditional nickname of GNU C++, a freely redistributable 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C++ compiler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produced by the Free Software Foundation plus dozens of skilled volunteers</a:t>
            </a:r>
          </a:p>
          <a:p>
            <a:pPr lvl="1"/>
            <a:r>
              <a:rPr lang="en-US" sz="1800" i="1" dirty="0">
                <a:solidFill>
                  <a:srgbClr val="202124"/>
                </a:solidFill>
                <a:latin typeface="Google Sans"/>
              </a:rPr>
              <a:t>(source: http://tinf2.vub.ac.be/~dvermeir/manual/g++/g++faq_1.html)</a:t>
            </a:r>
          </a:p>
          <a:p>
            <a:r>
              <a:rPr lang="en-US" dirty="0"/>
              <a:t>What is </a:t>
            </a:r>
            <a:r>
              <a:rPr lang="en-US" dirty="0" err="1"/>
              <a:t>Makefile</a:t>
            </a:r>
            <a:r>
              <a:rPr lang="en-US" dirty="0"/>
              <a:t>? </a:t>
            </a:r>
          </a:p>
          <a:p>
            <a:pPr lvl="1"/>
            <a:r>
              <a:rPr lang="en-US" b="1" dirty="0" err="1"/>
              <a:t>Makefile</a:t>
            </a:r>
            <a:r>
              <a:rPr lang="en-US" b="1" dirty="0"/>
              <a:t> (Script) </a:t>
            </a:r>
            <a:r>
              <a:rPr lang="en-US" dirty="0"/>
              <a:t>is a way of </a:t>
            </a:r>
            <a:r>
              <a:rPr lang="en-US" b="1" dirty="0"/>
              <a:t>automating software building procedure </a:t>
            </a:r>
            <a:r>
              <a:rPr lang="en-US" dirty="0"/>
              <a:t>with dependencies.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make (program)</a:t>
            </a:r>
            <a:r>
              <a:rPr lang="en-US" dirty="0"/>
              <a:t> automatically determines which pieces of a large program need to be recompiled, and issues commands to recompile them.</a:t>
            </a:r>
          </a:p>
          <a:p>
            <a:pPr lvl="1"/>
            <a:r>
              <a:rPr lang="en-US" b="1" dirty="0"/>
              <a:t>NOTE: make (program)</a:t>
            </a:r>
            <a:r>
              <a:rPr lang="en-US" dirty="0"/>
              <a:t> is only a helper building tool, not the compiler. The core compiler is still g++. </a:t>
            </a:r>
          </a:p>
          <a:p>
            <a:pPr lvl="1"/>
            <a:r>
              <a:rPr lang="en-US" sz="1800" i="1" dirty="0"/>
              <a:t>(source: https://www3.nd.edu/~zxu2/acms60212-40212/Makefile.pdf)</a:t>
            </a:r>
          </a:p>
          <a:p>
            <a:pPr lvl="1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F94ED-583F-B4F6-2658-F105E1F9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C893-B77B-493E-9125-78BBF28705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8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6F11-1810-4EDD-BAF5-F1AF64A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5.1. Run the code via command lines</a:t>
            </a:r>
            <a:br>
              <a:rPr lang="en-US" dirty="0"/>
            </a:br>
            <a:r>
              <a:rPr lang="en-US" dirty="0"/>
              <a:t>b) Compile by </a:t>
            </a:r>
            <a:r>
              <a:rPr lang="en-US" b="1" dirty="0"/>
              <a:t>pure</a:t>
            </a:r>
            <a:r>
              <a:rPr lang="en-US" dirty="0"/>
              <a:t> command lines, with “</a:t>
            </a:r>
            <a:r>
              <a:rPr lang="en-US" dirty="0" err="1"/>
              <a:t>makefile</a:t>
            </a:r>
            <a:r>
              <a:rPr lang="en-US" dirty="0"/>
              <a:t>”.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A559-C5A3-6C37-167C-CE86E14A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5000"/>
            <a:ext cx="10058400" cy="4724400"/>
          </a:xfrm>
        </p:spPr>
        <p:txBody>
          <a:bodyPr>
            <a:normAutofit/>
          </a:bodyPr>
          <a:lstStyle/>
          <a:p>
            <a:r>
              <a:rPr lang="en-US" dirty="0"/>
              <a:t>One useful tip: Use “</a:t>
            </a:r>
            <a:r>
              <a:rPr lang="zh-CN" altLang="en-US" dirty="0"/>
              <a:t>↑</a:t>
            </a:r>
            <a:r>
              <a:rPr lang="en-US" dirty="0"/>
              <a:t>” “</a:t>
            </a:r>
            <a:r>
              <a:rPr lang="zh-CN" altLang="en-US" dirty="0"/>
              <a:t>↓</a:t>
            </a:r>
            <a:r>
              <a:rPr lang="en-US" dirty="0"/>
              <a:t>”(Up/down arrows on the keyboard) to view command history. </a:t>
            </a:r>
          </a:p>
          <a:p>
            <a:r>
              <a:rPr lang="en-US" dirty="0"/>
              <a:t>Two useful tips: Use “Tab” for Automatic completion the command / filename</a:t>
            </a:r>
          </a:p>
          <a:p>
            <a:r>
              <a:rPr lang="en-US" dirty="0"/>
              <a:t>(Demo)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67488-18CB-986F-50CB-D01D8EFA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4"/>
            <a:ext cx="11049000" cy="1325563"/>
          </a:xfrm>
        </p:spPr>
        <p:txBody>
          <a:bodyPr/>
          <a:lstStyle/>
          <a:p>
            <a:r>
              <a:rPr lang="en-US" dirty="0"/>
              <a:t>5.2. Run the code via VS Code make-extension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0CEBC-C212-2E64-D8CC-19522AA3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08"/>
            <a:ext cx="10515600" cy="553937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 fact behind the make-extension: </a:t>
            </a:r>
            <a:r>
              <a:rPr lang="en-US" sz="3200" b="1" dirty="0"/>
              <a:t>it automatically generates commands in terminal </a:t>
            </a:r>
            <a:r>
              <a:rPr lang="en-US" sz="3200" dirty="0"/>
              <a:t>for you after you </a:t>
            </a:r>
            <a:r>
              <a:rPr lang="en-US" sz="3200" b="1" dirty="0"/>
              <a:t>pressing the “build” “run” button</a:t>
            </a:r>
            <a:r>
              <a:rPr lang="en-US" sz="3200" dirty="0"/>
              <a:t>. In the first time you press the button, it automatically generates configurations for you (in “.</a:t>
            </a:r>
            <a:r>
              <a:rPr lang="en-US" sz="3200" dirty="0" err="1"/>
              <a:t>vscode</a:t>
            </a:r>
            <a:r>
              <a:rPr lang="en-US" sz="3200" dirty="0"/>
              <a:t>/</a:t>
            </a:r>
            <a:r>
              <a:rPr lang="en-US" sz="3200" dirty="0" err="1"/>
              <a:t>settings.json</a:t>
            </a:r>
            <a:r>
              <a:rPr lang="en-US" sz="3200" dirty="0"/>
              <a:t>”). </a:t>
            </a:r>
          </a:p>
          <a:p>
            <a:r>
              <a:rPr lang="en-US" sz="3200" dirty="0"/>
              <a:t>If it succussed, you can use the button to compile and run your program. </a:t>
            </a:r>
          </a:p>
          <a:p>
            <a:r>
              <a:rPr lang="en-US" sz="3200" dirty="0"/>
              <a:t>But if it failed, you need to manually set the </a:t>
            </a:r>
            <a:r>
              <a:rPr lang="en-US" altLang="zh-CN" sz="3200" dirty="0"/>
              <a:t>proper path</a:t>
            </a:r>
            <a:r>
              <a:rPr lang="en-US" sz="3200" dirty="0"/>
              <a:t> settings (in “.</a:t>
            </a:r>
            <a:r>
              <a:rPr lang="en-US" sz="3200" dirty="0" err="1"/>
              <a:t>vscode</a:t>
            </a:r>
            <a:r>
              <a:rPr lang="en-US" sz="3200" dirty="0"/>
              <a:t>/</a:t>
            </a:r>
            <a:r>
              <a:rPr lang="en-US" sz="3200" dirty="0" err="1"/>
              <a:t>settings.json</a:t>
            </a:r>
            <a:r>
              <a:rPr lang="en-US" sz="3200" dirty="0"/>
              <a:t>”). 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But, you can </a:t>
            </a:r>
            <a:r>
              <a:rPr lang="en-US" sz="3200" b="1" dirty="0">
                <a:solidFill>
                  <a:srgbClr val="FF0000"/>
                </a:solidFill>
              </a:rPr>
              <a:t>ALWAYS</a:t>
            </a:r>
            <a:r>
              <a:rPr lang="en-US" sz="3200" dirty="0">
                <a:solidFill>
                  <a:srgbClr val="FF0000"/>
                </a:solidFill>
              </a:rPr>
              <a:t> use </a:t>
            </a:r>
            <a:r>
              <a:rPr lang="en-US" sz="3200" b="1" dirty="0">
                <a:solidFill>
                  <a:srgbClr val="FF0000"/>
                </a:solidFill>
              </a:rPr>
              <a:t>COMMAND LINES </a:t>
            </a:r>
            <a:r>
              <a:rPr lang="en-US" sz="3200" dirty="0">
                <a:solidFill>
                  <a:srgbClr val="FF0000"/>
                </a:solidFill>
              </a:rPr>
              <a:t>to compile and run your C++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16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67488-18CB-986F-50CB-D01D8EFA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4"/>
            <a:ext cx="11049000" cy="1325563"/>
          </a:xfrm>
        </p:spPr>
        <p:txBody>
          <a:bodyPr/>
          <a:lstStyle/>
          <a:p>
            <a:r>
              <a:rPr lang="en-US" dirty="0"/>
              <a:t>5.2. Run the code via VS Code make-extension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0CEBC-C212-2E64-D8CC-19522AA3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18"/>
            <a:ext cx="10515600" cy="19835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</a:t>
            </a:r>
            <a:r>
              <a:rPr lang="en-US" b="1" dirty="0"/>
              <a:t>first directly</a:t>
            </a:r>
            <a:r>
              <a:rPr lang="en-US" dirty="0"/>
              <a:t> </a:t>
            </a:r>
            <a:r>
              <a:rPr lang="en-US" b="1" dirty="0"/>
              <a:t>use the buttons </a:t>
            </a:r>
            <a:r>
              <a:rPr lang="en-US" dirty="0"/>
              <a:t>to compile and run your program without setting path in “</a:t>
            </a:r>
            <a:r>
              <a:rPr lang="en-US" dirty="0" err="1"/>
              <a:t>settings.json</a:t>
            </a:r>
            <a:r>
              <a:rPr lang="en-US" dirty="0"/>
              <a:t>”. The Extension will </a:t>
            </a:r>
            <a:r>
              <a:rPr lang="en-US" b="1" dirty="0"/>
              <a:t>automatically detect and generate the settings </a:t>
            </a:r>
            <a:r>
              <a:rPr lang="en-US" dirty="0"/>
              <a:t>for you. If you find the setting path is not correct, view next-next slide for solution.</a:t>
            </a:r>
          </a:p>
          <a:p>
            <a:r>
              <a:rPr lang="en-US" dirty="0"/>
              <a:t>Build: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566EAF-6DF9-4647-95BE-010C3322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445544"/>
            <a:ext cx="8305800" cy="44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67488-18CB-986F-50CB-D01D8EFA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4"/>
            <a:ext cx="11049000" cy="1325563"/>
          </a:xfrm>
        </p:spPr>
        <p:txBody>
          <a:bodyPr/>
          <a:lstStyle/>
          <a:p>
            <a:r>
              <a:rPr lang="en-US" dirty="0"/>
              <a:t>5.2. Run the code via VS Code make-extension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0CEBC-C212-2E64-D8CC-19522AA3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18"/>
            <a:ext cx="10515600" cy="1526382"/>
          </a:xfrm>
        </p:spPr>
        <p:txBody>
          <a:bodyPr>
            <a:normAutofit/>
          </a:bodyPr>
          <a:lstStyle/>
          <a:p>
            <a:r>
              <a:rPr lang="en-US" dirty="0"/>
              <a:t>Run: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7819AA-A23C-7227-BFE5-107F3A4C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33512"/>
            <a:ext cx="10210800" cy="54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52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67488-18CB-986F-50CB-D01D8EFA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4"/>
            <a:ext cx="11049000" cy="1325563"/>
          </a:xfrm>
        </p:spPr>
        <p:txBody>
          <a:bodyPr/>
          <a:lstStyle/>
          <a:p>
            <a:r>
              <a:rPr lang="en-US" dirty="0"/>
              <a:t>5.2. Run the code via VS Code make-extension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0CEBC-C212-2E64-D8CC-19522AA3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18"/>
            <a:ext cx="10515600" cy="3050382"/>
          </a:xfrm>
        </p:spPr>
        <p:txBody>
          <a:bodyPr>
            <a:normAutofit/>
          </a:bodyPr>
          <a:lstStyle/>
          <a:p>
            <a:r>
              <a:rPr lang="en-US" dirty="0"/>
              <a:t>If you find the auto-generated setting path is not correct, you can manually set the path in the “</a:t>
            </a:r>
            <a:r>
              <a:rPr lang="en-US" dirty="0" err="1"/>
              <a:t>settings.json</a:t>
            </a:r>
            <a:r>
              <a:rPr lang="en-US" dirty="0"/>
              <a:t>”: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169B6A-E06B-DD07-0824-FAD57B13E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1" b="13782"/>
          <a:stretch/>
        </p:blipFill>
        <p:spPr bwMode="auto">
          <a:xfrm>
            <a:off x="1040167" y="1905000"/>
            <a:ext cx="10111666" cy="487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4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357AD-CF5A-9F72-90B4-B2626DA4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Get familiar with some common operations of string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2825B-F272-59FD-C773-6225A841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/>
              <a:t>Two types of String: </a:t>
            </a:r>
          </a:p>
          <a:p>
            <a:r>
              <a:rPr lang="en-US" dirty="0"/>
              <a:t>C-style string (char array)</a:t>
            </a:r>
          </a:p>
          <a:p>
            <a:pPr lvl="1"/>
            <a:r>
              <a:rPr lang="it-IT" sz="2000" dirty="0">
                <a:solidFill>
                  <a:srgbClr val="000000"/>
                </a:solidFill>
                <a:latin typeface="Courier New" panose="02070309020205020404" pitchFamily="1" charset="0"/>
              </a:rPr>
              <a:t>char c[6] = {'h', 'e', 'l', 'l', 'o', '\0'};</a:t>
            </a:r>
            <a:endParaRPr lang="en-US" sz="2000" dirty="0">
              <a:solidFill>
                <a:srgbClr val="000000"/>
              </a:solidFill>
              <a:latin typeface="Courier New" panose="02070309020205020404" pitchFamily="1" charset="0"/>
            </a:endParaRPr>
          </a:p>
          <a:p>
            <a:r>
              <a:rPr lang="en-US" dirty="0"/>
              <a:t>C++ std::string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panose="02070309020205020404" pitchFamily="1" charset="0"/>
              </a:rPr>
              <a:t>include&lt;string&gt;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panose="02070309020205020404" pitchFamily="1" charset="0"/>
              </a:rPr>
              <a:t>std::string s = "hello";</a:t>
            </a:r>
          </a:p>
          <a:p>
            <a:r>
              <a:rPr lang="en-US" dirty="0"/>
              <a:t>Changing C-style string to std::string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panose="02070309020205020404" pitchFamily="1" charset="0"/>
              </a:rPr>
              <a:t>std::string s(c);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panose="02070309020205020404" pitchFamily="1" charset="0"/>
              </a:rPr>
              <a:t>std::string s = std::string(c);</a:t>
            </a:r>
          </a:p>
          <a:p>
            <a:r>
              <a:rPr lang="en-US" dirty="0"/>
              <a:t>Changing std::sting to C-style string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urier New" panose="02070309020205020404" pitchFamily="1" charset="0"/>
              </a:rPr>
              <a:t>s.c_str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1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6AF70-80BF-079C-273B-496364C1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70"/>
            <a:ext cx="11201400" cy="1325563"/>
          </a:xfrm>
        </p:spPr>
        <p:txBody>
          <a:bodyPr>
            <a:normAutofit/>
          </a:bodyPr>
          <a:lstStyle/>
          <a:p>
            <a:r>
              <a:rPr lang="en-US" dirty="0"/>
              <a:t>3. The &lt;</a:t>
            </a:r>
            <a:r>
              <a:rPr lang="en-US" dirty="0" err="1"/>
              <a:t>cctype</a:t>
            </a:r>
            <a:r>
              <a:rPr lang="en-US" dirty="0"/>
              <a:t>&gt; (</a:t>
            </a:r>
            <a:r>
              <a:rPr lang="en-US" dirty="0" err="1"/>
              <a:t>ctype.h</a:t>
            </a:r>
            <a:r>
              <a:rPr lang="en-US" dirty="0"/>
              <a:t>) Interface</a:t>
            </a:r>
            <a:br>
              <a:rPr lang="en-US" dirty="0"/>
            </a:b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header declares a set of functions to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classify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transform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individual characters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CD26D2-F546-DEDE-BC9A-DB22D551ACD2}"/>
              </a:ext>
            </a:extLst>
          </p:cNvPr>
          <p:cNvGrpSpPr/>
          <p:nvPr/>
        </p:nvGrpSpPr>
        <p:grpSpPr bwMode="auto">
          <a:xfrm>
            <a:off x="2019300" y="1244600"/>
            <a:ext cx="8153400" cy="661988"/>
            <a:chOff x="288" y="1103"/>
            <a:chExt cx="5136" cy="4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C1BAB1-42AC-630A-657E-7D625802E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6A06E4D4-9047-989A-55B0-52A209311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bool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isdigit(char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E37445EF-EBDE-3F1C-3853-4B93C4240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dirty="0">
                  <a:solidFill>
                    <a:srgbClr val="000000"/>
                  </a:solidFill>
                </a:rPr>
                <a:t>Determines if the specified character is a digit.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57A6909-C11F-EA04-D387-397161BC6391}"/>
              </a:ext>
            </a:extLst>
          </p:cNvPr>
          <p:cNvGrpSpPr/>
          <p:nvPr/>
        </p:nvGrpSpPr>
        <p:grpSpPr bwMode="auto">
          <a:xfrm>
            <a:off x="2019300" y="1892300"/>
            <a:ext cx="8153400" cy="674688"/>
            <a:chOff x="288" y="1511"/>
            <a:chExt cx="5136" cy="4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2C893A-C170-0361-0A7C-C013E819F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C9EBB954-F623-0D5C-4091-A8B8C4CFF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bool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isalpha(char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F40B86B9-E4CA-FAEB-A359-FF5A579BC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Determines if the specified character is a letter.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62E16-3849-6F01-7C8B-5B426DA1B787}"/>
              </a:ext>
            </a:extLst>
          </p:cNvPr>
          <p:cNvGrpSpPr/>
          <p:nvPr/>
        </p:nvGrpSpPr>
        <p:grpSpPr bwMode="auto">
          <a:xfrm>
            <a:off x="2019300" y="2552700"/>
            <a:ext cx="8153400" cy="674688"/>
            <a:chOff x="288" y="1927"/>
            <a:chExt cx="5136" cy="4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ECF2A3-06C3-203B-912B-FC1C6B0D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35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6FDF7CE5-A958-D694-2B56-D9C3F71F1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7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bool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isalnum(char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352101DD-D8C9-2EAD-D813-B1FA9A931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Determines if the specified character is a letter or a digit.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037FE2-4CEF-8780-F78D-2D7B6D6ADC5F}"/>
              </a:ext>
            </a:extLst>
          </p:cNvPr>
          <p:cNvGrpSpPr/>
          <p:nvPr/>
        </p:nvGrpSpPr>
        <p:grpSpPr bwMode="auto">
          <a:xfrm>
            <a:off x="2019300" y="3225800"/>
            <a:ext cx="8153400" cy="661988"/>
            <a:chOff x="288" y="1103"/>
            <a:chExt cx="5136" cy="4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69986A-5E95-4034-A37A-2E479380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699FCCD7-65BE-EAF2-1108-9B53B8A69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bool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islower(char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CFA6E572-1CA8-EB04-1BE6-B36B8C6D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Determines if the specified character is a lowercase letter.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03152A-B3EA-8068-5795-C513562B7E8A}"/>
              </a:ext>
            </a:extLst>
          </p:cNvPr>
          <p:cNvGrpSpPr/>
          <p:nvPr/>
        </p:nvGrpSpPr>
        <p:grpSpPr bwMode="auto">
          <a:xfrm>
            <a:off x="2019300" y="3873500"/>
            <a:ext cx="8153400" cy="674688"/>
            <a:chOff x="288" y="1511"/>
            <a:chExt cx="5136" cy="4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99FFFB-697F-B530-0FD0-AC4531535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2E0826F8-88BF-D574-38DA-E942B989F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bool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isupper(char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6381522A-1727-F0D9-31E3-C45314453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Determines if the specified character is an uppercase letter.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8CD09A-74E9-BCBB-D26E-B01BE4AF2B8A}"/>
              </a:ext>
            </a:extLst>
          </p:cNvPr>
          <p:cNvGrpSpPr/>
          <p:nvPr/>
        </p:nvGrpSpPr>
        <p:grpSpPr bwMode="auto">
          <a:xfrm>
            <a:off x="2019300" y="4533900"/>
            <a:ext cx="8153400" cy="674688"/>
            <a:chOff x="288" y="1927"/>
            <a:chExt cx="5136" cy="4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4FD2F8-63AD-25A5-C57F-2C5B92A99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35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2F489CA4-1FC1-5C1A-44EC-6F7EDF820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7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bool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isspace(char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40AC1689-2959-3C78-03A5-FDB019BC5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dirty="0">
                  <a:solidFill>
                    <a:srgbClr val="000000"/>
                  </a:solidFill>
                </a:rPr>
                <a:t>Determines if the specified character is </a:t>
              </a:r>
              <a:r>
                <a:rPr lang="en-US" sz="1800" i="1" dirty="0">
                  <a:solidFill>
                    <a:srgbClr val="000000"/>
                  </a:solidFill>
                </a:rPr>
                <a:t>whitespace</a:t>
              </a:r>
              <a:r>
                <a:rPr lang="en-US" sz="1800" b="0" i="1" dirty="0">
                  <a:solidFill>
                    <a:srgbClr val="000000"/>
                  </a:solidFill>
                </a:rPr>
                <a:t> </a:t>
              </a:r>
              <a:r>
                <a:rPr lang="en-US" sz="1800" b="0" dirty="0">
                  <a:solidFill>
                    <a:srgbClr val="000000"/>
                  </a:solidFill>
                </a:rPr>
                <a:t>(spaces and tabs).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26F2F3-E681-3403-EC03-9C200F70C85B}"/>
              </a:ext>
            </a:extLst>
          </p:cNvPr>
          <p:cNvGrpSpPr/>
          <p:nvPr/>
        </p:nvGrpSpPr>
        <p:grpSpPr bwMode="auto">
          <a:xfrm>
            <a:off x="2019300" y="5192714"/>
            <a:ext cx="8153400" cy="674687"/>
            <a:chOff x="288" y="1927"/>
            <a:chExt cx="5136" cy="42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E4F10E-D3C2-95DE-F24F-D9B798CF6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35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6070B465-D389-4399-7886-8A7311B1A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7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char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tolower(char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09E0BFE5-D210-E551-D0A9-98F052DA9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Converts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1800" b="0">
                  <a:solidFill>
                    <a:srgbClr val="000000"/>
                  </a:solidFill>
                </a:rPr>
                <a:t> to its lowercase equivalent, if any.  If not,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1800" b="0">
                  <a:solidFill>
                    <a:srgbClr val="000000"/>
                  </a:solidFill>
                </a:rPr>
                <a:t> is returned unchanged.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01355D-E2CF-74A5-E7A3-5DF862C06956}"/>
              </a:ext>
            </a:extLst>
          </p:cNvPr>
          <p:cNvGrpSpPr/>
          <p:nvPr/>
        </p:nvGrpSpPr>
        <p:grpSpPr bwMode="auto">
          <a:xfrm>
            <a:off x="2019300" y="5853114"/>
            <a:ext cx="8305800" cy="674687"/>
            <a:chOff x="288" y="1927"/>
            <a:chExt cx="5232" cy="4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95FB34-139A-583D-0BF7-06212847D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35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5A87CC68-2210-533D-FE9A-22501B0E2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7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char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toupper(char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CE3EDA6C-9E4D-E767-E84E-278CB3265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494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dirty="0">
                  <a:solidFill>
                    <a:srgbClr val="000000"/>
                  </a:solidFill>
                </a:rPr>
                <a:t>Converts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1800" b="0" dirty="0">
                  <a:solidFill>
                    <a:srgbClr val="000000"/>
                  </a:solidFill>
                </a:rPr>
                <a:t> to its uppercase equivalent, if any.  If not,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1800" b="0" dirty="0">
                  <a:solidFill>
                    <a:srgbClr val="000000"/>
                  </a:solidFill>
                </a:rPr>
                <a:t> is returned unchanged.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B8FBA728-4F24-CFE3-A744-908AE6563C49}"/>
              </a:ext>
            </a:extLst>
          </p:cNvPr>
          <p:cNvSpPr txBox="1"/>
          <p:nvPr/>
        </p:nvSpPr>
        <p:spPr>
          <a:xfrm>
            <a:off x="1981200" y="653483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more, please visit </a:t>
            </a:r>
            <a:r>
              <a:rPr lang="en-US" dirty="0">
                <a:hlinkClick r:id="rId2"/>
              </a:rPr>
              <a:t>https://cplusplus.com/reference/cctype/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2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6AF70-80BF-079C-273B-496364C1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70"/>
            <a:ext cx="11201400" cy="1325563"/>
          </a:xfrm>
        </p:spPr>
        <p:txBody>
          <a:bodyPr>
            <a:normAutofit/>
          </a:bodyPr>
          <a:lstStyle/>
          <a:p>
            <a:r>
              <a:rPr lang="en-US" dirty="0"/>
              <a:t>3. The &lt;</a:t>
            </a:r>
            <a:r>
              <a:rPr lang="en-US" dirty="0" err="1"/>
              <a:t>cstring</a:t>
            </a:r>
            <a:r>
              <a:rPr lang="en-US" dirty="0"/>
              <a:t>&gt; (</a:t>
            </a:r>
            <a:r>
              <a:rPr lang="en-US" dirty="0" err="1"/>
              <a:t>string.h</a:t>
            </a:r>
            <a:r>
              <a:rPr lang="en-US" dirty="0"/>
              <a:t>) Interface</a:t>
            </a:r>
            <a:br>
              <a:rPr lang="en-US" dirty="0"/>
            </a:b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header file defines several functions to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manipulate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 strings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arrays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CD26D2-F546-DEDE-BC9A-DB22D551ACD2}"/>
              </a:ext>
            </a:extLst>
          </p:cNvPr>
          <p:cNvGrpSpPr/>
          <p:nvPr/>
        </p:nvGrpSpPr>
        <p:grpSpPr bwMode="auto">
          <a:xfrm>
            <a:off x="2019300" y="1244600"/>
            <a:ext cx="9334500" cy="661988"/>
            <a:chOff x="288" y="1103"/>
            <a:chExt cx="5880" cy="4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C1BAB1-42AC-630A-657E-7D625802E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6A06E4D4-9047-989A-55B0-52A209311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5784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void* memcpy(void* dst, const void* src, size_t num)</a:t>
              </a:r>
              <a:endParaRPr lang="en-US" sz="2000" dirty="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E37445EF-EBDE-3F1C-3853-4B93C4240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dirty="0">
                  <a:solidFill>
                    <a:srgbClr val="000000"/>
                  </a:solidFill>
                </a:rPr>
                <a:t>Copy block of memory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57A6909-C11F-EA04-D387-397161BC6391}"/>
              </a:ext>
            </a:extLst>
          </p:cNvPr>
          <p:cNvGrpSpPr/>
          <p:nvPr/>
        </p:nvGrpSpPr>
        <p:grpSpPr bwMode="auto">
          <a:xfrm>
            <a:off x="2019300" y="1892300"/>
            <a:ext cx="8153400" cy="674688"/>
            <a:chOff x="288" y="1511"/>
            <a:chExt cx="5136" cy="4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2C893A-C170-0361-0A7C-C013E819F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C9EBB954-F623-0D5C-4091-A8B8C4CFF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char* strcat(char* dst, const char* src)</a:t>
              </a:r>
              <a:endParaRPr lang="en-US" sz="2000" dirty="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F40B86B9-E4CA-FAEB-A359-FF5A579BC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dirty="0">
                  <a:solidFill>
                    <a:srgbClr val="000000"/>
                  </a:solidFill>
                </a:rPr>
                <a:t>Concatenate strings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62E16-3849-6F01-7C8B-5B426DA1B787}"/>
              </a:ext>
            </a:extLst>
          </p:cNvPr>
          <p:cNvGrpSpPr/>
          <p:nvPr/>
        </p:nvGrpSpPr>
        <p:grpSpPr bwMode="auto">
          <a:xfrm>
            <a:off x="2019300" y="2552700"/>
            <a:ext cx="9486900" cy="674688"/>
            <a:chOff x="288" y="1927"/>
            <a:chExt cx="5976" cy="4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ECF2A3-06C3-203B-912B-FC1C6B0D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35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6FDF7CE5-A958-D694-2B56-D9C3F71F1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7"/>
              <a:ext cx="5880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void*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memchr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(void*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ptr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, int value,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size_t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num )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352101DD-D8C9-2EAD-D813-B1FA9A931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</a:rPr>
                <a:t>Locate character in block of memory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037FE2-4CEF-8780-F78D-2D7B6D6ADC5F}"/>
              </a:ext>
            </a:extLst>
          </p:cNvPr>
          <p:cNvGrpSpPr/>
          <p:nvPr/>
        </p:nvGrpSpPr>
        <p:grpSpPr bwMode="auto">
          <a:xfrm>
            <a:off x="2019300" y="3225800"/>
            <a:ext cx="8153400" cy="661988"/>
            <a:chOff x="288" y="1103"/>
            <a:chExt cx="5136" cy="4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69986A-5E95-4034-A37A-2E479380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699FCCD7-65BE-EAF2-1108-9B53B8A69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……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B8FBA728-4F24-CFE3-A744-908AE6563C49}"/>
              </a:ext>
            </a:extLst>
          </p:cNvPr>
          <p:cNvSpPr txBox="1"/>
          <p:nvPr/>
        </p:nvSpPr>
        <p:spPr>
          <a:xfrm>
            <a:off x="2019300" y="63246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more, please visit </a:t>
            </a:r>
            <a:r>
              <a:rPr lang="en-US" dirty="0">
                <a:hlinkClick r:id="rId2"/>
              </a:rPr>
              <a:t>https://cplusplus.com/reference/cstring/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6AF70-80BF-079C-273B-496364C1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70"/>
            <a:ext cx="11201400" cy="1325563"/>
          </a:xfrm>
        </p:spPr>
        <p:txBody>
          <a:bodyPr>
            <a:normAutofit/>
          </a:bodyPr>
          <a:lstStyle/>
          <a:p>
            <a:r>
              <a:rPr lang="en-US" dirty="0"/>
              <a:t>3. Operators on the string Class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72AA2E-F1F0-6D24-88FC-EEC5A3903D50}"/>
              </a:ext>
            </a:extLst>
          </p:cNvPr>
          <p:cNvSpPr txBox="1"/>
          <p:nvPr/>
        </p:nvSpPr>
        <p:spPr>
          <a:xfrm>
            <a:off x="914400" y="1066800"/>
            <a:ext cx="99822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en-US" altLang="zh-CN" sz="2400" b="0" dirty="0"/>
              <a:t>To convert the C++ string objects into C string literals, simply apply the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1" charset="0"/>
              </a:rPr>
              <a:t>c_str</a:t>
            </a:r>
            <a:r>
              <a:rPr lang="en-US" altLang="zh-CN" sz="2400" dirty="0"/>
              <a:t> </a:t>
            </a:r>
            <a:r>
              <a:rPr lang="en-US" altLang="zh-CN" sz="2400" b="0" dirty="0"/>
              <a:t>method to the C++ string.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en-US" sz="2400" b="0" dirty="0">
                <a:solidFill>
                  <a:srgbClr val="000000"/>
                </a:solidFill>
              </a:rPr>
              <a:t>Unlike most languages, C++ allows classes to redefine the meanings of the standard operators.  As a result, several string operations, such as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1" charset="0"/>
              </a:rPr>
              <a:t>+</a:t>
            </a:r>
            <a:r>
              <a:rPr lang="en-US" sz="2400" b="0" dirty="0">
                <a:solidFill>
                  <a:srgbClr val="000000"/>
                </a:solidFill>
              </a:rPr>
              <a:t> for concatenation, are implemented as operators (</a:t>
            </a:r>
            <a:r>
              <a:rPr lang="en-US" sz="2400" b="0" dirty="0">
                <a:solidFill>
                  <a:srgbClr val="FF0000"/>
                </a:solidFill>
              </a:rPr>
              <a:t>overloading</a:t>
            </a:r>
            <a:r>
              <a:rPr lang="en-US" sz="2400" b="0" dirty="0">
                <a:solidFill>
                  <a:srgbClr val="000000"/>
                </a:solidFill>
              </a:rPr>
              <a:t>).</a:t>
            </a:r>
          </a:p>
          <a:p>
            <a:endParaRPr lang="en-US" dirty="0"/>
          </a:p>
        </p:txBody>
      </p:sp>
      <p:grpSp>
        <p:nvGrpSpPr>
          <p:cNvPr id="44" name="Group 3">
            <a:extLst>
              <a:ext uri="{FF2B5EF4-FFF2-40B4-BE49-F238E27FC236}">
                <a16:creationId xmlns:a16="http://schemas.microsoft.com/office/drawing/2014/main" id="{FEC205B2-3F16-AEB2-D4A7-C9E2D2FF4945}"/>
              </a:ext>
            </a:extLst>
          </p:cNvPr>
          <p:cNvGrpSpPr/>
          <p:nvPr/>
        </p:nvGrpSpPr>
        <p:grpSpPr bwMode="auto">
          <a:xfrm>
            <a:off x="2019300" y="2788057"/>
            <a:ext cx="8153400" cy="661988"/>
            <a:chOff x="288" y="1103"/>
            <a:chExt cx="5136" cy="417"/>
          </a:xfrm>
        </p:grpSpPr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D28A83CD-58AE-9324-0B33-840A0D9E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05F71385-609D-E7CE-4409-8ABAFF7BC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str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[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]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45992B1-A59B-02B2-ACDE-D34AC01A3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dirty="0">
                  <a:solidFill>
                    <a:srgbClr val="000000"/>
                  </a:solidFill>
                </a:rPr>
                <a:t>Returns the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</a:t>
              </a:r>
              <a:r>
                <a:rPr lang="en-US" sz="1800" b="0" baseline="30000" dirty="0" err="1">
                  <a:solidFill>
                    <a:srgbClr val="000000"/>
                  </a:solidFill>
                </a:rPr>
                <a:t>th</a:t>
              </a:r>
              <a:r>
                <a:rPr lang="en-US" sz="1800" b="0" dirty="0">
                  <a:solidFill>
                    <a:srgbClr val="000000"/>
                  </a:solidFill>
                </a:rPr>
                <a:t> character of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str</a:t>
              </a:r>
              <a:r>
                <a:rPr lang="en-US" sz="1800" b="0" dirty="0">
                  <a:solidFill>
                    <a:srgbClr val="000000"/>
                  </a:solidFill>
                </a:rPr>
                <a:t>.  Assigning to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str[i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]</a:t>
              </a:r>
              <a:r>
                <a:rPr lang="en-US" sz="1800" b="0" dirty="0">
                  <a:solidFill>
                    <a:srgbClr val="000000"/>
                  </a:solidFill>
                </a:rPr>
                <a:t> changes that character.</a:t>
              </a:r>
            </a:p>
          </p:txBody>
        </p:sp>
      </p:grpSp>
      <p:grpSp>
        <p:nvGrpSpPr>
          <p:cNvPr id="48" name="Group 7">
            <a:extLst>
              <a:ext uri="{FF2B5EF4-FFF2-40B4-BE49-F238E27FC236}">
                <a16:creationId xmlns:a16="http://schemas.microsoft.com/office/drawing/2014/main" id="{B46EBD19-E5D0-67DC-1B9E-E47AE3FD617E}"/>
              </a:ext>
            </a:extLst>
          </p:cNvPr>
          <p:cNvGrpSpPr/>
          <p:nvPr/>
        </p:nvGrpSpPr>
        <p:grpSpPr bwMode="auto">
          <a:xfrm>
            <a:off x="2019300" y="3435757"/>
            <a:ext cx="8153400" cy="674688"/>
            <a:chOff x="288" y="1511"/>
            <a:chExt cx="5136" cy="425"/>
          </a:xfrm>
        </p:grpSpPr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CC57B6B9-5793-E7E6-C5E1-16D2A7B01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50" name="Text Box 9">
              <a:extLst>
                <a:ext uri="{FF2B5EF4-FFF2-40B4-BE49-F238E27FC236}">
                  <a16:creationId xmlns:a16="http://schemas.microsoft.com/office/drawing/2014/main" id="{3D6FAAD6-95B1-EE5C-C387-7F360D16A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anose="02070309020205020404" pitchFamily="1" charset="0"/>
                </a:rPr>
                <a:t>s1 + s2</a:t>
              </a:r>
            </a:p>
          </p:txBody>
        </p:sp>
        <p:sp>
          <p:nvSpPr>
            <p:cNvPr id="51" name="Text Box 10">
              <a:extLst>
                <a:ext uri="{FF2B5EF4-FFF2-40B4-BE49-F238E27FC236}">
                  <a16:creationId xmlns:a16="http://schemas.microsoft.com/office/drawing/2014/main" id="{CB1FAE91-CEBB-FC22-4A76-F54223A05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Returns a new string consisting of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s1</a:t>
              </a:r>
              <a:r>
                <a:rPr lang="en-US" sz="1800" b="0">
                  <a:solidFill>
                    <a:srgbClr val="000000"/>
                  </a:solidFill>
                </a:rPr>
                <a:t> concatenated with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s2</a:t>
              </a:r>
              <a:r>
                <a:rPr lang="en-US" sz="1800" b="0">
                  <a:solidFill>
                    <a:srgbClr val="000000"/>
                  </a:solidFill>
                </a:rPr>
                <a:t>.  </a:t>
              </a:r>
            </a:p>
          </p:txBody>
        </p:sp>
      </p:grpSp>
      <p:grpSp>
        <p:nvGrpSpPr>
          <p:cNvPr id="52" name="Group 11">
            <a:extLst>
              <a:ext uri="{FF2B5EF4-FFF2-40B4-BE49-F238E27FC236}">
                <a16:creationId xmlns:a16="http://schemas.microsoft.com/office/drawing/2014/main" id="{11E23BAB-C2A2-CC38-B336-8A214DD313E5}"/>
              </a:ext>
            </a:extLst>
          </p:cNvPr>
          <p:cNvGrpSpPr/>
          <p:nvPr/>
        </p:nvGrpSpPr>
        <p:grpSpPr bwMode="auto">
          <a:xfrm>
            <a:off x="2019300" y="4096157"/>
            <a:ext cx="8153400" cy="674688"/>
            <a:chOff x="288" y="1927"/>
            <a:chExt cx="5136" cy="425"/>
          </a:xfrm>
        </p:grpSpPr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21E95E96-7A4C-FC03-FC04-9B139F109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35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54" name="Text Box 13">
              <a:extLst>
                <a:ext uri="{FF2B5EF4-FFF2-40B4-BE49-F238E27FC236}">
                  <a16:creationId xmlns:a16="http://schemas.microsoft.com/office/drawing/2014/main" id="{D9F2CF42-8A7B-1354-AAB8-1283B7BA3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7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anose="02070309020205020404" pitchFamily="1" charset="0"/>
                </a:rPr>
                <a:t>s1 = s2;</a:t>
              </a:r>
            </a:p>
          </p:txBody>
        </p:sp>
        <p:sp>
          <p:nvSpPr>
            <p:cNvPr id="55" name="Text Box 14">
              <a:extLst>
                <a:ext uri="{FF2B5EF4-FFF2-40B4-BE49-F238E27FC236}">
                  <a16:creationId xmlns:a16="http://schemas.microsoft.com/office/drawing/2014/main" id="{812F89F0-EF49-621B-94EF-59A7D52D5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Copies the character string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s2</a:t>
              </a:r>
              <a:r>
                <a:rPr lang="en-US" sz="1800" b="0">
                  <a:solidFill>
                    <a:srgbClr val="000000"/>
                  </a:solidFill>
                </a:rPr>
                <a:t> into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s1</a:t>
              </a:r>
              <a:r>
                <a:rPr lang="en-US" sz="1800" b="0">
                  <a:solidFill>
                    <a:srgbClr val="000000"/>
                  </a:solidFill>
                </a:rPr>
                <a:t>. </a:t>
              </a:r>
            </a:p>
          </p:txBody>
        </p:sp>
      </p:grpSp>
      <p:grpSp>
        <p:nvGrpSpPr>
          <p:cNvPr id="56" name="Group 15">
            <a:extLst>
              <a:ext uri="{FF2B5EF4-FFF2-40B4-BE49-F238E27FC236}">
                <a16:creationId xmlns:a16="http://schemas.microsoft.com/office/drawing/2014/main" id="{7C5C69F9-4603-E338-A49E-54BA7B697267}"/>
              </a:ext>
            </a:extLst>
          </p:cNvPr>
          <p:cNvGrpSpPr/>
          <p:nvPr/>
        </p:nvGrpSpPr>
        <p:grpSpPr bwMode="auto">
          <a:xfrm>
            <a:off x="2019300" y="4769257"/>
            <a:ext cx="8153400" cy="661988"/>
            <a:chOff x="288" y="1103"/>
            <a:chExt cx="5136" cy="417"/>
          </a:xfrm>
        </p:grpSpPr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7F2E34FC-0B8D-4471-1C3C-1E4C776E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58" name="Text Box 17">
              <a:extLst>
                <a:ext uri="{FF2B5EF4-FFF2-40B4-BE49-F238E27FC236}">
                  <a16:creationId xmlns:a16="http://schemas.microsoft.com/office/drawing/2014/main" id="{06BC2645-A3A0-2E7C-5C29-E8639C68F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anose="02070309020205020404" pitchFamily="1" charset="0"/>
                </a:rPr>
                <a:t>s1 += s2;</a:t>
              </a:r>
            </a:p>
          </p:txBody>
        </p:sp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5E1ABA39-A923-4541-B24B-A3960A8DA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Appends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s2</a:t>
              </a:r>
              <a:r>
                <a:rPr lang="en-US" sz="1800" b="0">
                  <a:solidFill>
                    <a:srgbClr val="000000"/>
                  </a:solidFill>
                </a:rPr>
                <a:t> to the end of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s1</a:t>
              </a:r>
              <a:r>
                <a:rPr lang="en-US" sz="1800" b="0">
                  <a:solidFill>
                    <a:srgbClr val="000000"/>
                  </a:solidFill>
                </a:rPr>
                <a:t>. </a:t>
              </a:r>
            </a:p>
          </p:txBody>
        </p:sp>
      </p:grpSp>
      <p:grpSp>
        <p:nvGrpSpPr>
          <p:cNvPr id="60" name="Group 19">
            <a:extLst>
              <a:ext uri="{FF2B5EF4-FFF2-40B4-BE49-F238E27FC236}">
                <a16:creationId xmlns:a16="http://schemas.microsoft.com/office/drawing/2014/main" id="{1D12FE04-3731-7562-DE31-F0F8B7DB2AF2}"/>
              </a:ext>
            </a:extLst>
          </p:cNvPr>
          <p:cNvGrpSpPr/>
          <p:nvPr/>
        </p:nvGrpSpPr>
        <p:grpSpPr bwMode="auto">
          <a:xfrm>
            <a:off x="2019300" y="5416957"/>
            <a:ext cx="8153400" cy="674688"/>
            <a:chOff x="288" y="1511"/>
            <a:chExt cx="5136" cy="425"/>
          </a:xfrm>
        </p:grpSpPr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60940C07-C67B-A06E-9FBC-E55B0E66C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62" name="Text Box 21">
              <a:extLst>
                <a:ext uri="{FF2B5EF4-FFF2-40B4-BE49-F238E27FC236}">
                  <a16:creationId xmlns:a16="http://schemas.microsoft.com/office/drawing/2014/main" id="{EAC4EC54-B9AA-50D1-2285-F19DAE22B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s1 == s2  </a:t>
              </a:r>
              <a:r>
                <a:rPr lang="en-US" sz="2000" b="0" dirty="0">
                  <a:solidFill>
                    <a:srgbClr val="000000"/>
                  </a:solidFill>
                </a:rPr>
                <a:t>(and similarly for 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&lt;</a:t>
              </a:r>
              <a:r>
                <a:rPr lang="en-US" sz="2000" b="0" dirty="0">
                  <a:solidFill>
                    <a:srgbClr val="000000"/>
                  </a:solidFill>
                </a:rPr>
                <a:t>,</a:t>
              </a:r>
              <a:r>
                <a:rPr lang="en-US" sz="2000" b="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&lt;=</a:t>
              </a:r>
              <a:r>
                <a:rPr lang="en-US" sz="2000" b="0" dirty="0">
                  <a:solidFill>
                    <a:srgbClr val="000000"/>
                  </a:solidFill>
                </a:rPr>
                <a:t>,</a:t>
              </a:r>
              <a:r>
                <a:rPr lang="en-US" sz="2000" b="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&gt;</a:t>
              </a:r>
              <a:r>
                <a:rPr lang="en-US" sz="2000" b="0" dirty="0">
                  <a:solidFill>
                    <a:srgbClr val="000000"/>
                  </a:solidFill>
                </a:rPr>
                <a:t>,</a:t>
              </a:r>
              <a:r>
                <a:rPr lang="en-US" sz="2000" b="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&gt;=</a:t>
              </a:r>
              <a:r>
                <a:rPr lang="en-US" sz="2000" b="0" dirty="0">
                  <a:solidFill>
                    <a:srgbClr val="000000"/>
                  </a:solidFill>
                </a:rPr>
                <a:t>, and 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!=</a:t>
              </a:r>
              <a:r>
                <a:rPr lang="en-US" sz="2000" b="0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EAE31C-9C90-7D34-FB70-D1731D583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Compares to strings lexicographically.</a:t>
              </a:r>
            </a:p>
          </p:txBody>
        </p:sp>
      </p:grpSp>
      <p:grpSp>
        <p:nvGrpSpPr>
          <p:cNvPr id="64" name="Group 19">
            <a:extLst>
              <a:ext uri="{FF2B5EF4-FFF2-40B4-BE49-F238E27FC236}">
                <a16:creationId xmlns:a16="http://schemas.microsoft.com/office/drawing/2014/main" id="{5E5321A7-5F1C-46B7-423C-88129E2D34D6}"/>
              </a:ext>
            </a:extLst>
          </p:cNvPr>
          <p:cNvGrpSpPr/>
          <p:nvPr/>
        </p:nvGrpSpPr>
        <p:grpSpPr bwMode="auto">
          <a:xfrm>
            <a:off x="2019300" y="6088062"/>
            <a:ext cx="8153400" cy="693738"/>
            <a:chOff x="288" y="1511"/>
            <a:chExt cx="5136" cy="437"/>
          </a:xfrm>
        </p:grpSpPr>
        <p:sp>
          <p:nvSpPr>
            <p:cNvPr id="65" name="Rectangle 20">
              <a:extLst>
                <a:ext uri="{FF2B5EF4-FFF2-40B4-BE49-F238E27FC236}">
                  <a16:creationId xmlns:a16="http://schemas.microsoft.com/office/drawing/2014/main" id="{6F307F9E-43BA-8886-C790-17DDFE471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1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9E0C02F0-5F20-0313-9C52-78F2F93BB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str.</a:t>
              </a:r>
              <a:r>
                <a:rPr lang="en-US" altLang="zh-CN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c_str</a:t>
              </a:r>
              <a:r>
                <a:rPr lang="en-US" altLang="zh-CN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()</a:t>
              </a:r>
              <a:endParaRPr lang="en-US" sz="2000" dirty="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7A538559-BB45-0C7B-745E-178E728E5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dirty="0">
                  <a:solidFill>
                    <a:srgbClr val="000000"/>
                  </a:solidFill>
                </a:rPr>
                <a:t>Returns a C-style character array containing the same characters as 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str</a:t>
              </a:r>
              <a:r>
                <a:rPr lang="en-US" sz="1800" b="0" dirty="0">
                  <a:solidFill>
                    <a:srgbClr val="00000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87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6AF70-80BF-079C-273B-496364C1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70"/>
            <a:ext cx="11201400" cy="1325563"/>
          </a:xfrm>
        </p:spPr>
        <p:txBody>
          <a:bodyPr>
            <a:normAutofit/>
          </a:bodyPr>
          <a:lstStyle/>
          <a:p>
            <a:r>
              <a:rPr lang="en-US" dirty="0"/>
              <a:t>3. Operators on the string Class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2B5844-1D1E-AF26-0854-D7EB366F5721}"/>
              </a:ext>
            </a:extLst>
          </p:cNvPr>
          <p:cNvGrpSpPr/>
          <p:nvPr/>
        </p:nvGrpSpPr>
        <p:grpSpPr bwMode="auto">
          <a:xfrm>
            <a:off x="2019300" y="1244600"/>
            <a:ext cx="8153400" cy="661988"/>
            <a:chOff x="288" y="1103"/>
            <a:chExt cx="5136" cy="4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CF5756-287F-4104-729E-11E7A5C3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46BEF612-EA2D-C8B4-E58E-337522CCF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str.length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()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A59CF84-5525-71E0-2146-F093EFB83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</a:rPr>
                <a:t>Returns the number of characters in the string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str</a:t>
              </a:r>
              <a:r>
                <a:rPr lang="en-US" sz="1800" b="0">
                  <a:solidFill>
                    <a:srgbClr val="000000"/>
                  </a:solidFill>
                </a:rPr>
                <a:t>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E01534-1BCB-0DB7-BC5D-9BB79957CA6F}"/>
              </a:ext>
            </a:extLst>
          </p:cNvPr>
          <p:cNvGrpSpPr/>
          <p:nvPr/>
        </p:nvGrpSpPr>
        <p:grpSpPr bwMode="auto">
          <a:xfrm>
            <a:off x="2019300" y="1892300"/>
            <a:ext cx="8153400" cy="674688"/>
            <a:chOff x="288" y="1511"/>
            <a:chExt cx="5136" cy="4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7BC23E-813E-9F09-6B90-23356699F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6DC0884-028C-2678-7364-5338B7617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str.at(index)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11C9BC41-6D8E-766A-142E-62F894B82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</a:rPr>
                <a:t>Returns the character at position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index</a:t>
              </a:r>
              <a:r>
                <a:rPr lang="en-US" sz="1800" b="0">
                  <a:solidFill>
                    <a:srgbClr val="000000"/>
                  </a:solidFill>
                </a:rPr>
                <a:t>; most clients use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str[index]</a:t>
              </a:r>
              <a:r>
                <a:rPr lang="en-US" sz="1800" b="0">
                  <a:solidFill>
                    <a:srgbClr val="000000"/>
                  </a:solidFill>
                </a:rPr>
                <a:t> instead. 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4C0638-D811-4668-7C75-6B2A5535B3E8}"/>
              </a:ext>
            </a:extLst>
          </p:cNvPr>
          <p:cNvGrpSpPr/>
          <p:nvPr/>
        </p:nvGrpSpPr>
        <p:grpSpPr bwMode="auto">
          <a:xfrm>
            <a:off x="2019300" y="2552700"/>
            <a:ext cx="8153400" cy="674688"/>
            <a:chOff x="288" y="1927"/>
            <a:chExt cx="5136" cy="4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377EA2-178D-B832-0722-C1F46FE21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35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E6C39CE6-C4EB-2879-A069-2EFCB7BD6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7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Courier New" panose="02070309020205020404" pitchFamily="1" charset="0"/>
                </a:rPr>
                <a:t>str.substr(pos, len)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C91A418A-E727-8044-0358-920C7154A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</a:rPr>
                <a:t>Returns the substring of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str</a:t>
              </a:r>
              <a:r>
                <a:rPr lang="en-US" sz="1800" b="0">
                  <a:solidFill>
                    <a:srgbClr val="000000"/>
                  </a:solidFill>
                </a:rPr>
                <a:t> starting at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pos</a:t>
              </a:r>
              <a:r>
                <a:rPr lang="en-US" sz="1800" b="0">
                  <a:solidFill>
                    <a:srgbClr val="000000"/>
                  </a:solidFill>
                </a:rPr>
                <a:t> and continuing for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len</a:t>
              </a:r>
              <a:r>
                <a:rPr lang="en-US" sz="1800" b="0">
                  <a:solidFill>
                    <a:srgbClr val="000000"/>
                  </a:solidFill>
                </a:rPr>
                <a:t> characters.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9CBC45-5F24-CC1E-C646-0DF1D55703BF}"/>
              </a:ext>
            </a:extLst>
          </p:cNvPr>
          <p:cNvGrpSpPr/>
          <p:nvPr/>
        </p:nvGrpSpPr>
        <p:grpSpPr bwMode="auto">
          <a:xfrm>
            <a:off x="2019300" y="3225800"/>
            <a:ext cx="8153400" cy="661988"/>
            <a:chOff x="288" y="1103"/>
            <a:chExt cx="5136" cy="4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5F4C9D-00D8-A54D-F640-AED3505CE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DF61CC1F-F486-E9B3-83BB-846AA2F9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Courier New" panose="02070309020205020404" pitchFamily="1" charset="0"/>
                </a:rPr>
                <a:t>str.find(ch, pos)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D4E0CF32-6F27-9642-E796-E4021B3E2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</a:rPr>
                <a:t>Returns the first index ≥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pos</a:t>
              </a:r>
              <a:r>
                <a:rPr lang="en-US" sz="1800" b="0">
                  <a:solidFill>
                    <a:srgbClr val="000000"/>
                  </a:solidFill>
                </a:rPr>
                <a:t> containing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1800" b="0">
                  <a:solidFill>
                    <a:srgbClr val="000000"/>
                  </a:solidFill>
                </a:rPr>
                <a:t>, or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string::npos</a:t>
              </a:r>
              <a:r>
                <a:rPr lang="en-US" sz="1800" b="0">
                  <a:solidFill>
                    <a:srgbClr val="000000"/>
                  </a:solidFill>
                </a:rPr>
                <a:t> if not found.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915B5B-40C2-FA0B-142D-5390251F86A6}"/>
              </a:ext>
            </a:extLst>
          </p:cNvPr>
          <p:cNvGrpSpPr/>
          <p:nvPr/>
        </p:nvGrpSpPr>
        <p:grpSpPr bwMode="auto">
          <a:xfrm>
            <a:off x="2019300" y="3873500"/>
            <a:ext cx="8153400" cy="674688"/>
            <a:chOff x="288" y="1511"/>
            <a:chExt cx="5136" cy="4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96E5B7-6D95-27E8-3FC7-1AF05D26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192A4E31-88B3-696E-23D9-DD863C770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Courier New" panose="02070309020205020404" pitchFamily="1" charset="0"/>
                </a:rPr>
                <a:t>str.find(text, pos)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F5325F18-7AC1-999E-0292-31043EF43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</a:rPr>
                <a:t>Similar to the previous method, but with a string instead of a character.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73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2006600" y="1155700"/>
            <a:ext cx="81280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r>
              <a:rPr lang="en-US" sz="2400" b="0" dirty="0">
                <a:solidFill>
                  <a:srgbClr val="000000"/>
                </a:solidFill>
              </a:rPr>
              <a:t>A </a:t>
            </a:r>
            <a:r>
              <a:rPr lang="en-US" sz="2400" i="1" dirty="0">
                <a:solidFill>
                  <a:srgbClr val="000000"/>
                </a:solidFill>
              </a:rPr>
              <a:t>palindrome</a:t>
            </a:r>
            <a:r>
              <a:rPr lang="en-US" sz="2400" b="0" dirty="0">
                <a:solidFill>
                  <a:srgbClr val="000000"/>
                </a:solidFill>
              </a:rPr>
              <a:t> is a word that reads identically backward and forward, such as “level” or “noon”.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</a:rPr>
              <a:t>Write a C++ program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isPalindrome</a:t>
            </a:r>
            <a:r>
              <a:rPr lang="en-US" altLang="zh-CN" sz="2400" b="0" dirty="0">
                <a:solidFill>
                  <a:srgbClr val="000000"/>
                </a:solidFill>
              </a:rPr>
              <a:t> that checks whether a string is a palindrome.</a:t>
            </a: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</a:rPr>
              <a:t>Efficiency vs. Readability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6950" y="2590801"/>
            <a:ext cx="76581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bool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isPalindrome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(string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str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n =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str.length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r>
              <a:rPr lang="nn-NO" altLang="zh-CN" sz="2000" dirty="0">
                <a:solidFill>
                  <a:srgbClr val="000000"/>
                </a:solidFill>
                <a:latin typeface="Courier New" charset="0"/>
              </a:rPr>
              <a:t>   for (int i = 0; i &lt; n / 2; i++)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     if (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str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] !=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str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[n -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- 1]) return false;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  return true;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48994B-BEE4-4D2D-9C13-AF0BA2E33437}"/>
              </a:ext>
            </a:extLst>
          </p:cNvPr>
          <p:cNvSpPr/>
          <p:nvPr/>
        </p:nvSpPr>
        <p:spPr>
          <a:xfrm>
            <a:off x="2266950" y="4953001"/>
            <a:ext cx="76581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bool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isPalindrome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(string str) {</a:t>
            </a:r>
          </a:p>
          <a:p>
            <a:pPr lvl="0"/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  return str == 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</a:rPr>
              <a:t>reverse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(str);</a:t>
            </a:r>
          </a:p>
          <a:p>
            <a:pPr lvl="0"/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}</a:t>
            </a:r>
            <a:endParaRPr lang="zh-CN" alt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9C976F4D-CA2E-55BF-8E37-EB2D34F7D34A}"/>
              </a:ext>
            </a:extLst>
          </p:cNvPr>
          <p:cNvSpPr/>
          <p:nvPr/>
        </p:nvSpPr>
        <p:spPr>
          <a:xfrm>
            <a:off x="8763000" y="5319098"/>
            <a:ext cx="2286000" cy="1015663"/>
          </a:xfrm>
          <a:prstGeom prst="wedgeRoundRectCallout">
            <a:avLst>
              <a:gd name="adj1" fmla="val -180833"/>
              <a:gd name="adj2" fmla="val -225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define this function to reverse a string.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05F022D-08B7-EA8B-DB63-4B302497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70"/>
            <a:ext cx="11201400" cy="1325563"/>
          </a:xfrm>
        </p:spPr>
        <p:txBody>
          <a:bodyPr>
            <a:normAutofit/>
          </a:bodyPr>
          <a:lstStyle/>
          <a:p>
            <a:r>
              <a:rPr lang="en-US" dirty="0"/>
              <a:t>4.1. Palindrome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2006600" y="1155700"/>
            <a:ext cx="8128000" cy="5245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r>
              <a:rPr lang="en-US" sz="2400" b="0" dirty="0">
                <a:solidFill>
                  <a:srgbClr val="000000"/>
                </a:solidFill>
              </a:rPr>
              <a:t>An </a:t>
            </a:r>
            <a:r>
              <a:rPr lang="en-US" sz="2400" i="1" dirty="0">
                <a:solidFill>
                  <a:srgbClr val="000000"/>
                </a:solidFill>
              </a:rPr>
              <a:t>acronym</a:t>
            </a:r>
            <a:r>
              <a:rPr lang="en-US" sz="2400" b="0" i="1" dirty="0">
                <a:solidFill>
                  <a:srgbClr val="000000"/>
                </a:solidFill>
              </a:rPr>
              <a:t> </a:t>
            </a:r>
            <a:r>
              <a:rPr lang="en-US" sz="2400" b="0" dirty="0">
                <a:solidFill>
                  <a:srgbClr val="000000"/>
                </a:solidFill>
              </a:rPr>
              <a:t>is a word formed by taking the first letter of each word in a sequence, as in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Write a C++ program that generates acronyms, as illustrated by the following sample run: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</p:txBody>
      </p:sp>
      <p:sp>
        <p:nvSpPr>
          <p:cNvPr id="534542" name="Text Box 14"/>
          <p:cNvSpPr txBox="1">
            <a:spLocks noChangeArrowheads="1"/>
          </p:cNvSpPr>
          <p:nvPr/>
        </p:nvSpPr>
        <p:spPr bwMode="auto">
          <a:xfrm>
            <a:off x="2298700" y="1905001"/>
            <a:ext cx="7200900" cy="736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1" charset="0"/>
              </a:rPr>
              <a:t>"self-contained underwater breathing apparatus"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anose="02070309020205020404" pitchFamily="1" charset="0"/>
            </a:endParaRPr>
          </a:p>
        </p:txBody>
      </p:sp>
      <p:sp>
        <p:nvSpPr>
          <p:cNvPr id="534543" name="Text Box 15"/>
          <p:cNvSpPr txBox="1">
            <a:spLocks noChangeArrowheads="1"/>
          </p:cNvSpPr>
          <p:nvPr/>
        </p:nvSpPr>
        <p:spPr bwMode="auto">
          <a:xfrm>
            <a:off x="9156700" y="1905001"/>
            <a:ext cx="1206500" cy="3485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1" charset="0"/>
              </a:rPr>
              <a:t>"scuba"</a:t>
            </a:r>
          </a:p>
        </p:txBody>
      </p:sp>
      <p:sp>
        <p:nvSpPr>
          <p:cNvPr id="534544" name="Line 16"/>
          <p:cNvSpPr>
            <a:spLocks noChangeShapeType="1"/>
          </p:cNvSpPr>
          <p:nvPr/>
        </p:nvSpPr>
        <p:spPr bwMode="auto">
          <a:xfrm>
            <a:off x="8928100" y="2082800"/>
            <a:ext cx="26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3048001" y="3344864"/>
            <a:ext cx="6105525" cy="1836737"/>
            <a:chOff x="960" y="2336"/>
            <a:chExt cx="3846" cy="1157"/>
          </a:xfrm>
        </p:grpSpPr>
        <p:pic>
          <p:nvPicPr>
            <p:cNvPr id="534545" name="Picture 17" descr="Console (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0" y="2341"/>
              <a:ext cx="3846" cy="1152"/>
            </a:xfrm>
            <a:prstGeom prst="rect">
              <a:avLst/>
            </a:prstGeom>
            <a:noFill/>
          </p:spPr>
        </p:pic>
        <p:sp>
          <p:nvSpPr>
            <p:cNvPr id="534548" name="Text Box 20"/>
            <p:cNvSpPr txBox="1">
              <a:spLocks noChangeArrowheads="1"/>
            </p:cNvSpPr>
            <p:nvPr/>
          </p:nvSpPr>
          <p:spPr bwMode="auto">
            <a:xfrm>
              <a:off x="1200" y="2336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Acronym</a:t>
              </a:r>
              <a:endParaRPr lang="en-US" sz="1000" b="0">
                <a:solidFill>
                  <a:srgbClr val="333333"/>
                </a:solidFill>
                <a:latin typeface="Charcoal CY" charset="-52"/>
              </a:endParaRPr>
            </a:p>
          </p:txBody>
        </p:sp>
      </p:grpSp>
      <p:sp>
        <p:nvSpPr>
          <p:cNvPr id="534549" name="Text Box 21"/>
          <p:cNvSpPr txBox="1">
            <a:spLocks noChangeArrowheads="1"/>
          </p:cNvSpPr>
          <p:nvPr/>
        </p:nvSpPr>
        <p:spPr bwMode="auto">
          <a:xfrm>
            <a:off x="3060700" y="3535363"/>
            <a:ext cx="5118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Courier New" panose="02070309020205020404" pitchFamily="1" charset="0"/>
              </a:rPr>
              <a:t>Program to generate acronyms</a:t>
            </a:r>
          </a:p>
        </p:txBody>
      </p:sp>
      <p:sp>
        <p:nvSpPr>
          <p:cNvPr id="534550" name="Text Box 22"/>
          <p:cNvSpPr txBox="1">
            <a:spLocks noChangeArrowheads="1"/>
          </p:cNvSpPr>
          <p:nvPr/>
        </p:nvSpPr>
        <p:spPr bwMode="auto">
          <a:xfrm>
            <a:off x="3060700" y="3744913"/>
            <a:ext cx="5118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Courier New" panose="02070309020205020404" pitchFamily="1" charset="0"/>
              </a:rPr>
              <a:t>Enter string:</a:t>
            </a:r>
          </a:p>
        </p:txBody>
      </p:sp>
      <p:sp>
        <p:nvSpPr>
          <p:cNvPr id="534551" name="Text Box 23"/>
          <p:cNvSpPr txBox="1">
            <a:spLocks noChangeArrowheads="1"/>
          </p:cNvSpPr>
          <p:nvPr/>
        </p:nvSpPr>
        <p:spPr bwMode="auto">
          <a:xfrm>
            <a:off x="3060700" y="3744913"/>
            <a:ext cx="5118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FF"/>
                </a:solidFill>
                <a:latin typeface="Courier New" panose="02070309020205020404" pitchFamily="1" charset="0"/>
              </a:rPr>
              <a:t>              not in my back yard</a:t>
            </a:r>
          </a:p>
        </p:txBody>
      </p:sp>
      <p:sp>
        <p:nvSpPr>
          <p:cNvPr id="534552" name="Text Box 24"/>
          <p:cNvSpPr txBox="1">
            <a:spLocks noChangeArrowheads="1"/>
          </p:cNvSpPr>
          <p:nvPr/>
        </p:nvSpPr>
        <p:spPr bwMode="auto">
          <a:xfrm>
            <a:off x="3060700" y="3954463"/>
            <a:ext cx="5118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1" charset="0"/>
              </a:rPr>
              <a:t>The acronym is "nimby"</a:t>
            </a:r>
          </a:p>
        </p:txBody>
      </p: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3060700" y="4164013"/>
            <a:ext cx="5118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Courier New" panose="02070309020205020404" pitchFamily="1" charset="0"/>
              </a:rPr>
              <a:t>Enter string:</a:t>
            </a:r>
          </a:p>
        </p:txBody>
      </p:sp>
      <p:sp>
        <p:nvSpPr>
          <p:cNvPr id="534554" name="Text Box 26"/>
          <p:cNvSpPr txBox="1">
            <a:spLocks noChangeArrowheads="1"/>
          </p:cNvSpPr>
          <p:nvPr/>
        </p:nvSpPr>
        <p:spPr bwMode="auto">
          <a:xfrm>
            <a:off x="3060700" y="4164013"/>
            <a:ext cx="58801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1" charset="0"/>
              </a:rPr>
              <a:t>              Federal Emergency</a:t>
            </a:r>
          </a:p>
        </p:txBody>
      </p:sp>
      <p:sp>
        <p:nvSpPr>
          <p:cNvPr id="534555" name="Text Box 27"/>
          <p:cNvSpPr txBox="1">
            <a:spLocks noChangeArrowheads="1"/>
          </p:cNvSpPr>
          <p:nvPr/>
        </p:nvSpPr>
        <p:spPr bwMode="auto">
          <a:xfrm>
            <a:off x="3060700" y="4373563"/>
            <a:ext cx="5118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1" charset="0"/>
              </a:rPr>
              <a:t>The acronym is "FEMA"</a:t>
            </a:r>
          </a:p>
        </p:txBody>
      </p:sp>
      <p:sp>
        <p:nvSpPr>
          <p:cNvPr id="534559" name="Text Box 31"/>
          <p:cNvSpPr txBox="1">
            <a:spLocks noChangeArrowheads="1"/>
          </p:cNvSpPr>
          <p:nvPr/>
        </p:nvSpPr>
        <p:spPr bwMode="auto">
          <a:xfrm>
            <a:off x="3060700" y="4595516"/>
            <a:ext cx="5118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1" charset="0"/>
              </a:rPr>
              <a:t>Enter string: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78076D0-50C4-E33A-B614-46A72573AB26}"/>
              </a:ext>
            </a:extLst>
          </p:cNvPr>
          <p:cNvSpPr txBox="1">
            <a:spLocks/>
          </p:cNvSpPr>
          <p:nvPr/>
        </p:nvSpPr>
        <p:spPr>
          <a:xfrm>
            <a:off x="838200" y="-17470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4.2. Acronym</a:t>
            </a:r>
          </a:p>
        </p:txBody>
      </p:sp>
      <p:sp>
        <p:nvSpPr>
          <p:cNvPr id="6" name="Text Box 26">
            <a:extLst>
              <a:ext uri="{FF2B5EF4-FFF2-40B4-BE49-F238E27FC236}">
                <a16:creationId xmlns:a16="http://schemas.microsoft.com/office/drawing/2014/main" id="{13F55304-7A2D-18B7-4390-1B46B8222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830" y="4598272"/>
            <a:ext cx="58801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1" charset="0"/>
              </a:rPr>
              <a:t>Management Agency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9" grpId="0" build="p" autoUpdateAnimBg="0"/>
      <p:bldP spid="534550" grpId="0" build="p" autoUpdateAnimBg="0"/>
      <p:bldP spid="534551" grpId="0" build="p" autoUpdateAnimBg="0"/>
      <p:bldP spid="534552" grpId="0" build="p" autoUpdateAnimBg="0"/>
      <p:bldP spid="534553" grpId="0" build="p" autoUpdateAnimBg="0"/>
      <p:bldP spid="534554" grpId="0" build="p" autoUpdateAnimBg="0"/>
      <p:bldP spid="534555" grpId="0" build="p" autoUpdateAnimBg="0"/>
      <p:bldP spid="534559" grpId="0" build="p" autoUpdateAnimBg="0"/>
      <p:bldP spid="6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560,&quot;width&quot;:15690}"/>
</p:tagLst>
</file>

<file path=ppt/theme/theme1.xml><?xml version="1.0" encoding="utf-8"?>
<a:theme xmlns:a="http://schemas.openxmlformats.org/drawingml/2006/main" name="7_Blank Presentation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2266</Words>
  <Application>Microsoft Office PowerPoint</Application>
  <PresentationFormat>宽屏</PresentationFormat>
  <Paragraphs>215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Charcoal CY</vt:lpstr>
      <vt:lpstr>Google Sans</vt:lpstr>
      <vt:lpstr>Arial</vt:lpstr>
      <vt:lpstr>Calibri</vt:lpstr>
      <vt:lpstr>Calibri Light</vt:lpstr>
      <vt:lpstr>Courier New</vt:lpstr>
      <vt:lpstr>Helvetica</vt:lpstr>
      <vt:lpstr>Roboto</vt:lpstr>
      <vt:lpstr>Times New Roman</vt:lpstr>
      <vt:lpstr>7_Blank Presentation</vt:lpstr>
      <vt:lpstr>Tutorial 2  Get familiar with VS Code &amp; Makefile  and  String Applications</vt:lpstr>
      <vt:lpstr>2. Concepts</vt:lpstr>
      <vt:lpstr>3. Get familiar with some common operations of string</vt:lpstr>
      <vt:lpstr>3. The &lt;cctype&gt; (ctype.h) Interface This header declares a set of functions to classify and transform individual characters.</vt:lpstr>
      <vt:lpstr>3. The &lt;cstring&gt; (string.h) Interface This header file defines several functions to manipulate C strings and arrays.</vt:lpstr>
      <vt:lpstr>3. Operators on the string Class</vt:lpstr>
      <vt:lpstr>3. Operators on the string Class</vt:lpstr>
      <vt:lpstr>4.1. Palindrome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5.1. Run the code via command lines (terminal)</vt:lpstr>
      <vt:lpstr>5.1. Run the code via command lines a) Compile by pure command lines, with “g++” compile command</vt:lpstr>
      <vt:lpstr>5.1. Run the code via command lines a) Compile by pure command lines, with “g++” compile command</vt:lpstr>
      <vt:lpstr>5.1. Run the code via command lines a) Compile by pure command lines, with “g++” compile command</vt:lpstr>
      <vt:lpstr>5.1. Run the code via command lines b) Compile by pure command lines, with “makefile”.</vt:lpstr>
      <vt:lpstr>5.1. Run the code via command lines b) Compile by pure command lines, with “makefile”.</vt:lpstr>
      <vt:lpstr>5.1. Run the code via command lines b) Compile by pure command lines, with “makefile”.</vt:lpstr>
      <vt:lpstr>5.2. Run the code via VS Code make-extension</vt:lpstr>
      <vt:lpstr>5.2. Run the code via VS Code make-extension</vt:lpstr>
      <vt:lpstr>5.2. Run the code via VS Code make-extension</vt:lpstr>
      <vt:lpstr>5.2. Run the code via VS Code make-extension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3—Expressions</dc:title>
  <dc:creator/>
  <cp:lastModifiedBy>Jiaju Wang (SDS, 121090544)</cp:lastModifiedBy>
  <cp:revision>652</cp:revision>
  <dcterms:created xsi:type="dcterms:W3CDTF">2014-07-01T16:34:00Z</dcterms:created>
  <dcterms:modified xsi:type="dcterms:W3CDTF">2022-09-22T18:01:24Z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