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1"/>
  </p:notesMasterIdLst>
  <p:sldIdLst>
    <p:sldId id="567" r:id="rId2"/>
    <p:sldId id="569" r:id="rId3"/>
    <p:sldId id="571" r:id="rId4"/>
    <p:sldId id="593" r:id="rId5"/>
    <p:sldId id="595" r:id="rId6"/>
    <p:sldId id="596" r:id="rId7"/>
    <p:sldId id="597" r:id="rId8"/>
    <p:sldId id="594" r:id="rId9"/>
    <p:sldId id="598" r:id="rId10"/>
    <p:sldId id="592" r:id="rId11"/>
    <p:sldId id="591" r:id="rId12"/>
    <p:sldId id="570" r:id="rId13"/>
    <p:sldId id="573" r:id="rId14"/>
    <p:sldId id="572" r:id="rId15"/>
    <p:sldId id="574" r:id="rId16"/>
    <p:sldId id="575" r:id="rId17"/>
    <p:sldId id="576" r:id="rId18"/>
    <p:sldId id="577" r:id="rId19"/>
    <p:sldId id="579" r:id="rId20"/>
    <p:sldId id="580" r:id="rId21"/>
    <p:sldId id="599" r:id="rId22"/>
    <p:sldId id="581" r:id="rId23"/>
    <p:sldId id="578" r:id="rId24"/>
    <p:sldId id="600" r:id="rId25"/>
    <p:sldId id="266" r:id="rId26"/>
    <p:sldId id="282" r:id="rId27"/>
    <p:sldId id="269" r:id="rId28"/>
    <p:sldId id="270" r:id="rId29"/>
    <p:sldId id="257" r:id="rId30"/>
    <p:sldId id="271" r:id="rId31"/>
    <p:sldId id="265" r:id="rId32"/>
    <p:sldId id="258" r:id="rId33"/>
    <p:sldId id="259" r:id="rId34"/>
    <p:sldId id="260" r:id="rId35"/>
    <p:sldId id="261" r:id="rId36"/>
    <p:sldId id="262" r:id="rId37"/>
    <p:sldId id="588" r:id="rId38"/>
    <p:sldId id="590" r:id="rId39"/>
    <p:sldId id="589" r:id="rId40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ju Wang (SDS, 121090544)" initials="JW(1" lastIdx="1" clrIdx="0">
    <p:extLst>
      <p:ext uri="{19B8F6BF-5375-455C-9EA6-DF929625EA0E}">
        <p15:presenceInfo xmlns:p15="http://schemas.microsoft.com/office/powerpoint/2012/main" userId="S::121090544@link.cuhk.edu.cn::0244a00b-8a17-4352-8d09-e6dc33b5d4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70" autoAdjust="0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E9F4-2DB8-8C4D-8884-744EC68D040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一号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3B81-754A-B144-903B-0719C8F83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688A71-2351-9841-9091-0355BF20137F}" type="slidenum">
              <a:rPr lang="en-US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23B81-754A-B144-903B-0719C8F8364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1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1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1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7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8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2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点击此处编辑母版标题样式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一号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4C1A-D44E-EF47-BD4F-D533312EEE51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0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0090485@link.cuhk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container/vector" TargetMode="External"/><Relationship Id="rId3" Type="http://schemas.openxmlformats.org/officeDocument/2006/relationships/hyperlink" Target="http://en.cppreference.com/w/cpp/io/cout" TargetMode="External"/><Relationship Id="rId7" Type="http://schemas.openxmlformats.org/officeDocument/2006/relationships/hyperlink" Target="http://en.cppreference.com/w/cpp/memory/unique_ptr" TargetMode="External"/><Relationship Id="rId2" Type="http://schemas.openxmlformats.org/officeDocument/2006/relationships/hyperlink" Target="http://en.cppreference.com/w/cpp/io/c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tainer/map" TargetMode="External"/><Relationship Id="rId5" Type="http://schemas.openxmlformats.org/officeDocument/2006/relationships/hyperlink" Target="http://en.cppreference.com/w/cpp/numeric/random/random_device" TargetMode="External"/><Relationship Id="rId4" Type="http://schemas.openxmlformats.org/officeDocument/2006/relationships/hyperlink" Target="http://en.cppreference.com/w/cpp/string/basic_string" TargetMode="External"/><Relationship Id="rId9" Type="http://schemas.openxmlformats.org/officeDocument/2006/relationships/hyperlink" Target="https://en.cppreference.com/w/cpp/language/operato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HouWhalee1222/CSC3002_Review_Question_Answ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introduction-to-operator-overloading/" TargetMode="External"/><Relationship Id="rId2" Type="http://schemas.openxmlformats.org/officeDocument/2006/relationships/hyperlink" Target="https://www.learncpp.com/cpp-tutorial/welcome-to-object-oriented-programmin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1D75-D456-C03B-A045-5EDCF480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12192000" cy="3281363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教程 4</a:t>
            </a:r>
            <a:br>
              <a:rPr lang="en-US" altLang="zh-CN" b="1" dirty="0"/>
            </a:br>
            <a:r>
              <a:rPr lang="zh-CN" altLang="zh-CN" b="1" dirty="0"/>
              <a:t>回顾“类”概念</a:t>
            </a:r>
            <a:br>
              <a:rPr lang="en-US" altLang="zh-CN" b="1" dirty="0"/>
            </a:br>
            <a:r>
              <a:rPr lang="zh-CN" altLang="zh-CN" b="1" dirty="0"/>
              <a:t>和</a:t>
            </a:r>
            <a:br>
              <a:rPr lang="en-US" altLang="zh-CN" b="1" dirty="0"/>
            </a:br>
            <a:r>
              <a:rPr lang="zh-CN" altLang="zh-CN" b="1" dirty="0"/>
              <a:t>“ </a:t>
            </a:r>
            <a:r>
              <a:rPr lang="zh-CN" altLang="zh-CN" b="1" dirty="0" err="1"/>
              <a:t>TokenScanner </a:t>
            </a:r>
            <a:r>
              <a:rPr lang="zh-CN" altLang="zh-CN" b="1" dirty="0"/>
              <a:t>”应用程序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63F28-9881-D099-6571-FEC768BD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655762"/>
          </a:xfrm>
        </p:spPr>
        <p:txBody>
          <a:bodyPr/>
          <a:lstStyle/>
          <a:p>
            <a:r>
              <a:rPr lang="zh-CN" dirty="0"/>
              <a:t>2022 年 9 月 19 日</a:t>
            </a:r>
          </a:p>
          <a:p>
            <a:r>
              <a:rPr lang="zh-CN" dirty="0"/>
              <a:t>赖伟 (USTF)</a:t>
            </a:r>
          </a:p>
          <a:p>
            <a:r>
              <a:rPr lang="zh-CN" dirty="0"/>
              <a:t>(SDS, </a:t>
            </a:r>
            <a:r>
              <a:rPr lang="zh-CN" dirty="0">
                <a:hlinkClick r:id="rId2"/>
              </a:rPr>
              <a:t>120090485@link.cuhk.edu.cn </a:t>
            </a:r>
            <a:r>
              <a:rPr lang="zh-C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CD43D-723A-95F7-9049-0963DB35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35"/>
            <a:ext cx="10515600" cy="4351338"/>
          </a:xfrm>
        </p:spPr>
        <p:txBody>
          <a:bodyPr/>
          <a:lstStyle/>
          <a:p>
            <a:r>
              <a:rPr lang="zh-CN" altLang="zh-CN" dirty="0"/>
              <a:t>回想一下教程 2 中的内容：当您在 VS Code 中打开终端时，它会自动更改您打开的文件夹中的当前工作目录。</a:t>
            </a:r>
          </a:p>
          <a:p>
            <a:r>
              <a:rPr lang="zh-CN" altLang="zh-CN" dirty="0"/>
              <a:t>所以我强迫你这样做，所以我们在“相对路径”上不会有问题。如果你在错误的工作目录下，你不能编译代码“g++ helloworld.cpp”，因为它找不到“helloworld.cpp”。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539A0-8E36-3F3F-6486-B2F71507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534467"/>
            <a:ext cx="5799138" cy="32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2. 类和对象基础</a:t>
            </a:r>
            <a:endParaRPr 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5CDBEFCA-4F09-B4D2-C2C7-2EDA768C2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564" y="1347437"/>
            <a:ext cx="5739436" cy="5510563"/>
          </a:xfr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091936-CCB2-B62B-2860-4B7CA7E7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5" y="1970202"/>
            <a:ext cx="5450134" cy="4522673"/>
          </a:xfrm>
          <a:prstGeom prst="rect">
            <a:avLst/>
          </a:prstGeom>
        </p:spPr>
      </p:pic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3342B055-9173-D699-8312-5376F52277E0}"/>
              </a:ext>
            </a:extLst>
          </p:cNvPr>
          <p:cNvSpPr/>
          <p:nvPr/>
        </p:nvSpPr>
        <p:spPr>
          <a:xfrm>
            <a:off x="7880809" y="2467288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63B36780-FD05-FF9C-D28F-B2E14CF11D29}"/>
              </a:ext>
            </a:extLst>
          </p:cNvPr>
          <p:cNvSpPr/>
          <p:nvPr/>
        </p:nvSpPr>
        <p:spPr>
          <a:xfrm>
            <a:off x="7145518" y="3265209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6CD0E5A-A6BA-4EA4-5583-98E686C92D96}"/>
              </a:ext>
            </a:extLst>
          </p:cNvPr>
          <p:cNvSpPr/>
          <p:nvPr/>
        </p:nvSpPr>
        <p:spPr>
          <a:xfrm>
            <a:off x="7258639" y="4256281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7C57A125-134A-9E4A-5803-BA7E8285F169}"/>
              </a:ext>
            </a:extLst>
          </p:cNvPr>
          <p:cNvSpPr/>
          <p:nvPr/>
        </p:nvSpPr>
        <p:spPr>
          <a:xfrm>
            <a:off x="6939696" y="5813276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0267F222-C04F-CA70-E459-771201CF5A9C}"/>
              </a:ext>
            </a:extLst>
          </p:cNvPr>
          <p:cNvSpPr/>
          <p:nvPr/>
        </p:nvSpPr>
        <p:spPr>
          <a:xfrm>
            <a:off x="7473099" y="5034778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3.类构造函数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sz="2600" b="0" i="0" dirty="0">
                <a:solidFill>
                  <a:srgbClr val="000000"/>
                </a:solidFill>
                <a:effectLst/>
              </a:rPr>
              <a:t>C++ 类可以有多个构造函数，具有不同的参数列表。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9FA36B-BEA3-0121-138A-24CBB768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79"/>
          <a:stretch/>
        </p:blipFill>
        <p:spPr>
          <a:xfrm>
            <a:off x="574903" y="2607166"/>
            <a:ext cx="5626816" cy="3704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2E2917-483E-2392-E031-605D3746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16" y="3593375"/>
            <a:ext cx="5267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3.类构造函数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sz="2600" b="0" i="0" dirty="0">
                <a:solidFill>
                  <a:srgbClr val="000000"/>
                </a:solidFill>
                <a:effectLst/>
              </a:rPr>
              <a:t>例如，std::string 类。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CDF3A-B9DF-5A36-3285-2E606D40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80"/>
          <a:stretch/>
        </p:blipFill>
        <p:spPr>
          <a:xfrm>
            <a:off x="0" y="2337266"/>
            <a:ext cx="12192000" cy="39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3.类构造函数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sz="2600" b="0" i="0" dirty="0">
                <a:solidFill>
                  <a:srgbClr val="000000"/>
                </a:solidFill>
                <a:effectLst/>
              </a:rPr>
              <a:t>实例化一个实例。</a:t>
            </a:r>
          </a:p>
          <a:p>
            <a:pPr algn="l"/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E3C3CE-F5E9-8454-2C1D-E0697D40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42404"/>
            <a:ext cx="10515601" cy="4515596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1AB8D2C9-E8FA-E5F5-80F0-C5BEAA5F57FF}"/>
              </a:ext>
            </a:extLst>
          </p:cNvPr>
          <p:cNvSpPr/>
          <p:nvPr/>
        </p:nvSpPr>
        <p:spPr>
          <a:xfrm>
            <a:off x="3987538" y="3694922"/>
            <a:ext cx="678730" cy="612743"/>
          </a:xfrm>
          <a:prstGeom prst="mathMultiply">
            <a:avLst>
              <a:gd name="adj1" fmla="val 112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4.</a:t>
            </a:r>
            <a:r>
              <a:rPr lang="zh-CN" altLang="zh-CN" sz="4400" dirty="0"/>
              <a:t>类</a:t>
            </a:r>
            <a:r>
              <a:rPr lang="zh-CN" dirty="0"/>
              <a:t>属性</a:t>
            </a:r>
            <a:r>
              <a:rPr lang="zh-CN" altLang="zh-CN" sz="4400" dirty="0"/>
              <a:t>和功能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属性基本上是属于类的变量。</a:t>
            </a:r>
          </a:p>
          <a:p>
            <a:r>
              <a:rPr lang="zh-CN" altLang="zh-CN" sz="3200" dirty="0"/>
              <a:t>无需使用诸如“self”之类的语法。在课堂里。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E254D-9F4D-F427-89C2-9187D7A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20"/>
          <a:stretch/>
        </p:blipFill>
        <p:spPr>
          <a:xfrm>
            <a:off x="1880845" y="2576266"/>
            <a:ext cx="7630799" cy="42762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C770C8-8BBF-DF75-7015-BE1C0C4003D4}"/>
              </a:ext>
            </a:extLst>
          </p:cNvPr>
          <p:cNvSpPr txBox="1"/>
          <p:nvPr/>
        </p:nvSpPr>
        <p:spPr>
          <a:xfrm>
            <a:off x="6024979" y="4696289"/>
            <a:ext cx="4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solidFill>
                  <a:srgbClr val="CB966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096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4.类</a:t>
            </a:r>
            <a:r>
              <a:rPr lang="zh-CN" dirty="0"/>
              <a:t>属性</a:t>
            </a:r>
            <a:r>
              <a:rPr lang="zh-CN" altLang="zh-CN" sz="4400" dirty="0"/>
              <a:t>和功能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zh-CN" altLang="zh-CN" dirty="0"/>
              <a:t>如果成员函数参数与类属性同名，使用“this-&gt;x”区分。</a:t>
            </a:r>
          </a:p>
          <a:p>
            <a:r>
              <a:rPr lang="zh-CN" altLang="zh-CN" dirty="0"/>
              <a:t>为什么不是“ </a:t>
            </a:r>
            <a:r>
              <a:rPr lang="zh-CN" altLang="zh-CN" dirty="0" err="1"/>
              <a:t>this.x </a:t>
            </a:r>
            <a:r>
              <a:rPr lang="zh-CN" altLang="zh-CN" dirty="0"/>
              <a:t>”？因为“this”是一个指向这个实例的指针。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E254D-9F4D-F427-89C2-9187D7A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3" b="30149"/>
          <a:stretch/>
        </p:blipFill>
        <p:spPr>
          <a:xfrm>
            <a:off x="2281287" y="2831001"/>
            <a:ext cx="7580865" cy="40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1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4.</a:t>
            </a:r>
            <a:r>
              <a:rPr lang="zh-CN" altLang="zh-CN" sz="4400" dirty="0"/>
              <a:t>类</a:t>
            </a:r>
            <a:r>
              <a:rPr lang="zh-CN" dirty="0"/>
              <a:t>属性</a:t>
            </a:r>
            <a:r>
              <a:rPr lang="zh-CN" altLang="zh-CN" sz="4400" dirty="0"/>
              <a:t>和功能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zh-CN" altLang="zh-CN" dirty="0"/>
              <a:t>您可以在类定义（.h 文件）内声明函数，并在类外（ </a:t>
            </a:r>
            <a:r>
              <a:rPr lang="zh-CN" altLang="zh-CN" dirty="0" err="1"/>
              <a:t>.cpp</a:t>
            </a:r>
            <a:r>
              <a:rPr lang="zh-CN" altLang="zh-CN" dirty="0"/>
              <a:t>文件）实现它</a:t>
            </a:r>
          </a:p>
          <a:p>
            <a:r>
              <a:rPr lang="zh-CN" altLang="zh-CN" dirty="0"/>
              <a:t>或者您也可以在类定义中实现它。 （不推荐）</a:t>
            </a:r>
          </a:p>
        </p:txBody>
      </p:sp>
      <p:pic>
        <p:nvPicPr>
          <p:cNvPr id="5" name="内容占位符 21">
            <a:extLst>
              <a:ext uri="{FF2B5EF4-FFF2-40B4-BE49-F238E27FC236}">
                <a16:creationId xmlns:a16="http://schemas.microsoft.com/office/drawing/2014/main" id="{404E3AC8-4283-A830-9DD8-D609DF45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54" b="8297"/>
          <a:stretch/>
        </p:blipFill>
        <p:spPr>
          <a:xfrm>
            <a:off x="3227036" y="2773363"/>
            <a:ext cx="5429911" cy="40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5.</a:t>
            </a:r>
            <a:r>
              <a:rPr lang="zh-CN" altLang="zh-CN" sz="4400" dirty="0"/>
              <a:t>类成员范围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zh-CN" altLang="zh-CN" dirty="0"/>
              <a:t>在 C++ 中，有三个访问说明符：</a:t>
            </a:r>
          </a:p>
          <a:p>
            <a:r>
              <a:rPr lang="zh-CN" altLang="zh-CN" dirty="0"/>
              <a:t>public - 成员可以从类外部访问</a:t>
            </a:r>
          </a:p>
          <a:p>
            <a:r>
              <a:rPr lang="zh-CN" altLang="zh-CN" dirty="0"/>
              <a:t>private - 不能从类外部访问（或查看）成员。</a:t>
            </a:r>
            <a:r>
              <a:rPr lang="zh-CN" altLang="zh-CN" b="1" dirty="0"/>
              <a:t>默认情况下，属性是私有的！</a:t>
            </a:r>
          </a:p>
          <a:p>
            <a:r>
              <a:rPr lang="zh-CN" altLang="zh-CN" dirty="0"/>
              <a:t>protected - 不能从类外部访问成员，但是可以在继承的类中访问它们。稍后您将了解有关继承的更多信息。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164467-7C8F-1923-7C2B-44EDB1D5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194488"/>
            <a:ext cx="4981113" cy="26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5.</a:t>
            </a:r>
            <a:r>
              <a:rPr lang="zh-CN" altLang="zh-CN" sz="4400" dirty="0"/>
              <a:t>类成员范围</a:t>
            </a:r>
            <a:endParaRPr lang="en-US" dirty="0"/>
          </a:p>
        </p:txBody>
      </p:sp>
      <p:pic>
        <p:nvPicPr>
          <p:cNvPr id="4" name="内容占位符 21">
            <a:extLst>
              <a:ext uri="{FF2B5EF4-FFF2-40B4-BE49-F238E27FC236}">
                <a16:creationId xmlns:a16="http://schemas.microsoft.com/office/drawing/2014/main" id="{40294677-0C06-9FCF-5338-62207C43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437"/>
            <a:ext cx="5739436" cy="5510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2B9137-01B1-3CDF-9C38-D018C1CC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2" y="4502871"/>
            <a:ext cx="6185471" cy="1122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004631-BF94-BAE6-3975-4550DDAE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08" y="1347437"/>
            <a:ext cx="6637491" cy="27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今天的目标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</a:rPr>
              <a:t>终端知识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类和对象基础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类构造函数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类属性和函数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类成员范围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</a:rPr>
              <a:t>类重载运算符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类应用程序的一个示例：令牌扫描器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>
                <a:solidFill>
                  <a:srgbClr val="FF0000"/>
                </a:solidFill>
              </a:rPr>
              <a:t>如何学好本课程（续）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问答时间</a:t>
            </a:r>
          </a:p>
        </p:txBody>
      </p:sp>
    </p:spTree>
    <p:extLst>
      <p:ext uri="{BB962C8B-B14F-4D97-AF65-F5344CB8AC3E}">
        <p14:creationId xmlns:p14="http://schemas.microsoft.com/office/powerpoint/2010/main" val="380345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6.类重载运算符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02EDD-A99A-D5F7-D208-848FFB4B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0" i="0" dirty="0">
                <a:solidFill>
                  <a:srgbClr val="000000"/>
                </a:solidFill>
                <a:effectLst/>
                <a:latin typeface="DejaVuSans"/>
              </a:rPr>
              <a:t>为用户定义类型的操作数自定义 C++ 运算符。</a:t>
            </a:r>
          </a:p>
          <a:p>
            <a:r>
              <a:rPr lang="zh-CN" dirty="0"/>
              <a:t>什么运算符可以重载？</a:t>
            </a:r>
          </a:p>
          <a:p>
            <a:endParaRPr lang="en-US" dirty="0"/>
          </a:p>
          <a:p>
            <a:endParaRPr lang="en-US" dirty="0"/>
          </a:p>
          <a:p>
            <a:r>
              <a:rPr lang="zh-CN" dirty="0"/>
              <a:t>怎么做？</a:t>
            </a:r>
          </a:p>
          <a:p>
            <a:pPr lvl="1"/>
            <a:r>
              <a:rPr lang="zh-CN" dirty="0"/>
              <a:t>作为成员函数</a:t>
            </a:r>
          </a:p>
          <a:p>
            <a:pPr lvl="1"/>
            <a:r>
              <a:rPr lang="zh-CN" dirty="0"/>
              <a:t>作为非成员函数（自由函数）</a:t>
            </a:r>
          </a:p>
          <a:p>
            <a:pPr lvl="1"/>
            <a:r>
              <a:rPr lang="zh-CN" dirty="0"/>
              <a:t>作为“朋友”功能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72A16A-DFBC-A165-3FC5-FEA4206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7" y="2901610"/>
            <a:ext cx="11695645" cy="7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6.类重载运算符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10CBCAA-4840-4679-AF19-D3AB718A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2840"/>
              </p:ext>
            </p:extLst>
          </p:nvPr>
        </p:nvGraphicFramePr>
        <p:xfrm>
          <a:off x="0" y="1825622"/>
          <a:ext cx="12192000" cy="50323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433426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92384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17857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6391570"/>
                    </a:ext>
                  </a:extLst>
                </a:gridCol>
              </a:tblGrid>
              <a:tr h="134519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sz="2400" dirty="0"/>
                        <a:t>作为成员函数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400" dirty="0"/>
                        <a:t>作为非会员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400" dirty="0"/>
                        <a:t>函数（自由函数）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400" dirty="0"/>
                        <a:t>作为“朋友”功能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6323"/>
                  </a:ext>
                </a:extLst>
              </a:tr>
              <a:tr h="1053245">
                <a:tc>
                  <a:txBody>
                    <a:bodyPr/>
                    <a:lstStyle/>
                    <a:p>
                      <a:r>
                        <a:rPr lang="zh-CN" sz="2400" dirty="0"/>
                        <a:t>定义在哪里？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在类定义中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出类，或连同实现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在类定义中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61034"/>
                  </a:ext>
                </a:extLst>
              </a:tr>
              <a:tr h="1053245">
                <a:tc>
                  <a:txBody>
                    <a:bodyPr/>
                    <a:lstStyle/>
                    <a:p>
                      <a:r>
                        <a:rPr lang="zh-CN" sz="2400" dirty="0"/>
                        <a:t>执行在哪里？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在类中，有定义/出类，都OK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类外定义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类外定义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3030"/>
                  </a:ext>
                </a:extLst>
              </a:tr>
              <a:tr h="1580692">
                <a:tc>
                  <a:txBody>
                    <a:bodyPr/>
                    <a:lstStyle/>
                    <a:p>
                      <a:r>
                        <a:rPr lang="zh-CN" sz="2400" dirty="0"/>
                        <a:t>原型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一元运算符：0 参数。</a:t>
                      </a:r>
                    </a:p>
                    <a:p>
                      <a:r>
                        <a:rPr lang="zh-CN" sz="2400" dirty="0"/>
                        <a:t>二元运算符：1个参数。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一元运算符：1个参数。</a:t>
                      </a:r>
                    </a:p>
                    <a:p>
                      <a:r>
                        <a:rPr lang="zh-CN" sz="2400" dirty="0"/>
                        <a:t>二元运算符：2个参数。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 dirty="0"/>
                        <a:t>与自由函数原型相同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7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6.类重载运算符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809EC2-5D2C-DDDB-869B-E085025D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71851"/>
              </p:ext>
            </p:extLst>
          </p:nvPr>
        </p:nvGraphicFramePr>
        <p:xfrm>
          <a:off x="0" y="1386178"/>
          <a:ext cx="12192000" cy="562579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068796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25543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759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9793130"/>
                    </a:ext>
                  </a:extLst>
                </a:gridCol>
              </a:tblGrid>
              <a:tr h="327846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+mn-lt"/>
                        </a:rPr>
                        <a:t>表达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+mn-lt"/>
                        </a:rPr>
                        <a:t>作为成员函数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+mn-lt"/>
                        </a:rPr>
                        <a:t>作为非成员函数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+mn-lt"/>
                        </a:rPr>
                        <a:t>例子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15560"/>
                  </a:ext>
                </a:extLst>
              </a:tr>
              <a:tr h="382056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@一个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(a).operator@ ( 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操作员@(a)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！ 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2"/>
                        </a:rPr>
                        <a:t>std::cin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2"/>
                        </a:rPr>
                        <a:t>std::cin </a:t>
                      </a:r>
                      <a:r>
                        <a:rPr lang="zh-CN" sz="1600">
                          <a:effectLst/>
                          <a:latin typeface="+mn-lt"/>
                        </a:rPr>
                        <a:t>.operator </a:t>
                      </a:r>
                      <a:r>
                        <a:rPr lang="zh-CN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！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562150"/>
                  </a:ext>
                </a:extLst>
              </a:tr>
              <a:tr h="601443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a@b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(a).operator@ 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运算符@ (a, 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3"/>
                        </a:rPr>
                        <a:t>标准::cout</a:t>
                      </a:r>
                      <a:r>
                        <a:rPr lang="zh-CN" sz="1600">
                          <a:effectLst/>
                          <a:latin typeface="+mn-lt"/>
                        </a:rPr>
                        <a:t> 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&lt;&lt;</a:t>
                      </a:r>
                      <a:r>
                        <a:rPr lang="zh-CN" sz="1600">
                          <a:effectLst/>
                          <a:latin typeface="+mn-lt"/>
                        </a:rPr>
                        <a:t> 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42次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3"/>
                        </a:rPr>
                        <a:t>std::cout </a:t>
                      </a:r>
                      <a:r>
                        <a:rPr lang="zh-CN" sz="1600">
                          <a:effectLst/>
                          <a:latin typeface="+mn-lt"/>
                        </a:rPr>
                        <a:t>.operator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&lt;&lt;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42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52931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a=b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(a).operator= 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不能是非会员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给定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4"/>
                        </a:rPr>
                        <a:t>std::string </a:t>
                      </a:r>
                      <a:r>
                        <a:rPr lang="zh-CN" sz="1600">
                          <a:effectLst/>
                          <a:latin typeface="+mn-lt"/>
                        </a:rPr>
                        <a:t>s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 </a:t>
                      </a:r>
                      <a:r>
                        <a:rPr lang="zh-CN" sz="1600">
                          <a:effectLst/>
                          <a:latin typeface="+mn-lt"/>
                        </a:rPr>
                        <a:t>, s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zh-CN" sz="1600">
                          <a:effectLst/>
                          <a:latin typeface="+mn-lt"/>
                        </a:rPr>
                        <a:t> 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“ABC”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；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 s.operator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("abc")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67744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一个（乙...）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(a).operator()(b...)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不能是非会员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给定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5"/>
                        </a:rPr>
                        <a:t>std::random_device </a:t>
                      </a:r>
                      <a:r>
                        <a:rPr lang="zh-CN" sz="1600">
                          <a:effectLst/>
                          <a:latin typeface="+mn-lt"/>
                        </a:rPr>
                        <a:t>r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； </a:t>
                      </a:r>
                      <a:r>
                        <a:rPr lang="zh-CN" sz="1600">
                          <a:effectLst/>
                          <a:latin typeface="+mn-lt"/>
                        </a:rPr>
                        <a:t>,</a:t>
                      </a:r>
                      <a:r>
                        <a:rPr lang="zh-CN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自动</a:t>
                      </a:r>
                      <a:r>
                        <a:rPr lang="zh-CN" sz="1600">
                          <a:effectLst/>
                          <a:latin typeface="+mn-lt"/>
                        </a:rPr>
                        <a:t>n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zh-CN" sz="1600">
                          <a:effectLst/>
                          <a:latin typeface="+mn-lt"/>
                        </a:rPr>
                        <a:t>r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 r.operator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()()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52948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一个[b]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(a).operator[](b)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不能是非会员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给定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6"/>
                        </a:rPr>
                        <a:t>std::map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 </a:t>
                      </a:r>
                      <a:r>
                        <a:rPr lang="zh-CN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 </a:t>
                      </a:r>
                      <a:r>
                        <a:rPr lang="zh-CN" sz="1600">
                          <a:effectLst/>
                          <a:latin typeface="+mn-lt"/>
                        </a:rPr>
                        <a:t>, </a:t>
                      </a:r>
                      <a:r>
                        <a:rPr lang="zh-CN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zh-CN" sz="1600">
                          <a:effectLst/>
                          <a:latin typeface="+mn-lt"/>
                        </a:rPr>
                        <a:t>m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； </a:t>
                      </a:r>
                      <a:r>
                        <a:rPr lang="zh-CN" sz="1600">
                          <a:effectLst/>
                          <a:latin typeface="+mn-lt"/>
                        </a:rPr>
                        <a:t>, 米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[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zh-CN" sz="1600">
                          <a:effectLst/>
                          <a:latin typeface="+mn-lt"/>
                        </a:rPr>
                        <a:t> 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zh-CN" sz="1600">
                          <a:effectLst/>
                          <a:latin typeface="+mn-lt"/>
                        </a:rPr>
                        <a:t> 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 m.operator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[](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40905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一个-&gt;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(a).operator-&gt; ( 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不能是非会员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给定</a:t>
                      </a:r>
                      <a:r>
                        <a:rPr lang="zh-CN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7"/>
                        </a:rPr>
                        <a:t>std::unique_ptr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 </a:t>
                      </a:r>
                      <a:r>
                        <a:rPr lang="zh-CN" sz="1600">
                          <a:effectLst/>
                          <a:latin typeface="+mn-lt"/>
                        </a:rPr>
                        <a:t>S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zh-CN" sz="1600">
                          <a:effectLst/>
                          <a:latin typeface="+mn-lt"/>
                        </a:rPr>
                        <a:t>p </a:t>
                      </a:r>
                      <a:r>
                        <a:rPr lang="zh-CN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； </a:t>
                      </a:r>
                      <a:r>
                        <a:rPr lang="zh-CN" sz="1600">
                          <a:effectLst/>
                          <a:latin typeface="+mn-lt"/>
                        </a:rPr>
                        <a:t>, p </a:t>
                      </a:r>
                      <a:r>
                        <a:rPr lang="zh-CN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zh-CN" sz="1600">
                          <a:effectLst/>
                          <a:latin typeface="+mn-lt"/>
                        </a:rPr>
                        <a:t>bar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r>
                        <a:rPr lang="zh-CN" sz="1600">
                          <a:effectLst/>
                          <a:latin typeface="+mn-lt"/>
                        </a:rPr>
                        <a:t>调用 p.operator </a:t>
                      </a:r>
                      <a:r>
                        <a:rPr lang="zh-CN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zh-CN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zh-CN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10083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一个@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(a).operator@ (0)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+mn-lt"/>
                        </a:rPr>
                        <a:t>运算符@ (a, 0)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给定</a:t>
                      </a:r>
                      <a:r>
                        <a:rPr lang="zh-CN" sz="1600" u="none" strike="noStrike" dirty="0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8"/>
                        </a:rPr>
                        <a:t>std::vector </a:t>
                      </a:r>
                      <a:r>
                        <a:rPr lang="zh-CN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 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 </a:t>
                      </a:r>
                      <a:r>
                        <a:rPr lang="zh-CN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zh-CN" sz="1600" dirty="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:: </a:t>
                      </a:r>
                      <a:r>
                        <a:rPr lang="zh-CN" sz="1600" dirty="0">
                          <a:effectLst/>
                          <a:latin typeface="+mn-lt"/>
                        </a:rPr>
                        <a:t>iterator </a:t>
                      </a:r>
                      <a:r>
                        <a:rPr lang="zh-CN" sz="1600" dirty="0" err="1">
                          <a:effectLst/>
                          <a:latin typeface="+mn-lt"/>
                        </a:rPr>
                        <a:t>i </a:t>
                      </a:r>
                      <a:r>
                        <a:rPr lang="zh-CN" sz="1600" dirty="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 </a:t>
                      </a:r>
                      <a:r>
                        <a:rPr lang="zh-CN" sz="1600" dirty="0">
                          <a:effectLst/>
                          <a:latin typeface="+mn-lt"/>
                        </a:rPr>
                        <a:t>, </a:t>
                      </a:r>
                      <a:r>
                        <a:rPr lang="zh-CN" sz="1600" dirty="0" err="1">
                          <a:effectLst/>
                          <a:latin typeface="+mn-lt"/>
                        </a:rPr>
                        <a:t>i </a:t>
                      </a:r>
                      <a:r>
                        <a:rPr lang="zh-CN" sz="1600" dirty="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++</a:t>
                      </a:r>
                      <a:r>
                        <a:rPr lang="zh-CN" sz="1600" dirty="0">
                          <a:effectLst/>
                          <a:latin typeface="+mn-lt"/>
                        </a:rPr>
                        <a:t>调用</a:t>
                      </a:r>
                      <a:r>
                        <a:rPr lang="zh-CN" sz="1600" dirty="0" err="1">
                          <a:effectLst/>
                          <a:latin typeface="+mn-lt"/>
                        </a:rPr>
                        <a:t>i.operator </a:t>
                      </a:r>
                      <a:r>
                        <a:rPr lang="zh-CN" sz="1600" dirty="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++ 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zh-CN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0 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50024"/>
                  </a:ext>
                </a:extLst>
              </a:tr>
              <a:tr h="601443">
                <a:tc gridSpan="4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+mn-lt"/>
                        </a:rPr>
                        <a:t>在此表中， </a:t>
                      </a:r>
                      <a:r>
                        <a:rPr lang="zh-CN" sz="1600" b="1" dirty="0">
                          <a:effectLst/>
                          <a:latin typeface="+mn-lt"/>
                        </a:rPr>
                        <a:t>@</a:t>
                      </a:r>
                      <a:r>
                        <a:rPr lang="zh-CN" sz="1600" dirty="0">
                          <a:effectLst/>
                          <a:latin typeface="+mn-lt"/>
                        </a:rPr>
                        <a:t>是一个占位符，表示所有匹配的运算符：@a 中的所有前缀运算符，a@ 中除 -&gt; 之外的所有后缀运算符， </a:t>
                      </a:r>
                      <a:r>
                        <a:rPr lang="zh-CN" sz="1600" dirty="0" err="1">
                          <a:effectLst/>
                          <a:latin typeface="+mn-lt"/>
                        </a:rPr>
                        <a:t>a@b中除 = 之外的所有中缀运算符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44712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873AC-FCFA-A325-9D3F-908B0A8F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03315"/>
          </a:xfrm>
        </p:spPr>
        <p:txBody>
          <a:bodyPr/>
          <a:lstStyle/>
          <a:p>
            <a:r>
              <a:rPr lang="zh-CN" dirty="0">
                <a:hlinkClick r:id="rId9"/>
              </a:rPr>
              <a:t>https://en.cppreference.com/w/cpp/language/operators</a:t>
            </a:r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567167-9963-B373-7628-50D11071A3A4}"/>
              </a:ext>
            </a:extLst>
          </p:cNvPr>
          <p:cNvSpPr txBox="1"/>
          <p:nvPr/>
        </p:nvSpPr>
        <p:spPr>
          <a:xfrm>
            <a:off x="727969" y="170349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一元，前缀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9EBE55-D001-67EB-F025-E0E54FEABE18}"/>
              </a:ext>
            </a:extLst>
          </p:cNvPr>
          <p:cNvSpPr txBox="1"/>
          <p:nvPr/>
        </p:nvSpPr>
        <p:spPr>
          <a:xfrm>
            <a:off x="727969" y="2205480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二进制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770BF-9737-9612-5D7C-DA959D436DE5}"/>
              </a:ext>
            </a:extLst>
          </p:cNvPr>
          <p:cNvSpPr txBox="1"/>
          <p:nvPr/>
        </p:nvSpPr>
        <p:spPr>
          <a:xfrm>
            <a:off x="727969" y="2855691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*任务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F72AB-2062-DF3A-0C79-2670B65BEE7F}"/>
              </a:ext>
            </a:extLst>
          </p:cNvPr>
          <p:cNvSpPr txBox="1"/>
          <p:nvPr/>
        </p:nvSpPr>
        <p:spPr>
          <a:xfrm>
            <a:off x="727969" y="35958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*称呼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11D969-AEB8-9AEC-4ED9-D312A8DAAB2C}"/>
              </a:ext>
            </a:extLst>
          </p:cNvPr>
          <p:cNvSpPr txBox="1"/>
          <p:nvPr/>
        </p:nvSpPr>
        <p:spPr>
          <a:xfrm>
            <a:off x="727969" y="4234077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*索引（在）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976907-6359-CAB6-2998-3B3FC81BF993}"/>
              </a:ext>
            </a:extLst>
          </p:cNvPr>
          <p:cNvSpPr txBox="1"/>
          <p:nvPr/>
        </p:nvSpPr>
        <p:spPr>
          <a:xfrm>
            <a:off x="727969" y="501694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*获取指针的属性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3869D-05E9-5824-F48B-635408CC5EE0}"/>
              </a:ext>
            </a:extLst>
          </p:cNvPr>
          <p:cNvSpPr txBox="1"/>
          <p:nvPr/>
        </p:nvSpPr>
        <p:spPr>
          <a:xfrm>
            <a:off x="727969" y="5752804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0000"/>
                </a:solidFill>
              </a:rPr>
              <a:t>一元，后缀</a:t>
            </a:r>
          </a:p>
        </p:txBody>
      </p:sp>
    </p:spTree>
    <p:extLst>
      <p:ext uri="{BB962C8B-B14F-4D97-AF65-F5344CB8AC3E}">
        <p14:creationId xmlns:p14="http://schemas.microsoft.com/office/powerpoint/2010/main" val="291777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319E-C754-9EA6-B33C-09813D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C912EB-8A40-770B-C6D4-E3C242A8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786" b="8786"/>
          <a:stretch/>
        </p:blipFill>
        <p:spPr>
          <a:xfrm>
            <a:off x="4241081" y="0"/>
            <a:ext cx="6746001" cy="6858000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AFAE7A1-4DD4-8B0E-E8AD-EFEBBCDE5292}"/>
              </a:ext>
            </a:extLst>
          </p:cNvPr>
          <p:cNvSpPr/>
          <p:nvPr/>
        </p:nvSpPr>
        <p:spPr>
          <a:xfrm>
            <a:off x="319595" y="365125"/>
            <a:ext cx="2902998" cy="1930893"/>
          </a:xfrm>
          <a:prstGeom prst="wedgeRoundRectCallout">
            <a:avLst>
              <a:gd name="adj1" fmla="val 121063"/>
              <a:gd name="adj2" fmla="val 1002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/>
              <a:t>成员函数，在类中定义和实现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B56273F-B8A6-DFB0-16A2-E0FFFBDC8555}"/>
              </a:ext>
            </a:extLst>
          </p:cNvPr>
          <p:cNvSpPr/>
          <p:nvPr/>
        </p:nvSpPr>
        <p:spPr>
          <a:xfrm>
            <a:off x="319595" y="2296018"/>
            <a:ext cx="2902998" cy="1930893"/>
          </a:xfrm>
          <a:prstGeom prst="wedgeRoundRectCallout">
            <a:avLst>
              <a:gd name="adj1" fmla="val 115558"/>
              <a:gd name="adj2" fmla="val 75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/>
              <a:t>成员函数，在类中定义并实现出来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8FFC7C8-67CF-AB8D-AF00-AC4F81A19897}"/>
              </a:ext>
            </a:extLst>
          </p:cNvPr>
          <p:cNvSpPr/>
          <p:nvPr/>
        </p:nvSpPr>
        <p:spPr>
          <a:xfrm>
            <a:off x="319595" y="4226911"/>
            <a:ext cx="2902998" cy="1930893"/>
          </a:xfrm>
          <a:prstGeom prst="wedgeRoundRectCallout">
            <a:avLst>
              <a:gd name="adj1" fmla="val 106995"/>
              <a:gd name="adj2" fmla="val 496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/>
              <a:t>重载运算符的自由函数&lt;&lt;</a:t>
            </a:r>
          </a:p>
        </p:txBody>
      </p:sp>
    </p:spTree>
    <p:extLst>
      <p:ext uri="{BB962C8B-B14F-4D97-AF65-F5344CB8AC3E}">
        <p14:creationId xmlns:p14="http://schemas.microsoft.com/office/powerpoint/2010/main" val="362252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9728-8BFD-0FEB-F4BE-33123B48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BoolNumber.cpp 中的 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E951C-EB04-879A-0AE2-5B3241A1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布尔代数：只有 0 和 1。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CEEC7-E624-2D52-6929-F00B374A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80687"/>
            <a:ext cx="11601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795" y="1610590"/>
            <a:ext cx="10263067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许多应用程序需要将字符串划分为单词，或者更一般地，划分为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代币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（即可能大于单个字符的逻辑单元） </a:t>
            </a:r>
            <a:r>
              <a:rPr lang="zh-CN" altLang="zh-CN" sz="2400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鉴于将字符串划分为单个标记的问题在应用程序中如此频繁地出现，构建一个处理该任务的库包很有用</a:t>
            </a:r>
            <a:r>
              <a:rPr lang="zh-CN" altLang="zh-CN" sz="2400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首要</a:t>
            </a:r>
            <a:r>
              <a:rPr lang="zh-CN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构建一个使用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简单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但又足够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灵活的包，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以满足各种客户的需求。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7" y="90152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动机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0669B-5C24-FC2F-1C31-B3C5E74C83F2}"/>
              </a:ext>
            </a:extLst>
          </p:cNvPr>
          <p:cNvSpPr txBox="1"/>
          <p:nvPr/>
        </p:nvSpPr>
        <p:spPr>
          <a:xfrm>
            <a:off x="4545367" y="90152"/>
            <a:ext cx="74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7. 令牌扫描仪：来自往年的幻灯片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705" y="889373"/>
            <a:ext cx="8886423" cy="26523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任务 1：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将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令牌扫描器与令牌源相关联，令牌源可能是字符串、输入流等。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任务 2：从令牌源中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检索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单个令牌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一次交付一个。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任务 3：</a:t>
            </a:r>
            <a:r>
              <a:rPr lang="zh-CN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测试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令牌扫描器是否有任何令牌需要处理。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设计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82" y="4477618"/>
            <a:ext cx="7639872" cy="16109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63982" y="3955396"/>
            <a:ext cx="52293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伪代码 - 从扫描仪读取令牌：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26" y="1391650"/>
            <a:ext cx="10160036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TokenScanner 应该定义令牌。什么应该被视为令牌？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字符串中的一个词？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一个字符？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一个</a:t>
            </a: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标点符号？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空间？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不同的应用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在中定义标记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不同的方法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TokenScanner 类必须让客户端控制识别哪些类型的令牌，例如是否应将空格识别为令牌。</a:t>
            </a: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zh-CN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设计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 bwMode="auto">
          <a:xfrm>
            <a:off x="2006422" y="1528294"/>
            <a:ext cx="8191500" cy="854075"/>
            <a:chOff x="312" y="872"/>
            <a:chExt cx="5160" cy="538"/>
          </a:xfrm>
        </p:grpSpPr>
        <p:sp>
          <p:nvSpPr>
            <p:cNvPr id="591876" name="Rectangle 4"/>
            <p:cNvSpPr>
              <a:spLocks noChangeArrowheads="1"/>
            </p:cNvSpPr>
            <p:nvPr/>
          </p:nvSpPr>
          <p:spPr bwMode="auto">
            <a:xfrm>
              <a:off x="312" y="87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77" name="Text Box 5"/>
            <p:cNvSpPr txBox="1">
              <a:spLocks noChangeArrowheads="1"/>
            </p:cNvSpPr>
            <p:nvPr/>
          </p:nvSpPr>
          <p:spPr bwMode="auto">
            <a:xfrm>
              <a:off x="408" y="872"/>
              <a:ext cx="5064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scanner.setInput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 </a:t>
              </a: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str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)</a:t>
              </a:r>
              <a:r>
                <a:rPr lang="zh-CN" sz="2000" i="1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或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扫描仪.setInput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 </a:t>
              </a: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infile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)</a:t>
              </a:r>
            </a:p>
            <a:p>
              <a:pPr>
                <a:spcBef>
                  <a:spcPct val="50000"/>
                </a:spcBef>
              </a:pPr>
              <a:endParaRPr 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78" name="Text Box 6"/>
            <p:cNvSpPr txBox="1">
              <a:spLocks noChangeArrowheads="1"/>
            </p:cNvSpPr>
            <p:nvPr/>
          </p:nvSpPr>
          <p:spPr bwMode="auto">
            <a:xfrm>
              <a:off x="600" y="1049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将此扫描器的输入设置为指定的字符串或输入流。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006422" y="2175994"/>
            <a:ext cx="8153400" cy="674688"/>
            <a:chOff x="288" y="1511"/>
            <a:chExt cx="5136" cy="425"/>
          </a:xfrm>
        </p:grpSpPr>
        <p:sp>
          <p:nvSpPr>
            <p:cNvPr id="591880" name="Rectangle 8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扫描仪.hasMoreTokens()</a:t>
              </a:r>
            </a:p>
          </p:txBody>
        </p:sp>
        <p:sp>
          <p:nvSpPr>
            <p:cNvPr id="591882" name="Text Box 10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如果存在更多令牌，则返回</a:t>
              </a:r>
              <a:r>
                <a:rPr lang="zh-CN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true </a:t>
              </a: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，在令牌流结束时返回</a:t>
              </a:r>
              <a:r>
                <a:rPr lang="zh-CN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false 。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006422" y="2836393"/>
            <a:ext cx="8153400" cy="661988"/>
            <a:chOff x="288" y="1103"/>
            <a:chExt cx="5136" cy="417"/>
          </a:xfrm>
        </p:grpSpPr>
        <p:sp>
          <p:nvSpPr>
            <p:cNvPr id="591884" name="Rectangle 12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5" name="Text Box 13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扫描仪.nextToken()</a:t>
              </a:r>
            </a:p>
          </p:txBody>
        </p:sp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从令牌流中返回下一个令牌，并在末尾返回</a:t>
              </a:r>
              <a:r>
                <a:rPr lang="zh-CN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"" 。</a:t>
              </a: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2006422" y="3484094"/>
            <a:ext cx="8191500" cy="674688"/>
            <a:chOff x="312" y="2104"/>
            <a:chExt cx="5160" cy="425"/>
          </a:xfrm>
        </p:grpSpPr>
        <p:sp>
          <p:nvSpPr>
            <p:cNvPr id="591888" name="Rectangle 16"/>
            <p:cNvSpPr>
              <a:spLocks noChangeArrowheads="1"/>
            </p:cNvSpPr>
            <p:nvPr/>
          </p:nvSpPr>
          <p:spPr bwMode="auto">
            <a:xfrm>
              <a:off x="312" y="211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9" name="Text Box 17"/>
            <p:cNvSpPr txBox="1">
              <a:spLocks noChangeArrowheads="1"/>
            </p:cNvSpPr>
            <p:nvPr/>
          </p:nvSpPr>
          <p:spPr bwMode="auto">
            <a:xfrm>
              <a:off x="408" y="2104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扫描仪.saveToken（令牌）</a:t>
              </a:r>
            </a:p>
          </p:txBody>
        </p:sp>
        <p:sp>
          <p:nvSpPr>
            <p:cNvPr id="591890" name="Text Box 18"/>
            <p:cNvSpPr txBox="1">
              <a:spLocks noChangeArrowheads="1"/>
            </p:cNvSpPr>
            <p:nvPr/>
          </p:nvSpPr>
          <p:spPr bwMode="auto">
            <a:xfrm>
              <a:off x="600" y="2289"/>
              <a:ext cx="487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保存</a:t>
              </a:r>
              <a:r>
                <a:rPr lang="zh-CN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令牌，以便在下次调用nextToken</a:t>
              </a:r>
              <a:r>
                <a:rPr lang="zh-CN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时再次读取它。</a:t>
              </a: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2006422" y="4130207"/>
            <a:ext cx="8191500" cy="674687"/>
            <a:chOff x="312" y="2104"/>
            <a:chExt cx="5160" cy="425"/>
          </a:xfrm>
        </p:grpSpPr>
        <p:sp>
          <p:nvSpPr>
            <p:cNvPr id="591900" name="Rectangle 28"/>
            <p:cNvSpPr>
              <a:spLocks noChangeArrowheads="1"/>
            </p:cNvSpPr>
            <p:nvPr/>
          </p:nvSpPr>
          <p:spPr bwMode="auto">
            <a:xfrm>
              <a:off x="312" y="211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901" name="Text Box 29"/>
            <p:cNvSpPr txBox="1">
              <a:spLocks noChangeArrowheads="1"/>
            </p:cNvSpPr>
            <p:nvPr/>
          </p:nvSpPr>
          <p:spPr bwMode="auto">
            <a:xfrm>
              <a:off x="408" y="2104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扫描仪.ignoreWhitespace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902" name="Text Box 30"/>
            <p:cNvSpPr txBox="1">
              <a:spLocks noChangeArrowheads="1"/>
            </p:cNvSpPr>
            <p:nvPr/>
          </p:nvSpPr>
          <p:spPr bwMode="auto">
            <a:xfrm>
              <a:off x="600" y="2289"/>
              <a:ext cx="48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告诉扫描仪忽略空白字符。</a:t>
              </a: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2006422" y="4779493"/>
            <a:ext cx="8153400" cy="674688"/>
            <a:chOff x="312" y="2856"/>
            <a:chExt cx="5136" cy="425"/>
          </a:xfrm>
        </p:grpSpPr>
        <p:sp>
          <p:nvSpPr>
            <p:cNvPr id="591892" name="Rectangle 20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93" name="Text Box 21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扫描仪.scanNumbers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894" name="Text Box 22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告诉扫描器将数字视为单个标记。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006422" y="5438307"/>
            <a:ext cx="8153400" cy="674687"/>
            <a:chOff x="312" y="2856"/>
            <a:chExt cx="5136" cy="425"/>
          </a:xfrm>
        </p:grpSpPr>
        <p:sp>
          <p:nvSpPr>
            <p:cNvPr id="591896" name="Rectangle 24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97" name="Text Box 25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扫描仪.scanStrings </a:t>
              </a:r>
              <a:r>
                <a:rPr lang="zh-CN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898" name="Text Box 26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告诉扫描器将引用的字符串视为单个标记。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设计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371314" y="702794"/>
            <a:ext cx="5449372" cy="1143000"/>
          </a:xfrm>
        </p:spPr>
        <p:txBody>
          <a:bodyPr>
            <a:normAutofit/>
          </a:bodyPr>
          <a:lstStyle/>
          <a:p>
            <a:r>
              <a:rPr 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TokenScanner</a:t>
            </a:r>
            <a:r>
              <a:rPr 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类中的方法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1100" y="908475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忽略空格：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27" y="901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演示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1384" y="908475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不忽略</a:t>
            </a:r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空格：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70140"/>
            <a:ext cx="4376387" cy="47215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7"/>
          <a:stretch>
            <a:fillRect/>
          </a:stretch>
        </p:blipFill>
        <p:spPr>
          <a:xfrm>
            <a:off x="6641384" y="1370140"/>
            <a:ext cx="4283055" cy="5120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实际上，我们的终端有一个“</a:t>
            </a:r>
            <a:r>
              <a:rPr lang="zh-CN" altLang="zh-CN" b="1" dirty="0"/>
              <a:t>当前</a:t>
            </a:r>
            <a:r>
              <a:rPr lang="zh-CN" b="1" dirty="0"/>
              <a:t>工作目录</a:t>
            </a:r>
            <a:r>
              <a:rPr lang="zh-CN" dirty="0"/>
              <a:t>”的概念</a:t>
            </a:r>
            <a:r>
              <a:rPr lang="zh-CN" altLang="en-US" dirty="0"/>
              <a:t>（当前目录）</a:t>
            </a:r>
            <a:endParaRPr lang="en-US" altLang="zh-CN" dirty="0"/>
          </a:p>
          <a:p>
            <a:r>
              <a:rPr lang="zh-CN" altLang="zh-CN" dirty="0"/>
              <a:t>终端只能看到当前工作目录下的文件（程序），以及环境变量“Path”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相对路径</a:t>
            </a:r>
            <a:r>
              <a:rPr lang="zh-CN" altLang="zh-CN" dirty="0"/>
              <a:t>（相对</a:t>
            </a:r>
            <a:r>
              <a:rPr lang="zh-CN" altLang="en-US" b="1" dirty="0">
                <a:solidFill>
                  <a:srgbClr val="FF0000"/>
                </a:solidFill>
              </a:rPr>
              <a:t>路径）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r>
              <a:rPr lang="zh-CN" altLang="zh-CN" dirty="0"/>
              <a:t>指的是</a:t>
            </a:r>
            <a:r>
              <a:rPr lang="zh-CN" altLang="zh-CN" b="1" dirty="0"/>
              <a:t>相对于当前目录的位置</a:t>
            </a:r>
            <a:r>
              <a:rPr lang="zh-CN" altLang="zh-CN" dirty="0"/>
              <a:t>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绝对路径</a:t>
            </a:r>
            <a:r>
              <a:rPr lang="zh-CN" altLang="en-US" b="1" dirty="0">
                <a:solidFill>
                  <a:srgbClr val="FF0000"/>
                </a:solidFill>
              </a:rPr>
              <a:t>（绝对路径）</a:t>
            </a:r>
            <a:r>
              <a:rPr lang="zh-CN" altLang="zh-CN" dirty="0"/>
              <a:t>总是</a:t>
            </a:r>
            <a:r>
              <a:rPr lang="zh-CN" altLang="zh-CN" b="1" dirty="0"/>
              <a:t>包含根元素和</a:t>
            </a:r>
            <a:r>
              <a:rPr lang="zh-CN" altLang="zh-CN" dirty="0"/>
              <a:t>定位文件所需的完整目录列表。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523" y="11368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演示</a:t>
            </a:r>
            <a:endParaRPr kumimoji="1" lang="zh-CN" altLang="en-US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388" y="1333770"/>
            <a:ext cx="349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anose="02020603050405020304" charset="0"/>
                <a:cs typeface="Times New Roman" panose="02020603050405020304" charset="0"/>
              </a:rPr>
              <a:t>扫描个位数：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3410" y="1324345"/>
            <a:ext cx="434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anose="02020603050405020304" charset="0"/>
                <a:cs typeface="Times New Roman" panose="02020603050405020304" charset="0"/>
              </a:rPr>
              <a:t>扫描整个数字：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15" y="1865838"/>
            <a:ext cx="3819525" cy="2085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388" y="1865838"/>
            <a:ext cx="30099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2238062"/>
            <a:ext cx="7353300" cy="279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427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23031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tokenscanner.cpp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27" y="90152"/>
            <a:ext cx="5254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实现：构造函数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31" y="2489412"/>
            <a:ext cx="41814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85653" y="175064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427" y="90152"/>
            <a:ext cx="629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实现：私有属性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524125"/>
            <a:ext cx="73342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551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5150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tokenscanner.cpp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1" y="2207474"/>
            <a:ext cx="6108700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50" y="2759924"/>
            <a:ext cx="4330700" cy="990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427" y="90152"/>
            <a:ext cx="4956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 </a:t>
            </a:r>
            <a:r>
              <a:rPr lang="zh-CN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setInput </a:t>
            </a:r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427" y="900635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3049" y="900634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tokenscanner.cpp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5161173"/>
            <a:ext cx="2717800" cy="76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9" y="2054450"/>
            <a:ext cx="5829300" cy="2108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1362300"/>
            <a:ext cx="5651500" cy="349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9427" y="90152"/>
            <a:ext cx="7532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实现：options:: </a:t>
            </a:r>
            <a:r>
              <a:rPr lang="zh-CN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skipWhitespace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0492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9205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tokenscanner.cpp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05" y="2792032"/>
            <a:ext cx="480060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2" y="2220532"/>
            <a:ext cx="4762500" cy="213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9427" y="90152"/>
            <a:ext cx="628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 </a:t>
            </a:r>
            <a:r>
              <a:rPr lang="zh-CN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hasMoreTokens </a:t>
            </a:r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427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tokenscanner.h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7136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 tokenscanner.cpp 中：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9" y="2659756"/>
            <a:ext cx="5080000" cy="2311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427" y="90152"/>
            <a:ext cx="5329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实现： </a:t>
            </a:r>
            <a:r>
              <a:rPr lang="zh-CN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nextToken </a:t>
            </a:r>
            <a:r>
              <a:rPr lang="zh-CN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49" y="2096395"/>
            <a:ext cx="60007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8. 如何学好本课程（续）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4351338"/>
          </a:xfrm>
        </p:spPr>
        <p:txBody>
          <a:bodyPr/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完成教科书各章的“复习题”</a:t>
            </a:r>
          </a:p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https://github.com/HouWhalee1222/CSC3002_Review_Question_Answer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9219A-D23E-A6F9-120A-950F281D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27" y="2601156"/>
            <a:ext cx="8966742" cy="4256843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B38B497-42B1-2F28-2968-E7814677626A}"/>
              </a:ext>
            </a:extLst>
          </p:cNvPr>
          <p:cNvSpPr/>
          <p:nvPr/>
        </p:nvSpPr>
        <p:spPr>
          <a:xfrm>
            <a:off x="5610687" y="5202068"/>
            <a:ext cx="1802166" cy="1079777"/>
          </a:xfrm>
          <a:prstGeom prst="wedgeRoundRectCallout">
            <a:avLst>
              <a:gd name="adj1" fmla="val 110718"/>
              <a:gd name="adj2" fmla="val 451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/>
              <a:t>在这里下载pdf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0F30C32-4656-C626-6689-4CB94B00A69C}"/>
              </a:ext>
            </a:extLst>
          </p:cNvPr>
          <p:cNvSpPr/>
          <p:nvPr/>
        </p:nvSpPr>
        <p:spPr>
          <a:xfrm>
            <a:off x="10288851" y="3861788"/>
            <a:ext cx="1802166" cy="1420426"/>
          </a:xfrm>
          <a:prstGeom prst="wedgeRoundRectCallout">
            <a:avLst>
              <a:gd name="adj1" fmla="val -42484"/>
              <a:gd name="adj2" fmla="val -905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rgbClr val="FF0000"/>
                </a:solidFill>
              </a:rPr>
              <a:t>注册并为这个 repo 加注星标！</a:t>
            </a:r>
          </a:p>
        </p:txBody>
      </p:sp>
    </p:spTree>
    <p:extLst>
      <p:ext uri="{BB962C8B-B14F-4D97-AF65-F5344CB8AC3E}">
        <p14:creationId xmlns:p14="http://schemas.microsoft.com/office/powerpoint/2010/main" val="41664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8. 如何学好本课程（续）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635"/>
            <a:ext cx="10515600" cy="4351338"/>
          </a:xfrm>
        </p:spPr>
        <p:txBody>
          <a:bodyPr/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本教程的补充材料</a:t>
            </a:r>
          </a:p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类基本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概念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  <a:cs typeface="Times New Roman" pitchFamily="18" charset="0"/>
                <a:hlinkClick r:id="rId2"/>
              </a:rPr>
              <a:t>https://www.learncpp.com/cpp-tutorial/welcome-to-object-oriented-programming/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运算符重载</a:t>
            </a:r>
          </a:p>
          <a:p>
            <a:r>
              <a:rPr lang="zh-CN" altLang="zh-CN" dirty="0">
                <a:latin typeface="Times New Roman" pitchFamily="18" charset="0"/>
                <a:cs typeface="Times New Roman" pitchFamily="18" charset="0"/>
                <a:hlinkClick r:id="rId3"/>
              </a:rPr>
              <a:t>https://www.learncpp.com/cpp-tutorial/introduction-to-operator-overloading/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6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9.问答时间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zh-CN" dirty="0"/>
              <a:t>谢谢你的聆听！</a:t>
            </a:r>
          </a:p>
          <a:p>
            <a:endParaRPr lang="en-US" dirty="0"/>
          </a:p>
          <a:p>
            <a:r>
              <a:rPr lang="zh-CN" dirty="0"/>
              <a:t>赖伟 (USTF)</a:t>
            </a:r>
          </a:p>
          <a:p>
            <a:r>
              <a:rPr lang="zh-CN" dirty="0"/>
              <a:t>(SDS, 120090485@link.cuhk.edu.cn)</a:t>
            </a:r>
            <a:r>
              <a:rPr lang="zh-CN" dirty="0">
                <a:solidFill>
                  <a:srgbClr val="000000"/>
                </a:solidFill>
                <a:latin typeface="inherit"/>
              </a:rPr>
              <a:t> </a:t>
            </a:r>
          </a:p>
          <a:p>
            <a:r>
              <a:rPr lang="zh-CN" u="sng" dirty="0">
                <a:solidFill>
                  <a:srgbClr val="000000"/>
                </a:solidFill>
                <a:latin typeface="inherit"/>
              </a:rPr>
              <a:t>额外的办公时间预约是临时性的，不可用。而是问其他人。</a:t>
            </a:r>
          </a:p>
          <a:p>
            <a:r>
              <a:rPr lang="zh-CN" u="sng" dirty="0"/>
              <a:t>微信问答将在未来被弃用。</a:t>
            </a:r>
          </a:p>
          <a:p>
            <a:r>
              <a:rPr lang="zh-CN" u="sng" dirty="0"/>
              <a:t>不要再问我作业问题了。而是询问助教。</a:t>
            </a:r>
          </a:p>
          <a:p>
            <a:pPr algn="l"/>
            <a:r>
              <a:rPr lang="zh-CN" b="0" i="0" dirty="0">
                <a:solidFill>
                  <a:srgbClr val="000000"/>
                </a:solidFill>
                <a:effectLst/>
                <a:latin typeface="inherit"/>
              </a:rPr>
              <a:t>办公时间：</a:t>
            </a:r>
            <a:r>
              <a:rPr lang="zh-CN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zh-CN" b="0" i="0" dirty="0">
                <a:solidFill>
                  <a:srgbClr val="000000"/>
                </a:solidFill>
                <a:effectLst/>
                <a:latin typeface="inherit"/>
              </a:rPr>
              <a:t>周五上午 10:00-11:00，启动区图书馆 L103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实际上，我们的终端有一个“</a:t>
            </a:r>
            <a:r>
              <a:rPr lang="zh-CN" altLang="zh-CN" b="1" dirty="0"/>
              <a:t>当前</a:t>
            </a:r>
            <a:r>
              <a:rPr lang="zh-CN" b="1" dirty="0"/>
              <a:t>工作目录</a:t>
            </a:r>
            <a:r>
              <a:rPr lang="zh-CN" dirty="0"/>
              <a:t>”的概念</a:t>
            </a:r>
            <a:r>
              <a:rPr lang="zh-CN" altLang="en-US" dirty="0"/>
              <a:t>（当前目录）</a:t>
            </a:r>
            <a:endParaRPr lang="en-US" altLang="zh-CN" dirty="0"/>
          </a:p>
          <a:p>
            <a:r>
              <a:rPr lang="zh-CN" altLang="zh-CN" dirty="0"/>
              <a:t>如何获得这个</a:t>
            </a:r>
            <a:r>
              <a:rPr lang="zh-CN" dirty="0"/>
              <a:t>“</a:t>
            </a:r>
            <a:r>
              <a:rPr lang="zh-CN" altLang="zh-CN" b="1" dirty="0"/>
              <a:t>当前</a:t>
            </a:r>
            <a:r>
              <a:rPr lang="zh-CN" b="1" dirty="0"/>
              <a:t>工作目录</a:t>
            </a:r>
            <a:r>
              <a:rPr lang="zh-CN" dirty="0"/>
              <a:t>” </a:t>
            </a:r>
            <a:r>
              <a:rPr lang="zh-CN" altLang="zh-CN" dirty="0"/>
              <a:t>？ （windows、mac 相同）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775EE1-2A92-D28B-FC04-86105B41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184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32E6A0-0ADC-8482-9AEE-8771DB212CA6}"/>
              </a:ext>
            </a:extLst>
          </p:cNvPr>
          <p:cNvSpPr txBox="1"/>
          <p:nvPr/>
        </p:nvSpPr>
        <p:spPr>
          <a:xfrm>
            <a:off x="1882066" y="3297146"/>
            <a:ext cx="37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>
                <a:solidFill>
                  <a:srgbClr val="FF0000"/>
                </a:solidFill>
              </a:rPr>
              <a:t>我们在这里在 Windows 中使用 PowerShell！</a:t>
            </a:r>
          </a:p>
        </p:txBody>
      </p:sp>
    </p:spTree>
    <p:extLst>
      <p:ext uri="{BB962C8B-B14F-4D97-AF65-F5344CB8AC3E}">
        <p14:creationId xmlns:p14="http://schemas.microsoft.com/office/powerpoint/2010/main" val="35975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相对路径</a:t>
            </a:r>
            <a:r>
              <a:rPr lang="zh-CN" altLang="zh-CN" dirty="0"/>
              <a:t>（相对</a:t>
            </a:r>
            <a:r>
              <a:rPr lang="zh-CN" altLang="en-US" b="1" dirty="0">
                <a:solidFill>
                  <a:srgbClr val="FF0000"/>
                </a:solidFill>
              </a:rPr>
              <a:t>路径）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r>
              <a:rPr lang="zh-CN" altLang="zh-CN" dirty="0"/>
              <a:t>指的是</a:t>
            </a:r>
            <a:r>
              <a:rPr lang="zh-CN" altLang="zh-CN" b="1" dirty="0"/>
              <a:t>相对于当前目录的位置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E3BC50-A19D-E655-E08F-246F97F2C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46"/>
          <a:stretch/>
        </p:blipFill>
        <p:spPr>
          <a:xfrm>
            <a:off x="-1" y="2839092"/>
            <a:ext cx="10212625" cy="4018908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3D548A7-8DB4-9514-CAF7-EB30EDCFADC8}"/>
              </a:ext>
            </a:extLst>
          </p:cNvPr>
          <p:cNvSpPr/>
          <p:nvPr/>
        </p:nvSpPr>
        <p:spPr>
          <a:xfrm>
            <a:off x="9620250" y="2447925"/>
            <a:ext cx="2571750" cy="1691288"/>
          </a:xfrm>
          <a:prstGeom prst="wedgeRoundRectCallout">
            <a:avLst>
              <a:gd name="adj1" fmla="val -64638"/>
              <a:gd name="adj2" fmla="val -180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rgbClr val="FF0000"/>
                </a:solidFill>
              </a:rPr>
              <a:t>“ls”：列出当前工作目录中的所有文件</a:t>
            </a:r>
          </a:p>
        </p:txBody>
      </p:sp>
    </p:spTree>
    <p:extLst>
      <p:ext uri="{BB962C8B-B14F-4D97-AF65-F5344CB8AC3E}">
        <p14:creationId xmlns:p14="http://schemas.microsoft.com/office/powerpoint/2010/main" val="22911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682331"/>
            <a:ext cx="10515600" cy="1928019"/>
          </a:xfrm>
        </p:spPr>
        <p:txBody>
          <a:bodyPr>
            <a:normAutofit/>
          </a:bodyPr>
          <a:lstStyle/>
          <a:p>
            <a:r>
              <a:rPr lang="zh-CN" altLang="zh-CN" dirty="0"/>
              <a:t>所以基于我们在</a:t>
            </a:r>
            <a:r>
              <a:rPr lang="zh-CN" altLang="en-US" dirty="0"/>
              <a:t>“ </a:t>
            </a:r>
            <a:r>
              <a:rPr lang="zh-CN" altLang="zh-CN" dirty="0"/>
              <a:t>D:\Programming\cpp\CSC3002_USTF_2022Fall\Tutorial4_LaiWei_22Fall\code </a:t>
            </a:r>
            <a:r>
              <a:rPr lang="zh-CN" altLang="en-US" dirty="0"/>
              <a:t>”</a:t>
            </a:r>
            <a:r>
              <a:rPr lang="zh-CN" altLang="zh-CN" dirty="0"/>
              <a:t>目录下，</a:t>
            </a:r>
          </a:p>
          <a:p>
            <a:r>
              <a:rPr lang="zh-CN" altLang="zh-CN" dirty="0"/>
              <a:t>这些文件具有“1.cpp”“1.py”“2.cpp”的</a:t>
            </a:r>
            <a:r>
              <a:rPr lang="zh-CN" altLang="zh-CN" b="1" dirty="0"/>
              <a:t>相对路径……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AB5DDF-1809-484F-C9FF-D247CBE8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5" y="70692"/>
            <a:ext cx="10143992" cy="46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绝对路径</a:t>
            </a:r>
            <a:r>
              <a:rPr lang="zh-CN" altLang="en-US" b="1" dirty="0">
                <a:solidFill>
                  <a:srgbClr val="FF0000"/>
                </a:solidFill>
              </a:rPr>
              <a:t>（绝对路径）</a:t>
            </a:r>
            <a:r>
              <a:rPr lang="zh-CN" altLang="zh-CN" dirty="0"/>
              <a:t>总是</a:t>
            </a:r>
            <a:r>
              <a:rPr lang="zh-CN" altLang="zh-CN" b="1" dirty="0"/>
              <a:t>包含根元素和</a:t>
            </a:r>
            <a:r>
              <a:rPr lang="zh-CN" altLang="zh-CN" dirty="0"/>
              <a:t>定位文件所需的完整目录列表。</a:t>
            </a:r>
          </a:p>
          <a:p>
            <a:r>
              <a:rPr lang="zh-CN" altLang="en-US" dirty="0"/>
              <a:t>“ </a:t>
            </a:r>
            <a:r>
              <a:rPr lang="zh-CN" altLang="zh-CN" dirty="0"/>
              <a:t>D:\Programming\cpp\CSC3002_USTF_2022Fall\Tutorial4_LaiWei_22Fall\code\1.cpp 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 </a:t>
            </a:r>
            <a:r>
              <a:rPr lang="zh-CN" altLang="zh-CN" dirty="0"/>
              <a:t>D:\Programming\cpp\CSC3002_USTF_2022Fall\Tutorial4_LaiWei_22Fall\code\1.py 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zh-CN" dirty="0"/>
              <a:t>……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381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终端只能看到当前工作目录下的文件（程序），以及环境变量“Path”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00532-2E5B-68E9-55CE-63331B00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67"/>
          <a:stretch/>
        </p:blipFill>
        <p:spPr>
          <a:xfrm>
            <a:off x="363396" y="2137567"/>
            <a:ext cx="11465207" cy="488951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588123F1-0909-4B67-79A1-5B02C51925D7}"/>
              </a:ext>
            </a:extLst>
          </p:cNvPr>
          <p:cNvSpPr/>
          <p:nvPr/>
        </p:nvSpPr>
        <p:spPr>
          <a:xfrm>
            <a:off x="180974" y="2733675"/>
            <a:ext cx="4181475" cy="2066924"/>
          </a:xfrm>
          <a:prstGeom prst="wedgeRoundRectCallout">
            <a:avLst>
              <a:gd name="adj1" fmla="val 156219"/>
              <a:gd name="adj2" fmla="val -56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rgbClr val="FF0000"/>
                </a:solidFill>
              </a:rPr>
              <a:t>“g++”在环境变量路径中，所以我们可以通过相对路径调用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6FD4F42-44B4-F113-7D42-E26F589F1B47}"/>
              </a:ext>
            </a:extLst>
          </p:cNvPr>
          <p:cNvSpPr/>
          <p:nvPr/>
        </p:nvSpPr>
        <p:spPr>
          <a:xfrm>
            <a:off x="5318989" y="3362324"/>
            <a:ext cx="3310661" cy="2066924"/>
          </a:xfrm>
          <a:prstGeom prst="wedgeRoundRectCallout">
            <a:avLst>
              <a:gd name="adj1" fmla="val 76136"/>
              <a:gd name="adj2" fmla="val -862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rgbClr val="FF0000"/>
                </a:solidFill>
              </a:rPr>
              <a:t>“2。 </a:t>
            </a:r>
            <a:r>
              <a:rPr lang="zh-CN" altLang="zh-CN" sz="2800" dirty="0">
                <a:solidFill>
                  <a:srgbClr val="FF0000"/>
                </a:solidFill>
              </a:rPr>
              <a:t>cpp </a:t>
            </a:r>
            <a:r>
              <a:rPr lang="zh-CN" sz="2800" dirty="0">
                <a:solidFill>
                  <a:srgbClr val="FF0000"/>
                </a:solidFill>
              </a:rPr>
              <a:t>”在当前工作目录中，所以我们可以通过相对路径调用它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AEC684-5BB7-0379-2DA6-3EEE39C9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6924"/>
            <a:ext cx="12192000" cy="78204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8D39722A-2625-60B5-81D0-B185E610FA70}"/>
              </a:ext>
            </a:extLst>
          </p:cNvPr>
          <p:cNvSpPr/>
          <p:nvPr/>
        </p:nvSpPr>
        <p:spPr>
          <a:xfrm>
            <a:off x="8953500" y="3362324"/>
            <a:ext cx="3061567" cy="2066924"/>
          </a:xfrm>
          <a:prstGeom prst="wedgeRoundRectCallout">
            <a:avLst>
              <a:gd name="adj1" fmla="val 13771"/>
              <a:gd name="adj2" fmla="val -825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rgbClr val="FF0000"/>
                </a:solidFill>
              </a:rPr>
              <a:t>“ </a:t>
            </a:r>
            <a:r>
              <a:rPr lang="zh-CN" altLang="zh-CN" sz="2800" dirty="0">
                <a:solidFill>
                  <a:srgbClr val="FF0000"/>
                </a:solidFill>
              </a:rPr>
              <a:t>hello.exe </a:t>
            </a:r>
            <a:r>
              <a:rPr lang="zh-CN" sz="2800" dirty="0">
                <a:solidFill>
                  <a:srgbClr val="FF0000"/>
                </a:solidFill>
              </a:rPr>
              <a:t>”是一个相对路径，在当前工作</a:t>
            </a:r>
            <a:r>
              <a:rPr lang="zh-CN" sz="2800" dirty="0" err="1">
                <a:solidFill>
                  <a:srgbClr val="FF0000"/>
                </a:solidFill>
              </a:rPr>
              <a:t>目录下创建可执行文件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76AAA1-D738-9CC6-B6C7-D35294AD1F21}"/>
              </a:ext>
            </a:extLst>
          </p:cNvPr>
          <p:cNvSpPr txBox="1"/>
          <p:nvPr/>
        </p:nvSpPr>
        <p:spPr>
          <a:xfrm>
            <a:off x="0" y="5429248"/>
            <a:ext cx="64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绝对路径形式：</a:t>
            </a:r>
          </a:p>
        </p:txBody>
      </p:sp>
    </p:spTree>
    <p:extLst>
      <p:ext uri="{BB962C8B-B14F-4D97-AF65-F5344CB8AC3E}">
        <p14:creationId xmlns:p14="http://schemas.microsoft.com/office/powerpoint/2010/main" val="15337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一、终端知识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83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更改目录：通过“cd &lt; </a:t>
            </a:r>
            <a:r>
              <a:rPr lang="zh-CN" altLang="zh-CN" sz="3200" dirty="0" err="1"/>
              <a:t>dir </a:t>
            </a:r>
            <a:r>
              <a:rPr lang="zh-CN" altLang="zh-CN" sz="3200" dirty="0"/>
              <a:t>&gt;”命令</a:t>
            </a:r>
          </a:p>
          <a:p>
            <a:pPr lvl="1"/>
            <a:r>
              <a:rPr lang="zh-CN" altLang="zh-CN" sz="2800" dirty="0"/>
              <a:t>“..”表示上层目录</a:t>
            </a:r>
          </a:p>
          <a:p>
            <a:pPr lvl="1"/>
            <a:r>
              <a:rPr lang="zh-CN" altLang="zh-CN" sz="2800" dirty="0"/>
              <a:t>&lt; </a:t>
            </a:r>
            <a:r>
              <a:rPr lang="zh-CN" altLang="zh-CN" sz="2800" dirty="0" err="1"/>
              <a:t>dir </a:t>
            </a:r>
            <a:r>
              <a:rPr lang="zh-CN" altLang="zh-CN" sz="2800" dirty="0"/>
              <a:t>&gt; 可以是相对路径也可以是绝对路径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3CE89-0908-651F-AE30-6DFFA3E8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66742"/>
            <a:ext cx="12192000" cy="10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1909</Words>
  <Application>Microsoft Office PowerPoint</Application>
  <PresentationFormat>宽屏</PresentationFormat>
  <Paragraphs>228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DejaVuSans</vt:lpstr>
      <vt:lpstr>Helvetica Neue</vt:lpstr>
      <vt:lpstr>inherit</vt:lpstr>
      <vt:lpstr>DengXian</vt:lpstr>
      <vt:lpstr>Arial</vt:lpstr>
      <vt:lpstr>Calibri</vt:lpstr>
      <vt:lpstr>Calibri Light</vt:lpstr>
      <vt:lpstr>Times New Roman</vt:lpstr>
      <vt:lpstr>Wingdings</vt:lpstr>
      <vt:lpstr>Office Theme</vt:lpstr>
      <vt:lpstr>教程 4 回顾“类”概念 和 “ TokenScanner ”应用程序</vt:lpstr>
      <vt:lpstr>今天的目标</vt:lpstr>
      <vt:lpstr>一、终端知识</vt:lpstr>
      <vt:lpstr>一、终端知识</vt:lpstr>
      <vt:lpstr>一、终端知识</vt:lpstr>
      <vt:lpstr>PowerPoint 演示文稿</vt:lpstr>
      <vt:lpstr>一、终端知识</vt:lpstr>
      <vt:lpstr>一、终端知识</vt:lpstr>
      <vt:lpstr>一、终端知识</vt:lpstr>
      <vt:lpstr>一、终端知识</vt:lpstr>
      <vt:lpstr>2. 类和对象基础</vt:lpstr>
      <vt:lpstr>3.类构造函数</vt:lpstr>
      <vt:lpstr>3.类构造函数</vt:lpstr>
      <vt:lpstr>3.类构造函数</vt:lpstr>
      <vt:lpstr>4.类属性和功能</vt:lpstr>
      <vt:lpstr>4.类属性和功能</vt:lpstr>
      <vt:lpstr>4.类属性和功能</vt:lpstr>
      <vt:lpstr>5.类成员范围</vt:lpstr>
      <vt:lpstr>5.类成员范围</vt:lpstr>
      <vt:lpstr>6.类重载运算符</vt:lpstr>
      <vt:lpstr>6.类重载运算符</vt:lpstr>
      <vt:lpstr>6.类重载运算符</vt:lpstr>
      <vt:lpstr>PowerPoint 演示文稿</vt:lpstr>
      <vt:lpstr>BoolNumber.cpp 中的 DEMO</vt:lpstr>
      <vt:lpstr>PowerPoint 演示文稿</vt:lpstr>
      <vt:lpstr>PowerPoint 演示文稿</vt:lpstr>
      <vt:lpstr>PowerPoint 演示文稿</vt:lpstr>
      <vt:lpstr>TokenScanner类中的方法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 如何学好本课程（续）</vt:lpstr>
      <vt:lpstr>8. 如何学好本课程（续）</vt:lpstr>
      <vt:lpstr>9.问答时间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Chengwei Ye (116010265)</dc:creator>
  <cp:lastModifiedBy>Jiaju Wang (SDS, 121090544)</cp:lastModifiedBy>
  <cp:revision>204</cp:revision>
  <dcterms:created xsi:type="dcterms:W3CDTF">2019-03-05T08:39:00Z</dcterms:created>
  <dcterms:modified xsi:type="dcterms:W3CDTF">2022-10-13T11:05:13Z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BC5B829EB17649869D460EF38744DF3F</vt:lpwstr>
  </property>
  <property fmtid="{D5CDD505-2E9C-101B-9397-08002B2CF9AE}" pid="3" name="KSOProductBuildVer">
    <vt:lpwstr>2052-11.1.0.11365</vt:lpwstr>
  </property>
</Properties>
</file>