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1"/>
  </p:notesMasterIdLst>
  <p:sldIdLst>
    <p:sldId id="567" r:id="rId2"/>
    <p:sldId id="569" r:id="rId3"/>
    <p:sldId id="571" r:id="rId4"/>
    <p:sldId id="593" r:id="rId5"/>
    <p:sldId id="595" r:id="rId6"/>
    <p:sldId id="596" r:id="rId7"/>
    <p:sldId id="597" r:id="rId8"/>
    <p:sldId id="594" r:id="rId9"/>
    <p:sldId id="598" r:id="rId10"/>
    <p:sldId id="592" r:id="rId11"/>
    <p:sldId id="591" r:id="rId12"/>
    <p:sldId id="570" r:id="rId13"/>
    <p:sldId id="573" r:id="rId14"/>
    <p:sldId id="572" r:id="rId15"/>
    <p:sldId id="574" r:id="rId16"/>
    <p:sldId id="575" r:id="rId17"/>
    <p:sldId id="576" r:id="rId18"/>
    <p:sldId id="577" r:id="rId19"/>
    <p:sldId id="579" r:id="rId20"/>
    <p:sldId id="580" r:id="rId21"/>
    <p:sldId id="599" r:id="rId22"/>
    <p:sldId id="581" r:id="rId23"/>
    <p:sldId id="578" r:id="rId24"/>
    <p:sldId id="600" r:id="rId25"/>
    <p:sldId id="266" r:id="rId26"/>
    <p:sldId id="282" r:id="rId27"/>
    <p:sldId id="269" r:id="rId28"/>
    <p:sldId id="270" r:id="rId29"/>
    <p:sldId id="257" r:id="rId30"/>
    <p:sldId id="271" r:id="rId31"/>
    <p:sldId id="265" r:id="rId32"/>
    <p:sldId id="258" r:id="rId33"/>
    <p:sldId id="259" r:id="rId34"/>
    <p:sldId id="260" r:id="rId35"/>
    <p:sldId id="261" r:id="rId36"/>
    <p:sldId id="262" r:id="rId37"/>
    <p:sldId id="588" r:id="rId38"/>
    <p:sldId id="590" r:id="rId39"/>
    <p:sldId id="58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/>
    <p:restoredTop sz="94705"/>
  </p:normalViewPr>
  <p:slideViewPr>
    <p:cSldViewPr snapToGrid="0" snapToObjects="1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3E9F4-2DB8-8C4D-8884-744EC68D040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3B81-754A-B144-903B-0719C8F83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688A71-2351-9841-9091-0355BF20137F}" type="slidenum">
              <a:rPr lang="en-US">
                <a:solidFill>
                  <a:prstClr val="black"/>
                </a:solidFill>
              </a:rPr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2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23B81-754A-B144-903B-0719C8F8364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51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1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1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19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7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88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23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4C1A-D44E-EF47-BD4F-D533312EEE51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835B-2290-484E-8D01-D5A0436E37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0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20090485@link.cuhk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container/vector" TargetMode="External"/><Relationship Id="rId3" Type="http://schemas.openxmlformats.org/officeDocument/2006/relationships/hyperlink" Target="http://en.cppreference.com/w/cpp/io/cout" TargetMode="External"/><Relationship Id="rId7" Type="http://schemas.openxmlformats.org/officeDocument/2006/relationships/hyperlink" Target="http://en.cppreference.com/w/cpp/memory/unique_ptr" TargetMode="External"/><Relationship Id="rId2" Type="http://schemas.openxmlformats.org/officeDocument/2006/relationships/hyperlink" Target="http://en.cppreference.com/w/cpp/io/c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tainer/map" TargetMode="External"/><Relationship Id="rId5" Type="http://schemas.openxmlformats.org/officeDocument/2006/relationships/hyperlink" Target="http://en.cppreference.com/w/cpp/numeric/random/random_device" TargetMode="External"/><Relationship Id="rId4" Type="http://schemas.openxmlformats.org/officeDocument/2006/relationships/hyperlink" Target="http://en.cppreference.com/w/cpp/string/basic_string" TargetMode="External"/><Relationship Id="rId9" Type="http://schemas.openxmlformats.org/officeDocument/2006/relationships/hyperlink" Target="https://en.cppreference.com/w/cpp/language/operator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HouWhalee1222/CSC3002_Review_Question_Answ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cpp-tutorial/introduction-to-operator-overloading/" TargetMode="External"/><Relationship Id="rId2" Type="http://schemas.openxmlformats.org/officeDocument/2006/relationships/hyperlink" Target="https://www.learncpp.com/cpp-tutorial/welcome-to-object-oriented-programmin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1D75-D456-C03B-A045-5EDCF480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12192000" cy="32813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Tutorial 4 </a:t>
            </a:r>
            <a:br>
              <a:rPr lang="en-US" altLang="zh-CN" b="1" dirty="0"/>
            </a:br>
            <a:r>
              <a:rPr lang="en-US" altLang="zh-CN" b="1" dirty="0"/>
              <a:t>Review for “class” concepts</a:t>
            </a:r>
            <a:br>
              <a:rPr lang="en-US" altLang="zh-CN" b="1" dirty="0"/>
            </a:br>
            <a:r>
              <a:rPr lang="en-US" altLang="zh-CN" b="1" dirty="0"/>
              <a:t>and </a:t>
            </a:r>
            <a:br>
              <a:rPr lang="en-US" altLang="zh-CN" b="1" dirty="0"/>
            </a:br>
            <a:r>
              <a:rPr lang="en-US" altLang="zh-CN" b="1" dirty="0"/>
              <a:t>“</a:t>
            </a:r>
            <a:r>
              <a:rPr lang="en-US" altLang="zh-CN" b="1" dirty="0" err="1"/>
              <a:t>TokenScanner</a:t>
            </a:r>
            <a:r>
              <a:rPr lang="en-US" altLang="zh-CN" b="1" dirty="0"/>
              <a:t>” Applications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63F28-9881-D099-6571-FEC768BD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655762"/>
          </a:xfrm>
        </p:spPr>
        <p:txBody>
          <a:bodyPr/>
          <a:lstStyle/>
          <a:p>
            <a:r>
              <a:rPr lang="en-US" dirty="0"/>
              <a:t>Sep. 19, 2022</a:t>
            </a:r>
          </a:p>
          <a:p>
            <a:r>
              <a:rPr lang="en-US" dirty="0"/>
              <a:t>Lai Wei (USTF)</a:t>
            </a:r>
          </a:p>
          <a:p>
            <a:r>
              <a:rPr lang="en-US" dirty="0"/>
              <a:t>(SDS, </a:t>
            </a:r>
            <a:r>
              <a:rPr lang="en-US" dirty="0">
                <a:hlinkClick r:id="rId2"/>
              </a:rPr>
              <a:t>120090485@link.cuhk.edu.cn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1. Terminal knowledges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CD43D-723A-95F7-9049-0963DB35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135"/>
            <a:ext cx="10515600" cy="4351338"/>
          </a:xfrm>
        </p:spPr>
        <p:txBody>
          <a:bodyPr/>
          <a:lstStyle/>
          <a:p>
            <a:r>
              <a:rPr lang="en-US" altLang="zh-CN" dirty="0"/>
              <a:t>Recall this in tutorial 2: When you open the terminal in VS Code, it automatically change the current working directory at your opened folder. </a:t>
            </a:r>
          </a:p>
          <a:p>
            <a:r>
              <a:rPr lang="en-US" altLang="zh-CN" dirty="0"/>
              <a:t>So I forced you to do like this, so we won’t have problem in “relative path”. If you are in wrong working directory, you can’t compile the code “g++ helloworld.cpp” because it can’t find the “helloworld.cpp”.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539A0-8E36-3F3F-6486-B2F71507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4038101"/>
            <a:ext cx="4903788" cy="27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2. Class &amp; objects basics</a:t>
            </a:r>
            <a:endParaRPr lang="en-US" dirty="0"/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5CDBEFCA-4F09-B4D2-C2C7-2EDA768C2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564" y="1347437"/>
            <a:ext cx="5739436" cy="5510563"/>
          </a:xfr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C091936-CCB2-B62B-2860-4B7CA7E7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5" y="1970202"/>
            <a:ext cx="5450134" cy="4522673"/>
          </a:xfrm>
          <a:prstGeom prst="rect">
            <a:avLst/>
          </a:prstGeom>
        </p:spPr>
      </p:pic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3342B055-9173-D699-8312-5376F52277E0}"/>
              </a:ext>
            </a:extLst>
          </p:cNvPr>
          <p:cNvSpPr/>
          <p:nvPr/>
        </p:nvSpPr>
        <p:spPr>
          <a:xfrm>
            <a:off x="7880809" y="2467288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63B36780-FD05-FF9C-D28F-B2E14CF11D29}"/>
              </a:ext>
            </a:extLst>
          </p:cNvPr>
          <p:cNvSpPr/>
          <p:nvPr/>
        </p:nvSpPr>
        <p:spPr>
          <a:xfrm>
            <a:off x="7145518" y="3265209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96CD0E5A-A6BA-4EA4-5583-98E686C92D96}"/>
              </a:ext>
            </a:extLst>
          </p:cNvPr>
          <p:cNvSpPr/>
          <p:nvPr/>
        </p:nvSpPr>
        <p:spPr>
          <a:xfrm>
            <a:off x="7258639" y="4256281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星形: 五角 30">
            <a:extLst>
              <a:ext uri="{FF2B5EF4-FFF2-40B4-BE49-F238E27FC236}">
                <a16:creationId xmlns:a16="http://schemas.microsoft.com/office/drawing/2014/main" id="{7C57A125-134A-9E4A-5803-BA7E8285F169}"/>
              </a:ext>
            </a:extLst>
          </p:cNvPr>
          <p:cNvSpPr/>
          <p:nvPr/>
        </p:nvSpPr>
        <p:spPr>
          <a:xfrm>
            <a:off x="6939696" y="5813276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0267F222-C04F-CA70-E459-771201CF5A9C}"/>
              </a:ext>
            </a:extLst>
          </p:cNvPr>
          <p:cNvSpPr/>
          <p:nvPr/>
        </p:nvSpPr>
        <p:spPr>
          <a:xfrm>
            <a:off x="7473099" y="5034778"/>
            <a:ext cx="327581" cy="32758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 Class constructors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94655-EEC6-A6DA-1EBB-F2BFC62A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</a:rPr>
              <a:t>C++ class can have multiple constructors, with different parameter list.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9FA36B-BEA3-0121-138A-24CBB768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79"/>
          <a:stretch/>
        </p:blipFill>
        <p:spPr>
          <a:xfrm>
            <a:off x="574903" y="2607166"/>
            <a:ext cx="5626816" cy="3704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2E2917-483E-2392-E031-605D3746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16" y="3593375"/>
            <a:ext cx="5267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 Class constructors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94655-EEC6-A6DA-1EBB-F2BFC62A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</a:rPr>
              <a:t>E.g., the std::string class.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DCDF3A-B9DF-5A36-3285-2E606D40F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80"/>
          <a:stretch/>
        </p:blipFill>
        <p:spPr>
          <a:xfrm>
            <a:off x="0" y="2337266"/>
            <a:ext cx="12192000" cy="39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 Class constructors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94655-EEC6-A6DA-1EBB-F2BFC62A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</a:rPr>
              <a:t>Instantize an instance.</a:t>
            </a:r>
          </a:p>
          <a:p>
            <a:pPr algn="l"/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E3C3CE-F5E9-8454-2C1D-E0697D40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42404"/>
            <a:ext cx="10515601" cy="4515596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1AB8D2C9-E8FA-E5F5-80F0-C5BEAA5F57FF}"/>
              </a:ext>
            </a:extLst>
          </p:cNvPr>
          <p:cNvSpPr/>
          <p:nvPr/>
        </p:nvSpPr>
        <p:spPr>
          <a:xfrm>
            <a:off x="3987538" y="3694922"/>
            <a:ext cx="678730" cy="612743"/>
          </a:xfrm>
          <a:prstGeom prst="mathMultiply">
            <a:avLst>
              <a:gd name="adj1" fmla="val 112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altLang="zh-CN" sz="4400" dirty="0"/>
              <a:t>Class</a:t>
            </a:r>
            <a:r>
              <a:rPr lang="en-US" dirty="0"/>
              <a:t> attributes</a:t>
            </a:r>
            <a:r>
              <a:rPr lang="en-US" altLang="zh-CN" sz="4400" dirty="0"/>
              <a:t> &amp; functions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Attributes are basically variables that belongs to the class.</a:t>
            </a:r>
          </a:p>
          <a:p>
            <a:r>
              <a:rPr lang="en-US" altLang="zh-CN" sz="3200" dirty="0"/>
              <a:t>No need to use grammar such as “self.” in the class.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E254D-9F4D-F427-89C2-9187D7ACD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20"/>
          <a:stretch/>
        </p:blipFill>
        <p:spPr>
          <a:xfrm>
            <a:off x="1880845" y="2576266"/>
            <a:ext cx="7630799" cy="42762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C770C8-8BBF-DF75-7015-BE1C0C4003D4}"/>
              </a:ext>
            </a:extLst>
          </p:cNvPr>
          <p:cNvSpPr txBox="1"/>
          <p:nvPr/>
        </p:nvSpPr>
        <p:spPr>
          <a:xfrm>
            <a:off x="6024979" y="4696289"/>
            <a:ext cx="47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B966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096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 Class</a:t>
            </a:r>
            <a:r>
              <a:rPr lang="en-US" dirty="0"/>
              <a:t> attributes</a:t>
            </a:r>
            <a:r>
              <a:rPr lang="en-US" altLang="zh-CN" sz="4400" dirty="0"/>
              <a:t> &amp; functions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en-US" altLang="zh-CN" dirty="0"/>
              <a:t>If member function parameter has the same name as the class attribute, use “this-&gt;x” to distinguish them.</a:t>
            </a:r>
          </a:p>
          <a:p>
            <a:r>
              <a:rPr lang="en-US" altLang="zh-CN" dirty="0"/>
              <a:t>Why not “</a:t>
            </a:r>
            <a:r>
              <a:rPr lang="en-US" altLang="zh-CN" dirty="0" err="1"/>
              <a:t>this.x</a:t>
            </a:r>
            <a:r>
              <a:rPr lang="en-US" altLang="zh-CN" dirty="0"/>
              <a:t>”? Because “this” is a pointer pointing to this instance.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E254D-9F4D-F427-89C2-9187D7ACD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3" b="30149"/>
          <a:stretch/>
        </p:blipFill>
        <p:spPr>
          <a:xfrm>
            <a:off x="2281287" y="2831001"/>
            <a:ext cx="7580865" cy="40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1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altLang="zh-CN" sz="4400" dirty="0"/>
              <a:t>Class</a:t>
            </a:r>
            <a:r>
              <a:rPr lang="en-US" dirty="0"/>
              <a:t> attributes</a:t>
            </a:r>
            <a:r>
              <a:rPr lang="en-US" altLang="zh-CN" sz="4400" dirty="0"/>
              <a:t> &amp; functions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en-US" altLang="zh-CN" dirty="0"/>
              <a:t>You can declare the function inside the class definition (.h file), and implement it outside of the class (.</a:t>
            </a:r>
            <a:r>
              <a:rPr lang="en-US" altLang="zh-CN" dirty="0" err="1"/>
              <a:t>cpp</a:t>
            </a:r>
            <a:r>
              <a:rPr lang="en-US" altLang="zh-CN" dirty="0"/>
              <a:t> file) </a:t>
            </a:r>
          </a:p>
          <a:p>
            <a:r>
              <a:rPr lang="en-US" altLang="zh-CN" dirty="0"/>
              <a:t>or you can implement it in class definition as well. (not recommend)</a:t>
            </a:r>
          </a:p>
        </p:txBody>
      </p:sp>
      <p:pic>
        <p:nvPicPr>
          <p:cNvPr id="5" name="内容占位符 21">
            <a:extLst>
              <a:ext uri="{FF2B5EF4-FFF2-40B4-BE49-F238E27FC236}">
                <a16:creationId xmlns:a16="http://schemas.microsoft.com/office/drawing/2014/main" id="{404E3AC8-4283-A830-9DD8-D609DF451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54" b="8297"/>
          <a:stretch/>
        </p:blipFill>
        <p:spPr>
          <a:xfrm>
            <a:off x="3227036" y="2773363"/>
            <a:ext cx="5429911" cy="40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altLang="zh-CN" sz="4400" dirty="0"/>
              <a:t>Class member scopes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r>
              <a:rPr lang="en-US" altLang="zh-CN" dirty="0"/>
              <a:t>In C++, there are three access specifiers:</a:t>
            </a:r>
          </a:p>
          <a:p>
            <a:r>
              <a:rPr lang="en-US" altLang="zh-CN" dirty="0"/>
              <a:t>public - members are accessible from outside the class</a:t>
            </a:r>
          </a:p>
          <a:p>
            <a:r>
              <a:rPr lang="en-US" altLang="zh-CN" dirty="0"/>
              <a:t>private - members cannot be accessed (or viewed) from outside the class. </a:t>
            </a:r>
            <a:r>
              <a:rPr lang="en-US" altLang="zh-CN" b="1" dirty="0"/>
              <a:t>By default, attributes are private!</a:t>
            </a:r>
          </a:p>
          <a:p>
            <a:r>
              <a:rPr lang="en-US" altLang="zh-CN" dirty="0"/>
              <a:t>protected - members cannot be accessed from outside the class, however, they can be accessed in inherited classes. You will learn more about Inheritance later.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164467-7C8F-1923-7C2B-44EDB1D5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194488"/>
            <a:ext cx="4981113" cy="26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altLang="zh-CN" sz="4400" dirty="0"/>
              <a:t>Class member scopes</a:t>
            </a:r>
            <a:endParaRPr lang="en-US" dirty="0"/>
          </a:p>
        </p:txBody>
      </p:sp>
      <p:pic>
        <p:nvPicPr>
          <p:cNvPr id="4" name="内容占位符 21">
            <a:extLst>
              <a:ext uri="{FF2B5EF4-FFF2-40B4-BE49-F238E27FC236}">
                <a16:creationId xmlns:a16="http://schemas.microsoft.com/office/drawing/2014/main" id="{40294677-0C06-9FCF-5338-62207C43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437"/>
            <a:ext cx="5739436" cy="55105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2B9137-01B1-3CDF-9C38-D018C1CC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2" y="4502871"/>
            <a:ext cx="6185471" cy="1122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004631-BF94-BAE6-3975-4550DDAEB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508" y="1347437"/>
            <a:ext cx="6637491" cy="27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today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9CC17-2A3A-982A-5FD8-68916447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</a:rPr>
              <a:t>Terminal knowledges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Class &amp; objects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Class 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Class attributes &amp;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Class member scopes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</a:rPr>
              <a:t>Class overload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One example with class applications: Token Scanner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</a:rPr>
              <a:t>How to learn this course well (continued)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Q &amp; A time</a:t>
            </a:r>
          </a:p>
        </p:txBody>
      </p:sp>
    </p:spTree>
    <p:extLst>
      <p:ext uri="{BB962C8B-B14F-4D97-AF65-F5344CB8AC3E}">
        <p14:creationId xmlns:p14="http://schemas.microsoft.com/office/powerpoint/2010/main" val="380345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Class overload operators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202EDD-A99A-D5F7-D208-848FFB4B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Customizes the C++ operators for operands of user-defined types.</a:t>
            </a:r>
          </a:p>
          <a:p>
            <a:r>
              <a:rPr lang="en-US" dirty="0"/>
              <a:t>What operator can be overloaded?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do that?</a:t>
            </a:r>
          </a:p>
          <a:p>
            <a:pPr lvl="1"/>
            <a:r>
              <a:rPr lang="en-US" dirty="0"/>
              <a:t>as a member function</a:t>
            </a:r>
          </a:p>
          <a:p>
            <a:pPr lvl="1"/>
            <a:r>
              <a:rPr lang="en-US" dirty="0"/>
              <a:t>as a non-member function (free function)</a:t>
            </a:r>
          </a:p>
          <a:p>
            <a:pPr lvl="1"/>
            <a:r>
              <a:rPr lang="en-US" dirty="0"/>
              <a:t>As a “friend” function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72A16A-DFBC-A165-3FC5-FEA42062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7" y="2901610"/>
            <a:ext cx="11695645" cy="7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Class overload operators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D10CBCAA-4840-4679-AF19-D3AB718A5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12840"/>
              </p:ext>
            </p:extLst>
          </p:nvPr>
        </p:nvGraphicFramePr>
        <p:xfrm>
          <a:off x="0" y="1825622"/>
          <a:ext cx="12192000" cy="50323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433426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92384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017857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6391570"/>
                    </a:ext>
                  </a:extLst>
                </a:gridCol>
              </a:tblGrid>
              <a:tr h="134519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as a member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as a non-member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function (free 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As a “friend” function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6323"/>
                  </a:ext>
                </a:extLst>
              </a:tr>
              <a:tr h="1053245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 where?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class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 class, or together with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class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61034"/>
                  </a:ext>
                </a:extLst>
              </a:tr>
              <a:tr h="1053245">
                <a:tc>
                  <a:txBody>
                    <a:bodyPr/>
                    <a:lstStyle/>
                    <a:p>
                      <a:r>
                        <a:rPr lang="en-US" sz="2400" dirty="0"/>
                        <a:t>Implementation where?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class, with definition / Out class, both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 of class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 of class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3030"/>
                  </a:ext>
                </a:extLst>
              </a:tr>
              <a:tr h="1580692">
                <a:tc>
                  <a:txBody>
                    <a:bodyPr/>
                    <a:lstStyle/>
                    <a:p>
                      <a:r>
                        <a:rPr lang="en-US" sz="2400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Unary operator: 0 parameter. </a:t>
                      </a:r>
                    </a:p>
                    <a:p>
                      <a:r>
                        <a:rPr lang="en-US" sz="2400" dirty="0"/>
                        <a:t>Binary operator: 1 parameter.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Unary operator: 1 parameter. </a:t>
                      </a:r>
                    </a:p>
                    <a:p>
                      <a:r>
                        <a:rPr lang="en-US" sz="2400" dirty="0"/>
                        <a:t>Binary operator: 2 parameter.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as free function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97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95A4-E244-E8A9-20DC-F17B8C6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Class overload operators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809EC2-5D2C-DDDB-869B-E085025D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71851"/>
              </p:ext>
            </p:extLst>
          </p:nvPr>
        </p:nvGraphicFramePr>
        <p:xfrm>
          <a:off x="0" y="1386178"/>
          <a:ext cx="12192000" cy="5471823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068796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255431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7759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9793130"/>
                    </a:ext>
                  </a:extLst>
                </a:gridCol>
              </a:tblGrid>
              <a:tr h="327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Expression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+mn-lt"/>
                        </a:rPr>
                        <a:t>As member function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+mn-lt"/>
                        </a:rPr>
                        <a:t>As non-member function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15560"/>
                  </a:ext>
                </a:extLst>
              </a:tr>
              <a:tr h="38205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@a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(a).operator@ ( 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operator@ (a)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!</a:t>
                      </a:r>
                      <a:r>
                        <a:rPr lang="en-US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2"/>
                        </a:rPr>
                        <a:t>std::cin</a:t>
                      </a:r>
                      <a:r>
                        <a:rPr lang="en-US" sz="1600">
                          <a:effectLst/>
                          <a:latin typeface="+mn-lt"/>
                        </a:rPr>
                        <a:t> calls </a:t>
                      </a:r>
                      <a:r>
                        <a:rPr lang="en-US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2"/>
                        </a:rPr>
                        <a:t>std::cin</a:t>
                      </a:r>
                      <a:r>
                        <a:rPr lang="en-US" sz="1600">
                          <a:effectLst/>
                          <a:latin typeface="+mn-lt"/>
                        </a:rPr>
                        <a:t>.operator</a:t>
                      </a:r>
                      <a:r>
                        <a:rPr lang="en-US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!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562150"/>
                  </a:ext>
                </a:extLst>
              </a:tr>
              <a:tr h="60144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a@b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(a).operator@ (b)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operator@ (a, 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3"/>
                        </a:rPr>
                        <a:t>std::cout</a:t>
                      </a: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&lt;&lt;</a:t>
                      </a: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42</a:t>
                      </a:r>
                      <a:r>
                        <a:rPr lang="en-US" sz="1600">
                          <a:effectLst/>
                          <a:latin typeface="+mn-lt"/>
                        </a:rPr>
                        <a:t> calls </a:t>
                      </a:r>
                      <a:r>
                        <a:rPr lang="en-US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3"/>
                        </a:rPr>
                        <a:t>std::cout</a:t>
                      </a:r>
                      <a:r>
                        <a:rPr lang="en-US" sz="1600">
                          <a:effectLst/>
                          <a:latin typeface="+mn-lt"/>
                        </a:rPr>
                        <a:t>.operator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&lt;&lt;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42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52931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a=b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(a).operator= (b)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cannot be non-member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Given </a:t>
                      </a:r>
                      <a:r>
                        <a:rPr lang="en-US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4"/>
                        </a:rPr>
                        <a:t>std::string</a:t>
                      </a:r>
                      <a:r>
                        <a:rPr lang="en-US" sz="1600">
                          <a:effectLst/>
                          <a:latin typeface="+mn-lt"/>
                        </a:rPr>
                        <a:t> s</a:t>
                      </a:r>
                      <a:r>
                        <a:rPr lang="en-US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en-US" sz="1600">
                          <a:effectLst/>
                          <a:latin typeface="+mn-lt"/>
                        </a:rPr>
                        <a:t>, s 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"abc"</a:t>
                      </a:r>
                      <a:r>
                        <a:rPr lang="en-US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en-US" sz="1600">
                          <a:effectLst/>
                          <a:latin typeface="+mn-lt"/>
                        </a:rPr>
                        <a:t> calls s.operator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("abc")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67744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a(b...)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(a).operator()(b...)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cannot be non-member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</a:rPr>
                        <a:t>Given </a:t>
                      </a:r>
                      <a:r>
                        <a:rPr lang="pt-BR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5"/>
                        </a:rPr>
                        <a:t>std::random_device</a:t>
                      </a:r>
                      <a:r>
                        <a:rPr lang="pt-BR" sz="1600">
                          <a:effectLst/>
                          <a:latin typeface="+mn-lt"/>
                        </a:rPr>
                        <a:t> r</a:t>
                      </a:r>
                      <a:r>
                        <a:rPr lang="pt-BR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pt-BR" sz="1600">
                          <a:effectLst/>
                          <a:latin typeface="+mn-lt"/>
                        </a:rPr>
                        <a:t>, </a:t>
                      </a:r>
                      <a:r>
                        <a:rPr lang="pt-BR" sz="160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auto</a:t>
                      </a:r>
                      <a:r>
                        <a:rPr lang="pt-BR" sz="1600">
                          <a:effectLst/>
                          <a:latin typeface="+mn-lt"/>
                        </a:rPr>
                        <a:t> n </a:t>
                      </a:r>
                      <a:r>
                        <a:rPr lang="pt-BR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t-BR" sz="1600">
                          <a:effectLst/>
                          <a:latin typeface="+mn-lt"/>
                        </a:rPr>
                        <a:t> r</a:t>
                      </a:r>
                      <a:r>
                        <a:rPr lang="pt-BR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</a:t>
                      </a:r>
                      <a:r>
                        <a:rPr lang="pt-BR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pt-BR" sz="1600">
                          <a:effectLst/>
                          <a:latin typeface="+mn-lt"/>
                        </a:rPr>
                        <a:t> calls r.operator</a:t>
                      </a:r>
                      <a:r>
                        <a:rPr lang="pt-BR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()()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52948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a[b]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(a).operator[](b)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cannot be non-member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Given </a:t>
                      </a:r>
                      <a:r>
                        <a:rPr lang="en-US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6"/>
                        </a:rPr>
                        <a:t>std::map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600">
                          <a:effectLst/>
                          <a:latin typeface="+mn-lt"/>
                        </a:rPr>
                        <a:t>, 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600">
                          <a:effectLst/>
                          <a:latin typeface="+mn-lt"/>
                        </a:rPr>
                        <a:t> m</a:t>
                      </a:r>
                      <a:r>
                        <a:rPr lang="en-US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en-US" sz="1600">
                          <a:effectLst/>
                          <a:latin typeface="+mn-lt"/>
                        </a:rPr>
                        <a:t>, m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en-US" sz="1600">
                          <a:effectLst/>
                          <a:latin typeface="+mn-lt"/>
                        </a:rPr>
                        <a:t> calls m.operator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[](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40905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a-&gt;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(a).operator-&gt; ( 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cannot be non-member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Given </a:t>
                      </a:r>
                      <a:r>
                        <a:rPr lang="en-US" sz="1600" u="none" strike="noStrike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7"/>
                        </a:rPr>
                        <a:t>std::unique_ptr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600">
                          <a:effectLst/>
                          <a:latin typeface="+mn-lt"/>
                        </a:rPr>
                        <a:t>S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600">
                          <a:effectLst/>
                          <a:latin typeface="+mn-lt"/>
                        </a:rPr>
                        <a:t> p</a:t>
                      </a:r>
                      <a:r>
                        <a:rPr lang="en-US" sz="160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en-US" sz="1600">
                          <a:effectLst/>
                          <a:latin typeface="+mn-lt"/>
                        </a:rPr>
                        <a:t>, p</a:t>
                      </a:r>
                      <a:r>
                        <a:rPr lang="en-US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600">
                          <a:effectLst/>
                          <a:latin typeface="+mn-lt"/>
                        </a:rPr>
                        <a:t>bar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</a:t>
                      </a:r>
                      <a:r>
                        <a:rPr lang="en-US" sz="1600">
                          <a:effectLst/>
                          <a:latin typeface="+mn-lt"/>
                        </a:rPr>
                        <a:t> calls p.operator</a:t>
                      </a:r>
                      <a:r>
                        <a:rPr lang="en-US" sz="160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60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10083"/>
                  </a:ext>
                </a:extLst>
              </a:tr>
              <a:tr h="71180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a@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(a).operator@ (0)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operator@ (a, 0)</a:t>
                      </a: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Given </a:t>
                      </a:r>
                      <a:r>
                        <a:rPr lang="en-US" sz="1600" u="none" strike="noStrike" dirty="0">
                          <a:solidFill>
                            <a:srgbClr val="003080"/>
                          </a:solidFill>
                          <a:effectLst/>
                          <a:latin typeface="+mn-lt"/>
                          <a:hlinkClick r:id="rId8"/>
                        </a:rPr>
                        <a:t>std::vector</a:t>
                      </a:r>
                      <a:r>
                        <a:rPr lang="en-US" sz="1600" dirty="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::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iterator 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, 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++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 calls 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i.operator</a:t>
                      </a:r>
                      <a:r>
                        <a:rPr lang="en-US" sz="1600" dirty="0">
                          <a:solidFill>
                            <a:srgbClr val="000040"/>
                          </a:solidFill>
                          <a:effectLst/>
                          <a:latin typeface="+mn-lt"/>
                        </a:rPr>
                        <a:t>++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8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50024"/>
                  </a:ext>
                </a:extLst>
              </a:tr>
              <a:tr h="601443">
                <a:tc gridSpan="4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in this table, 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@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 is a placeholder representing all matching operators: all prefix operators in @a, all postfix operators other than -&gt; in a@, all infix operators other than = in 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a@b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8348" marR="48348" marT="24174" marB="2417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44712"/>
                  </a:ext>
                </a:extLst>
              </a:tr>
            </a:tbl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873AC-FCFA-A325-9D3F-908B0A8F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03315"/>
          </a:xfrm>
        </p:spPr>
        <p:txBody>
          <a:bodyPr/>
          <a:lstStyle/>
          <a:p>
            <a:r>
              <a:rPr lang="en-US" dirty="0">
                <a:hlinkClick r:id="rId9"/>
              </a:rPr>
              <a:t>https://en.cppreference.com/w/cpp/language/operators</a:t>
            </a:r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567167-9963-B373-7628-50D11071A3A4}"/>
              </a:ext>
            </a:extLst>
          </p:cNvPr>
          <p:cNvSpPr txBox="1"/>
          <p:nvPr/>
        </p:nvSpPr>
        <p:spPr>
          <a:xfrm>
            <a:off x="727969" y="170349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unary, prefix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9EBE55-D001-67EB-F025-E0E54FEABE18}"/>
              </a:ext>
            </a:extLst>
          </p:cNvPr>
          <p:cNvSpPr txBox="1"/>
          <p:nvPr/>
        </p:nvSpPr>
        <p:spPr>
          <a:xfrm>
            <a:off x="727969" y="2205480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770BF-9737-9612-5D7C-DA959D436DE5}"/>
              </a:ext>
            </a:extLst>
          </p:cNvPr>
          <p:cNvSpPr txBox="1"/>
          <p:nvPr/>
        </p:nvSpPr>
        <p:spPr>
          <a:xfrm>
            <a:off x="727969" y="2855691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*assignment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F72AB-2062-DF3A-0C79-2670B65BEE7F}"/>
              </a:ext>
            </a:extLst>
          </p:cNvPr>
          <p:cNvSpPr txBox="1"/>
          <p:nvPr/>
        </p:nvSpPr>
        <p:spPr>
          <a:xfrm>
            <a:off x="727969" y="359586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*call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11D969-AEB8-9AEC-4ED9-D312A8DAAB2C}"/>
              </a:ext>
            </a:extLst>
          </p:cNvPr>
          <p:cNvSpPr txBox="1"/>
          <p:nvPr/>
        </p:nvSpPr>
        <p:spPr>
          <a:xfrm>
            <a:off x="727969" y="4234077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*indexing (at)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976907-6359-CAB6-2998-3B3FC81BF993}"/>
              </a:ext>
            </a:extLst>
          </p:cNvPr>
          <p:cNvSpPr txBox="1"/>
          <p:nvPr/>
        </p:nvSpPr>
        <p:spPr>
          <a:xfrm>
            <a:off x="727969" y="501694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*get pointer’s attribute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93869D-05E9-5824-F48B-635408CC5EE0}"/>
              </a:ext>
            </a:extLst>
          </p:cNvPr>
          <p:cNvSpPr txBox="1"/>
          <p:nvPr/>
        </p:nvSpPr>
        <p:spPr>
          <a:xfrm>
            <a:off x="727969" y="5752804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unary, postfix </a:t>
            </a:r>
          </a:p>
        </p:txBody>
      </p:sp>
    </p:spTree>
    <p:extLst>
      <p:ext uri="{BB962C8B-B14F-4D97-AF65-F5344CB8AC3E}">
        <p14:creationId xmlns:p14="http://schemas.microsoft.com/office/powerpoint/2010/main" val="291777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319E-C754-9EA6-B33C-09813DA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C912EB-8A40-770B-C6D4-E3C242A8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786" b="8786"/>
          <a:stretch/>
        </p:blipFill>
        <p:spPr>
          <a:xfrm>
            <a:off x="4241081" y="0"/>
            <a:ext cx="6746001" cy="6858000"/>
          </a:xfr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AFAE7A1-4DD4-8B0E-E8AD-EFEBBCDE5292}"/>
              </a:ext>
            </a:extLst>
          </p:cNvPr>
          <p:cNvSpPr/>
          <p:nvPr/>
        </p:nvSpPr>
        <p:spPr>
          <a:xfrm>
            <a:off x="319595" y="365125"/>
            <a:ext cx="2902998" cy="1930893"/>
          </a:xfrm>
          <a:prstGeom prst="wedgeRoundRectCallout">
            <a:avLst>
              <a:gd name="adj1" fmla="val 121063"/>
              <a:gd name="adj2" fmla="val 1002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Member function, defined and implement in the class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B56273F-B8A6-DFB0-16A2-E0FFFBDC8555}"/>
              </a:ext>
            </a:extLst>
          </p:cNvPr>
          <p:cNvSpPr/>
          <p:nvPr/>
        </p:nvSpPr>
        <p:spPr>
          <a:xfrm>
            <a:off x="319595" y="2296018"/>
            <a:ext cx="2902998" cy="1930893"/>
          </a:xfrm>
          <a:prstGeom prst="wedgeRoundRectCallout">
            <a:avLst>
              <a:gd name="adj1" fmla="val 115558"/>
              <a:gd name="adj2" fmla="val 758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Member function, defined in class and implement out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8FFC7C8-67CF-AB8D-AF00-AC4F81A19897}"/>
              </a:ext>
            </a:extLst>
          </p:cNvPr>
          <p:cNvSpPr/>
          <p:nvPr/>
        </p:nvSpPr>
        <p:spPr>
          <a:xfrm>
            <a:off x="319595" y="4226911"/>
            <a:ext cx="2902998" cy="1930893"/>
          </a:xfrm>
          <a:prstGeom prst="wedgeRoundRectCallout">
            <a:avLst>
              <a:gd name="adj1" fmla="val 106995"/>
              <a:gd name="adj2" fmla="val 496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Free function to overload operator&lt;&lt;</a:t>
            </a:r>
          </a:p>
        </p:txBody>
      </p:sp>
    </p:spTree>
    <p:extLst>
      <p:ext uri="{BB962C8B-B14F-4D97-AF65-F5344CB8AC3E}">
        <p14:creationId xmlns:p14="http://schemas.microsoft.com/office/powerpoint/2010/main" val="3622525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9728-8BFD-0FEB-F4BE-33123B48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BoolNumber.cpp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E951C-EB04-879A-0AE2-5B3241A1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Algebra: only 0 and 1.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5CEEC7-E624-2D52-6929-F00B374A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680687"/>
            <a:ext cx="11601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795" y="1610590"/>
            <a:ext cx="10263067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Many applications need to divide a string into words, or more generally, into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tokens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(i.e. logical units that may be larger than a single character)</a:t>
            </a:r>
            <a:r>
              <a:rPr lang="en-US" altLang="zh-CN" sz="2400" i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Given that the problem of dividing a string into individual tokens comes up so frequently in applications, it is useful to build a library package that takes care of that task</a:t>
            </a:r>
            <a:r>
              <a:rPr lang="en-US" altLang="zh-CN" sz="2400" i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The primary </a:t>
            </a:r>
            <a:r>
              <a:rPr lang="en-US" altLang="zh-CN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goal</a:t>
            </a:r>
            <a:r>
              <a:rPr lang="zh-CN" altLang="en-US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is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 build a package that is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simple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to use but also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flexible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enough to meet the needs of a variety of clients.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9427" y="90152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0669B-5C24-FC2F-1C31-B3C5E74C83F2}"/>
              </a:ext>
            </a:extLst>
          </p:cNvPr>
          <p:cNvSpPr txBox="1"/>
          <p:nvPr/>
        </p:nvSpPr>
        <p:spPr>
          <a:xfrm>
            <a:off x="4545367" y="90152"/>
            <a:ext cx="745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7. Token Scanner: From previous years’ slides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705" y="889373"/>
            <a:ext cx="8886423" cy="26523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Task 1: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Associate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the token scanner with a source of tokens, which might be a string, an input stream,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Task 2: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Retrieve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individual tokens from the source of tokens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deliver them one at a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Task 3: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Test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whether the token scanner has any tokens left to process.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427" y="90152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Design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82" y="4477618"/>
            <a:ext cx="7639872" cy="16109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63982" y="3955396"/>
            <a:ext cx="52293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pseudocode - reading tokens from a scanner: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826" y="1391650"/>
            <a:ext cx="10160036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TokenScanner should define tokens. What should be considered as a token?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 word in a string?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 single character?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punctuation mark?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 space?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Different applications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define tokens in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different ways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TokenScanner class must give the client some control over what types of tokens are recognized, e.g. whether a space should be recognized as a token.</a:t>
            </a: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zh-CN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9427" y="90152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Design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 bwMode="auto">
          <a:xfrm>
            <a:off x="2006422" y="1528294"/>
            <a:ext cx="8191500" cy="854075"/>
            <a:chOff x="312" y="872"/>
            <a:chExt cx="5160" cy="538"/>
          </a:xfrm>
        </p:grpSpPr>
        <p:sp>
          <p:nvSpPr>
            <p:cNvPr id="591876" name="Rectangle 4"/>
            <p:cNvSpPr>
              <a:spLocks noChangeArrowheads="1"/>
            </p:cNvSpPr>
            <p:nvPr/>
          </p:nvSpPr>
          <p:spPr bwMode="auto">
            <a:xfrm>
              <a:off x="312" y="872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77" name="Text Box 5"/>
            <p:cNvSpPr txBox="1">
              <a:spLocks noChangeArrowheads="1"/>
            </p:cNvSpPr>
            <p:nvPr/>
          </p:nvSpPr>
          <p:spPr bwMode="auto">
            <a:xfrm>
              <a:off x="408" y="872"/>
              <a:ext cx="5064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scanner.setInput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str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)  </a:t>
              </a:r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or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scanner.setInput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infile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)</a:t>
              </a:r>
            </a:p>
            <a:p>
              <a:pPr>
                <a:spcBef>
                  <a:spcPct val="50000"/>
                </a:spcBef>
              </a:pPr>
              <a:endParaRPr 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78" name="Text Box 6"/>
            <p:cNvSpPr txBox="1">
              <a:spLocks noChangeArrowheads="1"/>
            </p:cNvSpPr>
            <p:nvPr/>
          </p:nvSpPr>
          <p:spPr bwMode="auto">
            <a:xfrm>
              <a:off x="600" y="1049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Sets the input for this scanner to the specified string or input stream.</a:t>
              </a: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2006422" y="2175994"/>
            <a:ext cx="8153400" cy="674688"/>
            <a:chOff x="288" y="1511"/>
            <a:chExt cx="5136" cy="425"/>
          </a:xfrm>
        </p:grpSpPr>
        <p:sp>
          <p:nvSpPr>
            <p:cNvPr id="591880" name="Rectangle 8"/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81" name="Text Box 9"/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scanner.hasMoreTokens()</a:t>
              </a:r>
            </a:p>
          </p:txBody>
        </p:sp>
        <p:sp>
          <p:nvSpPr>
            <p:cNvPr id="591882" name="Text Box 10"/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Returns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true</a:t>
              </a: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if more tokens exist, and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false</a:t>
              </a: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at the end of the token stream.  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2006422" y="2836393"/>
            <a:ext cx="8153400" cy="661988"/>
            <a:chOff x="288" y="1103"/>
            <a:chExt cx="5136" cy="417"/>
          </a:xfrm>
        </p:grpSpPr>
        <p:sp>
          <p:nvSpPr>
            <p:cNvPr id="591884" name="Rectangle 12"/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85" name="Text Box 13"/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scanner.nextToken()</a:t>
              </a:r>
            </a:p>
          </p:txBody>
        </p:sp>
        <p:sp>
          <p:nvSpPr>
            <p:cNvPr id="591886" name="Text Box 14"/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Returns the next token from the token stream, and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""</a:t>
              </a: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at the end.</a:t>
              </a: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2006422" y="3484094"/>
            <a:ext cx="8191500" cy="674688"/>
            <a:chOff x="312" y="2104"/>
            <a:chExt cx="5160" cy="425"/>
          </a:xfrm>
        </p:grpSpPr>
        <p:sp>
          <p:nvSpPr>
            <p:cNvPr id="591888" name="Rectangle 16"/>
            <p:cNvSpPr>
              <a:spLocks noChangeArrowheads="1"/>
            </p:cNvSpPr>
            <p:nvPr/>
          </p:nvSpPr>
          <p:spPr bwMode="auto">
            <a:xfrm>
              <a:off x="312" y="2112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89" name="Text Box 17"/>
            <p:cNvSpPr txBox="1">
              <a:spLocks noChangeArrowheads="1"/>
            </p:cNvSpPr>
            <p:nvPr/>
          </p:nvSpPr>
          <p:spPr bwMode="auto">
            <a:xfrm>
              <a:off x="408" y="2104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scanner.saveToken(token)</a:t>
              </a:r>
            </a:p>
          </p:txBody>
        </p:sp>
        <p:sp>
          <p:nvSpPr>
            <p:cNvPr id="591890" name="Text Box 18"/>
            <p:cNvSpPr txBox="1">
              <a:spLocks noChangeArrowheads="1"/>
            </p:cNvSpPr>
            <p:nvPr/>
          </p:nvSpPr>
          <p:spPr bwMode="auto">
            <a:xfrm>
              <a:off x="600" y="2289"/>
              <a:ext cx="487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Saves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token</a:t>
              </a: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so that it will be read again on the next call to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nextToken</a:t>
              </a:r>
              <a:r>
                <a:rPr lang="en-US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.</a:t>
              </a:r>
            </a:p>
          </p:txBody>
        </p:sp>
      </p:grpSp>
      <p:grpSp>
        <p:nvGrpSpPr>
          <p:cNvPr id="6" name="Group 27"/>
          <p:cNvGrpSpPr/>
          <p:nvPr/>
        </p:nvGrpSpPr>
        <p:grpSpPr bwMode="auto">
          <a:xfrm>
            <a:off x="2006422" y="4130207"/>
            <a:ext cx="8191500" cy="674687"/>
            <a:chOff x="312" y="2104"/>
            <a:chExt cx="5160" cy="425"/>
          </a:xfrm>
        </p:grpSpPr>
        <p:sp>
          <p:nvSpPr>
            <p:cNvPr id="591900" name="Rectangle 28"/>
            <p:cNvSpPr>
              <a:spLocks noChangeArrowheads="1"/>
            </p:cNvSpPr>
            <p:nvPr/>
          </p:nvSpPr>
          <p:spPr bwMode="auto">
            <a:xfrm>
              <a:off x="312" y="2112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901" name="Text Box 29"/>
            <p:cNvSpPr txBox="1">
              <a:spLocks noChangeArrowheads="1"/>
            </p:cNvSpPr>
            <p:nvPr/>
          </p:nvSpPr>
          <p:spPr bwMode="auto">
            <a:xfrm>
              <a:off x="408" y="2104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scanner.ignoreWhitespace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()</a:t>
              </a:r>
            </a:p>
          </p:txBody>
        </p:sp>
        <p:sp>
          <p:nvSpPr>
            <p:cNvPr id="591902" name="Text Box 30"/>
            <p:cNvSpPr txBox="1">
              <a:spLocks noChangeArrowheads="1"/>
            </p:cNvSpPr>
            <p:nvPr/>
          </p:nvSpPr>
          <p:spPr bwMode="auto">
            <a:xfrm>
              <a:off x="600" y="2289"/>
              <a:ext cx="48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Tells the scanner to ignore whitespace characters. </a:t>
              </a: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2006422" y="4779493"/>
            <a:ext cx="8153400" cy="674688"/>
            <a:chOff x="312" y="2856"/>
            <a:chExt cx="5136" cy="425"/>
          </a:xfrm>
        </p:grpSpPr>
        <p:sp>
          <p:nvSpPr>
            <p:cNvPr id="591892" name="Rectangle 20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93" name="Text Box 21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scanner.scanNumbers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()</a:t>
              </a:r>
            </a:p>
          </p:txBody>
        </p:sp>
        <p:sp>
          <p:nvSpPr>
            <p:cNvPr id="591894" name="Text Box 22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Tells the scanner to treat numbers as single tokens.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006422" y="5438307"/>
            <a:ext cx="8153400" cy="674687"/>
            <a:chOff x="312" y="2856"/>
            <a:chExt cx="5136" cy="425"/>
          </a:xfrm>
        </p:grpSpPr>
        <p:sp>
          <p:nvSpPr>
            <p:cNvPr id="591896" name="Rectangle 24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897" name="Text Box 25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scanner.scanStrings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()</a:t>
              </a:r>
            </a:p>
          </p:txBody>
        </p:sp>
        <p:sp>
          <p:nvSpPr>
            <p:cNvPr id="591898" name="Text Box 26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Tells the scanner to treat quoted strings as single tokens.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9427" y="90152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Design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3371314" y="702794"/>
            <a:ext cx="5449372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Methods in the </a:t>
            </a:r>
            <a:r>
              <a:rPr lang="en-US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TokenScanner</a:t>
            </a:r>
            <a:r>
              <a:rPr lang="en-US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Class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1100" y="908475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Ignoring white space: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427" y="901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Demo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41384" y="908475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Not ignoring </a:t>
            </a:r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white space: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70140"/>
            <a:ext cx="4376387" cy="47215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7"/>
          <a:stretch>
            <a:fillRect/>
          </a:stretch>
        </p:blipFill>
        <p:spPr>
          <a:xfrm>
            <a:off x="6641384" y="1370140"/>
            <a:ext cx="4283055" cy="5120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1. Terminal knowledges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Actually, our terminal has a concept of “</a:t>
            </a:r>
            <a:r>
              <a:rPr lang="en-US" altLang="zh-CN" b="1" dirty="0"/>
              <a:t>current </a:t>
            </a:r>
            <a:r>
              <a:rPr lang="en-US" b="1" dirty="0"/>
              <a:t>working directory</a:t>
            </a:r>
            <a:r>
              <a:rPr lang="en-US" dirty="0"/>
              <a:t>” </a:t>
            </a:r>
            <a:r>
              <a:rPr lang="zh-CN" altLang="en-US" dirty="0"/>
              <a:t>（当前目录）</a:t>
            </a:r>
            <a:endParaRPr lang="en-US" altLang="zh-CN" dirty="0"/>
          </a:p>
          <a:p>
            <a:r>
              <a:rPr lang="en-US" altLang="zh-CN" dirty="0"/>
              <a:t>The terminal can only see files (programs) under current working directory, and the environment variable “Path”</a:t>
            </a:r>
          </a:p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relative path </a:t>
            </a:r>
            <a:r>
              <a:rPr lang="zh-CN" altLang="en-US" b="1" dirty="0">
                <a:solidFill>
                  <a:srgbClr val="FF0000"/>
                </a:solidFill>
              </a:rPr>
              <a:t>（相对路径）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refers to a location that is </a:t>
            </a:r>
            <a:r>
              <a:rPr lang="en-US" altLang="zh-CN" b="1" dirty="0"/>
              <a:t>relative to a current directory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An </a:t>
            </a:r>
            <a:r>
              <a:rPr lang="en-US" altLang="zh-CN" b="1" dirty="0">
                <a:solidFill>
                  <a:srgbClr val="FF0000"/>
                </a:solidFill>
              </a:rPr>
              <a:t>absolute path </a:t>
            </a:r>
            <a:r>
              <a:rPr lang="zh-CN" altLang="en-US" b="1" dirty="0">
                <a:solidFill>
                  <a:srgbClr val="FF0000"/>
                </a:solidFill>
              </a:rPr>
              <a:t>（绝对路径）</a:t>
            </a:r>
            <a:r>
              <a:rPr lang="en-US" altLang="zh-CN" dirty="0"/>
              <a:t>always </a:t>
            </a:r>
            <a:r>
              <a:rPr lang="en-US" altLang="zh-CN" b="1" dirty="0"/>
              <a:t>contains the root element and the complete directory</a:t>
            </a:r>
            <a:r>
              <a:rPr lang="en-US" altLang="zh-CN" dirty="0"/>
              <a:t> list required to locate the file. 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523" y="113683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Demo</a:t>
            </a:r>
            <a:endParaRPr kumimoji="1" lang="zh-CN" altLang="en-US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388" y="1333770"/>
            <a:ext cx="349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Scan single digits: 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3410" y="1324345"/>
            <a:ext cx="434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Scan the numbers as a whole: 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15" y="1865838"/>
            <a:ext cx="3819525" cy="2085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388" y="1865838"/>
            <a:ext cx="300990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" y="2238062"/>
            <a:ext cx="7353300" cy="279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427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tokenscanner.h: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23031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tokenscanner.cpp: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427" y="90152"/>
            <a:ext cx="5254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Implementation: constructor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031" y="2489412"/>
            <a:ext cx="418147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85653" y="175064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tokenscanner.h: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427" y="90152"/>
            <a:ext cx="629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Implementation: private attributes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524125"/>
            <a:ext cx="733425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551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tokenscanner.h: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5150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tokenscanner.cpp: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1" y="2207474"/>
            <a:ext cx="6108700" cy="209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50" y="2759924"/>
            <a:ext cx="4330700" cy="990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427" y="90152"/>
            <a:ext cx="4956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Implementation: </a:t>
            </a:r>
            <a:r>
              <a:rPr lang="en-US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setInput</a:t>
            </a:r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427" y="900635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tokenscanner.h: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3049" y="900634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tokenscanner.cpp: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" y="5161173"/>
            <a:ext cx="2717800" cy="76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9" y="2054450"/>
            <a:ext cx="5829300" cy="2108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" y="1362300"/>
            <a:ext cx="5651500" cy="3492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9427" y="90152"/>
            <a:ext cx="7532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Implementation: options::</a:t>
            </a:r>
            <a:r>
              <a:rPr lang="en-US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skipWhitespace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0492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tokenscanner.h: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9205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tokenscanner.cpp: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05" y="2792032"/>
            <a:ext cx="4800600" cy="99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2" y="2220532"/>
            <a:ext cx="4762500" cy="2133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9427" y="90152"/>
            <a:ext cx="628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Implementation: </a:t>
            </a:r>
            <a:r>
              <a:rPr lang="en-US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hasMoreTokens</a:t>
            </a:r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427" y="1634730"/>
            <a:ext cx="243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tokenscanner.h: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7136" y="1634730"/>
            <a:ext cx="272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tokenscanner.cpp: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9" y="2659756"/>
            <a:ext cx="5080000" cy="2311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427" y="90152"/>
            <a:ext cx="5329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Implementation: </a:t>
            </a:r>
            <a:r>
              <a:rPr lang="en-US" altLang="zh-CN" sz="32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nextToken</a:t>
            </a:r>
            <a:r>
              <a:rPr lang="en-US" altLang="zh-CN" sz="32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kumimoji="1" lang="zh-CN" altLang="en-US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49" y="2096395"/>
            <a:ext cx="600075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DE56-7134-4331-AD14-B76F549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How to learn this course well (continued)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A6F1-F128-0115-3A07-BFBEEA7D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10515600" cy="4351338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Finish the “Review Questions” for each chapter in textbook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https://github.com/HouWhalee1222/CSC3002_Review_Question_Answer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9219A-D23E-A6F9-120A-950F281D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27" y="2601156"/>
            <a:ext cx="8966742" cy="4256843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B38B497-42B1-2F28-2968-E7814677626A}"/>
              </a:ext>
            </a:extLst>
          </p:cNvPr>
          <p:cNvSpPr/>
          <p:nvPr/>
        </p:nvSpPr>
        <p:spPr>
          <a:xfrm>
            <a:off x="5610687" y="5202068"/>
            <a:ext cx="1802166" cy="1079777"/>
          </a:xfrm>
          <a:prstGeom prst="wedgeRoundRectCallout">
            <a:avLst>
              <a:gd name="adj1" fmla="val 110718"/>
              <a:gd name="adj2" fmla="val 451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Download pdf here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0F30C32-4656-C626-6689-4CB94B00A69C}"/>
              </a:ext>
            </a:extLst>
          </p:cNvPr>
          <p:cNvSpPr/>
          <p:nvPr/>
        </p:nvSpPr>
        <p:spPr>
          <a:xfrm>
            <a:off x="10288851" y="3861788"/>
            <a:ext cx="1802166" cy="1420426"/>
          </a:xfrm>
          <a:prstGeom prst="wedgeRoundRectCallout">
            <a:avLst>
              <a:gd name="adj1" fmla="val -42484"/>
              <a:gd name="adj2" fmla="val -905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Register and star this repo!</a:t>
            </a:r>
          </a:p>
        </p:txBody>
      </p:sp>
    </p:spTree>
    <p:extLst>
      <p:ext uri="{BB962C8B-B14F-4D97-AF65-F5344CB8AC3E}">
        <p14:creationId xmlns:p14="http://schemas.microsoft.com/office/powerpoint/2010/main" val="41664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DE56-7134-4331-AD14-B76F549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How to learn this course well (continued)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A6F1-F128-0115-3A07-BFBEEA7D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635"/>
            <a:ext cx="10515600" cy="4351338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Supplementary materials for this tutorial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Class basic con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cepts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2"/>
              </a:rPr>
              <a:t>https://www.learncpp.com/cpp-tutorial/welcome-to-object-oriented-programming/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Operator overloading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3"/>
              </a:rPr>
              <a:t>https://www.learncpp.com/cpp-tutorial/introduction-to-operator-overloading/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56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DE56-7134-4331-AD14-B76F549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Q &amp; A 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FA6F1-F128-0115-3A07-BFBEEA7D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/>
          <a:lstStyle/>
          <a:p>
            <a:r>
              <a:rPr lang="en-US" dirty="0"/>
              <a:t>Thank you for your listening!</a:t>
            </a:r>
          </a:p>
          <a:p>
            <a:endParaRPr lang="en-US" dirty="0"/>
          </a:p>
          <a:p>
            <a:r>
              <a:rPr lang="en-US" dirty="0"/>
              <a:t>Lai Wei (USTF)</a:t>
            </a:r>
          </a:p>
          <a:p>
            <a:r>
              <a:rPr lang="en-US" dirty="0"/>
              <a:t>(SDS, 120090485@link.cuhk.edu.cn)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</a:t>
            </a:r>
          </a:p>
          <a:p>
            <a:r>
              <a:rPr lang="en-US" u="sng" dirty="0">
                <a:solidFill>
                  <a:srgbClr val="000000"/>
                </a:solidFill>
                <a:latin typeface="inherit"/>
              </a:rPr>
              <a:t>Additional office hour appointment is temporality not available. Ask others instead.</a:t>
            </a:r>
          </a:p>
          <a:p>
            <a:r>
              <a:rPr lang="en-US" u="sng" dirty="0"/>
              <a:t>WeChat Q&amp;A is deprecated in the future.</a:t>
            </a:r>
          </a:p>
          <a:p>
            <a:r>
              <a:rPr lang="en-US" u="sng" dirty="0"/>
              <a:t>Don’t ask me about homework problems anymore. Ask TAs instead.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Office hour: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Friday 10:00-11:00 am, Start-up Zone library L103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6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1. Terminal knowledges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Actually, our terminal has a concept of “</a:t>
            </a:r>
            <a:r>
              <a:rPr lang="en-US" altLang="zh-CN" b="1" dirty="0"/>
              <a:t>current </a:t>
            </a:r>
            <a:r>
              <a:rPr lang="en-US" b="1" dirty="0"/>
              <a:t>working directory</a:t>
            </a:r>
            <a:r>
              <a:rPr lang="en-US" dirty="0"/>
              <a:t>” </a:t>
            </a:r>
            <a:r>
              <a:rPr lang="zh-CN" altLang="en-US" dirty="0"/>
              <a:t>（当前目录）</a:t>
            </a:r>
            <a:endParaRPr lang="en-US" altLang="zh-CN" dirty="0"/>
          </a:p>
          <a:p>
            <a:r>
              <a:rPr lang="en-US" altLang="zh-CN" dirty="0"/>
              <a:t>How to get this </a:t>
            </a:r>
            <a:r>
              <a:rPr lang="en-US" dirty="0"/>
              <a:t>“</a:t>
            </a:r>
            <a:r>
              <a:rPr lang="en-US" altLang="zh-CN" b="1" dirty="0"/>
              <a:t>current </a:t>
            </a:r>
            <a:r>
              <a:rPr lang="en-US" b="1" dirty="0"/>
              <a:t>working directory</a:t>
            </a:r>
            <a:r>
              <a:rPr lang="en-US" dirty="0"/>
              <a:t>” </a:t>
            </a:r>
            <a:r>
              <a:rPr lang="en-US" altLang="zh-CN" dirty="0"/>
              <a:t>? (windows, mac same)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775EE1-2A92-D28B-FC04-86105B41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184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32E6A0-0ADC-8482-9AEE-8771DB212CA6}"/>
              </a:ext>
            </a:extLst>
          </p:cNvPr>
          <p:cNvSpPr txBox="1"/>
          <p:nvPr/>
        </p:nvSpPr>
        <p:spPr>
          <a:xfrm>
            <a:off x="1882066" y="3297146"/>
            <a:ext cx="376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use PowerShell in windows here! </a:t>
            </a:r>
          </a:p>
        </p:txBody>
      </p:sp>
    </p:spTree>
    <p:extLst>
      <p:ext uri="{BB962C8B-B14F-4D97-AF65-F5344CB8AC3E}">
        <p14:creationId xmlns:p14="http://schemas.microsoft.com/office/powerpoint/2010/main" val="35975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1. Terminal knowledges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relative path </a:t>
            </a:r>
            <a:r>
              <a:rPr lang="zh-CN" altLang="en-US" b="1" dirty="0">
                <a:solidFill>
                  <a:srgbClr val="FF0000"/>
                </a:solidFill>
              </a:rPr>
              <a:t>（相对路径）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refers to a location that is </a:t>
            </a:r>
            <a:r>
              <a:rPr lang="en-US" altLang="zh-CN" b="1" dirty="0"/>
              <a:t>relative to the current directory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E3BC50-A19D-E655-E08F-246F97F2C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46"/>
          <a:stretch/>
        </p:blipFill>
        <p:spPr>
          <a:xfrm>
            <a:off x="-1" y="2839092"/>
            <a:ext cx="10212625" cy="4018908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3D548A7-8DB4-9514-CAF7-EB30EDCFADC8}"/>
              </a:ext>
            </a:extLst>
          </p:cNvPr>
          <p:cNvSpPr/>
          <p:nvPr/>
        </p:nvSpPr>
        <p:spPr>
          <a:xfrm>
            <a:off x="9620250" y="2447925"/>
            <a:ext cx="2571750" cy="1691288"/>
          </a:xfrm>
          <a:prstGeom prst="wedgeRoundRectCallout">
            <a:avLst>
              <a:gd name="adj1" fmla="val -64638"/>
              <a:gd name="adj2" fmla="val -180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“ls”: list all files in 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22911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682331"/>
            <a:ext cx="10515600" cy="1928019"/>
          </a:xfrm>
        </p:spPr>
        <p:txBody>
          <a:bodyPr>
            <a:normAutofit/>
          </a:bodyPr>
          <a:lstStyle/>
          <a:p>
            <a:r>
              <a:rPr lang="en-US" altLang="zh-CN" dirty="0"/>
              <a:t>So basing that we’re in  </a:t>
            </a:r>
            <a:r>
              <a:rPr lang="zh-CN" altLang="en-US" dirty="0"/>
              <a:t>“</a:t>
            </a:r>
            <a:r>
              <a:rPr lang="en-US" altLang="zh-CN" dirty="0"/>
              <a:t>D:\Programming\cpp\CSC3002_USTF_2022Fall\Tutorial4_LaiWei_22Fall\code</a:t>
            </a:r>
            <a:r>
              <a:rPr lang="zh-CN" altLang="en-US" dirty="0"/>
              <a:t>” </a:t>
            </a:r>
            <a:r>
              <a:rPr lang="en-US" altLang="zh-CN" dirty="0"/>
              <a:t>directory, </a:t>
            </a:r>
          </a:p>
          <a:p>
            <a:r>
              <a:rPr lang="en-US" altLang="zh-CN" dirty="0"/>
              <a:t>These files have </a:t>
            </a:r>
            <a:r>
              <a:rPr lang="en-US" altLang="zh-CN" b="1" dirty="0"/>
              <a:t>relative path </a:t>
            </a:r>
            <a:r>
              <a:rPr lang="en-US" altLang="zh-CN" dirty="0"/>
              <a:t>to “1.cpp” “1.py” “2.cpp”……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AB5DDF-1809-484F-C9FF-D247CBE8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40"/>
            <a:ext cx="10143992" cy="46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1. Terminal knowledges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</a:t>
            </a:r>
            <a:r>
              <a:rPr lang="en-US" altLang="zh-CN" b="1" dirty="0">
                <a:solidFill>
                  <a:srgbClr val="FF0000"/>
                </a:solidFill>
              </a:rPr>
              <a:t>absolute path </a:t>
            </a:r>
            <a:r>
              <a:rPr lang="zh-CN" altLang="en-US" b="1" dirty="0">
                <a:solidFill>
                  <a:srgbClr val="FF0000"/>
                </a:solidFill>
              </a:rPr>
              <a:t>（绝对路径）</a:t>
            </a:r>
            <a:r>
              <a:rPr lang="en-US" altLang="zh-CN" dirty="0"/>
              <a:t>always </a:t>
            </a:r>
            <a:r>
              <a:rPr lang="en-US" altLang="zh-CN" b="1" dirty="0"/>
              <a:t>contains the root element and the complete directory</a:t>
            </a:r>
            <a:r>
              <a:rPr lang="en-US" altLang="zh-CN" dirty="0"/>
              <a:t> list required to locate the file. 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D:\Programming\cpp\CSC3002_USTF_2022Fall\Tutorial4_LaiWei_22Fall\code\1.cpp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D:\Programming\cpp\CSC3002_USTF_2022Fall\Tutorial4_LaiWei_22Fall\code\1.py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9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1. Terminal knowledges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381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The terminal can only see files (programs) under current working directory, and the environment variable “Path”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E00532-2E5B-68E9-55CE-63331B009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67"/>
          <a:stretch/>
        </p:blipFill>
        <p:spPr>
          <a:xfrm>
            <a:off x="363396" y="2137567"/>
            <a:ext cx="11465207" cy="488951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588123F1-0909-4B67-79A1-5B02C51925D7}"/>
              </a:ext>
            </a:extLst>
          </p:cNvPr>
          <p:cNvSpPr/>
          <p:nvPr/>
        </p:nvSpPr>
        <p:spPr>
          <a:xfrm>
            <a:off x="180974" y="2733675"/>
            <a:ext cx="4181475" cy="2066924"/>
          </a:xfrm>
          <a:prstGeom prst="wedgeRoundRectCallout">
            <a:avLst>
              <a:gd name="adj1" fmla="val 156219"/>
              <a:gd name="adj2" fmla="val -56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“g++” is in the environment variable path, so we can call it by relative path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6FD4F42-44B4-F113-7D42-E26F589F1B47}"/>
              </a:ext>
            </a:extLst>
          </p:cNvPr>
          <p:cNvSpPr/>
          <p:nvPr/>
        </p:nvSpPr>
        <p:spPr>
          <a:xfrm>
            <a:off x="5318989" y="3362324"/>
            <a:ext cx="3310661" cy="2066924"/>
          </a:xfrm>
          <a:prstGeom prst="wedgeRoundRectCallout">
            <a:avLst>
              <a:gd name="adj1" fmla="val 76136"/>
              <a:gd name="adj2" fmla="val -862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“2.</a:t>
            </a:r>
            <a:r>
              <a:rPr lang="en-US" altLang="zh-CN" sz="2800" dirty="0">
                <a:solidFill>
                  <a:srgbClr val="FF0000"/>
                </a:solidFill>
              </a:rPr>
              <a:t>cpp</a:t>
            </a:r>
            <a:r>
              <a:rPr lang="en-US" sz="2800" dirty="0">
                <a:solidFill>
                  <a:srgbClr val="FF0000"/>
                </a:solidFill>
              </a:rPr>
              <a:t>” is in the current working directory, so we can call it by relative path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AEC684-5BB7-0379-2DA6-3EEE39C9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6924"/>
            <a:ext cx="12192000" cy="78204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8D39722A-2625-60B5-81D0-B185E610FA70}"/>
              </a:ext>
            </a:extLst>
          </p:cNvPr>
          <p:cNvSpPr/>
          <p:nvPr/>
        </p:nvSpPr>
        <p:spPr>
          <a:xfrm>
            <a:off x="8953500" y="3362324"/>
            <a:ext cx="3061567" cy="2066924"/>
          </a:xfrm>
          <a:prstGeom prst="wedgeRoundRectCallout">
            <a:avLst>
              <a:gd name="adj1" fmla="val 13771"/>
              <a:gd name="adj2" fmla="val -825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</a:rPr>
              <a:t>hello.exe</a:t>
            </a:r>
            <a:r>
              <a:rPr lang="en-US" sz="2800" dirty="0">
                <a:solidFill>
                  <a:srgbClr val="FF0000"/>
                </a:solidFill>
              </a:rPr>
              <a:t>” is a relative path, create executable under current working </a:t>
            </a:r>
            <a:r>
              <a:rPr lang="en-US" sz="2800" dirty="0" err="1">
                <a:solidFill>
                  <a:srgbClr val="FF0000"/>
                </a:solidFill>
              </a:rPr>
              <a:t>dir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76AAA1-D738-9CC6-B6C7-D35294AD1F21}"/>
              </a:ext>
            </a:extLst>
          </p:cNvPr>
          <p:cNvSpPr txBox="1"/>
          <p:nvPr/>
        </p:nvSpPr>
        <p:spPr>
          <a:xfrm>
            <a:off x="0" y="5429248"/>
            <a:ext cx="64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Absolute path form:</a:t>
            </a:r>
          </a:p>
        </p:txBody>
      </p:sp>
    </p:spTree>
    <p:extLst>
      <p:ext uri="{BB962C8B-B14F-4D97-AF65-F5344CB8AC3E}">
        <p14:creationId xmlns:p14="http://schemas.microsoft.com/office/powerpoint/2010/main" val="15337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A6CB-0914-EC57-7607-B4C05BE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1. Terminal knowledges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F75D44-5C4B-B8B7-A809-30433F90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8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Changing directories: by “cd &lt;</a:t>
            </a:r>
            <a:r>
              <a:rPr lang="en-US" altLang="zh-CN" sz="3200" dirty="0" err="1"/>
              <a:t>dir</a:t>
            </a:r>
            <a:r>
              <a:rPr lang="en-US" altLang="zh-CN" sz="3200" dirty="0"/>
              <a:t>&gt;” command</a:t>
            </a:r>
          </a:p>
          <a:p>
            <a:pPr lvl="1"/>
            <a:r>
              <a:rPr lang="en-US" altLang="zh-CN" sz="2800" dirty="0"/>
              <a:t>“..” means upper level directory</a:t>
            </a:r>
          </a:p>
          <a:p>
            <a:pPr lvl="1"/>
            <a:r>
              <a:rPr lang="en-US" altLang="zh-CN" sz="2800" dirty="0"/>
              <a:t>&lt;</a:t>
            </a:r>
            <a:r>
              <a:rPr lang="en-US" altLang="zh-CN" sz="2800" dirty="0" err="1"/>
              <a:t>dir</a:t>
            </a:r>
            <a:r>
              <a:rPr lang="en-US" altLang="zh-CN" sz="2800" dirty="0"/>
              <a:t>&gt; can be a relative path or an absolute path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3CE89-0908-651F-AE30-6DFFA3E8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66742"/>
            <a:ext cx="12192000" cy="10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8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1950</Words>
  <Application>Microsoft Office PowerPoint</Application>
  <PresentationFormat>宽屏</PresentationFormat>
  <Paragraphs>228</Paragraphs>
  <Slides>39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DejaVuSans</vt:lpstr>
      <vt:lpstr>Helvetica Neue</vt:lpstr>
      <vt:lpstr>inherit</vt:lpstr>
      <vt:lpstr>DengXian</vt:lpstr>
      <vt:lpstr>Arial</vt:lpstr>
      <vt:lpstr>Calibri</vt:lpstr>
      <vt:lpstr>Calibri Light</vt:lpstr>
      <vt:lpstr>Times New Roman</vt:lpstr>
      <vt:lpstr>Wingdings</vt:lpstr>
      <vt:lpstr>Office Theme</vt:lpstr>
      <vt:lpstr>Tutorial 4  Review for “class” concepts and  “TokenScanner” Applications</vt:lpstr>
      <vt:lpstr>Objectives today</vt:lpstr>
      <vt:lpstr>1. Terminal knowledges</vt:lpstr>
      <vt:lpstr>1. Terminal knowledges</vt:lpstr>
      <vt:lpstr>1. Terminal knowledges</vt:lpstr>
      <vt:lpstr>PowerPoint 演示文稿</vt:lpstr>
      <vt:lpstr>1. Terminal knowledges</vt:lpstr>
      <vt:lpstr>1. Terminal knowledges</vt:lpstr>
      <vt:lpstr>1. Terminal knowledges</vt:lpstr>
      <vt:lpstr>1. Terminal knowledges</vt:lpstr>
      <vt:lpstr>2. Class &amp; objects basics</vt:lpstr>
      <vt:lpstr>3. Class constructors</vt:lpstr>
      <vt:lpstr>3. Class constructors</vt:lpstr>
      <vt:lpstr>3. Class constructors</vt:lpstr>
      <vt:lpstr>4. Class attributes &amp; functions</vt:lpstr>
      <vt:lpstr>4. Class attributes &amp; functions</vt:lpstr>
      <vt:lpstr>4. Class attributes &amp; functions</vt:lpstr>
      <vt:lpstr>5. Class member scopes</vt:lpstr>
      <vt:lpstr>5. Class member scopes</vt:lpstr>
      <vt:lpstr>6. Class overload operators</vt:lpstr>
      <vt:lpstr>6. Class overload operators</vt:lpstr>
      <vt:lpstr>6. Class overload operators</vt:lpstr>
      <vt:lpstr>PowerPoint 演示文稿</vt:lpstr>
      <vt:lpstr>DEMO in BoolNumber.cpp</vt:lpstr>
      <vt:lpstr>PowerPoint 演示文稿</vt:lpstr>
      <vt:lpstr>PowerPoint 演示文稿</vt:lpstr>
      <vt:lpstr>PowerPoint 演示文稿</vt:lpstr>
      <vt:lpstr>Methods in the TokenScanner Class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 How to learn this course well (continued)</vt:lpstr>
      <vt:lpstr>8. How to learn this course well (continued)</vt:lpstr>
      <vt:lpstr>9. Q &amp;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Chengwei Ye (116010265)</dc:creator>
  <cp:lastModifiedBy>Lai Wei (SDS, 120090485)</cp:lastModifiedBy>
  <cp:revision>203</cp:revision>
  <dcterms:created xsi:type="dcterms:W3CDTF">2019-03-05T08:39:00Z</dcterms:created>
  <dcterms:modified xsi:type="dcterms:W3CDTF">2022-10-10T12:17:41Z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BC5B829EB17649869D460EF38744DF3F</vt:lpwstr>
  </property>
  <property fmtid="{D5CDD505-2E9C-101B-9397-08002B2CF9AE}" pid="3" name="KSOProductBuildVer">
    <vt:lpwstr>2052-11.1.0.11365</vt:lpwstr>
  </property>
</Properties>
</file>