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2" r:id="rId1"/>
  </p:sldMasterIdLst>
  <p:notesMasterIdLst>
    <p:notesMasterId r:id="rId31"/>
  </p:notesMasterIdLst>
  <p:sldIdLst>
    <p:sldId id="566" r:id="rId2"/>
    <p:sldId id="556" r:id="rId3"/>
    <p:sldId id="574" r:id="rId4"/>
    <p:sldId id="575" r:id="rId5"/>
    <p:sldId id="278" r:id="rId6"/>
    <p:sldId id="586" r:id="rId7"/>
    <p:sldId id="587" r:id="rId8"/>
    <p:sldId id="591" r:id="rId9"/>
    <p:sldId id="589" r:id="rId10"/>
    <p:sldId id="590" r:id="rId11"/>
    <p:sldId id="592" r:id="rId12"/>
    <p:sldId id="576" r:id="rId13"/>
    <p:sldId id="577" r:id="rId14"/>
    <p:sldId id="578" r:id="rId15"/>
    <p:sldId id="585" r:id="rId16"/>
    <p:sldId id="580" r:id="rId17"/>
    <p:sldId id="579" r:id="rId18"/>
    <p:sldId id="581" r:id="rId19"/>
    <p:sldId id="582" r:id="rId20"/>
    <p:sldId id="600" r:id="rId21"/>
    <p:sldId id="593" r:id="rId22"/>
    <p:sldId id="594" r:id="rId23"/>
    <p:sldId id="583" r:id="rId24"/>
    <p:sldId id="584" r:id="rId25"/>
    <p:sldId id="595" r:id="rId26"/>
    <p:sldId id="597" r:id="rId27"/>
    <p:sldId id="596" r:id="rId28"/>
    <p:sldId id="599" r:id="rId29"/>
    <p:sldId id="29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69"/>
  </p:normalViewPr>
  <p:slideViewPr>
    <p:cSldViewPr snapToGrid="0">
      <p:cViewPr varScale="1">
        <p:scale>
          <a:sx n="68" d="100"/>
          <a:sy n="68" d="100"/>
        </p:scale>
        <p:origin x="24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yuan Zhao (SSE, 120090128)" userId="7d06ad61-7bca-4fc6-b342-ac2d5c1d427b" providerId="ADAL" clId="{691C8821-91DD-4DD3-917F-CF3393AD06A7}"/>
    <pc:docChg chg="custSel modSld">
      <pc:chgData name="Zhiyuan Zhao (SSE, 120090128)" userId="7d06ad61-7bca-4fc6-b342-ac2d5c1d427b" providerId="ADAL" clId="{691C8821-91DD-4DD3-917F-CF3393AD06A7}" dt="2022-09-24T06:39:10.847" v="57"/>
      <pc:docMkLst>
        <pc:docMk/>
      </pc:docMkLst>
      <pc:sldChg chg="modSp mod">
        <pc:chgData name="Zhiyuan Zhao (SSE, 120090128)" userId="7d06ad61-7bca-4fc6-b342-ac2d5c1d427b" providerId="ADAL" clId="{691C8821-91DD-4DD3-917F-CF3393AD06A7}" dt="2022-09-24T03:29:32.927" v="3" actId="20577"/>
        <pc:sldMkLst>
          <pc:docMk/>
          <pc:sldMk cId="3183408455" sldId="293"/>
        </pc:sldMkLst>
        <pc:spChg chg="mod">
          <ac:chgData name="Zhiyuan Zhao (SSE, 120090128)" userId="7d06ad61-7bca-4fc6-b342-ac2d5c1d427b" providerId="ADAL" clId="{691C8821-91DD-4DD3-917F-CF3393AD06A7}" dt="2022-09-24T03:29:32.927" v="3" actId="20577"/>
          <ac:spMkLst>
            <pc:docMk/>
            <pc:sldMk cId="3183408455" sldId="293"/>
            <ac:spMk id="3" creationId="{8DDBC796-7F4E-477F-B9AD-D245BC784D4F}"/>
          </ac:spMkLst>
        </pc:spChg>
      </pc:sldChg>
      <pc:sldChg chg="modSp mod">
        <pc:chgData name="Zhiyuan Zhao (SSE, 120090128)" userId="7d06ad61-7bca-4fc6-b342-ac2d5c1d427b" providerId="ADAL" clId="{691C8821-91DD-4DD3-917F-CF3393AD06A7}" dt="2022-09-24T02:47:30.429" v="2" actId="1076"/>
        <pc:sldMkLst>
          <pc:docMk/>
          <pc:sldMk cId="1920195770" sldId="574"/>
        </pc:sldMkLst>
        <pc:spChg chg="mod">
          <ac:chgData name="Zhiyuan Zhao (SSE, 120090128)" userId="7d06ad61-7bca-4fc6-b342-ac2d5c1d427b" providerId="ADAL" clId="{691C8821-91DD-4DD3-917F-CF3393AD06A7}" dt="2022-09-24T02:47:30.429" v="2" actId="1076"/>
          <ac:spMkLst>
            <pc:docMk/>
            <pc:sldMk cId="1920195770" sldId="574"/>
            <ac:spMk id="3" creationId="{00000000-0000-0000-0000-000000000000}"/>
          </ac:spMkLst>
        </pc:spChg>
      </pc:sldChg>
      <pc:sldChg chg="addSp modSp mod modAnim">
        <pc:chgData name="Zhiyuan Zhao (SSE, 120090128)" userId="7d06ad61-7bca-4fc6-b342-ac2d5c1d427b" providerId="ADAL" clId="{691C8821-91DD-4DD3-917F-CF3393AD06A7}" dt="2022-09-24T06:39:10.847" v="57"/>
        <pc:sldMkLst>
          <pc:docMk/>
          <pc:sldMk cId="1706366490" sldId="578"/>
        </pc:sldMkLst>
        <pc:spChg chg="add mod">
          <ac:chgData name="Zhiyuan Zhao (SSE, 120090128)" userId="7d06ad61-7bca-4fc6-b342-ac2d5c1d427b" providerId="ADAL" clId="{691C8821-91DD-4DD3-917F-CF3393AD06A7}" dt="2022-09-24T06:37:49.980" v="45" actId="1076"/>
          <ac:spMkLst>
            <pc:docMk/>
            <pc:sldMk cId="1706366490" sldId="578"/>
            <ac:spMk id="2" creationId="{80649D1C-0EAA-624C-2950-37DC3F58E095}"/>
          </ac:spMkLst>
        </pc:spChg>
        <pc:spChg chg="mod">
          <ac:chgData name="Zhiyuan Zhao (SSE, 120090128)" userId="7d06ad61-7bca-4fc6-b342-ac2d5c1d427b" providerId="ADAL" clId="{691C8821-91DD-4DD3-917F-CF3393AD06A7}" dt="2022-09-24T06:37:19.551" v="32" actId="20577"/>
          <ac:spMkLst>
            <pc:docMk/>
            <pc:sldMk cId="1706366490" sldId="578"/>
            <ac:spMk id="8" creationId="{9BA73123-451F-4A3A-B0D1-B2646EBA3E5F}"/>
          </ac:spMkLst>
        </pc:spChg>
      </pc:sldChg>
      <pc:sldChg chg="modSp mod">
        <pc:chgData name="Zhiyuan Zhao (SSE, 120090128)" userId="7d06ad61-7bca-4fc6-b342-ac2d5c1d427b" providerId="ADAL" clId="{691C8821-91DD-4DD3-917F-CF3393AD06A7}" dt="2022-09-24T03:42:26.267" v="9" actId="1076"/>
        <pc:sldMkLst>
          <pc:docMk/>
          <pc:sldMk cId="705348377" sldId="586"/>
        </pc:sldMkLst>
        <pc:spChg chg="mod">
          <ac:chgData name="Zhiyuan Zhao (SSE, 120090128)" userId="7d06ad61-7bca-4fc6-b342-ac2d5c1d427b" providerId="ADAL" clId="{691C8821-91DD-4DD3-917F-CF3393AD06A7}" dt="2022-09-24T03:42:25.174" v="8" actId="1076"/>
          <ac:spMkLst>
            <pc:docMk/>
            <pc:sldMk cId="705348377" sldId="586"/>
            <ac:spMk id="10" creationId="{9BA73123-451F-4A3A-B0D1-B2646EBA3E5F}"/>
          </ac:spMkLst>
        </pc:spChg>
        <pc:picChg chg="mod">
          <ac:chgData name="Zhiyuan Zhao (SSE, 120090128)" userId="7d06ad61-7bca-4fc6-b342-ac2d5c1d427b" providerId="ADAL" clId="{691C8821-91DD-4DD3-917F-CF3393AD06A7}" dt="2022-09-24T03:42:26.267" v="9" actId="1076"/>
          <ac:picMkLst>
            <pc:docMk/>
            <pc:sldMk cId="705348377" sldId="586"/>
            <ac:picMk id="5" creationId="{03C200F7-ACDD-4500-8A59-52478C4290D6}"/>
          </ac:picMkLst>
        </pc:picChg>
      </pc:sldChg>
      <pc:sldChg chg="modSp mod">
        <pc:chgData name="Zhiyuan Zhao (SSE, 120090128)" userId="7d06ad61-7bca-4fc6-b342-ac2d5c1d427b" providerId="ADAL" clId="{691C8821-91DD-4DD3-917F-CF3393AD06A7}" dt="2022-09-24T03:42:47.524" v="17" actId="1076"/>
        <pc:sldMkLst>
          <pc:docMk/>
          <pc:sldMk cId="1411615049" sldId="587"/>
        </pc:sldMkLst>
        <pc:spChg chg="mod">
          <ac:chgData name="Zhiyuan Zhao (SSE, 120090128)" userId="7d06ad61-7bca-4fc6-b342-ac2d5c1d427b" providerId="ADAL" clId="{691C8821-91DD-4DD3-917F-CF3393AD06A7}" dt="2022-09-24T03:42:33.687" v="10" actId="1076"/>
          <ac:spMkLst>
            <pc:docMk/>
            <pc:sldMk cId="1411615049" sldId="587"/>
            <ac:spMk id="10" creationId="{9BA73123-451F-4A3A-B0D1-B2646EBA3E5F}"/>
          </ac:spMkLst>
        </pc:spChg>
        <pc:picChg chg="mod">
          <ac:chgData name="Zhiyuan Zhao (SSE, 120090128)" userId="7d06ad61-7bca-4fc6-b342-ac2d5c1d427b" providerId="ADAL" clId="{691C8821-91DD-4DD3-917F-CF3393AD06A7}" dt="2022-09-24T03:42:47.524" v="17" actId="1076"/>
          <ac:picMkLst>
            <pc:docMk/>
            <pc:sldMk cId="1411615049" sldId="587"/>
            <ac:picMk id="6" creationId="{C8A62B0F-2606-460F-8C44-4E24E23B806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45D88-E35A-434B-983C-A941E355381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xmlns:a="http://schemas.openxmlformats.org/drawingml/2006/main" lvl="0"/>
            <a:r xmlns:a="http://schemas.openxmlformats.org/drawingml/2006/main">
              <a:rPr lang="zh-CN" altLang="en-US"/>
              <a:t>编辑母版文本样式</a:t>
            </a:r>
          </a:p>
          <a:p>
            <a:pPr xmlns:a="http://schemas.openxmlformats.org/drawingml/2006/main" lvl="1"/>
            <a:r xmlns:a="http://schemas.openxmlformats.org/drawingml/2006/main">
              <a:rPr lang="zh-CN" altLang="en-US"/>
              <a:t>二级</a:t>
            </a:r>
          </a:p>
          <a:p>
            <a:pPr xmlns:a="http://schemas.openxmlformats.org/drawingml/2006/main" lvl="2"/>
            <a:r xmlns:a="http://schemas.openxmlformats.org/drawingml/2006/main">
              <a:rPr lang="zh-CN" altLang="en-US"/>
              <a:t>第三级</a:t>
            </a:r>
          </a:p>
          <a:p>
            <a:pPr xmlns:a="http://schemas.openxmlformats.org/drawingml/2006/main" lvl="3"/>
            <a:r xmlns:a="http://schemas.openxmlformats.org/drawingml/2006/main">
              <a:rPr lang="zh-CN" altLang="en-US"/>
              <a:t>四级</a:t>
            </a:r>
          </a:p>
          <a:p>
            <a:pPr xmlns:a="http://schemas.openxmlformats.org/drawingml/2006/main" lvl="4"/>
            <a:r xmlns:a="http://schemas.openxmlformats.org/drawingml/2006/main"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621D9-3D5A-4741-9215-207C2DB2D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058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989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946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946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687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553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229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 dirty="0"/>
              <a:t>25</a:t>
            </a:r>
            <a:endParaRPr xmlns:a="http://schemas.openxmlformats.org/drawingml/2006/main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156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32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156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156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FB6297-3218-394A-96EC-B97D5760B6BD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113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6584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567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FB6297-3218-394A-96EC-B97D5760B6BD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113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 xmlns:a="http://schemas.openxmlformats.org/drawingml/2006/main">
              <a:rPr lang="zh-CN"/>
              <a:t>40 显示</a:t>
            </a:r>
            <a:r xmlns:a="http://schemas.openxmlformats.org/drawingml/2006/main">
              <a:rPr lang="zh-CN" dirty="0"/>
              <a:t>示例： </a:t>
            </a:r>
            <a:r xmlns:a="http://schemas.openxmlformats.org/drawingml/2006/main">
              <a:rPr lang="zh-CN" dirty="0" err="1"/>
              <a:t>CheckoutLine</a:t>
            </a:r>
            <a:endParaRPr xmlns:a="http://schemas.openxmlformats.org/drawingml/2006/main" lang="en-US" dirty="0"/>
          </a:p>
        </p:txBody>
      </p:sp>
    </p:spTree>
    <p:extLst>
      <p:ext uri="{BB962C8B-B14F-4D97-AF65-F5344CB8AC3E}">
        <p14:creationId xmlns:p14="http://schemas.microsoft.com/office/powerpoint/2010/main" val="597201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946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946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946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946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17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ABAFB0-F546-D842-9ACA-727FFD6685A6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215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2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102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9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 dirty="0"/>
              <a:t>15</a:t>
            </a:r>
            <a:endParaRPr xmlns:a="http://schemas.openxmlformats.org/drawingml/2006/main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07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643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21D9-3D5A-4741-9215-207C2DB2DF8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3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BD18CE3-03DE-47B1-A464-E359C397702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F16D5C3-B535-474D-A6E9-436A4897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512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8CE3-03DE-47B1-A464-E359C397702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D5C3-B535-474D-A6E9-436A4897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67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8CE3-03DE-47B1-A464-E359C397702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D5C3-B535-474D-A6E9-436A4897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53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8CE3-03DE-47B1-A464-E359C397702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D5C3-B535-474D-A6E9-436A4897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BD18CE3-03DE-47B1-A464-E359C397702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F16D5C3-B535-474D-A6E9-436A4897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332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8CE3-03DE-47B1-A464-E359C397702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D5C3-B535-474D-A6E9-436A4897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58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8CE3-03DE-47B1-A464-E359C397702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D5C3-B535-474D-A6E9-436A4897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26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8CE3-03DE-47B1-A464-E359C397702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D5C3-B535-474D-A6E9-436A4897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97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8CE3-03DE-47B1-A464-E359C397702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D5C3-B535-474D-A6E9-436A4897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32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8CE3-03DE-47B1-A464-E359C397702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16D5C3-B535-474D-A6E9-436A4897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88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BD18CE3-03DE-47B1-A464-E359C397702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16D5C3-B535-474D-A6E9-436A4897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6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 xmlns:a="http://schemas.openxmlformats.org/drawingml/2006/main">
              <a:rPr lang="zh-CN" altLang="en-US"/>
              <a:t>点击此处编辑母版标题样式</a:t>
            </a:r>
            <a:endParaRPr xmlns:a="http://schemas.openxmlformats.org/drawingml/2006/main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xmlns:a="http://schemas.openxmlformats.org/drawingml/2006/main" lvl="0"/>
            <a:r xmlns:a="http://schemas.openxmlformats.org/drawingml/2006/main">
              <a:rPr lang="zh-CN" altLang="en-US"/>
              <a:t>单击此处编辑母版文本样式</a:t>
            </a:r>
          </a:p>
          <a:p>
            <a:pPr xmlns:a="http://schemas.openxmlformats.org/drawingml/2006/main" lvl="1"/>
            <a:r xmlns:a="http://schemas.openxmlformats.org/drawingml/2006/main">
              <a:rPr lang="zh-CN" altLang="en-US"/>
              <a:t>一号</a:t>
            </a:r>
          </a:p>
          <a:p>
            <a:pPr xmlns:a="http://schemas.openxmlformats.org/drawingml/2006/main" lvl="2"/>
            <a:r xmlns:a="http://schemas.openxmlformats.org/drawingml/2006/main">
              <a:rPr lang="zh-CN" altLang="en-US"/>
              <a:t>三级</a:t>
            </a:r>
          </a:p>
          <a:p>
            <a:pPr xmlns:a="http://schemas.openxmlformats.org/drawingml/2006/main" lvl="3"/>
            <a:r xmlns:a="http://schemas.openxmlformats.org/drawingml/2006/main">
              <a:rPr lang="zh-CN" altLang="en-US"/>
              <a:t>四级</a:t>
            </a:r>
          </a:p>
          <a:p>
            <a:pPr xmlns:a="http://schemas.openxmlformats.org/drawingml/2006/main" lvl="4"/>
            <a:r xmlns:a="http://schemas.openxmlformats.org/drawingml/2006/main">
              <a:rPr lang="zh-CN" altLang="en-US"/>
              <a:t>五级</a:t>
            </a:r>
            <a:endParaRPr xmlns:a="http://schemas.openxmlformats.org/drawingml/2006/main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BD18CE3-03DE-47B1-A464-E359C3977026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F16D5C3-B535-474D-A6E9-436A489771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135021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11600" y="1173922"/>
            <a:ext cx="43688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kumimoji="1"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CSC3002</a:t>
            </a:r>
            <a:r xmlns:a="http://schemas.openxmlformats.org/drawingml/2006/main">
              <a:rPr kumimoji="1" lang="zh-CN" altLang="en-US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kumimoji="1"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教程</a:t>
            </a:r>
            <a:r xmlns:a="http://schemas.openxmlformats.org/drawingml/2006/main">
              <a:rPr kumimoji="1" lang="zh-CN" altLang="en-US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kumimoji="1"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</a:p>
          <a:p>
            <a:pPr algn="ctr"/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xmlns:a="http://schemas.openxmlformats.org/drawingml/2006/main" algn="ctr"/>
            <a:r xmlns:a="http://schemas.openxmlformats.org/drawingml/2006/main">
              <a:rPr kumimoji="1" lang="zh-CN" altLang="zh-CN" sz="7200" dirty="0">
                <a:latin typeface="Times New Roman" charset="0"/>
                <a:ea typeface="Times New Roman" charset="0"/>
                <a:cs typeface="Times New Roman" charset="0"/>
              </a:rPr>
              <a:t>收藏品</a:t>
            </a:r>
          </a:p>
          <a:p>
            <a:pPr algn="ctr"/>
            <a:endParaRPr kumimoji="1"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xmlns:a="http://schemas.openxmlformats.org/drawingml/2006/main" algn="ctr"/>
            <a:r xmlns:a="http://schemas.openxmlformats.org/drawingml/2006/main">
              <a:rPr kumimoji="1"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赵志远</a:t>
            </a:r>
          </a:p>
          <a:p>
            <a:pPr xmlns:a="http://schemas.openxmlformats.org/drawingml/2006/main" algn="ctr"/>
            <a:r xmlns:a="http://schemas.openxmlformats.org/drawingml/2006/main">
              <a:rPr kumimoji="1"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120090128</a:t>
            </a:r>
          </a:p>
          <a:p>
            <a:pPr algn="ctr"/>
            <a:endParaRPr kumimoji="1" lang="zh-CN" altLang="en-US" sz="7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888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3937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审查：</a:t>
            </a:r>
            <a:r xmlns:a="http://schemas.openxmlformats.org/drawingml/2006/main">
              <a:rPr lang="zh-CN" altLang="en-US" sz="4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放</a:t>
            </a:r>
            <a:endParaRPr xmlns:a="http://schemas.openxmlformats.org/drawingml/2006/main" lang="en-US" altLang="zh-CN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526488"/>
            <a:ext cx="5118100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放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对集合的数学抽象建模</a:t>
            </a:r>
          </a:p>
          <a:p>
            <a:endParaRPr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的元素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一个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放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是无序的并且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每个值只出现一次（不重复）</a:t>
            </a:r>
          </a:p>
          <a:p>
            <a:endParaRPr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r xmlns:a="http://schemas.openxmlformats.org/drawingml/2006/main">
              <a:rPr lang="zh-CN" altLang="zh-CN" sz="28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消除重复元素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66E213-4D6F-457E-AB13-BDB221BC6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1375128"/>
            <a:ext cx="5992989" cy="476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71500" y="1612900"/>
            <a:ext cx="112903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xmlns:a="http://schemas.openxmlformats.org/drawingml/2006/main" marL="342900" indent="-342900">
              <a:lnSpc>
                <a:spcPct val="85000"/>
              </a:lnSpc>
              <a:spcAft>
                <a:spcPts val="1440"/>
              </a:spcAft>
              <a:buFontTx/>
              <a:buChar char="•"/>
            </a:pPr>
            <a:r xmlns:a="http://schemas.openxmlformats.org/drawingml/2006/main">
              <a:rPr lang="zh-CN" altLang="zh-CN" sz="2600" dirty="0">
                <a:latin typeface="Times New Roman" charset="0"/>
                <a:ea typeface="Times New Roman" charset="0"/>
                <a:cs typeface="Times New Roman" charset="0"/>
              </a:rPr>
              <a:t>迭代集合</a:t>
            </a:r>
            <a:r xmlns:a="http://schemas.openxmlformats.org/drawingml/2006/main">
              <a:rPr lang="zh-CN" altLang="zh-CN" sz="2600" b="0" dirty="0">
                <a:latin typeface="Times New Roman" charset="0"/>
                <a:ea typeface="Times New Roman" charset="0"/>
                <a:cs typeface="Times New Roman" charset="0"/>
              </a:rPr>
              <a:t>的现代方法</a:t>
            </a:r>
            <a:r xmlns:a="http://schemas.openxmlformats.org/drawingml/2006/main">
              <a:rPr lang="zh-CN" altLang="zh-CN" sz="2600" b="0" dirty="0">
                <a:latin typeface="Times New Roman" charset="0"/>
                <a:ea typeface="Times New Roman" charset="0"/>
                <a:cs typeface="Times New Roman" charset="0"/>
              </a:rPr>
              <a:t>是使用一种称为</a:t>
            </a:r>
            <a:r xmlns:a="http://schemas.openxmlformats.org/drawingml/2006/main">
              <a:rPr lang="zh-CN" altLang="zh-CN" sz="26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迭代器的通用工具</a:t>
            </a:r>
            <a:r xmlns:a="http://schemas.openxmlformats.org/drawingml/2006/main">
              <a:rPr lang="zh-CN" altLang="zh-CN" sz="2600" b="0" dirty="0">
                <a:latin typeface="Times New Roman" charset="0"/>
                <a:ea typeface="Times New Roman" charset="0"/>
                <a:cs typeface="Times New Roman" charset="0"/>
              </a:rPr>
              <a:t>，它一次一个地传递集合的元素。</a:t>
            </a:r>
          </a:p>
          <a:p>
            <a:pPr xmlns:a="http://schemas.openxmlformats.org/drawingml/2006/main" marL="342900" indent="-342900">
              <a:lnSpc>
                <a:spcPct val="85000"/>
              </a:lnSpc>
              <a:spcAft>
                <a:spcPts val="1440"/>
              </a:spcAft>
              <a:buClr>
                <a:schemeClr val="tx1"/>
              </a:buClr>
              <a:buFontTx/>
              <a:buChar char="•"/>
            </a:pPr>
            <a:r xmlns:a="http://schemas.openxmlformats.org/drawingml/2006/main">
              <a:rPr lang="zh-CN" altLang="zh-CN" sz="2600" b="0" dirty="0">
                <a:latin typeface="Times New Roman" charset="0"/>
                <a:ea typeface="Times New Roman" charset="0"/>
                <a:cs typeface="Times New Roman" charset="0"/>
              </a:rPr>
              <a:t>C++11 使用基于</a:t>
            </a:r>
            <a:r xmlns:a="http://schemas.openxmlformats.org/drawingml/2006/main">
              <a:rPr lang="zh-CN" altLang="zh-CN" sz="2600" i="1" dirty="0">
                <a:latin typeface="Times New Roman" charset="0"/>
                <a:ea typeface="Times New Roman" charset="0"/>
                <a:cs typeface="Times New Roman" charset="0"/>
              </a:rPr>
              <a:t>范围的 for</a:t>
            </a:r>
            <a:r xmlns:a="http://schemas.openxmlformats.org/drawingml/2006/main">
              <a:rPr lang="zh-CN" altLang="zh-CN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600" b="0" dirty="0">
                <a:latin typeface="Times New Roman" charset="0"/>
                <a:ea typeface="Times New Roman" charset="0"/>
                <a:cs typeface="Times New Roman" charset="0"/>
              </a:rPr>
              <a:t>简化迭代器的</a:t>
            </a:r>
            <a:r xmlns:a="http://schemas.openxmlformats.org/drawingml/2006/main">
              <a:rPr lang="zh-CN" altLang="zh-CN" sz="2600" i="1" dirty="0">
                <a:latin typeface="Times New Roman" charset="0"/>
                <a:ea typeface="Times New Roman" charset="0"/>
                <a:cs typeface="Times New Roman" charset="0"/>
              </a:rPr>
              <a:t>语句：</a:t>
            </a:r>
          </a:p>
          <a:p>
            <a:pPr marL="342900" indent="-342900">
              <a:lnSpc>
                <a:spcPct val="85000"/>
              </a:lnSpc>
              <a:spcAft>
                <a:spcPts val="1440"/>
              </a:spcAft>
              <a:buClr>
                <a:schemeClr val="tx1"/>
              </a:buClr>
              <a:buFontTx/>
              <a:buChar char="•"/>
            </a:pPr>
            <a:endParaRPr lang="en-US" altLang="zh-CN" sz="26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lnSpc>
                <a:spcPct val="85000"/>
              </a:lnSpc>
              <a:spcAft>
                <a:spcPts val="1440"/>
              </a:spcAft>
              <a:buFontTx/>
              <a:buChar char="•"/>
            </a:pPr>
            <a:endParaRPr lang="en-US" altLang="zh-CN" sz="26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lnSpc>
                <a:spcPct val="85000"/>
              </a:lnSpc>
              <a:spcAft>
                <a:spcPts val="1440"/>
              </a:spcAft>
              <a:buFontTx/>
              <a:buChar char="•"/>
            </a:pPr>
            <a:endParaRPr lang="en-US" altLang="zh-CN" sz="26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xmlns:a="http://schemas.openxmlformats.org/drawingml/2006/main" marL="342900" indent="-342900">
              <a:lnSpc>
                <a:spcPct val="85000"/>
              </a:lnSpc>
              <a:spcAft>
                <a:spcPts val="1440"/>
              </a:spcAft>
              <a:buFontTx/>
              <a:buChar char="•"/>
            </a:pPr>
            <a:r xmlns:a="http://schemas.openxmlformats.org/drawingml/2006/main">
              <a:rPr lang="zh-CN" altLang="zh-CN" sz="2600" b="0" dirty="0">
                <a:latin typeface="Times New Roman" charset="0"/>
                <a:ea typeface="Times New Roman" charset="0"/>
                <a:cs typeface="Times New Roman" charset="0"/>
              </a:rPr>
              <a:t>斯坦福图书馆实现了同样的想法，如下所示：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873500" y="3109012"/>
            <a:ext cx="4191000" cy="1200329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 xmlns:a="http://schemas.openxmlformats.org/drawingml/2006/main">
              <a:rPr lang="zh-CN" sz="1800" dirty="0">
                <a:latin typeface="Courier New" charset="0"/>
              </a:rPr>
              <a:t>对于（字符串键：地图）{</a:t>
            </a:r>
          </a:p>
          <a:p>
            <a:r xmlns:a="http://schemas.openxmlformats.org/drawingml/2006/main">
              <a:rPr lang="zh-CN" sz="1800" dirty="0">
                <a:latin typeface="Courier New" charset="0"/>
              </a:rPr>
              <a:t>    </a:t>
            </a:r>
            <a:r xmlns:a="http://schemas.openxmlformats.org/drawingml/2006/main">
              <a:rPr lang="zh-CN" sz="1800" b="0" dirty="0"/>
              <a:t>. . .</a:t>
            </a:r>
            <a:r xmlns:a="http://schemas.openxmlformats.org/drawingml/2006/main">
              <a:rPr lang="zh-CN" sz="1800" b="0" i="1" dirty="0"/>
              <a:t>处理该密钥的代码。 . .</a:t>
            </a:r>
            <a:endParaRPr xmlns:a="http://schemas.openxmlformats.org/drawingml/2006/main" lang="en-US" sz="1800" dirty="0">
              <a:latin typeface="Courier New" charset="0"/>
            </a:endParaRPr>
          </a:p>
          <a:p>
            <a:r xmlns:a="http://schemas.openxmlformats.org/drawingml/2006/main">
              <a:rPr lang="zh-CN" sz="1800" dirty="0">
                <a:latin typeface="Courier New" charset="0"/>
              </a:rPr>
              <a:t>}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3873500" y="5135906"/>
            <a:ext cx="4191000" cy="1200329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 xmlns:a="http://schemas.openxmlformats.org/drawingml/2006/main">
              <a:rPr lang="zh-CN" sz="1800" dirty="0" err="1">
                <a:latin typeface="Courier New" charset="0"/>
              </a:rPr>
              <a:t>foreach </a:t>
            </a:r>
            <a:r xmlns:a="http://schemas.openxmlformats.org/drawingml/2006/main">
              <a:rPr lang="zh-CN" sz="1800" dirty="0">
                <a:latin typeface="Courier New" charset="0"/>
              </a:rPr>
              <a:t>（地图中的字符串键）{</a:t>
            </a:r>
          </a:p>
          <a:p>
            <a:r xmlns:a="http://schemas.openxmlformats.org/drawingml/2006/main">
              <a:rPr lang="zh-CN" sz="1800" dirty="0">
                <a:latin typeface="Courier New" charset="0"/>
              </a:rPr>
              <a:t>    </a:t>
            </a:r>
            <a:r xmlns:a="http://schemas.openxmlformats.org/drawingml/2006/main">
              <a:rPr lang="zh-CN" sz="1800" b="0" dirty="0"/>
              <a:t>. . .</a:t>
            </a:r>
            <a:r xmlns:a="http://schemas.openxmlformats.org/drawingml/2006/main">
              <a:rPr lang="zh-CN" sz="1800" b="0" i="1" dirty="0"/>
              <a:t>处理该密钥的代码。 . .</a:t>
            </a:r>
            <a:endParaRPr xmlns:a="http://schemas.openxmlformats.org/drawingml/2006/main" lang="en-US" sz="1800" dirty="0">
              <a:latin typeface="Courier New" charset="0"/>
            </a:endParaRPr>
          </a:p>
          <a:p>
            <a:r xmlns:a="http://schemas.openxmlformats.org/drawingml/2006/main">
              <a:rPr lang="zh-CN" sz="1800" dirty="0">
                <a:latin typeface="Courier New" charset="0"/>
              </a:rPr>
              <a:t>}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8382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审查：</a:t>
            </a:r>
            <a:r xmlns:a="http://schemas.openxmlformats.org/drawingml/2006/main">
              <a:rPr lang="zh-CN" altLang="en-US" sz="4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遍历集合</a:t>
            </a:r>
            <a:endParaRPr xmlns:a="http://schemas.openxmlformats.org/drawingml/2006/main" lang="en-US" altLang="zh-CN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803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51D2592-E138-473F-BE6A-A3496126F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2092712"/>
            <a:ext cx="5687319" cy="4396988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854799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示例 1：井字游戏检查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50" y="1566068"/>
            <a:ext cx="4184650" cy="686342"/>
          </a:xfrm>
        </p:spPr>
        <p:txBody>
          <a:bodyPr>
            <a:normAutofit/>
          </a:bodyPr>
          <a:lstStyle/>
          <a:p>
            <a:pPr xmlns:a="http://schemas.openxmlformats.org/drawingml/2006/main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井字游戏：</a:t>
            </a:r>
            <a:r xmlns:a="http://schemas.openxmlformats.org/drawingml/2006/main">
              <a:rPr lang="zh-CN" altLang="zh-CN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marL="0" indent="0">
              <a:buNone/>
            </a:pPr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72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FAD940-B799-4A30-8848-228A6A190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14"/>
          <a:stretch/>
        </p:blipFill>
        <p:spPr>
          <a:xfrm>
            <a:off x="3193678" y="3119094"/>
            <a:ext cx="2267322" cy="25672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22171AE-CBC7-4EF8-BA89-7F6FA835A1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44" b="2150"/>
          <a:stretch/>
        </p:blipFill>
        <p:spPr>
          <a:xfrm>
            <a:off x="6716331" y="3119094"/>
            <a:ext cx="2326370" cy="2567238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535" y="1747494"/>
            <a:ext cx="8513381" cy="999333"/>
          </a:xfrm>
        </p:spPr>
        <p:txBody>
          <a:bodyPr>
            <a:normAutofit lnSpcReduction="10000"/>
          </a:bodyPr>
          <a:lstStyle/>
          <a:p>
            <a:pPr xmlns:a="http://schemas.openxmlformats.org/drawingml/2006/main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此示例旨在通过网格状态</a:t>
            </a:r>
            <a:r xmlns:a="http://schemas.openxmlformats.org/drawingml/2006/main">
              <a:rPr lang="zh-CN" altLang="zh-CN" sz="28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检查哪个玩家赢得游戏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，而不是模拟游戏。</a:t>
            </a:r>
            <a:endParaRPr xmlns:a="http://schemas.openxmlformats.org/drawingml/2006/main" lang="en-US" altLang="zh-CN" sz="28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854799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示例 1：井字游戏检查</a:t>
            </a:r>
          </a:p>
        </p:txBody>
      </p:sp>
    </p:spTree>
    <p:extLst>
      <p:ext uri="{BB962C8B-B14F-4D97-AF65-F5344CB8AC3E}">
        <p14:creationId xmlns:p14="http://schemas.microsoft.com/office/powerpoint/2010/main" val="214671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 txBox="1">
            <a:spLocks/>
          </p:cNvSpPr>
          <p:nvPr/>
        </p:nvSpPr>
        <p:spPr>
          <a:xfrm>
            <a:off x="478734" y="1747492"/>
            <a:ext cx="10814106" cy="4484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问题：如何实现</a:t>
            </a:r>
            <a:r xmlns:a="http://schemas.openxmlformats.org/drawingml/2006/main">
              <a:rPr lang="zh-CN" altLang="zh-CN" sz="28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3*3 板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？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zh-CN" altLang="zh-CN" sz="2600" b="1" dirty="0">
                <a:latin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矢量&lt;矢量&lt;char&gt; &gt;板（3，矢量&lt;char&gt;（3））；</a:t>
            </a:r>
            <a:endParaRPr xmlns:a="http://schemas.openxmlformats.org/drawingml/2006/main" lang="sw-KE" altLang="zh-CN" sz="28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zh-CN" altLang="zh-CN" sz="2800" b="1" dirty="0">
                <a:latin typeface="Times New Roman" charset="0"/>
                <a:ea typeface="Times New Roman" charset="0"/>
                <a:cs typeface="Times New Roman" charset="0"/>
              </a:rPr>
              <a:t>矢量&lt;字符串&gt; 板（3）；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zh-CN" altLang="zh-CN" sz="2800" b="1" dirty="0">
                <a:latin typeface="Times New Roman" charset="0"/>
                <a:ea typeface="Times New Roman" charset="0"/>
                <a:cs typeface="Times New Roman" charset="0"/>
              </a:rPr>
              <a:t>矢量&lt;int&gt; 板（9）；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zh-CN" altLang="zh-CN" sz="2800" b="1" dirty="0">
                <a:latin typeface="Times New Roman" charset="0"/>
                <a:ea typeface="Times New Roman" charset="0"/>
                <a:cs typeface="Times New Roman" charset="0"/>
              </a:rPr>
              <a:t>弦板；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zh-CN" altLang="zh-CN" sz="2600" b="1" dirty="0">
                <a:latin typeface="Times New Roman" charset="0"/>
                <a:ea typeface="Times New Roman" charset="0"/>
                <a:cs typeface="Times New Roman" charset="0"/>
              </a:rPr>
              <a:t>字符板[9]；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zh-CN" altLang="zh-CN" sz="2600" b="1" dirty="0">
                <a:latin typeface="Times New Roman" charset="0"/>
                <a:ea typeface="Times New Roman" charset="0"/>
                <a:cs typeface="Times New Roman" charset="0"/>
              </a:rPr>
              <a:t>网格&lt;char&gt; 板(3, 3);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zh-CN" altLang="zh-CN" sz="2600" b="1" dirty="0">
                <a:latin typeface="Times New Roman" charset="0"/>
                <a:ea typeface="Times New Roman" charset="0"/>
                <a:cs typeface="Times New Roman" charset="0"/>
              </a:rPr>
              <a:t>……</a:t>
            </a:r>
            <a:endParaRPr xmlns:a="http://schemas.openxmlformats.org/drawingml/2006/main" lang="sw-KE" altLang="zh-CN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0BAD9C-2639-4A3D-8A47-09B0CCED1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200" y="3699276"/>
            <a:ext cx="2639130" cy="2124724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854799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示例 1：井字游戏检查</a:t>
            </a:r>
          </a:p>
        </p:txBody>
      </p:sp>
    </p:spTree>
    <p:extLst>
      <p:ext uri="{BB962C8B-B14F-4D97-AF65-F5344CB8AC3E}">
        <p14:creationId xmlns:p14="http://schemas.microsoft.com/office/powerpoint/2010/main" val="170636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 txBox="1">
            <a:spLocks/>
          </p:cNvSpPr>
          <p:nvPr/>
        </p:nvSpPr>
        <p:spPr>
          <a:xfrm>
            <a:off x="495298" y="1747493"/>
            <a:ext cx="8420995" cy="4484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问题：如何查看</a:t>
            </a:r>
            <a:r xmlns:a="http://schemas.openxmlformats.org/drawingml/2006/main">
              <a:rPr lang="zh-CN" altLang="zh-CN" sz="28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棋盘的中奖状态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？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zh-CN" altLang="zh-CN" sz="2600" b="1" dirty="0">
                <a:latin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检查一行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zh-CN" altLang="zh-CN" sz="2800" b="1" dirty="0">
                <a:latin typeface="Times New Roman" pitchFamily="18" charset="0"/>
                <a:ea typeface="Times New Roman" charset="0"/>
                <a:cs typeface="Times New Roman" pitchFamily="18" charset="0"/>
              </a:rPr>
              <a:t>检查整个</a:t>
            </a:r>
            <a:endParaRPr xmlns:a="http://schemas.openxmlformats.org/drawingml/2006/main" lang="sw-KE" altLang="zh-CN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854799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示例 1：井字游戏检查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294" y="2375451"/>
            <a:ext cx="3948251" cy="374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44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A78D009-B4CF-4B6E-ABDE-21DF7B5F7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630" y="2222500"/>
            <a:ext cx="5532188" cy="41050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FF0850-A790-4BFD-88AA-6DC0FB9CB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766" y="2441258"/>
            <a:ext cx="3040821" cy="3363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D6EDE5-CF23-4415-A7F4-AC33DE37F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057" y="4202820"/>
            <a:ext cx="2639130" cy="2124724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3C2A79E0-5CF8-4315-8C0C-09D3BC9677D5}"/>
              </a:ext>
            </a:extLst>
          </p:cNvPr>
          <p:cNvSpPr/>
          <p:nvPr/>
        </p:nvSpPr>
        <p:spPr>
          <a:xfrm>
            <a:off x="9324622" y="2991555"/>
            <a:ext cx="395111" cy="8748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50" y="1566068"/>
            <a:ext cx="9188450" cy="656432"/>
          </a:xfrm>
        </p:spPr>
        <p:txBody>
          <a:bodyPr>
            <a:normAutofit lnSpcReduction="10000"/>
          </a:bodyPr>
          <a:lstStyle/>
          <a:p>
            <a:pPr xmlns:a="http://schemas.openxmlformats.org/drawingml/2006/main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函数实现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——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检查给定状态的获胜者</a:t>
            </a:r>
            <a:r xmlns:a="http://schemas.openxmlformats.org/drawingml/2006/main">
              <a:rPr lang="zh-CN" altLang="zh-CN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marL="0" indent="0">
              <a:buNone/>
            </a:pPr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854799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示例 1：井字游戏检查</a:t>
            </a:r>
          </a:p>
        </p:txBody>
      </p:sp>
    </p:spTree>
    <p:extLst>
      <p:ext uri="{BB962C8B-B14F-4D97-AF65-F5344CB8AC3E}">
        <p14:creationId xmlns:p14="http://schemas.microsoft.com/office/powerpoint/2010/main" val="4006537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C0BAD9C-2639-4A3D-8A47-09B0CCED1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095" y="2952515"/>
            <a:ext cx="2639130" cy="2124724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57" y="1856824"/>
            <a:ext cx="9188450" cy="656432"/>
          </a:xfrm>
        </p:spPr>
        <p:txBody>
          <a:bodyPr>
            <a:normAutofit lnSpcReduction="10000"/>
          </a:bodyPr>
          <a:lstStyle/>
          <a:p>
            <a:pPr xmlns:a="http://schemas.openxmlformats.org/drawingml/2006/main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功能实现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——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显示当前棋盘位置</a:t>
            </a:r>
            <a:r xmlns:a="http://schemas.openxmlformats.org/drawingml/2006/main">
              <a:rPr lang="zh-CN" altLang="zh-CN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marL="0" indent="0">
              <a:buNone/>
            </a:pPr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66" y="2686140"/>
            <a:ext cx="56007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854799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示例 1：井字游戏检查</a:t>
            </a:r>
          </a:p>
        </p:txBody>
      </p:sp>
    </p:spTree>
    <p:extLst>
      <p:ext uri="{BB962C8B-B14F-4D97-AF65-F5344CB8AC3E}">
        <p14:creationId xmlns:p14="http://schemas.microsoft.com/office/powerpoint/2010/main" val="372445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2E771C-6AC1-44AD-9443-0744986F9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443" y="2582808"/>
            <a:ext cx="6392257" cy="371249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50" y="1566068"/>
            <a:ext cx="9785350" cy="2091532"/>
          </a:xfrm>
        </p:spPr>
        <p:txBody>
          <a:bodyPr>
            <a:normAutofit/>
          </a:bodyPr>
          <a:lstStyle/>
          <a:p>
            <a:pPr xmlns:a="http://schemas.openxmlformats.org/drawingml/2006/main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函数实现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通过检查行、列和对角线来检查特定符号是否获胜</a:t>
            </a:r>
            <a:r xmlns:a="http://schemas.openxmlformats.org/drawingml/2006/main">
              <a:rPr lang="zh-CN" altLang="zh-CN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marL="0" indent="0">
              <a:buNone/>
            </a:pPr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854799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示例 1：井字游戏检查</a:t>
            </a:r>
          </a:p>
        </p:txBody>
      </p:sp>
      <p:sp>
        <p:nvSpPr>
          <p:cNvPr id="2" name="矩形 1"/>
          <p:cNvSpPr/>
          <p:nvPr/>
        </p:nvSpPr>
        <p:spPr>
          <a:xfrm rot="20703120">
            <a:off x="-526222" y="4034791"/>
            <a:ext cx="3753665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h-CN" altLang="zh-CN" sz="2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我们如何替换这句话？</a:t>
            </a:r>
            <a:endParaRPr xmlns:a="http://schemas.openxmlformats.org/drawingml/2006/main" lang="zh-CN" alt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6" name="肘形连接符 5"/>
          <p:cNvCxnSpPr>
            <a:stCxn id="2" idx="2"/>
          </p:cNvCxnSpPr>
          <p:nvPr/>
        </p:nvCxnSpPr>
        <p:spPr>
          <a:xfrm rot="16200000" flipH="1">
            <a:off x="2125980" y="4799606"/>
            <a:ext cx="408100" cy="16015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921" y="6325120"/>
            <a:ext cx="65913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04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ACA82CF-1CD9-44BD-B7CE-4019550EC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791" y="2235200"/>
            <a:ext cx="6329843" cy="4076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327493-6BEB-4783-9395-E13DE747D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152" y="4187176"/>
            <a:ext cx="2639130" cy="2124724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50" y="1566068"/>
            <a:ext cx="11156950" cy="669132"/>
          </a:xfrm>
        </p:spPr>
        <p:txBody>
          <a:bodyPr>
            <a:normAutofit/>
          </a:bodyPr>
          <a:lstStyle/>
          <a:p>
            <a:pPr xmlns:a="http://schemas.openxmlformats.org/drawingml/2006/main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函数实现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——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检查一行是否被特定符号占用</a:t>
            </a:r>
            <a:r xmlns:a="http://schemas.openxmlformats.org/drawingml/2006/main">
              <a:rPr lang="zh-CN" altLang="zh-CN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marL="0" indent="0">
              <a:buNone/>
            </a:pPr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854799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示例 1：井字游戏检查</a:t>
            </a:r>
          </a:p>
        </p:txBody>
      </p:sp>
    </p:spTree>
    <p:extLst>
      <p:ext uri="{BB962C8B-B14F-4D97-AF65-F5344CB8AC3E}">
        <p14:creationId xmlns:p14="http://schemas.microsoft.com/office/powerpoint/2010/main" val="256899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135172"/>
            <a:ext cx="2171700" cy="1371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大纲</a:t>
            </a:r>
            <a:endParaRPr xmlns:a="http://schemas.openxmlformats.org/drawingml/2006/main" lang="zh-CN" alt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41" y="1265877"/>
            <a:ext cx="10144541" cy="4930545"/>
          </a:xfrm>
        </p:spPr>
        <p:txBody>
          <a:bodyPr>
            <a:noAutofit/>
          </a:bodyPr>
          <a:lstStyle/>
          <a:p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OJ系统指南</a:t>
            </a:r>
          </a:p>
          <a:p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关于这门课的一些事情</a:t>
            </a:r>
            <a:endParaRPr xmlns:a="http://schemas.openxmlformats.org/drawingml/2006/main" lang="en-US" altLang="zh-CN" sz="2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收藏类信息</a:t>
            </a:r>
          </a:p>
          <a:p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集合类的示例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矢量：Example1 - 井字游戏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查看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堆栈：Example2 - IsBalanced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队列：Example3 -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查看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线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模拟</a:t>
            </a:r>
          </a:p>
          <a:p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练习</a:t>
            </a:r>
            <a:endParaRPr xmlns:a="http://schemas.openxmlformats.org/drawingml/2006/main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707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535" y="1747494"/>
            <a:ext cx="8513381" cy="999333"/>
          </a:xfrm>
        </p:spPr>
        <p:txBody>
          <a:bodyPr>
            <a:noAutofit/>
          </a:bodyPr>
          <a:lstStyle/>
          <a:p>
            <a:pPr xmlns:a="http://schemas.openxmlformats.org/drawingml/2006/main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此示例旨在</a:t>
            </a:r>
            <a:r xmlns:a="http://schemas.openxmlformats.org/drawingml/2006/main">
              <a:rPr lang="zh-CN" altLang="zh-CN" sz="28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检查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字符串中的括号运算符（圆括号、方括号和花括号）是否正确</a:t>
            </a:r>
            <a:r xmlns:a="http://schemas.openxmlformats.org/drawingml/2006/main">
              <a:rPr lang="zh-CN" altLang="zh-CN" sz="28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匹配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。</a:t>
            </a:r>
            <a:endParaRPr xmlns:a="http://schemas.openxmlformats.org/drawingml/2006/main" lang="en-US" altLang="zh-CN" sz="28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854799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示例 2：IsBalanced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29000"/>
            <a:ext cx="640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080" y="4517543"/>
            <a:ext cx="5073839" cy="80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6259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50" y="1566068"/>
            <a:ext cx="11156950" cy="669132"/>
          </a:xfrm>
        </p:spPr>
        <p:txBody>
          <a:bodyPr>
            <a:normAutofit/>
          </a:bodyPr>
          <a:lstStyle/>
          <a:p>
            <a:pPr xmlns:a="http://schemas.openxmlformats.org/drawingml/2006/main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函数实现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——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匹配符号</a:t>
            </a:r>
            <a:endParaRPr xmlns:a="http://schemas.openxmlformats.org/drawingml/2006/main" lang="en-US" altLang="zh-CN" sz="28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854799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示例 2：IsBalanced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9" y="2233613"/>
            <a:ext cx="831532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80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50" y="1566068"/>
            <a:ext cx="11156950" cy="4993758"/>
          </a:xfrm>
        </p:spPr>
        <p:txBody>
          <a:bodyPr>
            <a:normAutofit/>
          </a:bodyPr>
          <a:lstStyle/>
          <a:p>
            <a:pPr xmlns:a="http://schemas.openxmlformats.org/drawingml/2006/main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函数实现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——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检查表达式是否平衡</a:t>
            </a:r>
          </a:p>
          <a:p>
            <a:pPr xmlns:a="http://schemas.openxmlformats.org/drawingml/2006/main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左'（'：推</a:t>
            </a:r>
          </a:p>
          <a:p>
            <a:pPr xmlns:a="http://schemas.openxmlformats.org/drawingml/2006/main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右')'：比较</a:t>
            </a:r>
          </a:p>
          <a:p>
            <a:pPr xmlns:a="http://schemas.openxmlformats.org/drawingml/2006/main" marL="0" indent="0">
              <a:lnSpc>
                <a:spcPct val="85000"/>
              </a:lnSpc>
              <a:spcAft>
                <a:spcPct val="50000"/>
              </a:spcAft>
              <a:buNone/>
            </a:pP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和流行</a:t>
            </a:r>
          </a:p>
          <a:p>
            <a:pPr marL="0" indent="0">
              <a:buNone/>
            </a:pPr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854799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示例 2：IsBalanced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886" y="2229373"/>
            <a:ext cx="6734175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378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24" name="Text Box 20"/>
          <p:cNvSpPr txBox="1">
            <a:spLocks noChangeArrowheads="1"/>
          </p:cNvSpPr>
          <p:nvPr/>
        </p:nvSpPr>
        <p:spPr bwMode="auto">
          <a:xfrm>
            <a:off x="850900" y="1739927"/>
            <a:ext cx="70358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 xmlns:a="http://schemas.openxmlformats.org/drawingml/2006/main">
              <a:rPr lang="zh-CN" altLang="zh-CN" sz="2400" dirty="0">
                <a:latin typeface="Times New Roman" charset="0"/>
                <a:ea typeface="Times New Roman" charset="0"/>
                <a:cs typeface="Times New Roman" charset="0"/>
              </a:rPr>
              <a:t>一名收银员正在为一个队列中的客户服务。</a:t>
            </a:r>
          </a:p>
          <a:p>
            <a:pPr xmlns:a="http://schemas.openxmlformats.org/drawingml/2006/main"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 xmlns:a="http://schemas.openxmlformats.org/drawingml/2006/main">
              <a:rPr lang="zh-CN" altLang="zh-CN" sz="2400" dirty="0">
                <a:latin typeface="Times New Roman" charset="0"/>
                <a:ea typeface="Times New Roman" charset="0"/>
                <a:cs typeface="Times New Roman" charset="0"/>
              </a:rPr>
              <a:t>客户以</a:t>
            </a:r>
            <a:r xmlns:a="http://schemas.openxmlformats.org/drawingml/2006/main">
              <a:rPr lang="zh-CN" altLang="zh-CN" sz="24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随机概率到达，</a:t>
            </a:r>
            <a:r xmlns:a="http://schemas.openxmlformats.org/drawingml/2006/main">
              <a:rPr lang="zh-CN" altLang="zh-CN" sz="2400" dirty="0">
                <a:latin typeface="Times New Roman" charset="0"/>
                <a:ea typeface="Times New Roman" charset="0"/>
                <a:cs typeface="Times New Roman" charset="0"/>
              </a:rPr>
              <a:t>并在队列的末端进入队列。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7BB615-2E39-48C4-8EA6-9C74FD400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2933700"/>
            <a:ext cx="3810000" cy="304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3C1C330-1646-440C-A5D5-C2E01EFEBC71}"/>
              </a:ext>
            </a:extLst>
          </p:cNvPr>
          <p:cNvSpPr/>
          <p:nvPr/>
        </p:nvSpPr>
        <p:spPr>
          <a:xfrm>
            <a:off x="850900" y="3094144"/>
            <a:ext cx="58039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 xmlns:a="http://schemas.openxmlformats.org/drawingml/2006/main">
              <a:rPr lang="zh-CN" altLang="zh-CN" sz="2400" dirty="0">
                <a:latin typeface="Times New Roman"/>
              </a:rPr>
              <a:t>每当收银员空闲并且有人在排队等候时，收银员就开始为该客户服务。</a:t>
            </a:r>
          </a:p>
          <a:p>
            <a:pPr xmlns:a="http://schemas.openxmlformats.org/drawingml/2006/main"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 xmlns:a="http://schemas.openxmlformats.org/drawingml/2006/main">
              <a:rPr lang="zh-CN" altLang="zh-CN" sz="2400" dirty="0">
                <a:latin typeface="Times New Roman"/>
              </a:rPr>
              <a:t>在适当的服务期后，收银员完成与当前客户的交易，并可以自由地为队列中的下一位客户服务。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299" y="375894"/>
            <a:ext cx="9421743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en-US" altLang="zh-CN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299" y="375894"/>
            <a:ext cx="9948517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Example3：结账线模拟</a:t>
            </a:r>
          </a:p>
        </p:txBody>
      </p:sp>
    </p:spTree>
    <p:extLst>
      <p:ext uri="{BB962C8B-B14F-4D97-AF65-F5344CB8AC3E}">
        <p14:creationId xmlns:p14="http://schemas.microsoft.com/office/powerpoint/2010/main" val="146409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24" name="Text Box 20"/>
          <p:cNvSpPr txBox="1">
            <a:spLocks noChangeArrowheads="1"/>
          </p:cNvSpPr>
          <p:nvPr/>
        </p:nvSpPr>
        <p:spPr bwMode="auto">
          <a:xfrm>
            <a:off x="711200" y="1755088"/>
            <a:ext cx="10604500" cy="400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342900" indent="-342900">
              <a:lnSpc>
                <a:spcPct val="8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 xmlns:a="http://schemas.openxmlformats.org/drawingml/2006/main">
              <a:rPr lang="zh-CN" altLang="zh-CN" sz="2400" dirty="0">
                <a:latin typeface="Times New Roman" charset="0"/>
                <a:ea typeface="Times New Roman" charset="0"/>
                <a:cs typeface="Times New Roman" charset="0"/>
              </a:rPr>
              <a:t>模拟的核心是一个循环，运行时间由参数 SIMULATION_TIME 指示的秒数。在每一秒，模拟执行以下操作：</a:t>
            </a:r>
          </a:p>
          <a:p>
            <a:pPr xmlns:a="http://schemas.openxmlformats.org/drawingml/2006/main" marL="715963" lvl="1" indent="-358775">
              <a:lnSpc>
                <a:spcPct val="85000"/>
              </a:lnSpc>
              <a:spcAft>
                <a:spcPts val="1200"/>
              </a:spcAft>
              <a:buFont typeface="Times New Roman" panose="02020603050405020304" pitchFamily="18" charset="0"/>
              <a:buChar char="‒"/>
            </a:pPr>
            <a:r xmlns:a="http://schemas.openxmlformats.org/drawingml/2006/main">
              <a:rPr lang="zh-CN" altLang="zh-CN" sz="2400" dirty="0">
                <a:latin typeface="Times New Roman" charset="0"/>
                <a:ea typeface="Times New Roman" charset="0"/>
                <a:cs typeface="Times New Roman" charset="0"/>
              </a:rPr>
              <a:t>判断</a:t>
            </a:r>
            <a:r xmlns:a="http://schemas.openxmlformats.org/drawingml/2006/main">
              <a:rPr lang="zh-CN" altLang="zh-CN" sz="24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是否有新客户到达</a:t>
            </a:r>
            <a:r xmlns:a="http://schemas.openxmlformats.org/drawingml/2006/main">
              <a:rPr lang="zh-CN" altLang="zh-CN" sz="2400" dirty="0">
                <a:latin typeface="Times New Roman" charset="0"/>
                <a:ea typeface="Times New Roman" charset="0"/>
                <a:cs typeface="Times New Roman" charset="0"/>
              </a:rPr>
              <a:t>，如果是，则将该人加入队列。</a:t>
            </a:r>
          </a:p>
          <a:p>
            <a:pPr xmlns:a="http://schemas.openxmlformats.org/drawingml/2006/main" marL="715963" lvl="1" indent="-358775">
              <a:lnSpc>
                <a:spcPct val="85000"/>
              </a:lnSpc>
              <a:spcAft>
                <a:spcPts val="1200"/>
              </a:spcAft>
              <a:buFont typeface="Times New Roman" panose="02020603050405020304" pitchFamily="18" charset="0"/>
              <a:buChar char="‒"/>
            </a:pPr>
            <a:r xmlns:a="http://schemas.openxmlformats.org/drawingml/2006/main">
              <a:rPr lang="zh-CN" altLang="zh-CN" sz="2400" dirty="0">
                <a:latin typeface="Times New Roman" charset="0"/>
                <a:ea typeface="Times New Roman" charset="0"/>
                <a:cs typeface="Times New Roman" charset="0"/>
              </a:rPr>
              <a:t>如果收银员</a:t>
            </a:r>
            <a:r xmlns:a="http://schemas.openxmlformats.org/drawingml/2006/main">
              <a:rPr lang="zh-CN" altLang="zh-CN" sz="24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很忙</a:t>
            </a:r>
            <a:r xmlns:a="http://schemas.openxmlformats.org/drawingml/2006/main">
              <a:rPr lang="zh-CN" altLang="zh-CN" sz="2400" dirty="0">
                <a:latin typeface="Times New Roman" charset="0"/>
                <a:ea typeface="Times New Roman" charset="0"/>
                <a:cs typeface="Times New Roman" charset="0"/>
              </a:rPr>
              <a:t>，请注意收银员又花了一秒钟与当前客户在一起。最终，所需的服务时间将完成，这将解放收银员。</a:t>
            </a:r>
          </a:p>
          <a:p>
            <a:pPr xmlns:a="http://schemas.openxmlformats.org/drawingml/2006/main" marL="715963" lvl="1" indent="-358775">
              <a:lnSpc>
                <a:spcPct val="85000"/>
              </a:lnSpc>
              <a:spcAft>
                <a:spcPts val="1200"/>
              </a:spcAft>
              <a:buFont typeface="Times New Roman" panose="02020603050405020304" pitchFamily="18" charset="0"/>
              <a:buChar char="‒"/>
            </a:pPr>
            <a:r xmlns:a="http://schemas.openxmlformats.org/drawingml/2006/main">
              <a:rPr lang="zh-CN" altLang="zh-CN" sz="2400" dirty="0">
                <a:latin typeface="Times New Roman" charset="0"/>
                <a:ea typeface="Times New Roman" charset="0"/>
                <a:cs typeface="Times New Roman" charset="0"/>
              </a:rPr>
              <a:t>如果收银员</a:t>
            </a:r>
            <a:r xmlns:a="http://schemas.openxmlformats.org/drawingml/2006/main">
              <a:rPr lang="zh-CN" altLang="zh-CN" sz="24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空闲</a:t>
            </a:r>
            <a:r xmlns:a="http://schemas.openxmlformats.org/drawingml/2006/main">
              <a:rPr lang="zh-CN" altLang="zh-CN" sz="2400" dirty="0">
                <a:latin typeface="Times New Roman" charset="0"/>
                <a:ea typeface="Times New Roman" charset="0"/>
                <a:cs typeface="Times New Roman" charset="0"/>
              </a:rPr>
              <a:t>，则在 MIN_SERVICE_TIME 和 MAX_SERVICE_TIME 之间随机选择为等待队列中的下一位顾客服务一定的时间。</a:t>
            </a:r>
            <a:endParaRPr xmlns:a="http://schemas.openxmlformats.org/drawingml/2006/main" lang="en-US" sz="2400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299" y="375894"/>
            <a:ext cx="9948517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Example3：结账线模拟</a:t>
            </a:r>
          </a:p>
        </p:txBody>
      </p:sp>
    </p:spTree>
    <p:extLst>
      <p:ext uri="{BB962C8B-B14F-4D97-AF65-F5344CB8AC3E}">
        <p14:creationId xmlns:p14="http://schemas.microsoft.com/office/powerpoint/2010/main" val="291140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 txBox="1">
            <a:spLocks/>
          </p:cNvSpPr>
          <p:nvPr/>
        </p:nvSpPr>
        <p:spPr>
          <a:xfrm>
            <a:off x="495298" y="1747493"/>
            <a:ext cx="10914824" cy="4484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 xmlns:a="http://schemas.openxmlformats.org/drawingml/2006/main">
              <a:rPr lang="zh-CN" altLang="zh-CN" sz="2800" dirty="0">
                <a:latin typeface="Times New Roman" pitchFamily="18" charset="0"/>
                <a:cs typeface="Times New Roman" pitchFamily="18" charset="0"/>
              </a:rPr>
              <a:t>对或错：抽象数据类型是根据其行为而不是其表示来定义的。</a:t>
            </a:r>
          </a:p>
          <a:p>
            <a:pPr xmlns:a="http://schemas.openxmlformats.org/drawingml/2006/main" marL="0" indent="0">
              <a:lnSpc>
                <a:spcPct val="85000"/>
              </a:lnSpc>
              <a:spcAft>
                <a:spcPct val="50000"/>
              </a:spcAft>
              <a:buNone/>
            </a:pPr>
            <a:r xmlns:a="http://schemas.openxmlformats.org/drawingml/2006/main">
              <a:rPr lang="zh-CN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真的</a:t>
            </a:r>
            <a:endParaRPr xmlns:a="http://schemas.openxmlformats.org/drawingml/2006/main" lang="sw-KE" altLang="zh-CN" sz="2800" b="1" dirty="0">
              <a:latin typeface="Times New Roman" pitchFamily="18" charset="0"/>
              <a:ea typeface="Times New Roman" charset="0"/>
              <a:cs typeface="Times New Roman" pitchFamily="18" charset="0"/>
            </a:endParaRPr>
          </a:p>
          <a:p>
            <a:pPr xmlns:a="http://schemas.openxmlformats.org/drawingml/2006/main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 xmlns:a="http://schemas.openxmlformats.org/drawingml/2006/main">
              <a:rPr lang="zh-CN" altLang="zh-CN" sz="2800" dirty="0">
                <a:latin typeface="Times New Roman" pitchFamily="18" charset="0"/>
                <a:cs typeface="Times New Roman" pitchFamily="18" charset="0"/>
              </a:rPr>
              <a:t>哪一个</a:t>
            </a:r>
            <a:r xmlns:a="http://schemas.openxmlformats.org/drawingml/2006/main">
              <a:rPr lang="zh-CN" altLang="zh-CN" sz="28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不是</a:t>
            </a:r>
            <a:r xmlns:a="http://schemas.openxmlformats.org/drawingml/2006/main">
              <a:rPr lang="zh-CN" altLang="zh-CN" sz="2800" dirty="0">
                <a:latin typeface="Times New Roman" pitchFamily="18" charset="0"/>
                <a:cs typeface="Times New Roman" pitchFamily="18" charset="0"/>
              </a:rPr>
              <a:t>本章引用的将类的行为与其底层实现分离的三个优点？</a:t>
            </a:r>
            <a:endParaRPr xmlns:a="http://schemas.openxmlformats.org/drawingml/2006/main" lang="en-US" altLang="zh-CN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xmlns:a="http://schemas.openxmlformats.org/drawingml/2006/main" marL="514350" indent="-514350" algn="ctr">
              <a:lnSpc>
                <a:spcPct val="85000"/>
              </a:lnSpc>
              <a:spcAft>
                <a:spcPct val="50000"/>
              </a:spcAft>
              <a:buAutoNum type="alphaUcPeriod"/>
            </a:pPr>
            <a:r xmlns:a="http://schemas.openxmlformats.org/drawingml/2006/main">
              <a:rPr lang="zh-CN" altLang="zh-CN" sz="2800" b="1" dirty="0">
                <a:latin typeface="Times New Roman" pitchFamily="18" charset="0"/>
                <a:ea typeface="Times New Roman" charset="0"/>
                <a:cs typeface="Times New Roman" pitchFamily="18" charset="0"/>
              </a:rPr>
              <a:t>简单 B. 灵活性 C. 安全 D. 效率</a:t>
            </a:r>
            <a:endParaRPr xmlns:a="http://schemas.openxmlformats.org/drawingml/2006/main" lang="sw-KE" altLang="zh-CN" sz="2800" b="1" dirty="0">
              <a:latin typeface="Times New Roman" pitchFamily="18" charset="0"/>
              <a:ea typeface="Times New Roman" charset="0"/>
              <a:cs typeface="Times New Roman" pitchFamily="18" charset="0"/>
            </a:endParaRPr>
          </a:p>
          <a:p>
            <a:pPr xmlns:a="http://schemas.openxmlformats.org/drawingml/2006/main" marL="0" indent="0">
              <a:lnSpc>
                <a:spcPct val="85000"/>
              </a:lnSpc>
              <a:spcAft>
                <a:spcPct val="50000"/>
              </a:spcAft>
              <a:buNone/>
            </a:pPr>
            <a:r xmlns:a="http://schemas.openxmlformats.org/drawingml/2006/main">
              <a:rPr lang="zh-CN" altLang="zh-CN" sz="2800" b="1" dirty="0">
                <a:latin typeface="Times New Roman" pitchFamily="18" charset="0"/>
                <a:ea typeface="Times New Roman" charset="0"/>
                <a:cs typeface="Times New Roman" pitchFamily="18" charset="0"/>
              </a:rPr>
              <a:t>      </a:t>
            </a:r>
            <a:r xmlns:a="http://schemas.openxmlformats.org/drawingml/2006/main"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ea typeface="Times New Roman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854799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278493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 txBox="1">
            <a:spLocks/>
          </p:cNvSpPr>
          <p:nvPr/>
        </p:nvSpPr>
        <p:spPr>
          <a:xfrm>
            <a:off x="495298" y="1747493"/>
            <a:ext cx="10914824" cy="4484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 xmlns:a="http://schemas.openxmlformats.org/drawingml/2006/main">
              <a:rPr lang="zh-CN" altLang="zh-CN" sz="2800" dirty="0">
                <a:latin typeface="Times New Roman" pitchFamily="18" charset="0"/>
                <a:cs typeface="Times New Roman" pitchFamily="18" charset="0"/>
              </a:rPr>
              <a:t>你将如何初始化一个</a:t>
            </a:r>
            <a:r xmlns:a="http://schemas.openxmlformats.org/drawingml/2006/main">
              <a:rPr lang="zh-CN" altLang="zh-CN" sz="28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20*10的</a:t>
            </a:r>
            <a:r xmlns:a="http://schemas.openxmlformats.org/drawingml/2006/main">
              <a:rPr lang="zh-CN" altLang="zh-CN" sz="2800" dirty="0">
                <a:latin typeface="Times New Roman" pitchFamily="18" charset="0"/>
                <a:cs typeface="Times New Roman" pitchFamily="18" charset="0"/>
              </a:rPr>
              <a:t>向量，所有元素都等于 1？</a:t>
            </a:r>
          </a:p>
          <a:p>
            <a:pPr xmlns:a="http://schemas.openxmlformats.org/drawingml/2006/main" marL="0" indent="0">
              <a:lnSpc>
                <a:spcPct val="85000"/>
              </a:lnSpc>
              <a:spcAft>
                <a:spcPct val="50000"/>
              </a:spcAft>
              <a:buNone/>
            </a:pPr>
            <a:r xmlns:a="http://schemas.openxmlformats.org/drawingml/2006/main">
              <a:rPr lang="zh-CN" altLang="zh-CN" sz="2800" b="1" dirty="0">
                <a:latin typeface="Times New Roman" pitchFamily="18" charset="0"/>
                <a:ea typeface="Times New Roman" charset="0"/>
                <a:cs typeface="Times New Roman" pitchFamily="18" charset="0"/>
              </a:rPr>
              <a:t>A. Vector&lt;int&gt; vec(20, 10, 1);</a:t>
            </a:r>
          </a:p>
          <a:p>
            <a:pPr xmlns:a="http://schemas.openxmlformats.org/drawingml/2006/main" marL="0" indent="0">
              <a:lnSpc>
                <a:spcPct val="85000"/>
              </a:lnSpc>
              <a:spcAft>
                <a:spcPct val="50000"/>
              </a:spcAft>
              <a:buNone/>
            </a:pPr>
            <a:r xmlns:a="http://schemas.openxmlformats.org/drawingml/2006/main">
              <a:rPr lang="zh-CN" altLang="zh-CN" sz="2800" b="1" dirty="0">
                <a:latin typeface="Times New Roman" pitchFamily="18" charset="0"/>
                <a:ea typeface="Times New Roman" charset="0"/>
                <a:cs typeface="Times New Roman" pitchFamily="18" charset="0"/>
              </a:rPr>
              <a:t>B. Vector&lt;Vector&lt;int&gt;(20)&gt; vec(10, 1);</a:t>
            </a:r>
          </a:p>
          <a:p>
            <a:pPr xmlns:a="http://schemas.openxmlformats.org/drawingml/2006/main" marL="0" indent="0">
              <a:lnSpc>
                <a:spcPct val="85000"/>
              </a:lnSpc>
              <a:spcAft>
                <a:spcPct val="50000"/>
              </a:spcAft>
              <a:buNone/>
            </a:pPr>
            <a:r xmlns:a="http://schemas.openxmlformats.org/drawingml/2006/main">
              <a:rPr lang="zh-CN" altLang="zh-CN" sz="2800" b="1" dirty="0">
                <a:latin typeface="Times New Roman" pitchFamily="18" charset="0"/>
                <a:ea typeface="Times New Roman" charset="0"/>
                <a:cs typeface="Times New Roman" pitchFamily="18" charset="0"/>
              </a:rPr>
              <a:t>C. Vector&lt;Vector&lt;int&gt; &gt; vec(20, Vector&lt;int&gt;(10, 1));</a:t>
            </a:r>
          </a:p>
          <a:p>
            <a:pPr xmlns:a="http://schemas.openxmlformats.org/drawingml/2006/main" marL="0" indent="0">
              <a:lnSpc>
                <a:spcPct val="85000"/>
              </a:lnSpc>
              <a:spcAft>
                <a:spcPct val="50000"/>
              </a:spcAft>
              <a:buNone/>
            </a:pPr>
            <a:r xmlns:a="http://schemas.openxmlformats.org/drawingml/2006/main">
              <a:rPr lang="zh-CN" altLang="zh-CN" sz="2800" b="1" dirty="0">
                <a:latin typeface="Times New Roman" pitchFamily="18" charset="0"/>
                <a:ea typeface="Times New Roman" charset="0"/>
                <a:cs typeface="Times New Roman" pitchFamily="18" charset="0"/>
              </a:rPr>
              <a:t>D. Vector&lt;Vector&lt;int&gt; &gt; vec(20, 10, 1));</a:t>
            </a:r>
          </a:p>
          <a:p>
            <a:pPr marL="0" indent="0">
              <a:lnSpc>
                <a:spcPct val="85000"/>
              </a:lnSpc>
              <a:spcAft>
                <a:spcPct val="50000"/>
              </a:spcAft>
              <a:buNone/>
            </a:pPr>
            <a:endParaRPr lang="sw-KE" altLang="zh-CN" sz="2800" b="1" dirty="0">
              <a:latin typeface="Times New Roman" pitchFamily="18" charset="0"/>
              <a:ea typeface="Times New Roman" charset="0"/>
              <a:cs typeface="Times New Roman" pitchFamily="18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854799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368897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 txBox="1">
            <a:spLocks/>
          </p:cNvSpPr>
          <p:nvPr/>
        </p:nvSpPr>
        <p:spPr>
          <a:xfrm>
            <a:off x="495298" y="1747493"/>
            <a:ext cx="10914824" cy="4484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 xmlns:a="http://schemas.openxmlformats.org/drawingml/2006/main">
              <a:rPr lang="zh-CN" altLang="zh-CN" sz="2800" dirty="0">
                <a:latin typeface="Times New Roman" pitchFamily="18" charset="0"/>
                <a:cs typeface="Times New Roman" pitchFamily="18" charset="0"/>
              </a:rPr>
              <a:t>以下哪个集合类不支持使用基于范围的 for 循环？</a:t>
            </a:r>
            <a:r xmlns:a="http://schemas.openxmlformats.org/drawingml/2006/main">
              <a:rPr lang="zh-CN" altLang="zh-CN" sz="2800" b="1" dirty="0">
                <a:latin typeface="Times New Roman" pitchFamily="18" charset="0"/>
                <a:ea typeface="Times New Roman" charset="0"/>
                <a:cs typeface="Times New Roman" pitchFamily="18" charset="0"/>
              </a:rPr>
              <a:t> </a:t>
            </a:r>
          </a:p>
          <a:p>
            <a:pPr xmlns:a="http://schemas.openxmlformats.org/drawingml/2006/main" marL="0" indent="0">
              <a:lnSpc>
                <a:spcPct val="85000"/>
              </a:lnSpc>
              <a:spcAft>
                <a:spcPct val="50000"/>
              </a:spcAft>
              <a:buNone/>
            </a:pPr>
            <a:r xmlns:a="http://schemas.openxmlformats.org/drawingml/2006/main">
              <a:rPr lang="zh-CN" altLang="zh-CN" sz="2800" b="1" dirty="0">
                <a:latin typeface="Times New Roman" pitchFamily="18" charset="0"/>
                <a:ea typeface="Times New Roman" charset="0"/>
                <a:cs typeface="Times New Roman" pitchFamily="18" charset="0"/>
              </a:rPr>
              <a:t>A. 向量</a:t>
            </a:r>
          </a:p>
          <a:p>
            <a:pPr xmlns:a="http://schemas.openxmlformats.org/drawingml/2006/main" marL="0" indent="0">
              <a:lnSpc>
                <a:spcPct val="85000"/>
              </a:lnSpc>
              <a:spcAft>
                <a:spcPct val="50000"/>
              </a:spcAft>
              <a:buNone/>
            </a:pPr>
            <a:r xmlns:a="http://schemas.openxmlformats.org/drawingml/2006/main">
              <a:rPr lang="zh-CN" altLang="zh-CN" sz="2800" b="1" dirty="0">
                <a:latin typeface="Times New Roman" pitchFamily="18" charset="0"/>
                <a:ea typeface="Times New Roman" charset="0"/>
                <a:cs typeface="Times New Roman" pitchFamily="18" charset="0"/>
              </a:rPr>
              <a:t>B. 堆栈</a:t>
            </a:r>
          </a:p>
          <a:p>
            <a:pPr xmlns:a="http://schemas.openxmlformats.org/drawingml/2006/main" marL="0" indent="0">
              <a:lnSpc>
                <a:spcPct val="85000"/>
              </a:lnSpc>
              <a:spcAft>
                <a:spcPct val="50000"/>
              </a:spcAft>
              <a:buNone/>
            </a:pPr>
            <a:r xmlns:a="http://schemas.openxmlformats.org/drawingml/2006/main">
              <a:rPr lang="zh-CN" altLang="zh-CN" sz="2800" b="1" dirty="0">
                <a:latin typeface="Times New Roman" pitchFamily="18" charset="0"/>
                <a:ea typeface="Times New Roman" charset="0"/>
                <a:cs typeface="Times New Roman" pitchFamily="18" charset="0"/>
              </a:rPr>
              <a:t>C. 排队</a:t>
            </a:r>
          </a:p>
          <a:p>
            <a:pPr xmlns:a="http://schemas.openxmlformats.org/drawingml/2006/main" marL="0" indent="0">
              <a:lnSpc>
                <a:spcPct val="85000"/>
              </a:lnSpc>
              <a:spcAft>
                <a:spcPct val="50000"/>
              </a:spcAft>
              <a:buNone/>
            </a:pPr>
            <a:r xmlns:a="http://schemas.openxmlformats.org/drawingml/2006/main">
              <a:rPr lang="zh-CN" altLang="zh-CN" sz="2800" b="1" dirty="0">
                <a:latin typeface="Times New Roman" pitchFamily="18" charset="0"/>
                <a:ea typeface="Times New Roman" charset="0"/>
                <a:cs typeface="Times New Roman" pitchFamily="18" charset="0"/>
              </a:rPr>
              <a:t>D. 地图</a:t>
            </a:r>
          </a:p>
          <a:p>
            <a:pPr xmlns:a="http://schemas.openxmlformats.org/drawingml/2006/main" marL="0" indent="0">
              <a:lnSpc>
                <a:spcPct val="85000"/>
              </a:lnSpc>
              <a:spcAft>
                <a:spcPct val="50000"/>
              </a:spcAft>
              <a:buNone/>
            </a:pPr>
            <a:r xmlns:a="http://schemas.openxmlformats.org/drawingml/2006/main">
              <a:rPr lang="zh-CN" altLang="zh-CN" sz="2800" b="1" dirty="0">
                <a:latin typeface="Times New Roman" pitchFamily="18" charset="0"/>
                <a:ea typeface="Times New Roman" charset="0"/>
                <a:cs typeface="Times New Roman" pitchFamily="18" charset="0"/>
              </a:rPr>
              <a:t>E. 设置</a:t>
            </a:r>
            <a:endParaRPr xmlns:a="http://schemas.openxmlformats.org/drawingml/2006/main" lang="sw-KE" altLang="zh-CN" sz="2800" b="1" dirty="0">
              <a:latin typeface="Times New Roman" pitchFamily="18" charset="0"/>
              <a:ea typeface="Times New Roman" charset="0"/>
              <a:cs typeface="Times New Roman" pitchFamily="18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854799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8202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 txBox="1">
            <a:spLocks/>
          </p:cNvSpPr>
          <p:nvPr/>
        </p:nvSpPr>
        <p:spPr>
          <a:xfrm>
            <a:off x="495298" y="1747493"/>
            <a:ext cx="10914824" cy="4484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 xmlns:a="http://schemas.openxmlformats.org/drawingml/2006/main">
              <a:rPr lang="zh-CN" altLang="zh-CN" sz="2800" dirty="0">
                <a:latin typeface="Times New Roman" pitchFamily="18" charset="0"/>
                <a:cs typeface="Times New Roman" pitchFamily="18" charset="0"/>
              </a:rPr>
              <a:t>此代码的格式化输出是什么？</a:t>
            </a:r>
          </a:p>
          <a:p>
            <a:pPr xmlns:a="http://schemas.openxmlformats.org/drawingml/2006/main" marL="0" indent="0">
              <a:lnSpc>
                <a:spcPct val="85000"/>
              </a:lnSpc>
              <a:spcAft>
                <a:spcPct val="50000"/>
              </a:spcAft>
              <a:buNone/>
            </a:pPr>
            <a:r xmlns:a="http://schemas.openxmlformats.org/drawingml/2006/main">
              <a:rPr lang="zh-CN" altLang="zh-CN" sz="2800" b="1" dirty="0">
                <a:latin typeface="Times New Roman" pitchFamily="18" charset="0"/>
                <a:ea typeface="Times New Roman" charset="0"/>
                <a:cs typeface="Times New Roman" pitchFamily="18" charset="0"/>
              </a:rPr>
              <a:t>  </a:t>
            </a:r>
            <a:endParaRPr xmlns:a="http://schemas.openxmlformats.org/drawingml/2006/main" lang="sw-KE" altLang="zh-CN" sz="2800" b="1" dirty="0">
              <a:latin typeface="Times New Roman" pitchFamily="18" charset="0"/>
              <a:ea typeface="Times New Roman" charset="0"/>
              <a:cs typeface="Times New Roman" pitchFamily="18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854799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练习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881" y="375892"/>
            <a:ext cx="4133850" cy="621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08" y="3811794"/>
            <a:ext cx="3979783" cy="75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10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DDBC796-7F4E-477F-B9AD-D245BC784D4F}"/>
              </a:ext>
            </a:extLst>
          </p:cNvPr>
          <p:cNvSpPr/>
          <p:nvPr/>
        </p:nvSpPr>
        <p:spPr>
          <a:xfrm>
            <a:off x="3708594" y="2360418"/>
            <a:ext cx="50798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h-CN" altLang="zh-CN" sz="6600" dirty="0">
                <a:latin typeface="Times New Roman" charset="0"/>
                <a:ea typeface="Times New Roman" charset="0"/>
                <a:cs typeface="Times New Roman" charset="0"/>
              </a:rPr>
              <a:t>结尾</a:t>
            </a:r>
            <a:r xmlns:a="http://schemas.openxmlformats.org/drawingml/2006/main">
              <a:rPr lang="zh-CN" altLang="en-US" sz="6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6600" dirty="0">
                <a:latin typeface="Times New Roman" charset="0"/>
                <a:ea typeface="Times New Roman" charset="0"/>
                <a:cs typeface="Times New Roman" charset="0"/>
              </a:rPr>
              <a:t>的</a:t>
            </a:r>
            <a:r xmlns:a="http://schemas.openxmlformats.org/drawingml/2006/main">
              <a:rPr lang="zh-CN" altLang="en-US" sz="6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6600" dirty="0">
                <a:latin typeface="Times New Roman" charset="0"/>
                <a:ea typeface="Times New Roman" charset="0"/>
                <a:cs typeface="Times New Roman" charset="0"/>
              </a:rPr>
              <a:t>教程</a:t>
            </a:r>
          </a:p>
        </p:txBody>
      </p:sp>
    </p:spTree>
    <p:extLst>
      <p:ext uri="{BB962C8B-B14F-4D97-AF65-F5344CB8AC3E}">
        <p14:creationId xmlns:p14="http://schemas.microsoft.com/office/powerpoint/2010/main" val="318340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372" y="1840627"/>
            <a:ext cx="10058400" cy="393192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zh-CN" altLang="zh-CN" sz="2800" dirty="0">
                <a:latin typeface="Times New Roman" pitchFamily="18" charset="0"/>
                <a:cs typeface="Times New Roman" pitchFamily="18" charset="0"/>
              </a:rPr>
              <a:t>第 3 年，获得 CSC3002 的USTF</a:t>
            </a:r>
          </a:p>
          <a:p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r xmlns:a="http://schemas.openxmlformats.org/drawingml/2006/main">
              <a:rPr lang="zh-CN" altLang="zh-CN" sz="2800" dirty="0">
                <a:latin typeface="Times New Roman" pitchFamily="18" charset="0"/>
                <a:cs typeface="Times New Roman" pitchFamily="18" charset="0"/>
              </a:rPr>
              <a:t>SSE-ECE-EE</a:t>
            </a:r>
          </a:p>
          <a:p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r xmlns:a="http://schemas.openxmlformats.org/drawingml/2006/main">
              <a:rPr lang="zh-CN" altLang="zh-CN" sz="2800" dirty="0">
                <a:latin typeface="Times New Roman" pitchFamily="18" charset="0"/>
                <a:cs typeface="Times New Roman" pitchFamily="18" charset="0"/>
              </a:rPr>
              <a:t>办公时间：周四16:00-17:00 L103，启动区图书馆</a:t>
            </a:r>
          </a:p>
          <a:p>
            <a:pPr marL="0" indent="0">
              <a:buNone/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486833" y="469027"/>
            <a:ext cx="60452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 xmlns:a="http://schemas.openxmlformats.org/drawingml/2006/main">
              <a:rPr lang="zh-CN" altLang="zh-CN" sz="4400" b="1" dirty="0">
                <a:latin typeface="Times New Roman" pitchFamily="18" charset="0"/>
                <a:cs typeface="Times New Roman" pitchFamily="18" charset="0"/>
              </a:rPr>
              <a:t>自我介绍</a:t>
            </a:r>
            <a:endParaRPr xmlns:a="http://schemas.openxmlformats.org/drawingml/2006/main" lang="en-US" altLang="zh-CN" sz="4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9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2088430"/>
            <a:ext cx="10058400" cy="3931920"/>
          </a:xfrm>
        </p:spPr>
        <p:txBody>
          <a:bodyPr>
            <a:noAutofit/>
          </a:bodyPr>
          <a:lstStyle/>
          <a:p>
            <a:r xmlns:a="http://schemas.openxmlformats.org/drawingml/2006/main">
              <a:rPr lang="zh-CN" altLang="zh-CN" sz="2800" dirty="0">
                <a:latin typeface="Times New Roman" pitchFamily="18" charset="0"/>
                <a:cs typeface="Times New Roman" pitchFamily="18" charset="0"/>
              </a:rPr>
              <a:t>复习讲义</a:t>
            </a:r>
          </a:p>
          <a:p>
            <a:r xmlns:a="http://schemas.openxmlformats.org/drawingml/2006/main">
              <a:rPr lang="zh-CN" altLang="zh-CN" sz="2800" dirty="0">
                <a:latin typeface="Times New Roman" pitchFamily="18" charset="0"/>
                <a:cs typeface="Times New Roman" pitchFamily="18" charset="0"/>
              </a:rPr>
              <a:t>自己输入代码</a:t>
            </a:r>
          </a:p>
          <a:p>
            <a:r xmlns:a="http://schemas.openxmlformats.org/drawingml/2006/main">
              <a:rPr lang="zh-CN" altLang="zh-CN" sz="2800" dirty="0">
                <a:latin typeface="Times New Roman" pitchFamily="18" charset="0"/>
                <a:cs typeface="Times New Roman" pitchFamily="18" charset="0"/>
              </a:rPr>
              <a:t>学习</a:t>
            </a:r>
            <a:r xmlns:a="http://schemas.openxmlformats.org/drawingml/2006/main">
              <a:rPr lang="zh-CN" altLang="zh-CN" sz="28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调试</a:t>
            </a:r>
            <a:r xmlns:a="http://schemas.openxmlformats.org/drawingml/2006/main">
              <a:rPr lang="zh-CN" altLang="zh-CN" sz="2800" dirty="0">
                <a:latin typeface="Times New Roman" pitchFamily="18" charset="0"/>
                <a:cs typeface="Times New Roman" pitchFamily="18" charset="0"/>
              </a:rPr>
              <a:t>（作业）</a:t>
            </a:r>
          </a:p>
          <a:p>
            <a:r xmlns:a="http://schemas.openxmlformats.org/drawingml/2006/main">
              <a:rPr lang="zh-CN" altLang="zh-CN" sz="2800" dirty="0">
                <a:latin typeface="Times New Roman" pitchFamily="18" charset="0"/>
                <a:cs typeface="Times New Roman" pitchFamily="18" charset="0"/>
              </a:rPr>
              <a:t>学好</a:t>
            </a:r>
            <a:r xmlns:a="http://schemas.openxmlformats.org/drawingml/2006/main">
              <a:rPr lang="zh-CN" altLang="zh-CN" sz="28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指针</a:t>
            </a:r>
            <a:r xmlns:a="http://schemas.openxmlformats.org/drawingml/2006/main">
              <a:rPr lang="zh-CN" altLang="zh-CN" sz="2800" dirty="0">
                <a:latin typeface="Times New Roman" pitchFamily="18" charset="0"/>
                <a:cs typeface="Times New Roman" pitchFamily="18" charset="0"/>
              </a:rPr>
              <a:t>_</a:t>
            </a:r>
          </a:p>
          <a:p>
            <a:r xmlns:a="http://schemas.openxmlformats.org/drawingml/2006/main">
              <a:rPr lang="zh-CN" altLang="zh-CN" sz="28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完成课本中的“复习题”</a:t>
            </a:r>
          </a:p>
          <a:p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zh-CN" altLang="zh-CN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99" y="5094154"/>
            <a:ext cx="34766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299" y="375894"/>
            <a:ext cx="10840027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 xmlns:a="http://schemas.openxmlformats.org/drawingml/2006/main">
              <a:rPr lang="zh-CN" altLang="zh-CN" sz="4400" b="1" dirty="0">
                <a:latin typeface="Times New Roman" pitchFamily="18" charset="0"/>
                <a:cs typeface="Times New Roman" pitchFamily="18" charset="0"/>
              </a:rPr>
              <a:t>如何学好这门课？</a:t>
            </a:r>
            <a:endParaRPr xmlns:a="http://schemas.openxmlformats.org/drawingml/2006/main" lang="en-US" altLang="zh-CN" sz="4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90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9AE4974-3DAE-4CBE-A2FA-EC299FC90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350" y="980211"/>
            <a:ext cx="5861941" cy="5226107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3937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审查：</a:t>
            </a:r>
            <a:r xmlns:a="http://schemas.openxmlformats.org/drawingml/2006/main">
              <a:rPr lang="zh-CN" altLang="en-US" sz="4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向量</a:t>
            </a:r>
            <a:endParaRPr xmlns:a="http://schemas.openxmlformats.org/drawingml/2006/main" lang="en-US" altLang="zh-CN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54" y="1589231"/>
            <a:ext cx="5852746" cy="4544869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底层实现基于数组。类似于 Python 中的列表。</a:t>
            </a:r>
          </a:p>
          <a:p>
            <a:endParaRPr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更多的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灵活的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比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大批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（</a:t>
            </a:r>
            <a:r xmlns:a="http://schemas.openxmlformats.org/drawingml/2006/main">
              <a:rPr lang="zh-CN" altLang="zh-CN" sz="28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区别？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）</a:t>
            </a:r>
          </a:p>
          <a:p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[可扩展、操作、内存使用……]</a:t>
            </a:r>
          </a:p>
        </p:txBody>
      </p:sp>
    </p:spTree>
    <p:extLst>
      <p:ext uri="{BB962C8B-B14F-4D97-AF65-F5344CB8AC3E}">
        <p14:creationId xmlns:p14="http://schemas.microsoft.com/office/powerpoint/2010/main" val="304837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3937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审查：</a:t>
            </a:r>
            <a:r xmlns:a="http://schemas.openxmlformats.org/drawingml/2006/main">
              <a:rPr lang="zh-CN" altLang="en-US" sz="4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堆</a:t>
            </a:r>
            <a:endParaRPr xmlns:a="http://schemas.openxmlformats.org/drawingml/2006/main" lang="en-US" altLang="zh-CN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747494"/>
            <a:ext cx="4953000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 xmlns:a="http://schemas.openxmlformats.org/drawingml/2006/main">
              <a:rPr lang="zh-CN" altLang="zh-CN" sz="2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后进先出 (LIFO)</a:t>
            </a:r>
          </a:p>
          <a:p>
            <a:pPr marL="0" indent="0">
              <a:buNone/>
            </a:pPr>
            <a:endParaRPr lang="en-US" altLang="zh-CN" sz="28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两个关键操作：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推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向栈顶添加一个新值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流行音乐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移除并返回最高值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的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这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C200F7-ACDD-4500-8A59-52478C429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59" y="2635114"/>
            <a:ext cx="6439018" cy="282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4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3937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审查：</a:t>
            </a:r>
            <a:r xmlns:a="http://schemas.openxmlformats.org/drawingml/2006/main">
              <a:rPr lang="zh-CN" altLang="en-US" sz="4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队列</a:t>
            </a:r>
            <a:endParaRPr xmlns:a="http://schemas.openxmlformats.org/drawingml/2006/main" lang="en-US" altLang="zh-CN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737750"/>
            <a:ext cx="4953000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 xmlns:a="http://schemas.openxmlformats.org/drawingml/2006/main">
              <a:rPr lang="zh-CN" altLang="zh-CN" sz="2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先进先出 (FIFO)</a:t>
            </a:r>
          </a:p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两个关键操作：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入队：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在末尾添加一个新元素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队列的（尾部）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出队：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删除头部的元素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队列的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A62B0F-2606-460F-8C44-4E24E23B8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76" y="2549810"/>
            <a:ext cx="6422887" cy="28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1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auto">
          <a:xfrm>
            <a:off x="3111500" y="2070206"/>
            <a:ext cx="5821439" cy="83809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 rot="5400000">
            <a:off x="5104223" y="2487549"/>
            <a:ext cx="841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rot="5400000">
            <a:off x="5954677" y="2487549"/>
            <a:ext cx="841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rot="5400000">
            <a:off x="6805131" y="2487549"/>
            <a:ext cx="841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rot="5400000">
            <a:off x="7655585" y="2487549"/>
            <a:ext cx="841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2157517" y="158536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h-CN" sz="2400" dirty="0">
                <a:latin typeface="Times New Roman" charset="0"/>
                <a:ea typeface="Times New Roman" charset="0"/>
                <a:cs typeface="Times New Roman" charset="0"/>
              </a:rPr>
              <a:t>堆：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111500" y="4669471"/>
            <a:ext cx="5821439" cy="83809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 bwMode="auto">
          <a:xfrm rot="5400000">
            <a:off x="5104223" y="5086814"/>
            <a:ext cx="841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rot="5400000">
            <a:off x="5954677" y="5086814"/>
            <a:ext cx="841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rot="5400000">
            <a:off x="6805131" y="5086814"/>
            <a:ext cx="841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rot="5400000">
            <a:off x="7655585" y="5086814"/>
            <a:ext cx="841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2157517" y="4186371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h-CN" sz="2400" dirty="0">
                <a:latin typeface="Times New Roman" charset="0"/>
                <a:ea typeface="Times New Roman" charset="0"/>
                <a:cs typeface="Times New Roman" charset="0"/>
              </a:rPr>
              <a:t>队列：</a:t>
            </a:r>
          </a:p>
        </p:txBody>
      </p:sp>
      <p:grpSp>
        <p:nvGrpSpPr>
          <p:cNvPr id="2" name="Group 52"/>
          <p:cNvGrpSpPr/>
          <p:nvPr/>
        </p:nvGrpSpPr>
        <p:grpSpPr>
          <a:xfrm>
            <a:off x="8547705" y="1167796"/>
            <a:ext cx="1097280" cy="1183367"/>
            <a:chOff x="6312505" y="1155095"/>
            <a:chExt cx="1097280" cy="1183367"/>
          </a:xfrm>
        </p:grpSpPr>
        <p:sp>
          <p:nvSpPr>
            <p:cNvPr id="50" name="Right Triangle 49"/>
            <p:cNvSpPr/>
            <p:nvPr/>
          </p:nvSpPr>
          <p:spPr bwMode="auto">
            <a:xfrm rot="2700000">
              <a:off x="6775805" y="2155582"/>
              <a:ext cx="182880" cy="182880"/>
            </a:xfrm>
            <a:prstGeom prst="rtTriangl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" name="Arc 50"/>
            <p:cNvSpPr/>
            <p:nvPr/>
          </p:nvSpPr>
          <p:spPr bwMode="auto">
            <a:xfrm rot="5400000">
              <a:off x="6313835" y="1153765"/>
              <a:ext cx="1094620" cy="1097280"/>
            </a:xfrm>
            <a:prstGeom prst="arc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9102885" y="13322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h-CN" sz="2000" dirty="0">
                <a:latin typeface="Times New Roman" charset="0"/>
                <a:ea typeface="Times New Roman" charset="0"/>
                <a:cs typeface="Times New Roman" charset="0"/>
              </a:rPr>
              <a:t>推</a:t>
            </a:r>
          </a:p>
        </p:txBody>
      </p:sp>
      <p:sp>
        <p:nvSpPr>
          <p:cNvPr id="55" name="Right Triangle 54"/>
          <p:cNvSpPr/>
          <p:nvPr/>
        </p:nvSpPr>
        <p:spPr bwMode="auto">
          <a:xfrm rot="18900000">
            <a:off x="9532015" y="3139266"/>
            <a:ext cx="182880" cy="182880"/>
          </a:xfrm>
          <a:prstGeom prst="rtTriangl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6" name="Arc 55"/>
          <p:cNvSpPr/>
          <p:nvPr/>
        </p:nvSpPr>
        <p:spPr bwMode="auto">
          <a:xfrm>
            <a:off x="8343296" y="2676071"/>
            <a:ext cx="1282853" cy="1097280"/>
          </a:xfrm>
          <a:prstGeom prst="arc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90790" y="3230275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h-CN" sz="2000" dirty="0">
                <a:latin typeface="Times New Roman" charset="0"/>
                <a:ea typeface="Times New Roman" charset="0"/>
                <a:cs typeface="Times New Roman" charset="0"/>
              </a:rPr>
              <a:t>流行音乐</a:t>
            </a:r>
          </a:p>
        </p:txBody>
      </p:sp>
      <p:grpSp>
        <p:nvGrpSpPr>
          <p:cNvPr id="3" name="Group 57"/>
          <p:cNvGrpSpPr/>
          <p:nvPr/>
        </p:nvGrpSpPr>
        <p:grpSpPr>
          <a:xfrm>
            <a:off x="8551335" y="3787169"/>
            <a:ext cx="1097280" cy="1183367"/>
            <a:chOff x="6312505" y="1155095"/>
            <a:chExt cx="1097280" cy="1183367"/>
          </a:xfrm>
        </p:grpSpPr>
        <p:sp>
          <p:nvSpPr>
            <p:cNvPr id="59" name="Right Triangle 58"/>
            <p:cNvSpPr/>
            <p:nvPr/>
          </p:nvSpPr>
          <p:spPr bwMode="auto">
            <a:xfrm rot="2700000">
              <a:off x="6775805" y="2155582"/>
              <a:ext cx="182880" cy="182880"/>
            </a:xfrm>
            <a:prstGeom prst="rtTriangl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" name="Arc 59"/>
            <p:cNvSpPr/>
            <p:nvPr/>
          </p:nvSpPr>
          <p:spPr bwMode="auto">
            <a:xfrm rot="5400000">
              <a:off x="6313835" y="1153765"/>
              <a:ext cx="1094620" cy="1097280"/>
            </a:xfrm>
            <a:prstGeom prst="arc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973470" y="3951663"/>
            <a:ext cx="135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h-CN" sz="2000" dirty="0" err="1">
                <a:latin typeface="Times New Roman" charset="0"/>
                <a:ea typeface="Times New Roman" charset="0"/>
                <a:cs typeface="Times New Roman" charset="0"/>
              </a:rPr>
              <a:t>排队</a:t>
            </a:r>
            <a:endParaRPr xmlns:a="http://schemas.openxmlformats.org/drawingml/2006/main"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2" name="Arc 61"/>
          <p:cNvSpPr/>
          <p:nvPr/>
        </p:nvSpPr>
        <p:spPr bwMode="auto">
          <a:xfrm flipH="1">
            <a:off x="2470073" y="5292588"/>
            <a:ext cx="1282853" cy="1097280"/>
          </a:xfrm>
          <a:prstGeom prst="arc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4" name="Right Triangle 63"/>
          <p:cNvSpPr/>
          <p:nvPr/>
        </p:nvSpPr>
        <p:spPr bwMode="auto">
          <a:xfrm rot="18900000">
            <a:off x="2375473" y="5724061"/>
            <a:ext cx="182880" cy="182880"/>
          </a:xfrm>
          <a:prstGeom prst="rtTriangl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92738" y="5848003"/>
            <a:ext cx="135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h-CN" sz="2000" dirty="0" err="1">
                <a:latin typeface="Times New Roman" charset="0"/>
                <a:ea typeface="Times New Roman" charset="0"/>
                <a:cs typeface="Times New Roman" charset="0"/>
              </a:rPr>
              <a:t>出队</a:t>
            </a:r>
            <a:endParaRPr xmlns:a="http://schemas.openxmlformats.org/drawingml/2006/main"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626600" y="119517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h-CN" sz="3600" dirty="0">
                <a:solidFill>
                  <a:srgbClr val="FF0000"/>
                </a:solidFill>
                <a:latin typeface="Helvetica Neue"/>
                <a:cs typeface="Helvetica Neue"/>
              </a:rPr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626600" y="119517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h-CN" sz="3600" dirty="0">
                <a:solidFill>
                  <a:srgbClr val="FF0000"/>
                </a:solidFill>
                <a:latin typeface="Helvetica Neue"/>
                <a:cs typeface="Helvetica Neue"/>
              </a:rPr>
              <a:t>乙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626600" y="119517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h-CN" sz="3600" dirty="0">
                <a:solidFill>
                  <a:srgbClr val="FF0000"/>
                </a:solidFill>
                <a:latin typeface="Helvetica Neue"/>
                <a:cs typeface="Helvetica Neue"/>
              </a:rPr>
              <a:t>一个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851570" y="3798065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h-CN" sz="3600" dirty="0">
                <a:solidFill>
                  <a:srgbClr val="FF0000"/>
                </a:solidFill>
                <a:latin typeface="Helvetica Neue"/>
                <a:cs typeface="Helvetica Neue"/>
              </a:rPr>
              <a:t>一个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851570" y="3798065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h-CN" sz="3600" dirty="0">
                <a:solidFill>
                  <a:srgbClr val="FF0000"/>
                </a:solidFill>
                <a:latin typeface="Helvetica Neue"/>
                <a:cs typeface="Helvetica Neue"/>
              </a:rPr>
              <a:t>乙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851570" y="3798065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h-CN" sz="3600" dirty="0">
                <a:solidFill>
                  <a:srgbClr val="FF0000"/>
                </a:solidFill>
                <a:latin typeface="Helvetica Neue"/>
                <a:cs typeface="Helvetica Neue"/>
              </a:rPr>
              <a:t>C</a:t>
            </a: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6121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审查：</a:t>
            </a:r>
            <a:r xmlns:a="http://schemas.openxmlformats.org/drawingml/2006/main">
              <a:rPr lang="zh-CN" altLang="en-US" sz="4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堆</a:t>
            </a:r>
            <a:r xmlns:a="http://schemas.openxmlformats.org/drawingml/2006/main">
              <a:rPr lang="zh-CN" altLang="en-US" sz="4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VS</a:t>
            </a:r>
            <a:r xmlns:a="http://schemas.openxmlformats.org/drawingml/2006/main">
              <a:rPr lang="zh-CN" altLang="en-US" sz="4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队列</a:t>
            </a:r>
            <a:endParaRPr xmlns:a="http://schemas.openxmlformats.org/drawingml/2006/main" lang="en-US" altLang="zh-CN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98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C -0.00117 0.04838 -0.00248 0.09699 -0.02643 0.1199 C -0.05039 0.14282 -0.12448 0.13449 -0.14414 0.1375 " pathEditMode="relative" rAng="0" ptsTypes="AAA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14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14 0.1375 L -0.56406 0.13819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0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C -0.00117 0.04838 -0.00248 0.09699 -0.02643 0.1199 C -0.05039 0.14282 -0.12448 0.13449 -0.14414 0.1375 " pathEditMode="relative" rAng="0" ptsTypes="AAA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14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14 0.1375 L -0.47669 0.13819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2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C -0.00117 0.04838 -0.00248 0.09699 -0.02643 0.1199 C -0.05039 0.14282 -0.12448 0.13449 -0.14414 0.1375 " pathEditMode="relative" rAng="0" ptsTypes="AAA">
                                      <p:cBhvr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14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0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14 0.1375 L -0.37878 0.13634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3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878 0.13634 L -0.14544 0.13634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14 0.1375 C -0.09792 0.14004 -0.05156 0.14259 -0.02774 0.16273 C -0.00404 0.18264 -0.00612 0.24213 -0.00156 0.2581 " pathEditMode="relative" rAng="0" ptsTypes="AAA">
                                      <p:cBhvr>
                                        <p:cTn id="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2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669 0.13819 L -0.14948 0.13634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5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0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14 0.1375 C -0.09792 0.14004 -0.05156 0.14259 -0.02774 0.16273 C -0.00404 0.18264 -0.00612 0.24213 -0.00156 0.2581 " pathEditMode="relative" rAng="0" ptsTypes="AAA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2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6406 0.13819 L -0.1444 0.1375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7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0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14 0.1375 C -0.09792 0.14004 -0.05156 0.14259 -0.02774 0.16273 C -0.00404 0.18264 -0.00612 0.24213 -0.00156 0.2581 " pathEditMode="relative" rAng="0" ptsTypes="AAA"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2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C -0.00117 0.04838 -0.00248 0.09699 -0.02643 0.1199 C -0.05039 0.14282 -0.12448 0.13449 -0.14414 0.1375 " pathEditMode="relative" rAng="0" ptsTypes="AAA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14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14 0.1375 L -0.58919 0.13819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C -0.00117 0.04838 -0.00248 0.09699 -0.02643 0.1199 C -0.05039 0.14282 -0.12448 0.13449 -0.14414 0.1375 " pathEditMode="relative" rAng="0" ptsTypes="AAA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14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0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14 0.1375 L -0.49675 0.13819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3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C -0.00118 0.04838 -0.00248 0.09699 -0.02644 0.11991 C -0.05039 0.14283 -0.12448 0.13449 -0.14414 0.1375 " pathEditMode="relative" rAng="0" ptsTypes="AAA">
                                      <p:cBhvr>
                                        <p:cTn id="9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14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0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14 0.1375 L -0.40274 0.1382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3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919 0.13819 C -0.65521 0.14421 -0.72123 0.15046 -0.75873 0.17338 C -0.79623 0.19629 -0.80508 0.25856 -0.81419 0.27569 " pathEditMode="relative" rAng="0" ptsTypes="AAA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6875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675 0.13819 L -0.59063 0.13819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1" y="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883 0.1382 L -0.49675 0.1382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919 0.13819 C -0.65521 0.14421 -0.72123 0.15046 -0.75873 0.17338 C -0.79623 0.19629 -0.80508 0.25856 -0.81419 0.27569 " pathEditMode="relative" rAng="0" ptsTypes="AAA">
                                      <p:cBhvr>
                                        <p:cTn id="1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6875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675 0.1382 L -0.58855 0.13866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69 0.13889 C -0.64584 0.13658 -0.70886 0.13449 -0.74675 0.15648 C -0.78451 0.17847 -0.79948 0.25185 -0.81003 0.27107 " pathEditMode="relative" rAng="0" ptsTypes="AAA">
                                      <p:cBhvr>
                                        <p:cTn id="12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67" y="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0" grpId="1"/>
      <p:bldP spid="70" grpId="2"/>
      <p:bldP spid="70" grpId="3"/>
      <p:bldP spid="70" grpId="4"/>
      <p:bldP spid="70" grpId="5"/>
      <p:bldP spid="34" grpId="0"/>
      <p:bldP spid="34" grpId="1"/>
      <p:bldP spid="34" grpId="2"/>
      <p:bldP spid="34" grpId="3"/>
      <p:bldP spid="34" grpId="4"/>
      <p:bldP spid="34" grpId="5"/>
      <p:bldP spid="35" grpId="0"/>
      <p:bldP spid="35" grpId="1"/>
      <p:bldP spid="35" grpId="2"/>
      <p:bldP spid="35" grpId="3"/>
      <p:bldP spid="35" grpId="4"/>
      <p:bldP spid="35" grpId="5"/>
      <p:bldP spid="36" grpId="0"/>
      <p:bldP spid="36" grpId="1"/>
      <p:bldP spid="36" grpId="2"/>
      <p:bldP spid="36" grpId="3"/>
      <p:bldP spid="36" grpId="4"/>
      <p:bldP spid="37" grpId="0"/>
      <p:bldP spid="37" grpId="1"/>
      <p:bldP spid="37" grpId="2"/>
      <p:bldP spid="37" grpId="3"/>
      <p:bldP spid="38" grpId="0" build="allAtOnce"/>
      <p:bldP spid="38" grpId="1" build="allAtOnce"/>
      <p:bldP spid="38" grpId="2" build="allAtOnce"/>
      <p:bldP spid="38" grpId="3" build="allAtOnce"/>
      <p:bldP spid="38" grpId="4" build="allAtOnce"/>
      <p:bldP spid="38" grpId="5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2A18B52C-CA99-4C9D-9110-625105DD29F1}"/>
              </a:ext>
            </a:extLst>
          </p:cNvPr>
          <p:cNvSpPr txBox="1">
            <a:spLocks/>
          </p:cNvSpPr>
          <p:nvPr/>
        </p:nvSpPr>
        <p:spPr>
          <a:xfrm>
            <a:off x="368300" y="375894"/>
            <a:ext cx="3937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审查：</a:t>
            </a:r>
            <a:r xmlns:a="http://schemas.openxmlformats.org/drawingml/2006/main">
              <a:rPr lang="zh-CN" altLang="en-US" sz="4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4400" b="1" dirty="0">
                <a:latin typeface="Times New Roman" charset="0"/>
                <a:ea typeface="Times New Roman" charset="0"/>
                <a:cs typeface="Times New Roman" charset="0"/>
              </a:rPr>
              <a:t>地图</a:t>
            </a:r>
            <a:endParaRPr xmlns:a="http://schemas.openxmlformats.org/drawingml/2006/main" lang="en-US" altLang="zh-CN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BA73123-451F-4A3A-B0D1-B2646EBA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60" y="1061694"/>
            <a:ext cx="4953000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类似于 Python 中的字典</a:t>
            </a:r>
            <a:endParaRPr xmlns:a="http://schemas.openxmlformats.org/drawingml/2006/main" lang="en-US" altLang="zh-CN" sz="2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一个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地图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包含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核心价值</a:t>
            </a:r>
            <a:r xmlns:a="http://schemas.openxmlformats.org/drawingml/2006/main">
              <a:rPr lang="zh-CN" altLang="en-US" sz="28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对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，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在哪里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这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可以比较和排序键</a:t>
            </a:r>
          </a:p>
          <a:p>
            <a:pPr marL="0" indent="0">
              <a:buNone/>
            </a:pPr>
            <a:endParaRPr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地图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用途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这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钥匙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至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定位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这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价值，</a:t>
            </a:r>
            <a:r xmlns:a="http://schemas.openxmlformats.org/drawingml/2006/main"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 xmlns:a="http://schemas.openxmlformats.org/drawingml/2006/main">
              <a:rPr lang="zh-CN" altLang="zh-CN" sz="2800" dirty="0">
                <a:latin typeface="Times New Roman" charset="0"/>
                <a:ea typeface="Times New Roman" charset="0"/>
                <a:cs typeface="Times New Roman" charset="0"/>
              </a:rPr>
              <a:t>而 Vector 和 Array 使用索引来定位值</a:t>
            </a:r>
          </a:p>
          <a:p>
            <a:endParaRPr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960" y="1498373"/>
            <a:ext cx="6171591" cy="460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47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肥皂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13789</TotalTime>
  <Words>1121</Words>
  <Application>Microsoft Office PowerPoint</Application>
  <PresentationFormat>Widescreen</PresentationFormat>
  <Paragraphs>187</Paragraphs>
  <Slides>29</Slides>
  <Notes>24</Notes>
  <HiddenSlides>0</HiddenSlides>
  <MMClips>0</MMClips>
  <ScaleCrop>false</ScaleCrop>
  <HeadingPairs>
    <vt:vector size="6" baseType="variant">
      <vt:variant>
        <vt:lpstr>https://go.microsoft.com/fwlink/?linkid=2090448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Helvetica Neue</vt:lpstr>
      <vt:lpstr>等线</vt:lpstr>
      <vt:lpstr>Arial</vt:lpstr>
      <vt:lpstr>Century Gothic</vt:lpstr>
      <vt:lpstr>Courier New</vt:lpstr>
      <vt:lpstr>Times New Roman</vt:lpstr>
      <vt:lpstr>Wingdings</vt:lpstr>
      <vt:lpstr>肥皂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the Programming Environment</dc:title>
  <dc:creator>王帅</dc:creator>
  <cp:lastModifiedBy>Zhiyuan Zhao (SSE, 120090128)</cp:lastModifiedBy>
  <cp:revision>155</cp:revision>
  <dcterms:created xsi:type="dcterms:W3CDTF">2018-01-09T12:09:06Z</dcterms:created>
  <dcterms:modified xsi:type="dcterms:W3CDTF">2022-09-24T08:24:49Z</dcterms:modified>
</cp:coreProperties>
</file>