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notesMasterIdLst>
    <p:notesMasterId r:id="rId31"/>
  </p:notesMasterIdLst>
  <p:sldIdLst>
    <p:sldId id="566" r:id="rId2"/>
    <p:sldId id="556" r:id="rId3"/>
    <p:sldId id="574" r:id="rId4"/>
    <p:sldId id="575" r:id="rId5"/>
    <p:sldId id="278" r:id="rId6"/>
    <p:sldId id="586" r:id="rId7"/>
    <p:sldId id="587" r:id="rId8"/>
    <p:sldId id="591" r:id="rId9"/>
    <p:sldId id="589" r:id="rId10"/>
    <p:sldId id="590" r:id="rId11"/>
    <p:sldId id="592" r:id="rId12"/>
    <p:sldId id="576" r:id="rId13"/>
    <p:sldId id="577" r:id="rId14"/>
    <p:sldId id="578" r:id="rId15"/>
    <p:sldId id="585" r:id="rId16"/>
    <p:sldId id="580" r:id="rId17"/>
    <p:sldId id="579" r:id="rId18"/>
    <p:sldId id="581" r:id="rId19"/>
    <p:sldId id="582" r:id="rId20"/>
    <p:sldId id="600" r:id="rId21"/>
    <p:sldId id="593" r:id="rId22"/>
    <p:sldId id="594" r:id="rId23"/>
    <p:sldId id="583" r:id="rId24"/>
    <p:sldId id="584" r:id="rId25"/>
    <p:sldId id="595" r:id="rId26"/>
    <p:sldId id="597" r:id="rId27"/>
    <p:sldId id="596" r:id="rId28"/>
    <p:sldId id="599" r:id="rId29"/>
    <p:sldId id="29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69"/>
  </p:normalViewPr>
  <p:slideViewPr>
    <p:cSldViewPr snapToGrid="0">
      <p:cViewPr varScale="1">
        <p:scale>
          <a:sx n="68" d="100"/>
          <a:sy n="68" d="100"/>
        </p:scale>
        <p:origin x="24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yuan Zhao (SSE, 120090128)" userId="7d06ad61-7bca-4fc6-b342-ac2d5c1d427b" providerId="ADAL" clId="{691C8821-91DD-4DD3-917F-CF3393AD06A7}"/>
    <pc:docChg chg="custSel modSld">
      <pc:chgData name="Zhiyuan Zhao (SSE, 120090128)" userId="7d06ad61-7bca-4fc6-b342-ac2d5c1d427b" providerId="ADAL" clId="{691C8821-91DD-4DD3-917F-CF3393AD06A7}" dt="2022-09-24T06:39:10.847" v="57"/>
      <pc:docMkLst>
        <pc:docMk/>
      </pc:docMkLst>
      <pc:sldChg chg="modSp mod">
        <pc:chgData name="Zhiyuan Zhao (SSE, 120090128)" userId="7d06ad61-7bca-4fc6-b342-ac2d5c1d427b" providerId="ADAL" clId="{691C8821-91DD-4DD3-917F-CF3393AD06A7}" dt="2022-09-24T03:29:32.927" v="3" actId="20577"/>
        <pc:sldMkLst>
          <pc:docMk/>
          <pc:sldMk cId="3183408455" sldId="293"/>
        </pc:sldMkLst>
        <pc:spChg chg="mod">
          <ac:chgData name="Zhiyuan Zhao (SSE, 120090128)" userId="7d06ad61-7bca-4fc6-b342-ac2d5c1d427b" providerId="ADAL" clId="{691C8821-91DD-4DD3-917F-CF3393AD06A7}" dt="2022-09-24T03:29:32.927" v="3" actId="20577"/>
          <ac:spMkLst>
            <pc:docMk/>
            <pc:sldMk cId="3183408455" sldId="293"/>
            <ac:spMk id="3" creationId="{8DDBC796-7F4E-477F-B9AD-D245BC784D4F}"/>
          </ac:spMkLst>
        </pc:spChg>
      </pc:sldChg>
      <pc:sldChg chg="modSp mod">
        <pc:chgData name="Zhiyuan Zhao (SSE, 120090128)" userId="7d06ad61-7bca-4fc6-b342-ac2d5c1d427b" providerId="ADAL" clId="{691C8821-91DD-4DD3-917F-CF3393AD06A7}" dt="2022-09-24T02:47:30.429" v="2" actId="1076"/>
        <pc:sldMkLst>
          <pc:docMk/>
          <pc:sldMk cId="1920195770" sldId="574"/>
        </pc:sldMkLst>
        <pc:spChg chg="mod">
          <ac:chgData name="Zhiyuan Zhao (SSE, 120090128)" userId="7d06ad61-7bca-4fc6-b342-ac2d5c1d427b" providerId="ADAL" clId="{691C8821-91DD-4DD3-917F-CF3393AD06A7}" dt="2022-09-24T02:47:30.429" v="2" actId="1076"/>
          <ac:spMkLst>
            <pc:docMk/>
            <pc:sldMk cId="1920195770" sldId="574"/>
            <ac:spMk id="3" creationId="{00000000-0000-0000-0000-000000000000}"/>
          </ac:spMkLst>
        </pc:spChg>
      </pc:sldChg>
      <pc:sldChg chg="addSp modSp mod modAnim">
        <pc:chgData name="Zhiyuan Zhao (SSE, 120090128)" userId="7d06ad61-7bca-4fc6-b342-ac2d5c1d427b" providerId="ADAL" clId="{691C8821-91DD-4DD3-917F-CF3393AD06A7}" dt="2022-09-24T06:39:10.847" v="57"/>
        <pc:sldMkLst>
          <pc:docMk/>
          <pc:sldMk cId="1706366490" sldId="578"/>
        </pc:sldMkLst>
        <pc:spChg chg="add mod">
          <ac:chgData name="Zhiyuan Zhao (SSE, 120090128)" userId="7d06ad61-7bca-4fc6-b342-ac2d5c1d427b" providerId="ADAL" clId="{691C8821-91DD-4DD3-917F-CF3393AD06A7}" dt="2022-09-24T06:37:49.980" v="45" actId="1076"/>
          <ac:spMkLst>
            <pc:docMk/>
            <pc:sldMk cId="1706366490" sldId="578"/>
            <ac:spMk id="2" creationId="{80649D1C-0EAA-624C-2950-37DC3F58E095}"/>
          </ac:spMkLst>
        </pc:spChg>
        <pc:spChg chg="mod">
          <ac:chgData name="Zhiyuan Zhao (SSE, 120090128)" userId="7d06ad61-7bca-4fc6-b342-ac2d5c1d427b" providerId="ADAL" clId="{691C8821-91DD-4DD3-917F-CF3393AD06A7}" dt="2022-09-24T06:37:19.551" v="32" actId="20577"/>
          <ac:spMkLst>
            <pc:docMk/>
            <pc:sldMk cId="1706366490" sldId="578"/>
            <ac:spMk id="8" creationId="{9BA73123-451F-4A3A-B0D1-B2646EBA3E5F}"/>
          </ac:spMkLst>
        </pc:spChg>
      </pc:sldChg>
      <pc:sldChg chg="modSp mod">
        <pc:chgData name="Zhiyuan Zhao (SSE, 120090128)" userId="7d06ad61-7bca-4fc6-b342-ac2d5c1d427b" providerId="ADAL" clId="{691C8821-91DD-4DD3-917F-CF3393AD06A7}" dt="2022-09-24T03:42:26.267" v="9" actId="1076"/>
        <pc:sldMkLst>
          <pc:docMk/>
          <pc:sldMk cId="705348377" sldId="586"/>
        </pc:sldMkLst>
        <pc:spChg chg="mod">
          <ac:chgData name="Zhiyuan Zhao (SSE, 120090128)" userId="7d06ad61-7bca-4fc6-b342-ac2d5c1d427b" providerId="ADAL" clId="{691C8821-91DD-4DD3-917F-CF3393AD06A7}" dt="2022-09-24T03:42:25.174" v="8" actId="1076"/>
          <ac:spMkLst>
            <pc:docMk/>
            <pc:sldMk cId="705348377" sldId="586"/>
            <ac:spMk id="10" creationId="{9BA73123-451F-4A3A-B0D1-B2646EBA3E5F}"/>
          </ac:spMkLst>
        </pc:spChg>
        <pc:picChg chg="mod">
          <ac:chgData name="Zhiyuan Zhao (SSE, 120090128)" userId="7d06ad61-7bca-4fc6-b342-ac2d5c1d427b" providerId="ADAL" clId="{691C8821-91DD-4DD3-917F-CF3393AD06A7}" dt="2022-09-24T03:42:26.267" v="9" actId="1076"/>
          <ac:picMkLst>
            <pc:docMk/>
            <pc:sldMk cId="705348377" sldId="586"/>
            <ac:picMk id="5" creationId="{03C200F7-ACDD-4500-8A59-52478C4290D6}"/>
          </ac:picMkLst>
        </pc:picChg>
      </pc:sldChg>
      <pc:sldChg chg="modSp mod">
        <pc:chgData name="Zhiyuan Zhao (SSE, 120090128)" userId="7d06ad61-7bca-4fc6-b342-ac2d5c1d427b" providerId="ADAL" clId="{691C8821-91DD-4DD3-917F-CF3393AD06A7}" dt="2022-09-24T03:42:47.524" v="17" actId="1076"/>
        <pc:sldMkLst>
          <pc:docMk/>
          <pc:sldMk cId="1411615049" sldId="587"/>
        </pc:sldMkLst>
        <pc:spChg chg="mod">
          <ac:chgData name="Zhiyuan Zhao (SSE, 120090128)" userId="7d06ad61-7bca-4fc6-b342-ac2d5c1d427b" providerId="ADAL" clId="{691C8821-91DD-4DD3-917F-CF3393AD06A7}" dt="2022-09-24T03:42:33.687" v="10" actId="1076"/>
          <ac:spMkLst>
            <pc:docMk/>
            <pc:sldMk cId="1411615049" sldId="587"/>
            <ac:spMk id="10" creationId="{9BA73123-451F-4A3A-B0D1-B2646EBA3E5F}"/>
          </ac:spMkLst>
        </pc:spChg>
        <pc:picChg chg="mod">
          <ac:chgData name="Zhiyuan Zhao (SSE, 120090128)" userId="7d06ad61-7bca-4fc6-b342-ac2d5c1d427b" providerId="ADAL" clId="{691C8821-91DD-4DD3-917F-CF3393AD06A7}" dt="2022-09-24T03:42:47.524" v="17" actId="1076"/>
          <ac:picMkLst>
            <pc:docMk/>
            <pc:sldMk cId="1411615049" sldId="587"/>
            <ac:picMk id="6" creationId="{C8A62B0F-2606-460F-8C44-4E24E23B806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45D88-E35A-434B-983C-A941E355381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621D9-3D5A-4741-9215-207C2DB2D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05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989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46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46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87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53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229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56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2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56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5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FB6297-3218-394A-96EC-B97D5760B6BD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1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658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6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FB6297-3218-394A-96EC-B97D5760B6BD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1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40 Show </a:t>
            </a:r>
            <a:r>
              <a:rPr lang="en-US" dirty="0"/>
              <a:t>example: </a:t>
            </a:r>
            <a:r>
              <a:rPr lang="en-US" dirty="0" err="1"/>
              <a:t>CheckoutLine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01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46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46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46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4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17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BAFB0-F546-D842-9ACA-727FFD6685A6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215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2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0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07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643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12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7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3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3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8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7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2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8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6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135021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1600" y="1173922"/>
            <a:ext cx="4368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CSC3002</a:t>
            </a:r>
            <a:r>
              <a:rPr kumimoji="1"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Tutorial</a:t>
            </a:r>
            <a:r>
              <a:rPr kumimoji="1"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  <a:p>
            <a:pPr algn="ctr"/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sz="7200" dirty="0">
                <a:latin typeface="Times New Roman" charset="0"/>
                <a:ea typeface="Times New Roman" charset="0"/>
                <a:cs typeface="Times New Roman" charset="0"/>
              </a:rPr>
              <a:t>Collections</a:t>
            </a:r>
          </a:p>
          <a:p>
            <a:pPr algn="ctr"/>
            <a:endParaRPr kumimoji="1"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Zhiyuan Zhao</a:t>
            </a:r>
          </a:p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120090128</a:t>
            </a:r>
          </a:p>
          <a:p>
            <a:pPr algn="ctr"/>
            <a:endParaRPr kumimoji="1" lang="zh-CN" altLang="en-US" sz="7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8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3937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Review:</a:t>
            </a:r>
            <a:r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Set</a:t>
            </a:r>
            <a:endParaRPr lang="en-US" altLang="zh-CN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526488"/>
            <a:ext cx="5118100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Set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models the mathematical abstraction of a set</a:t>
            </a:r>
          </a:p>
          <a:p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The elements of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set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are unordered and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each value appears only once (no duplicate)</a:t>
            </a:r>
          </a:p>
          <a:p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Eliminate repeat elements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66E213-4D6F-457E-AB13-BDB221BC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1375128"/>
            <a:ext cx="5992989" cy="476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1500" y="1612900"/>
            <a:ext cx="112903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Aft>
                <a:spcPts val="1440"/>
              </a:spcAft>
              <a:buFontTx/>
              <a:buChar char="•"/>
            </a:pPr>
            <a:r>
              <a:rPr lang="en-US" altLang="zh-CN" sz="2600" b="0" dirty="0">
                <a:latin typeface="Times New Roman" charset="0"/>
                <a:ea typeface="Times New Roman" charset="0"/>
                <a:cs typeface="Times New Roman" charset="0"/>
              </a:rPr>
              <a:t>The modern approach to </a:t>
            </a:r>
            <a:r>
              <a:rPr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iterate over a collection </a:t>
            </a:r>
            <a:r>
              <a:rPr lang="en-US" altLang="zh-CN" sz="2600" b="0" dirty="0">
                <a:latin typeface="Times New Roman" charset="0"/>
                <a:ea typeface="Times New Roman" charset="0"/>
                <a:cs typeface="Times New Roman" charset="0"/>
              </a:rPr>
              <a:t>is to use a general tool called an </a:t>
            </a:r>
            <a:r>
              <a:rPr lang="en-US" altLang="zh-CN" sz="2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iterator</a:t>
            </a:r>
            <a:r>
              <a:rPr lang="en-US" altLang="zh-CN" sz="2600" b="0" dirty="0">
                <a:latin typeface="Times New Roman" charset="0"/>
                <a:ea typeface="Times New Roman" charset="0"/>
                <a:cs typeface="Times New Roman" charset="0"/>
              </a:rPr>
              <a:t> that delivers the elements of the collection, one at a time.</a:t>
            </a:r>
          </a:p>
          <a:p>
            <a:pPr marL="342900" indent="-342900">
              <a:lnSpc>
                <a:spcPct val="85000"/>
              </a:lnSpc>
              <a:spcAft>
                <a:spcPts val="1440"/>
              </a:spcAft>
              <a:buClr>
                <a:schemeClr val="tx1"/>
              </a:buClr>
              <a:buFontTx/>
              <a:buChar char="•"/>
            </a:pPr>
            <a:r>
              <a:rPr lang="en-US" altLang="zh-CN" sz="2600" b="0" dirty="0">
                <a:latin typeface="Times New Roman" charset="0"/>
                <a:ea typeface="Times New Roman" charset="0"/>
                <a:cs typeface="Times New Roman" charset="0"/>
              </a:rPr>
              <a:t>C++11 uses a </a:t>
            </a:r>
            <a:r>
              <a:rPr lang="en-US" altLang="zh-CN" sz="2600" i="1" dirty="0">
                <a:latin typeface="Times New Roman" charset="0"/>
                <a:ea typeface="Times New Roman" charset="0"/>
                <a:cs typeface="Times New Roman" charset="0"/>
              </a:rPr>
              <a:t>range-based for</a:t>
            </a:r>
            <a:r>
              <a:rPr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i="1" dirty="0">
                <a:latin typeface="Times New Roman" charset="0"/>
                <a:ea typeface="Times New Roman" charset="0"/>
                <a:cs typeface="Times New Roman" charset="0"/>
              </a:rPr>
              <a:t>statement</a:t>
            </a:r>
            <a:r>
              <a:rPr lang="en-US" altLang="zh-CN" sz="2600" b="0" dirty="0">
                <a:latin typeface="Times New Roman" charset="0"/>
                <a:ea typeface="Times New Roman" charset="0"/>
                <a:cs typeface="Times New Roman" charset="0"/>
              </a:rPr>
              <a:t> to simplify iterators:</a:t>
            </a:r>
          </a:p>
          <a:p>
            <a:pPr marL="342900" indent="-342900">
              <a:lnSpc>
                <a:spcPct val="85000"/>
              </a:lnSpc>
              <a:spcAft>
                <a:spcPts val="1440"/>
              </a:spcAft>
              <a:buClr>
                <a:schemeClr val="tx1"/>
              </a:buClr>
              <a:buFontTx/>
              <a:buChar char="•"/>
            </a:pPr>
            <a:endParaRPr lang="en-US" altLang="zh-CN" sz="2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85000"/>
              </a:lnSpc>
              <a:spcAft>
                <a:spcPts val="1440"/>
              </a:spcAft>
              <a:buFontTx/>
              <a:buChar char="•"/>
            </a:pPr>
            <a:endParaRPr lang="en-US" altLang="zh-CN" sz="2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85000"/>
              </a:lnSpc>
              <a:spcAft>
                <a:spcPts val="1440"/>
              </a:spcAft>
              <a:buFontTx/>
              <a:buChar char="•"/>
            </a:pPr>
            <a:endParaRPr lang="en-US" altLang="zh-CN" sz="2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85000"/>
              </a:lnSpc>
              <a:spcAft>
                <a:spcPts val="1440"/>
              </a:spcAft>
              <a:buFontTx/>
              <a:buChar char="•"/>
            </a:pPr>
            <a:r>
              <a:rPr lang="en-US" altLang="zh-CN" sz="2600" b="0" dirty="0">
                <a:latin typeface="Times New Roman" charset="0"/>
                <a:ea typeface="Times New Roman" charset="0"/>
                <a:cs typeface="Times New Roman" charset="0"/>
              </a:rPr>
              <a:t>The Stanford libraries implement the same idea like this: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873500" y="3109012"/>
            <a:ext cx="4191000" cy="120032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charset="0"/>
              </a:rPr>
              <a:t>for (string key : map) {</a:t>
            </a:r>
          </a:p>
          <a:p>
            <a:r>
              <a:rPr lang="en-US" sz="1800" dirty="0">
                <a:latin typeface="Courier New" charset="0"/>
              </a:rPr>
              <a:t>    </a:t>
            </a:r>
            <a:r>
              <a:rPr lang="en-US" sz="1800" b="0" dirty="0"/>
              <a:t>. . . </a:t>
            </a:r>
            <a:r>
              <a:rPr lang="en-US" sz="1800" b="0" i="1" dirty="0"/>
              <a:t>code to process that key . . .</a:t>
            </a:r>
            <a:endParaRPr lang="en-US" sz="1800" dirty="0">
              <a:latin typeface="Courier New" charset="0"/>
            </a:endParaRPr>
          </a:p>
          <a:p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873500" y="5135906"/>
            <a:ext cx="4191000" cy="120032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 charset="0"/>
              </a:rPr>
              <a:t>foreach</a:t>
            </a:r>
            <a:r>
              <a:rPr lang="en-US" sz="1800" dirty="0">
                <a:latin typeface="Courier New" charset="0"/>
              </a:rPr>
              <a:t> (string key in map) {</a:t>
            </a:r>
          </a:p>
          <a:p>
            <a:r>
              <a:rPr lang="en-US" sz="1800" dirty="0">
                <a:latin typeface="Courier New" charset="0"/>
              </a:rPr>
              <a:t>    </a:t>
            </a:r>
            <a:r>
              <a:rPr lang="en-US" sz="1800" b="0" dirty="0"/>
              <a:t>. . . </a:t>
            </a:r>
            <a:r>
              <a:rPr lang="en-US" sz="1800" b="0" i="1" dirty="0"/>
              <a:t>code to process that key . . .</a:t>
            </a:r>
            <a:endParaRPr lang="en-US" sz="1800" dirty="0">
              <a:latin typeface="Courier New" charset="0"/>
            </a:endParaRPr>
          </a:p>
          <a:p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382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Review:</a:t>
            </a:r>
            <a:r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Iterating over a collection</a:t>
            </a:r>
            <a:endParaRPr lang="en-US" altLang="zh-CN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0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51D2592-E138-473F-BE6A-A3496126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2092712"/>
            <a:ext cx="5687319" cy="439698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Example1: Tic-tac-toe check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566068"/>
            <a:ext cx="4184650" cy="686342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The game of Tic-tac-toe: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0" indent="0">
              <a:buNone/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7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FAD940-B799-4A30-8848-228A6A190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14"/>
          <a:stretch/>
        </p:blipFill>
        <p:spPr>
          <a:xfrm>
            <a:off x="3193678" y="3119094"/>
            <a:ext cx="2267322" cy="25672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2171AE-CBC7-4EF8-BA89-7F6FA835A1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44" b="2150"/>
          <a:stretch/>
        </p:blipFill>
        <p:spPr>
          <a:xfrm>
            <a:off x="6716331" y="3119094"/>
            <a:ext cx="2326370" cy="2567238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535" y="1747494"/>
            <a:ext cx="8513381" cy="999333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This example aims to </a:t>
            </a:r>
            <a:r>
              <a:rPr lang="en-US" altLang="zh-CN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check which player wins the game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by the state of the grid, instead of simulating the game.</a:t>
            </a:r>
            <a:endParaRPr lang="en-US" altLang="zh-CN" sz="2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Example1: Tic-tac-toe check</a:t>
            </a:r>
          </a:p>
        </p:txBody>
      </p:sp>
    </p:spTree>
    <p:extLst>
      <p:ext uri="{BB962C8B-B14F-4D97-AF65-F5344CB8AC3E}">
        <p14:creationId xmlns:p14="http://schemas.microsoft.com/office/powerpoint/2010/main" val="214671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 txBox="1">
            <a:spLocks/>
          </p:cNvSpPr>
          <p:nvPr/>
        </p:nvSpPr>
        <p:spPr>
          <a:xfrm>
            <a:off x="478734" y="1747492"/>
            <a:ext cx="10814106" cy="4484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Question: How to implement a </a:t>
            </a:r>
            <a:r>
              <a:rPr lang="en-US" altLang="zh-CN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3*3 board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?</a:t>
            </a:r>
          </a:p>
          <a:p>
            <a:pPr marL="0" indent="0">
              <a:buNone/>
            </a:pPr>
            <a:r>
              <a:rPr lang="en-US" altLang="zh-CN" sz="2600" b="1" dirty="0">
                <a:latin typeface="Times New Roman" charset="0"/>
                <a:cs typeface="Times New Roman" charset="0"/>
              </a:rPr>
              <a:t>	</a:t>
            </a:r>
            <a:r>
              <a:rPr lang="sw-KE" altLang="zh-CN" sz="2800" b="1" dirty="0">
                <a:latin typeface="Times New Roman" pitchFamily="18" charset="0"/>
                <a:cs typeface="Times New Roman" pitchFamily="18" charset="0"/>
              </a:rPr>
              <a:t>Vector&lt; Vector&lt;char&gt; &gt; board(3, vector&lt;char&gt;(3));  </a:t>
            </a:r>
            <a:endParaRPr lang="sw-KE" altLang="zh-CN" sz="2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sw-KE" altLang="zh-CN" sz="2800" b="1" dirty="0">
                <a:latin typeface="Times New Roman" charset="0"/>
                <a:ea typeface="Times New Roman" charset="0"/>
                <a:cs typeface="Times New Roman" charset="0"/>
              </a:rPr>
              <a:t>	Vector&lt;string&gt; board(3);</a:t>
            </a:r>
          </a:p>
          <a:p>
            <a:pPr marL="0" indent="0">
              <a:buNone/>
            </a:pPr>
            <a:r>
              <a:rPr lang="sw-KE" altLang="zh-CN" sz="2800" b="1" dirty="0">
                <a:latin typeface="Times New Roman" charset="0"/>
                <a:ea typeface="Times New Roman" charset="0"/>
                <a:cs typeface="Times New Roman" charset="0"/>
              </a:rPr>
              <a:t>	Vector&lt;int&gt; board(9);</a:t>
            </a:r>
          </a:p>
          <a:p>
            <a:pPr marL="0" indent="0">
              <a:buNone/>
            </a:pPr>
            <a:r>
              <a:rPr lang="sw-KE" altLang="zh-CN" sz="2800" b="1" dirty="0">
                <a:latin typeface="Times New Roman" charset="0"/>
                <a:ea typeface="Times New Roman" charset="0"/>
                <a:cs typeface="Times New Roman" charset="0"/>
              </a:rPr>
              <a:t>	string board; </a:t>
            </a:r>
          </a:p>
          <a:p>
            <a:pPr marL="0" indent="0">
              <a:buNone/>
            </a:pPr>
            <a:r>
              <a:rPr lang="en-US" altLang="zh-CN" sz="2600" b="1" dirty="0">
                <a:latin typeface="Times New Roman" charset="0"/>
                <a:ea typeface="Times New Roman" charset="0"/>
                <a:cs typeface="Times New Roman" charset="0"/>
              </a:rPr>
              <a:t>	char board[9];</a:t>
            </a:r>
          </a:p>
          <a:p>
            <a:pPr marL="0" indent="0">
              <a:buNone/>
            </a:pPr>
            <a:r>
              <a:rPr lang="en-US" altLang="zh-CN" sz="2600" b="1" dirty="0">
                <a:latin typeface="Times New Roman" charset="0"/>
                <a:ea typeface="Times New Roman" charset="0"/>
                <a:cs typeface="Times New Roman" charset="0"/>
              </a:rPr>
              <a:t>	Grid&lt;char&gt; board(3, 3);</a:t>
            </a:r>
          </a:p>
          <a:p>
            <a:pPr marL="0" indent="0">
              <a:buNone/>
            </a:pPr>
            <a:r>
              <a:rPr lang="en-US" altLang="zh-CN" sz="2600" b="1" dirty="0">
                <a:latin typeface="Times New Roman" charset="0"/>
                <a:ea typeface="Times New Roman" charset="0"/>
                <a:cs typeface="Times New Roman" charset="0"/>
              </a:rPr>
              <a:t>	……</a:t>
            </a:r>
            <a:endParaRPr lang="sw-KE" altLang="zh-CN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0BAD9C-2639-4A3D-8A47-09B0CCED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00" y="3699276"/>
            <a:ext cx="2639130" cy="2124724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Example1: Tic-tac-toe check</a:t>
            </a:r>
          </a:p>
        </p:txBody>
      </p:sp>
    </p:spTree>
    <p:extLst>
      <p:ext uri="{BB962C8B-B14F-4D97-AF65-F5344CB8AC3E}">
        <p14:creationId xmlns:p14="http://schemas.microsoft.com/office/powerpoint/2010/main" val="17063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 txBox="1">
            <a:spLocks/>
          </p:cNvSpPr>
          <p:nvPr/>
        </p:nvSpPr>
        <p:spPr>
          <a:xfrm>
            <a:off x="495298" y="1747493"/>
            <a:ext cx="8420995" cy="4484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Question: How to check the </a:t>
            </a:r>
            <a:r>
              <a:rPr lang="en-US" altLang="zh-CN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wining status of the board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?</a:t>
            </a:r>
          </a:p>
          <a:p>
            <a:pPr marL="0" indent="0">
              <a:buNone/>
            </a:pPr>
            <a:r>
              <a:rPr lang="en-US" altLang="zh-CN" sz="2600" b="1" dirty="0">
                <a:latin typeface="Times New Roman" charset="0"/>
                <a:cs typeface="Times New Roman" charset="0"/>
              </a:rPr>
              <a:t>	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Check a line</a:t>
            </a:r>
          </a:p>
          <a:p>
            <a:pPr marL="0" indent="0">
              <a:buNone/>
            </a:pPr>
            <a:r>
              <a:rPr lang="en-US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	Check the whole</a:t>
            </a:r>
            <a:endParaRPr lang="sw-KE" altLang="zh-CN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Example1: Tic-tac-toe check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294" y="2375451"/>
            <a:ext cx="3948251" cy="374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44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78D009-B4CF-4B6E-ABDE-21DF7B5F7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30" y="2222500"/>
            <a:ext cx="5532188" cy="41050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FF0850-A790-4BFD-88AA-6DC0FB9CB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766" y="2441258"/>
            <a:ext cx="3040821" cy="3363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D6EDE5-CF23-4415-A7F4-AC33DE37F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057" y="4202820"/>
            <a:ext cx="2639130" cy="2124724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3C2A79E0-5CF8-4315-8C0C-09D3BC9677D5}"/>
              </a:ext>
            </a:extLst>
          </p:cNvPr>
          <p:cNvSpPr/>
          <p:nvPr/>
        </p:nvSpPr>
        <p:spPr>
          <a:xfrm>
            <a:off x="9324622" y="2991555"/>
            <a:ext cx="395111" cy="874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566068"/>
            <a:ext cx="9188450" cy="656432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Function implementation </a:t>
            </a:r>
            <a:r>
              <a:rPr lang="mr-IN" altLang="zh-CN" sz="28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check the winner of a given state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0" indent="0">
              <a:buNone/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Example1: Tic-tac-toe check</a:t>
            </a:r>
          </a:p>
        </p:txBody>
      </p:sp>
    </p:spTree>
    <p:extLst>
      <p:ext uri="{BB962C8B-B14F-4D97-AF65-F5344CB8AC3E}">
        <p14:creationId xmlns:p14="http://schemas.microsoft.com/office/powerpoint/2010/main" val="4006537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0BAD9C-2639-4A3D-8A47-09B0CCED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095" y="2952515"/>
            <a:ext cx="2639130" cy="2124724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57" y="1856824"/>
            <a:ext cx="9188450" cy="656432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Function implementation </a:t>
            </a:r>
            <a:r>
              <a:rPr lang="mr-IN" altLang="zh-CN" sz="28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display the current board position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0" indent="0">
              <a:buNone/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66" y="2686140"/>
            <a:ext cx="56007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Example1: Tic-tac-toe check</a:t>
            </a:r>
          </a:p>
        </p:txBody>
      </p:sp>
    </p:spTree>
    <p:extLst>
      <p:ext uri="{BB962C8B-B14F-4D97-AF65-F5344CB8AC3E}">
        <p14:creationId xmlns:p14="http://schemas.microsoft.com/office/powerpoint/2010/main" val="37244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2E771C-6AC1-44AD-9443-0744986F9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443" y="2582808"/>
            <a:ext cx="6392257" cy="371249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566068"/>
            <a:ext cx="9785350" cy="2091532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Function implementation </a:t>
            </a:r>
            <a:r>
              <a:rPr lang="mr-IN" altLang="zh-CN" sz="28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check whether a specific symbol wins by checking the rows, columns, and diagonals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0" indent="0">
              <a:buNone/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Example1: Tic-tac-toe check</a:t>
            </a:r>
          </a:p>
        </p:txBody>
      </p:sp>
      <p:sp>
        <p:nvSpPr>
          <p:cNvPr id="2" name="矩形 1"/>
          <p:cNvSpPr/>
          <p:nvPr/>
        </p:nvSpPr>
        <p:spPr>
          <a:xfrm rot="20703120">
            <a:off x="-526222" y="4034791"/>
            <a:ext cx="375366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can we replace this sentence?</a:t>
            </a:r>
            <a:endParaRPr lang="zh-CN" alt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" name="肘形连接符 5"/>
          <p:cNvCxnSpPr>
            <a:stCxn id="2" idx="2"/>
          </p:cNvCxnSpPr>
          <p:nvPr/>
        </p:nvCxnSpPr>
        <p:spPr>
          <a:xfrm rot="16200000" flipH="1">
            <a:off x="2125980" y="4799606"/>
            <a:ext cx="408100" cy="16015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21" y="6325120"/>
            <a:ext cx="65913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04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CA82CF-1CD9-44BD-B7CE-4019550E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791" y="2235200"/>
            <a:ext cx="6329843" cy="4076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327493-6BEB-4783-9395-E13DE747D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152" y="4187176"/>
            <a:ext cx="2639130" cy="212472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566068"/>
            <a:ext cx="11156950" cy="669132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Function implementation </a:t>
            </a:r>
            <a:r>
              <a:rPr lang="mr-IN" altLang="zh-CN" sz="28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check if a line is occupied by a specific symbol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0" indent="0">
              <a:buNone/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Example1: Tic-tac-toe check</a:t>
            </a:r>
          </a:p>
        </p:txBody>
      </p:sp>
    </p:spTree>
    <p:extLst>
      <p:ext uri="{BB962C8B-B14F-4D97-AF65-F5344CB8AC3E}">
        <p14:creationId xmlns:p14="http://schemas.microsoft.com/office/powerpoint/2010/main" val="256899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135172"/>
            <a:ext cx="2171700" cy="13716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zh-CN" alt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41" y="1265877"/>
            <a:ext cx="10144541" cy="4930545"/>
          </a:xfrm>
        </p:spPr>
        <p:txBody>
          <a:bodyPr>
            <a:noAutofit/>
          </a:bodyPr>
          <a:lstStyle/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Guideline about OJ system</a:t>
            </a:r>
          </a:p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Something about this course</a:t>
            </a:r>
            <a:endParaRPr lang="en-US" altLang="zh-CN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Information of Collection class</a:t>
            </a:r>
          </a:p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Example of Collection class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	Vector: Example1 - Tic-tac-toe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check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	Stack:  Example2 - IsBalanced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	Queue: Example3 -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Checkout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line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simulation</a:t>
            </a:r>
          </a:p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Exercises</a:t>
            </a: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707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535" y="1747494"/>
            <a:ext cx="8513381" cy="999333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This example aims to </a:t>
            </a:r>
            <a:r>
              <a:rPr lang="en-US" altLang="zh-CN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check whether the bracketing operators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(parentheses, brackets, and curly braces) in a string are properly </a:t>
            </a:r>
            <a:r>
              <a:rPr lang="en-US" altLang="zh-CN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matched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altLang="zh-CN" sz="2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Example2: IsBalanced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29000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080" y="4517543"/>
            <a:ext cx="5073839" cy="80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25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566068"/>
            <a:ext cx="11156950" cy="669132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Function implementation </a:t>
            </a:r>
            <a:r>
              <a:rPr lang="mr-IN" altLang="zh-CN" sz="28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match the symbol</a:t>
            </a:r>
            <a:endParaRPr lang="en-US" altLang="zh-CN" sz="2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Example2: IsBalanced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9" y="2233613"/>
            <a:ext cx="83153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80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566068"/>
            <a:ext cx="11156950" cy="4993758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Function implementation </a:t>
            </a:r>
            <a:r>
              <a:rPr lang="mr-IN" altLang="zh-CN" sz="28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check if the expression is balanced</a:t>
            </a:r>
          </a:p>
          <a:p>
            <a:pPr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Left ‘(‘: push</a:t>
            </a:r>
          </a:p>
          <a:p>
            <a:pPr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Right ‘)’: compare</a:t>
            </a:r>
          </a:p>
          <a:p>
            <a:pPr marL="0" indent="0">
              <a:lnSpc>
                <a:spcPct val="85000"/>
              </a:lnSpc>
              <a:spcAft>
                <a:spcPct val="50000"/>
              </a:spcAft>
              <a:buNone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   and pop </a:t>
            </a:r>
          </a:p>
          <a:p>
            <a:pPr marL="0" indent="0">
              <a:buNone/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Example2: IsBalanced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86" y="2229373"/>
            <a:ext cx="673417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378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24" name="Text Box 20"/>
          <p:cNvSpPr txBox="1">
            <a:spLocks noChangeArrowheads="1"/>
          </p:cNvSpPr>
          <p:nvPr/>
        </p:nvSpPr>
        <p:spPr bwMode="auto">
          <a:xfrm>
            <a:off x="850900" y="1739927"/>
            <a:ext cx="70358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One cashier is serving customers from a single queue.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Customers arrive with a </a:t>
            </a:r>
            <a:r>
              <a:rPr lang="en-US" altLang="zh-CN" sz="24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random probability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and enter the queue at the end of the line.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7BB615-2E39-48C4-8EA6-9C74FD40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933700"/>
            <a:ext cx="3810000" cy="304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3C1C330-1646-440C-A5D5-C2E01EFEBC71}"/>
              </a:ext>
            </a:extLst>
          </p:cNvPr>
          <p:cNvSpPr/>
          <p:nvPr/>
        </p:nvSpPr>
        <p:spPr>
          <a:xfrm>
            <a:off x="850900" y="3094144"/>
            <a:ext cx="58039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/>
              </a:rPr>
              <a:t>Whenever the cashier is free and someone is waiting in line, the cashier begins to serve that customer.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/>
              </a:rPr>
              <a:t>After an appropriate service period, the cashier completes the transaction with the current customer, and is free to serve the next customer in the queue.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299" y="375894"/>
            <a:ext cx="9421743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US" altLang="zh-CN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299" y="375894"/>
            <a:ext cx="9948517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Example3: Checkout line simulation</a:t>
            </a:r>
          </a:p>
        </p:txBody>
      </p:sp>
    </p:spTree>
    <p:extLst>
      <p:ext uri="{BB962C8B-B14F-4D97-AF65-F5344CB8AC3E}">
        <p14:creationId xmlns:p14="http://schemas.microsoft.com/office/powerpoint/2010/main" val="14640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24" name="Text Box 20"/>
          <p:cNvSpPr txBox="1">
            <a:spLocks noChangeArrowheads="1"/>
          </p:cNvSpPr>
          <p:nvPr/>
        </p:nvSpPr>
        <p:spPr bwMode="auto">
          <a:xfrm>
            <a:off x="711200" y="1755088"/>
            <a:ext cx="10604500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The core of the simulation is a loop that runs for the number of seconds indicated by the parameter SIMULATION_TIME.  In each second, the simulation performs the following operations:</a:t>
            </a:r>
          </a:p>
          <a:p>
            <a:pPr marL="715963" lvl="1" indent="-358775">
              <a:lnSpc>
                <a:spcPct val="85000"/>
              </a:lnSpc>
              <a:spcAft>
                <a:spcPts val="1200"/>
              </a:spcAft>
              <a:buFont typeface="Times New Roman" panose="02020603050405020304" pitchFamily="18" charset="0"/>
              <a:buChar char="‒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Determine </a:t>
            </a:r>
            <a:r>
              <a:rPr lang="en-US" altLang="zh-CN" sz="24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whether a new customer has arrived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according to a certain probability ARRIVAL_PROBABILITY, and, if so, add that person to the queue.</a:t>
            </a:r>
          </a:p>
          <a:p>
            <a:pPr marL="715963" lvl="1" indent="-358775">
              <a:lnSpc>
                <a:spcPct val="85000"/>
              </a:lnSpc>
              <a:spcAft>
                <a:spcPts val="1200"/>
              </a:spcAft>
              <a:buFont typeface="Times New Roman" panose="02020603050405020304" pitchFamily="18" charset="0"/>
              <a:buChar char="‒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If the cashier is </a:t>
            </a:r>
            <a:r>
              <a:rPr lang="en-US" altLang="zh-CN" sz="24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busy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, note that the cashier has spent another second with the current customer.  Eventually, the required service time will be complete, which will free the cashier.</a:t>
            </a:r>
          </a:p>
          <a:p>
            <a:pPr marL="715963" lvl="1" indent="-358775">
              <a:lnSpc>
                <a:spcPct val="85000"/>
              </a:lnSpc>
              <a:spcAft>
                <a:spcPts val="1200"/>
              </a:spcAft>
              <a:buFont typeface="Times New Roman" panose="02020603050405020304" pitchFamily="18" charset="0"/>
              <a:buChar char="‒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If the cashier is </a:t>
            </a:r>
            <a:r>
              <a:rPr lang="en-US" altLang="zh-CN" sz="24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free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, serve the next customer in the waiting line, for a certain amount of time, randomly chosen between MIN_SERVICE_TIME and MAX_SERVICE_TIME.</a:t>
            </a:r>
            <a:endParaRPr lang="en-US" sz="24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299" y="375894"/>
            <a:ext cx="9948517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Example3: Checkout line simulation</a:t>
            </a:r>
          </a:p>
        </p:txBody>
      </p:sp>
    </p:spTree>
    <p:extLst>
      <p:ext uri="{BB962C8B-B14F-4D97-AF65-F5344CB8AC3E}">
        <p14:creationId xmlns:p14="http://schemas.microsoft.com/office/powerpoint/2010/main" val="291140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 txBox="1">
            <a:spLocks/>
          </p:cNvSpPr>
          <p:nvPr/>
        </p:nvSpPr>
        <p:spPr>
          <a:xfrm>
            <a:off x="495298" y="1747493"/>
            <a:ext cx="10914824" cy="4484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True or False: An abstract data type is one defined in terms of its behavior rather than its representation. </a:t>
            </a:r>
          </a:p>
          <a:p>
            <a:pPr marL="0" indent="0">
              <a:lnSpc>
                <a:spcPct val="85000"/>
              </a:lnSpc>
              <a:spcAft>
                <a:spcPct val="50000"/>
              </a:spcAft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True</a:t>
            </a:r>
            <a:endParaRPr lang="sw-KE" altLang="zh-CN" sz="2800" b="1" dirty="0">
              <a:latin typeface="Times New Roman" pitchFamily="18" charset="0"/>
              <a:ea typeface="Times New Roman" charset="0"/>
              <a:cs typeface="Times New Roman" pitchFamily="18" charset="0"/>
            </a:endParaRPr>
          </a:p>
          <a:p>
            <a:pPr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Which one is </a:t>
            </a:r>
            <a:r>
              <a:rPr lang="en-US" altLang="zh-CN" sz="2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the three advantages this chapter cites for separating the behavior of a class from its underlying implementation? </a:t>
            </a:r>
            <a:endParaRPr lang="en-US" altLang="zh-CN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lnSpc>
                <a:spcPct val="85000"/>
              </a:lnSpc>
              <a:spcAft>
                <a:spcPct val="50000"/>
              </a:spcAft>
              <a:buAutoNum type="alphaUcPeriod"/>
            </a:pPr>
            <a:r>
              <a:rPr lang="en-US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Simplicity   B. Flexibility   C. Security   D. Efficiency</a:t>
            </a:r>
            <a:endParaRPr lang="sw-KE" altLang="zh-CN" sz="2800" b="1" dirty="0">
              <a:latin typeface="Times New Roman" pitchFamily="18" charset="0"/>
              <a:ea typeface="Times New Roman" charset="0"/>
              <a:cs typeface="Times New Roman" pitchFamily="18" charset="0"/>
            </a:endParaRPr>
          </a:p>
          <a:p>
            <a:pPr marL="0" indent="0">
              <a:lnSpc>
                <a:spcPct val="85000"/>
              </a:lnSpc>
              <a:spcAft>
                <a:spcPct val="50000"/>
              </a:spcAft>
              <a:buNone/>
            </a:pPr>
            <a:r>
              <a:rPr lang="en-US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Times New Roman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78493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 txBox="1">
            <a:spLocks/>
          </p:cNvSpPr>
          <p:nvPr/>
        </p:nvSpPr>
        <p:spPr>
          <a:xfrm>
            <a:off x="495298" y="1747493"/>
            <a:ext cx="10914824" cy="4484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How would you initialize a </a:t>
            </a:r>
            <a:r>
              <a:rPr lang="en-US" altLang="zh-CN" sz="2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20*10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Vector, with all elements equal to 1?</a:t>
            </a:r>
          </a:p>
          <a:p>
            <a:pPr marL="0" indent="0">
              <a:lnSpc>
                <a:spcPct val="85000"/>
              </a:lnSpc>
              <a:spcAft>
                <a:spcPct val="50000"/>
              </a:spcAft>
              <a:buNone/>
            </a:pPr>
            <a:r>
              <a:rPr lang="en-US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 A. Vector&lt;int&gt; vec(20, 10, 1);</a:t>
            </a:r>
          </a:p>
          <a:p>
            <a:pPr marL="0" indent="0">
              <a:lnSpc>
                <a:spcPct val="85000"/>
              </a:lnSpc>
              <a:spcAft>
                <a:spcPct val="50000"/>
              </a:spcAft>
              <a:buNone/>
            </a:pPr>
            <a:r>
              <a:rPr lang="en-US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 B. Vector&lt; Vector&lt;int&gt;(20) &gt; vec(10, 1);</a:t>
            </a:r>
          </a:p>
          <a:p>
            <a:pPr marL="0" indent="0">
              <a:lnSpc>
                <a:spcPct val="85000"/>
              </a:lnSpc>
              <a:spcAft>
                <a:spcPct val="50000"/>
              </a:spcAft>
              <a:buNone/>
            </a:pPr>
            <a:r>
              <a:rPr lang="en-US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 C. Vector&lt; Vector&lt;int&gt; &gt; vec(20, Vector&lt;int&gt;(10, 1));</a:t>
            </a:r>
          </a:p>
          <a:p>
            <a:pPr marL="0" indent="0">
              <a:lnSpc>
                <a:spcPct val="85000"/>
              </a:lnSpc>
              <a:spcAft>
                <a:spcPct val="50000"/>
              </a:spcAft>
              <a:buNone/>
            </a:pPr>
            <a:r>
              <a:rPr lang="en-US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 D. Vector&lt; Vector&lt;int&gt; &gt; vec(20, 10, 1));</a:t>
            </a:r>
          </a:p>
          <a:p>
            <a:pPr marL="0" indent="0">
              <a:lnSpc>
                <a:spcPct val="85000"/>
              </a:lnSpc>
              <a:spcAft>
                <a:spcPct val="50000"/>
              </a:spcAft>
              <a:buNone/>
            </a:pPr>
            <a:endParaRPr lang="sw-KE" altLang="zh-CN" sz="2800" b="1" dirty="0">
              <a:latin typeface="Times New Roman" pitchFamily="18" charset="0"/>
              <a:ea typeface="Times New Roman" charset="0"/>
              <a:cs typeface="Times New Roman" pitchFamily="18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68897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 txBox="1">
            <a:spLocks/>
          </p:cNvSpPr>
          <p:nvPr/>
        </p:nvSpPr>
        <p:spPr>
          <a:xfrm>
            <a:off x="495298" y="1747493"/>
            <a:ext cx="10914824" cy="4484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Which of the following collection classes do not support the use of the range-based for loop?</a:t>
            </a:r>
            <a:r>
              <a:rPr lang="en-US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85000"/>
              </a:lnSpc>
              <a:spcAft>
                <a:spcPct val="50000"/>
              </a:spcAft>
              <a:buNone/>
            </a:pPr>
            <a:r>
              <a:rPr lang="en-US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 A. Vector</a:t>
            </a:r>
          </a:p>
          <a:p>
            <a:pPr marL="0" indent="0">
              <a:lnSpc>
                <a:spcPct val="85000"/>
              </a:lnSpc>
              <a:spcAft>
                <a:spcPct val="50000"/>
              </a:spcAft>
              <a:buNone/>
            </a:pPr>
            <a:r>
              <a:rPr lang="en-US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 B. Stack</a:t>
            </a:r>
          </a:p>
          <a:p>
            <a:pPr marL="0" indent="0">
              <a:lnSpc>
                <a:spcPct val="85000"/>
              </a:lnSpc>
              <a:spcAft>
                <a:spcPct val="50000"/>
              </a:spcAft>
              <a:buNone/>
            </a:pPr>
            <a:r>
              <a:rPr lang="en-US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 C. Queue</a:t>
            </a:r>
          </a:p>
          <a:p>
            <a:pPr marL="0" indent="0">
              <a:lnSpc>
                <a:spcPct val="85000"/>
              </a:lnSpc>
              <a:spcAft>
                <a:spcPct val="50000"/>
              </a:spcAft>
              <a:buNone/>
            </a:pPr>
            <a:r>
              <a:rPr lang="en-US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 D. Map</a:t>
            </a:r>
          </a:p>
          <a:p>
            <a:pPr marL="0" indent="0">
              <a:lnSpc>
                <a:spcPct val="85000"/>
              </a:lnSpc>
              <a:spcAft>
                <a:spcPct val="50000"/>
              </a:spcAft>
              <a:buNone/>
            </a:pPr>
            <a:r>
              <a:rPr lang="en-US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 E. Set </a:t>
            </a:r>
            <a:endParaRPr lang="sw-KE" altLang="zh-CN" sz="2800" b="1" dirty="0">
              <a:latin typeface="Times New Roman" pitchFamily="18" charset="0"/>
              <a:ea typeface="Times New Roman" charset="0"/>
              <a:cs typeface="Times New Roman" pitchFamily="18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8202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 txBox="1">
            <a:spLocks/>
          </p:cNvSpPr>
          <p:nvPr/>
        </p:nvSpPr>
        <p:spPr>
          <a:xfrm>
            <a:off x="495298" y="1747493"/>
            <a:ext cx="10914824" cy="4484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What is the formatted output of this code?</a:t>
            </a:r>
          </a:p>
          <a:p>
            <a:pPr marL="0" indent="0">
              <a:lnSpc>
                <a:spcPct val="85000"/>
              </a:lnSpc>
              <a:spcAft>
                <a:spcPct val="50000"/>
              </a:spcAft>
              <a:buNone/>
            </a:pPr>
            <a:r>
              <a:rPr lang="en-US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 	</a:t>
            </a:r>
            <a:endParaRPr lang="sw-KE" altLang="zh-CN" sz="2800" b="1" dirty="0">
              <a:latin typeface="Times New Roman" pitchFamily="18" charset="0"/>
              <a:ea typeface="Times New Roman" charset="0"/>
              <a:cs typeface="Times New Roman" pitchFamily="18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Exercises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881" y="375892"/>
            <a:ext cx="4133850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08" y="3811794"/>
            <a:ext cx="3979783" cy="75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10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DDBC796-7F4E-477F-B9AD-D245BC784D4F}"/>
              </a:ext>
            </a:extLst>
          </p:cNvPr>
          <p:cNvSpPr/>
          <p:nvPr/>
        </p:nvSpPr>
        <p:spPr>
          <a:xfrm>
            <a:off x="3708594" y="2360418"/>
            <a:ext cx="50798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dirty="0">
                <a:latin typeface="Times New Roman" charset="0"/>
                <a:ea typeface="Times New Roman" charset="0"/>
                <a:cs typeface="Times New Roman" charset="0"/>
              </a:rPr>
              <a:t>End</a:t>
            </a:r>
            <a:r>
              <a:rPr lang="zh-CN" altLang="en-US" sz="6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6600" dirty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6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6600" dirty="0">
                <a:latin typeface="Times New Roman" charset="0"/>
                <a:ea typeface="Times New Roman" charset="0"/>
                <a:cs typeface="Times New Roman" charset="0"/>
              </a:rPr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318340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372" y="1840627"/>
            <a:ext cx="10058400" cy="393192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Year 3, a USTF of CSC3002</a:t>
            </a: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SSE-ECE-EE</a:t>
            </a: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Office hour: 16:00-17:00 Thursday at L103, Start-up Zone Library</a:t>
            </a:r>
          </a:p>
          <a:p>
            <a:pPr mar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486833" y="469027"/>
            <a:ext cx="60452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Self Introduction</a:t>
            </a:r>
            <a:endParaRPr lang="en-US" altLang="zh-CN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9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2088430"/>
            <a:ext cx="10058400" cy="3931920"/>
          </a:xfrm>
        </p:spPr>
        <p:txBody>
          <a:bodyPr>
            <a:no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Review lecture notes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Type the code by yourself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Learn to </a:t>
            </a:r>
            <a:r>
              <a:rPr lang="en-US" altLang="zh-CN" sz="2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debug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(assignment) 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Learn </a:t>
            </a:r>
            <a:r>
              <a:rPr lang="en-US" altLang="zh-CN" sz="2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pointer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well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Finish the “Review Questions” in textbook</a:t>
            </a: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			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99" y="5094154"/>
            <a:ext cx="34766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299" y="375894"/>
            <a:ext cx="10840027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How to learn this course well? </a:t>
            </a:r>
            <a:endParaRPr lang="en-US" altLang="zh-CN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0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9AE4974-3DAE-4CBE-A2FA-EC299FC9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350" y="980211"/>
            <a:ext cx="5861941" cy="5226107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3937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Review:</a:t>
            </a:r>
            <a:r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Vector</a:t>
            </a:r>
            <a:endParaRPr lang="en-US" altLang="zh-CN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54" y="1589231"/>
            <a:ext cx="5852746" cy="4544869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The underlying implementation is based on array. Similar to list in Python.</a:t>
            </a:r>
          </a:p>
          <a:p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More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flexible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than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array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 (</a:t>
            </a:r>
            <a:r>
              <a:rPr lang="en-US" altLang="zh-CN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Difference?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[extendable, operations, memory use…]</a:t>
            </a:r>
          </a:p>
        </p:txBody>
      </p:sp>
    </p:spTree>
    <p:extLst>
      <p:ext uri="{BB962C8B-B14F-4D97-AF65-F5344CB8AC3E}">
        <p14:creationId xmlns:p14="http://schemas.microsoft.com/office/powerpoint/2010/main" val="304837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3937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Review:</a:t>
            </a:r>
            <a:r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Stack</a:t>
            </a:r>
            <a:endParaRPr lang="en-US" altLang="zh-CN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747494"/>
            <a:ext cx="4953000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Last In, First Out (LIFO)</a:t>
            </a:r>
          </a:p>
          <a:p>
            <a:pPr marL="0" indent="0"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Two key operations:</a:t>
            </a:r>
          </a:p>
          <a:p>
            <a:pPr lvl="1"/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Push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add a new value to the top of the stack</a:t>
            </a:r>
          </a:p>
          <a:p>
            <a:pPr lvl="1"/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Pop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remove and return the top value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stack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C200F7-ACDD-4500-8A59-52478C429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59" y="2635114"/>
            <a:ext cx="6439018" cy="28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4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3937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Review:</a:t>
            </a:r>
            <a:r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Queue</a:t>
            </a:r>
            <a:endParaRPr lang="en-US" altLang="zh-CN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737750"/>
            <a:ext cx="4953000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First In, First Out (FIFO)</a:t>
            </a:r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Two key operations:</a:t>
            </a:r>
          </a:p>
          <a:p>
            <a:pPr lvl="1"/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enqueue: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add a new element to the end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(tail) of the queue</a:t>
            </a:r>
          </a:p>
          <a:p>
            <a:pPr lvl="1"/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dequeue: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remove the element at the head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of the queue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A62B0F-2606-460F-8C44-4E24E23B8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76" y="2549810"/>
            <a:ext cx="6422887" cy="28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1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3111500" y="2070206"/>
            <a:ext cx="5821439" cy="83809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rot="5400000">
            <a:off x="5104223" y="2487549"/>
            <a:ext cx="841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5400000">
            <a:off x="5954677" y="2487549"/>
            <a:ext cx="841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rot="5400000">
            <a:off x="6805131" y="2487549"/>
            <a:ext cx="841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5400000">
            <a:off x="7655585" y="2487549"/>
            <a:ext cx="841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157517" y="158536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Stack: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111500" y="4669471"/>
            <a:ext cx="5821439" cy="83809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 rot="5400000">
            <a:off x="5104223" y="5086814"/>
            <a:ext cx="841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5954677" y="5086814"/>
            <a:ext cx="841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5400000">
            <a:off x="6805131" y="5086814"/>
            <a:ext cx="841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rot="5400000">
            <a:off x="7655585" y="5086814"/>
            <a:ext cx="841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2157517" y="4186371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Queue: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8547705" y="1167796"/>
            <a:ext cx="1097280" cy="1183367"/>
            <a:chOff x="6312505" y="1155095"/>
            <a:chExt cx="1097280" cy="1183367"/>
          </a:xfrm>
        </p:grpSpPr>
        <p:sp>
          <p:nvSpPr>
            <p:cNvPr id="50" name="Right Triangle 49"/>
            <p:cNvSpPr/>
            <p:nvPr/>
          </p:nvSpPr>
          <p:spPr bwMode="auto">
            <a:xfrm rot="2700000">
              <a:off x="6775805" y="2155582"/>
              <a:ext cx="182880" cy="182880"/>
            </a:xfrm>
            <a:prstGeom prst="rtTriangl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Arc 50"/>
            <p:cNvSpPr/>
            <p:nvPr/>
          </p:nvSpPr>
          <p:spPr bwMode="auto">
            <a:xfrm rot="5400000">
              <a:off x="6313835" y="1153765"/>
              <a:ext cx="1094620" cy="1097280"/>
            </a:xfrm>
            <a:prstGeom prst="arc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102885" y="13322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push</a:t>
            </a:r>
          </a:p>
        </p:txBody>
      </p:sp>
      <p:sp>
        <p:nvSpPr>
          <p:cNvPr id="55" name="Right Triangle 54"/>
          <p:cNvSpPr/>
          <p:nvPr/>
        </p:nvSpPr>
        <p:spPr bwMode="auto">
          <a:xfrm rot="18900000">
            <a:off x="9532015" y="3139266"/>
            <a:ext cx="182880" cy="182880"/>
          </a:xfrm>
          <a:prstGeom prst="rtTriangl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6" name="Arc 55"/>
          <p:cNvSpPr/>
          <p:nvPr/>
        </p:nvSpPr>
        <p:spPr bwMode="auto">
          <a:xfrm>
            <a:off x="8343296" y="2676071"/>
            <a:ext cx="1282853" cy="1097280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90790" y="3230275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pop</a:t>
            </a:r>
          </a:p>
        </p:txBody>
      </p:sp>
      <p:grpSp>
        <p:nvGrpSpPr>
          <p:cNvPr id="3" name="Group 57"/>
          <p:cNvGrpSpPr/>
          <p:nvPr/>
        </p:nvGrpSpPr>
        <p:grpSpPr>
          <a:xfrm>
            <a:off x="8551335" y="3787169"/>
            <a:ext cx="1097280" cy="1183367"/>
            <a:chOff x="6312505" y="1155095"/>
            <a:chExt cx="1097280" cy="1183367"/>
          </a:xfrm>
        </p:grpSpPr>
        <p:sp>
          <p:nvSpPr>
            <p:cNvPr id="59" name="Right Triangle 58"/>
            <p:cNvSpPr/>
            <p:nvPr/>
          </p:nvSpPr>
          <p:spPr bwMode="auto">
            <a:xfrm rot="2700000">
              <a:off x="6775805" y="2155582"/>
              <a:ext cx="182880" cy="182880"/>
            </a:xfrm>
            <a:prstGeom prst="rtTriangl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Arc 59"/>
            <p:cNvSpPr/>
            <p:nvPr/>
          </p:nvSpPr>
          <p:spPr bwMode="auto">
            <a:xfrm rot="5400000">
              <a:off x="6313835" y="1153765"/>
              <a:ext cx="1094620" cy="1097280"/>
            </a:xfrm>
            <a:prstGeom prst="arc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973470" y="3951663"/>
            <a:ext cx="135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enqueue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2" name="Arc 61"/>
          <p:cNvSpPr/>
          <p:nvPr/>
        </p:nvSpPr>
        <p:spPr bwMode="auto">
          <a:xfrm flipH="1">
            <a:off x="2470073" y="5292588"/>
            <a:ext cx="1282853" cy="1097280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4" name="Right Triangle 63"/>
          <p:cNvSpPr/>
          <p:nvPr/>
        </p:nvSpPr>
        <p:spPr bwMode="auto">
          <a:xfrm rot="18900000">
            <a:off x="2375473" y="5724061"/>
            <a:ext cx="182880" cy="182880"/>
          </a:xfrm>
          <a:prstGeom prst="rtTriangl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92738" y="5848003"/>
            <a:ext cx="135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dequeue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626600" y="119517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 Neue"/>
                <a:cs typeface="Helvetica Neue"/>
              </a:rPr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26600" y="119517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 Neue"/>
                <a:cs typeface="Helvetica Neue"/>
              </a:rPr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626600" y="119517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 Neue"/>
                <a:cs typeface="Helvetica Neue"/>
              </a:rPr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51570" y="379806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 Neue"/>
                <a:cs typeface="Helvetica Neue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51570" y="379806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 Neue"/>
                <a:cs typeface="Helvetica Neue"/>
              </a:rPr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51570" y="379806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 Neue"/>
                <a:cs typeface="Helvetica Neue"/>
              </a:rPr>
              <a:t>C</a:t>
            </a: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6121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Review:</a:t>
            </a:r>
            <a:r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Stack</a:t>
            </a:r>
            <a:r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VS</a:t>
            </a:r>
            <a:r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Queue</a:t>
            </a:r>
            <a:endParaRPr lang="en-US" altLang="zh-CN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8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C -0.00117 0.04838 -0.00248 0.09699 -0.02643 0.1199 C -0.05039 0.14282 -0.12448 0.13449 -0.14414 0.1375 " pathEditMode="relative" rAng="0" ptsTypes="AAA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4 0.1375 L -0.56406 0.1381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C -0.00117 0.04838 -0.00248 0.09699 -0.02643 0.1199 C -0.05039 0.14282 -0.12448 0.13449 -0.14414 0.1375 " pathEditMode="relative" rAng="0" ptsTypes="AAA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4 0.1375 L -0.47669 0.1381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2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C -0.00117 0.04838 -0.00248 0.09699 -0.02643 0.1199 C -0.05039 0.14282 -0.12448 0.13449 -0.14414 0.1375 " pathEditMode="relative" rAng="0" ptsTypes="AAA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4 0.1375 L -0.37878 0.13634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878 0.13634 L -0.14544 0.13634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4 0.1375 C -0.09792 0.14004 -0.05156 0.14259 -0.02774 0.16273 C -0.00404 0.18264 -0.00612 0.24213 -0.00156 0.2581 " pathEditMode="relative" rAng="0" ptsTypes="AAA">
                                      <p:cBhvr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669 0.13819 L -0.14948 0.13634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5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0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4 0.1375 C -0.09792 0.14004 -0.05156 0.14259 -0.02774 0.16273 C -0.00404 0.18264 -0.00612 0.24213 -0.00156 0.2581 " pathEditMode="relative" rAng="0" ptsTypes="AAA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406 0.13819 L -0.1444 0.1375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7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0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4 0.1375 C -0.09792 0.14004 -0.05156 0.14259 -0.02774 0.16273 C -0.00404 0.18264 -0.00612 0.24213 -0.00156 0.2581 " pathEditMode="relative" rAng="0" ptsTypes="AAA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C -0.00117 0.04838 -0.00248 0.09699 -0.02643 0.1199 C -0.05039 0.14282 -0.12448 0.13449 -0.14414 0.1375 " pathEditMode="relative" rAng="0" ptsTypes="AAA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4 0.1375 L -0.58919 0.13819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C -0.00117 0.04838 -0.00248 0.09699 -0.02643 0.1199 C -0.05039 0.14282 -0.12448 0.13449 -0.14414 0.1375 " pathEditMode="relative" rAng="0" ptsTypes="AAA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4 0.1375 L -0.49675 0.13819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C -0.00118 0.04838 -0.00248 0.09699 -0.02644 0.11991 C -0.05039 0.14283 -0.12448 0.13449 -0.14414 0.1375 " pathEditMode="relative" rAng="0" ptsTypes="AAA">
                                      <p:cBhvr>
                                        <p:cTn id="9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4 0.1375 L -0.40274 0.1382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3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919 0.13819 C -0.65521 0.14421 -0.72123 0.15046 -0.75873 0.17338 C -0.79623 0.19629 -0.80508 0.25856 -0.81419 0.27569 " pathEditMode="relative" rAng="0" ptsTypes="AAA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6875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75 0.13819 L -0.59063 0.13819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883 0.1382 L -0.49675 0.1382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919 0.13819 C -0.65521 0.14421 -0.72123 0.15046 -0.75873 0.17338 C -0.79623 0.19629 -0.80508 0.25856 -0.81419 0.27569 " pathEditMode="relative" rAng="0" ptsTypes="AAA">
                                      <p:cBhvr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6875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75 0.1382 L -0.58855 0.13866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69 0.13889 C -0.64584 0.13658 -0.70886 0.13449 -0.74675 0.15648 C -0.78451 0.17847 -0.79948 0.25185 -0.81003 0.27107 " pathEditMode="relative" rAng="0" ptsTypes="AAA">
                                      <p:cBhvr>
                                        <p:cTn id="12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67" y="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0" grpId="1"/>
      <p:bldP spid="70" grpId="2"/>
      <p:bldP spid="70" grpId="3"/>
      <p:bldP spid="70" grpId="4"/>
      <p:bldP spid="70" grpId="5"/>
      <p:bldP spid="34" grpId="0"/>
      <p:bldP spid="34" grpId="1"/>
      <p:bldP spid="34" grpId="2"/>
      <p:bldP spid="34" grpId="3"/>
      <p:bldP spid="34" grpId="4"/>
      <p:bldP spid="34" grpId="5"/>
      <p:bldP spid="35" grpId="0"/>
      <p:bldP spid="35" grpId="1"/>
      <p:bldP spid="35" grpId="2"/>
      <p:bldP spid="35" grpId="3"/>
      <p:bldP spid="35" grpId="4"/>
      <p:bldP spid="35" grpId="5"/>
      <p:bldP spid="36" grpId="0"/>
      <p:bldP spid="36" grpId="1"/>
      <p:bldP spid="36" grpId="2"/>
      <p:bldP spid="36" grpId="3"/>
      <p:bldP spid="36" grpId="4"/>
      <p:bldP spid="37" grpId="0"/>
      <p:bldP spid="37" grpId="1"/>
      <p:bldP spid="37" grpId="2"/>
      <p:bldP spid="37" grpId="3"/>
      <p:bldP spid="38" grpId="0" build="allAtOnce"/>
      <p:bldP spid="38" grpId="1" build="allAtOnce"/>
      <p:bldP spid="38" grpId="2" build="allAtOnce"/>
      <p:bldP spid="38" grpId="3" build="allAtOnce"/>
      <p:bldP spid="38" grpId="4" build="allAtOnce"/>
      <p:bldP spid="38" grpId="5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3937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Review:</a:t>
            </a:r>
            <a:r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Map</a:t>
            </a:r>
            <a:endParaRPr lang="en-US" altLang="zh-CN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60" y="1061694"/>
            <a:ext cx="4953000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Similar to dictionary in Python</a:t>
            </a:r>
            <a:endParaRPr lang="en-US" altLang="zh-CN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map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contains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key-value</a:t>
            </a:r>
            <a:r>
              <a:rPr lang="zh-CN" altLang="en-US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pairs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where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keys can be compared and ordered</a:t>
            </a:r>
          </a:p>
          <a:p>
            <a:pPr marL="0" indent="0">
              <a:buNone/>
            </a:pPr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Map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uses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key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locate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value,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whereas Vector and Array use the index to locate the value</a:t>
            </a:r>
          </a:p>
          <a:p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60" y="1498373"/>
            <a:ext cx="6171591" cy="460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47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肥皂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13789</TotalTime>
  <Words>1121</Words>
  <Application>Microsoft Office PowerPoint</Application>
  <PresentationFormat>Widescreen</PresentationFormat>
  <Paragraphs>187</Paragraphs>
  <Slides>29</Slides>
  <Notes>24</Notes>
  <HiddenSlides>0</HiddenSlides>
  <MMClips>0</MMClips>
  <ScaleCrop>false</ScaleCrop>
  <HeadingPairs>
    <vt:vector size="6" baseType="variant">
      <vt:variant>
        <vt:lpstr>https://go.microsoft.com/fwlink/?linkid=2090448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Helvetica Neue</vt:lpstr>
      <vt:lpstr>等线</vt:lpstr>
      <vt:lpstr>Arial</vt:lpstr>
      <vt:lpstr>Century Gothic</vt:lpstr>
      <vt:lpstr>Courier New</vt:lpstr>
      <vt:lpstr>Times New Roman</vt:lpstr>
      <vt:lpstr>Wingdings</vt:lpstr>
      <vt:lpstr>肥皂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the Programming Environment</dc:title>
  <dc:creator>王帅</dc:creator>
  <cp:lastModifiedBy>Zhiyuan Zhao (SSE, 120090128)</cp:lastModifiedBy>
  <cp:revision>155</cp:revision>
  <dcterms:created xsi:type="dcterms:W3CDTF">2018-01-09T12:09:06Z</dcterms:created>
  <dcterms:modified xsi:type="dcterms:W3CDTF">2022-09-24T08:24:49Z</dcterms:modified>
</cp:coreProperties>
</file>