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99" r:id="rId3"/>
    <p:sldId id="260" r:id="rId4"/>
    <p:sldId id="261" r:id="rId5"/>
    <p:sldId id="380" r:id="rId6"/>
    <p:sldId id="381" r:id="rId7"/>
    <p:sldId id="268" r:id="rId8"/>
    <p:sldId id="276" r:id="rId9"/>
    <p:sldId id="277" r:id="rId10"/>
    <p:sldId id="370" r:id="rId11"/>
    <p:sldId id="278" r:id="rId12"/>
    <p:sldId id="296" r:id="rId13"/>
    <p:sldId id="295" r:id="rId14"/>
    <p:sldId id="298" r:id="rId15"/>
    <p:sldId id="342" r:id="rId16"/>
    <p:sldId id="325" r:id="rId17"/>
    <p:sldId id="343" r:id="rId18"/>
    <p:sldId id="344" r:id="rId19"/>
    <p:sldId id="368"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FFFFF"/>
    <a:srgbClr val="49600B"/>
    <a:srgbClr val="F8F8F8"/>
    <a:srgbClr val="F2F2F2"/>
    <a:srgbClr val="B5C18A"/>
    <a:srgbClr val="F7F6F1"/>
    <a:srgbClr val="F4EEF7"/>
    <a:srgbClr val="8E9B03"/>
    <a:srgbClr val="EEF1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06" d="100"/>
          <a:sy n="106" d="100"/>
        </p:scale>
        <p:origin x="7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6.jpe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2.png"/><Relationship Id="rId5" Type="http://schemas.openxmlformats.org/officeDocument/2006/relationships/slideLayout" Target="../slideLayouts/slideLayout7.xml"/><Relationship Id="rId4"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4.jpeg"/><Relationship Id="rId5" Type="http://schemas.openxmlformats.org/officeDocument/2006/relationships/slideLayout" Target="../slideLayouts/slideLayout7.xml"/><Relationship Id="rId4"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6.pn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8.png"/><Relationship Id="rId5" Type="http://schemas.openxmlformats.org/officeDocument/2006/relationships/tags" Target="../tags/tag7.xml"/><Relationship Id="rId10" Type="http://schemas.openxmlformats.org/officeDocument/2006/relationships/image" Target="../media/image7.png"/><Relationship Id="rId4" Type="http://schemas.openxmlformats.org/officeDocument/2006/relationships/tags" Target="../tags/tag6.xml"/><Relationship Id="rId9"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nvSpPr>
        <p:spPr>
          <a:xfrm>
            <a:off x="1427998" y="1041609"/>
            <a:ext cx="8770532"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rgbClr val="8FA6AD"/>
                </a:solidFill>
                <a:latin typeface="+mj-lt"/>
                <a:ea typeface="+mj-ea"/>
                <a:cs typeface="+mj-cs"/>
              </a:defRPr>
            </a:lvl1pPr>
          </a:lstStyle>
          <a:p>
            <a:pPr algn="ctr" defTabSz="685800"/>
            <a:r>
              <a:rPr lang="en-US" altLang="zh-CN" sz="6000" b="1" dirty="0">
                <a:solidFill>
                  <a:srgbClr val="49600B"/>
                </a:solidFill>
                <a:latin typeface="微软雅黑" panose="020B0503020204020204" charset="-122"/>
                <a:ea typeface="微软雅黑" panose="020B0503020204020204" charset="-122"/>
                <a:sym typeface="+mn-ea"/>
              </a:rPr>
              <a:t>Normalization</a:t>
            </a:r>
          </a:p>
          <a:p>
            <a:pPr algn="ctr" defTabSz="685800"/>
            <a:r>
              <a:rPr lang="en-US" altLang="zh-CN" sz="4800" b="1" dirty="0">
                <a:solidFill>
                  <a:srgbClr val="49600B"/>
                </a:solidFill>
                <a:latin typeface="微软雅黑" panose="020B0503020204020204" charset="-122"/>
                <a:ea typeface="微软雅黑" panose="020B0503020204020204" charset="-122"/>
                <a:sym typeface="+mn-ea"/>
              </a:rPr>
              <a:t>(1NF, 2NF, 3NF)</a:t>
            </a:r>
          </a:p>
        </p:txBody>
      </p:sp>
      <p:sp>
        <p:nvSpPr>
          <p:cNvPr id="4" name="文本框 3"/>
          <p:cNvSpPr txBox="1"/>
          <p:nvPr/>
        </p:nvSpPr>
        <p:spPr>
          <a:xfrm>
            <a:off x="5396865" y="4260850"/>
            <a:ext cx="6863080" cy="1076325"/>
          </a:xfrm>
          <a:prstGeom prst="rect">
            <a:avLst/>
          </a:prstGeom>
          <a:noFill/>
        </p:spPr>
        <p:txBody>
          <a:bodyPr wrap="square" rtlCol="0">
            <a:spAutoFit/>
          </a:bodyPr>
          <a:lstStyle/>
          <a:p>
            <a:pPr defTabSz="685800"/>
            <a:r>
              <a:rPr lang="en-US" altLang="zh-CN" sz="3200">
                <a:solidFill>
                  <a:schemeClr val="tx1"/>
                </a:solidFill>
              </a:rPr>
              <a:t>USTF: Shi Ruolan</a:t>
            </a:r>
          </a:p>
          <a:p>
            <a:pPr defTabSz="685800"/>
            <a:r>
              <a:rPr lang="en-US" altLang="zh-CN" sz="3200">
                <a:solidFill>
                  <a:schemeClr val="tx1"/>
                </a:solidFill>
              </a:rPr>
              <a:t>120090757@link.cuhk.edu.cn</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96520" y="117475"/>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07720" y="281940"/>
            <a:ext cx="8521700" cy="797560"/>
            <a:chOff x="690" y="558"/>
            <a:chExt cx="6916" cy="1256"/>
          </a:xfrm>
        </p:grpSpPr>
        <p:sp>
          <p:nvSpPr>
            <p:cNvPr id="5" name="文本框 4"/>
            <p:cNvSpPr txBox="1"/>
            <p:nvPr/>
          </p:nvSpPr>
          <p:spPr>
            <a:xfrm>
              <a:off x="1044" y="678"/>
              <a:ext cx="5405" cy="1016"/>
            </a:xfrm>
            <a:prstGeom prst="rect">
              <a:avLst/>
            </a:prstGeom>
            <a:noFill/>
          </p:spPr>
          <p:txBody>
            <a:bodyPr wrap="square" rtlCol="0">
              <a:spAutoFit/>
            </a:bodyPr>
            <a:lstStyle/>
            <a:p>
              <a:r>
                <a:rPr lang="en-US" altLang="zh-CN" sz="3600">
                  <a:solidFill>
                    <a:srgbClr val="49600B"/>
                  </a:solidFill>
                  <a:sym typeface="+mn-ea"/>
                </a:rPr>
                <a:t>Review: Partial Dependency</a:t>
              </a:r>
            </a:p>
          </p:txBody>
        </p:sp>
        <p:sp>
          <p:nvSpPr>
            <p:cNvPr id="4" name="圆角矩形 3"/>
            <p:cNvSpPr/>
            <p:nvPr/>
          </p:nvSpPr>
          <p:spPr>
            <a:xfrm>
              <a:off x="690" y="558"/>
              <a:ext cx="6916" cy="1256"/>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b78b7474b9d8131dcbf3c348071298c62fd10024103f56-fqnDSg_fw658"/>
          <p:cNvPicPr>
            <a:picLocks noChangeAspect="1"/>
          </p:cNvPicPr>
          <p:nvPr/>
        </p:nvPicPr>
        <p:blipFill>
          <a:blip r:embed="rId2"/>
          <a:stretch>
            <a:fillRect/>
          </a:stretch>
        </p:blipFill>
        <p:spPr>
          <a:xfrm>
            <a:off x="10085070" y="4643120"/>
            <a:ext cx="2202180" cy="2096770"/>
          </a:xfrm>
          <a:prstGeom prst="rect">
            <a:avLst/>
          </a:prstGeom>
        </p:spPr>
      </p:pic>
      <p:sp>
        <p:nvSpPr>
          <p:cNvPr id="12" name="矩形 11"/>
          <p:cNvSpPr/>
          <p:nvPr/>
        </p:nvSpPr>
        <p:spPr>
          <a:xfrm>
            <a:off x="1089660" y="1720850"/>
            <a:ext cx="8906510" cy="3415030"/>
          </a:xfrm>
          <a:prstGeom prst="rect">
            <a:avLst/>
          </a:prstGeom>
        </p:spPr>
        <p:txBody>
          <a:bodyPr wrap="square">
            <a:spAutoFit/>
          </a:bodyPr>
          <a:lstStyle/>
          <a:p>
            <a:pPr indent="0">
              <a:buFont typeface="Arial" panose="020B0604020202020204" pitchFamily="34" charset="0"/>
              <a:buNone/>
            </a:pPr>
            <a:r>
              <a:rPr lang="en-US" altLang="zh-CN" sz="2400" dirty="0">
                <a:solidFill>
                  <a:schemeClr val="tx1">
                    <a:lumMod val="75000"/>
                    <a:lumOff val="25000"/>
                  </a:schemeClr>
                </a:solidFill>
                <a:latin typeface="+mn-ea"/>
                <a:sym typeface="+mn-ea"/>
              </a:rPr>
              <a:t>The FD (</a:t>
            </a:r>
            <a:r>
              <a:rPr lang="en-US" altLang="zh-CN" sz="2400" dirty="0">
                <a:solidFill>
                  <a:schemeClr val="accent6">
                    <a:lumMod val="75000"/>
                  </a:schemeClr>
                </a:solidFill>
                <a:latin typeface="+mn-ea"/>
                <a:sym typeface="+mn-ea"/>
              </a:rPr>
              <a:t>functional dependency</a:t>
            </a:r>
            <a:r>
              <a:rPr lang="en-US" altLang="zh-CN" sz="2400" dirty="0">
                <a:solidFill>
                  <a:schemeClr val="tx1">
                    <a:lumMod val="75000"/>
                    <a:lumOff val="25000"/>
                  </a:schemeClr>
                </a:solidFill>
                <a:latin typeface="+mn-ea"/>
                <a:sym typeface="+mn-ea"/>
              </a:rPr>
              <a:t>) A-&gt;B happens to be a partial dependency if</a:t>
            </a:r>
            <a:r>
              <a:rPr lang="en-US" altLang="zh-CN" sz="2400" dirty="0">
                <a:solidFill>
                  <a:schemeClr val="accent6">
                    <a:lumMod val="75000"/>
                  </a:schemeClr>
                </a:solidFill>
                <a:latin typeface="+mn-ea"/>
                <a:sym typeface="+mn-ea"/>
              </a:rPr>
              <a:t> B is functionally dependent on A</a:t>
            </a:r>
            <a:r>
              <a:rPr lang="en-US" altLang="zh-CN" sz="2400" dirty="0">
                <a:solidFill>
                  <a:schemeClr val="tx1">
                    <a:lumMod val="75000"/>
                    <a:lumOff val="25000"/>
                  </a:schemeClr>
                </a:solidFill>
                <a:latin typeface="+mn-ea"/>
                <a:sym typeface="+mn-ea"/>
              </a:rPr>
              <a:t>, and also </a:t>
            </a:r>
            <a:r>
              <a:rPr lang="en-US" altLang="zh-CN" sz="2400" dirty="0">
                <a:solidFill>
                  <a:schemeClr val="accent6">
                    <a:lumMod val="75000"/>
                  </a:schemeClr>
                </a:solidFill>
                <a:latin typeface="+mn-ea"/>
                <a:sym typeface="+mn-ea"/>
              </a:rPr>
              <a:t>B can be determined by any other proper subset of A</a:t>
            </a:r>
            <a:r>
              <a:rPr lang="en-US" altLang="zh-CN" sz="2400" dirty="0">
                <a:solidFill>
                  <a:schemeClr val="tx1">
                    <a:lumMod val="75000"/>
                    <a:lumOff val="25000"/>
                  </a:schemeClr>
                </a:solidFill>
                <a:latin typeface="+mn-ea"/>
                <a:sym typeface="+mn-ea"/>
              </a:rPr>
              <a:t>.</a:t>
            </a:r>
          </a:p>
          <a:p>
            <a:pPr indent="0">
              <a:buFont typeface="Arial" panose="020B0604020202020204" pitchFamily="34" charset="0"/>
              <a:buNone/>
            </a:pPr>
            <a:endParaRPr lang="en-US" altLang="zh-CN" sz="2400" dirty="0">
              <a:solidFill>
                <a:schemeClr val="tx1">
                  <a:lumMod val="75000"/>
                  <a:lumOff val="25000"/>
                </a:schemeClr>
              </a:solidFill>
              <a:latin typeface="+mn-ea"/>
            </a:endParaRPr>
          </a:p>
          <a:p>
            <a:pPr indent="0">
              <a:buFont typeface="Arial" panose="020B0604020202020204" pitchFamily="34" charset="0"/>
              <a:buNone/>
            </a:pPr>
            <a:r>
              <a:rPr lang="en-US" altLang="zh-CN" sz="2400" b="1" dirty="0">
                <a:solidFill>
                  <a:schemeClr val="tx1">
                    <a:lumMod val="75000"/>
                    <a:lumOff val="25000"/>
                  </a:schemeClr>
                </a:solidFill>
                <a:latin typeface="+mn-ea"/>
                <a:sym typeface="+mn-ea"/>
              </a:rPr>
              <a:t>Example</a:t>
            </a:r>
            <a:r>
              <a:rPr lang="en-US" altLang="zh-CN" sz="2400" dirty="0">
                <a:solidFill>
                  <a:schemeClr val="tx1">
                    <a:lumMod val="75000"/>
                    <a:lumOff val="25000"/>
                  </a:schemeClr>
                </a:solidFill>
                <a:latin typeface="+mn-ea"/>
                <a:sym typeface="+mn-ea"/>
              </a:rPr>
              <a:t>:</a:t>
            </a:r>
            <a:endParaRPr lang="en-US" altLang="zh-CN" sz="2400" dirty="0">
              <a:solidFill>
                <a:schemeClr val="tx1">
                  <a:lumMod val="75000"/>
                  <a:lumOff val="25000"/>
                </a:schemeClr>
              </a:solidFill>
              <a:latin typeface="+mn-ea"/>
            </a:endParaRPr>
          </a:p>
          <a:p>
            <a:pPr indent="0">
              <a:buFont typeface="Arial" panose="020B0604020202020204" pitchFamily="34" charset="0"/>
              <a:buNone/>
            </a:pPr>
            <a:r>
              <a:rPr lang="en-US" altLang="zh-CN" sz="2400" dirty="0">
                <a:solidFill>
                  <a:schemeClr val="tx1">
                    <a:lumMod val="75000"/>
                    <a:lumOff val="25000"/>
                  </a:schemeClr>
                </a:solidFill>
                <a:latin typeface="+mn-ea"/>
                <a:sym typeface="+mn-ea"/>
              </a:rPr>
              <a:t>we have a relationship like MO-&gt;N, M-&gt;P, and P-&gt;N. In this case, M is alone capable of determining N. It means that N is dependent partially on MO.</a:t>
            </a:r>
            <a:endParaRPr lang="en-US" altLang="zh-CN" sz="2400" dirty="0">
              <a:solidFill>
                <a:schemeClr val="tx1">
                  <a:lumMod val="75000"/>
                  <a:lumOff val="25000"/>
                </a:schemeClr>
              </a:solidFill>
              <a:latin typeface="+mn-ea"/>
            </a:endParaRPr>
          </a:p>
          <a:p>
            <a:pPr indent="0">
              <a:buFont typeface="Arial" panose="020B0604020202020204" pitchFamily="34" charset="0"/>
              <a:buNone/>
            </a:pPr>
            <a:endParaRPr lang="en-US" altLang="zh-CN" sz="2400" dirty="0">
              <a:solidFill>
                <a:schemeClr val="tx1">
                  <a:lumMod val="75000"/>
                  <a:lumOff val="2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fb809d939d9e76e24402955879ebe45f43e7c2a3119aea-dnj76d_fw658"/>
          <p:cNvPicPr>
            <a:picLocks noChangeAspect="1"/>
          </p:cNvPicPr>
          <p:nvPr>
            <p:custDataLst>
              <p:tags r:id="rId1"/>
            </p:custDataLst>
          </p:nvPr>
        </p:nvPicPr>
        <p:blipFill>
          <a:blip r:embed="rId5"/>
          <a:stretch>
            <a:fillRect/>
          </a:stretch>
        </p:blipFill>
        <p:spPr>
          <a:xfrm>
            <a:off x="10302240" y="118110"/>
            <a:ext cx="1766570" cy="2531745"/>
          </a:xfrm>
          <a:prstGeom prst="rect">
            <a:avLst/>
          </a:prstGeom>
        </p:spPr>
      </p:pic>
      <p:sp>
        <p:nvSpPr>
          <p:cNvPr id="8" name="文本框 7"/>
          <p:cNvSpPr txBox="1"/>
          <p:nvPr>
            <p:custDataLst>
              <p:tags r:id="rId2"/>
            </p:custDataLst>
          </p:nvPr>
        </p:nvSpPr>
        <p:spPr>
          <a:xfrm>
            <a:off x="629920" y="539750"/>
            <a:ext cx="4526915" cy="798195"/>
          </a:xfrm>
          <a:prstGeom prst="rect">
            <a:avLst/>
          </a:prstGeom>
          <a:noFill/>
        </p:spPr>
        <p:txBody>
          <a:bodyPr wrap="square" rtlCol="0">
            <a:noAutofit/>
          </a:bodyPr>
          <a:lstStyle/>
          <a:p>
            <a:r>
              <a:rPr lang="en-US" altLang="zh-CN" sz="3600">
                <a:solidFill>
                  <a:srgbClr val="49600B"/>
                </a:solidFill>
                <a:sym typeface="+mn-ea"/>
              </a:rPr>
              <a:t>What is 2NF ?</a:t>
            </a:r>
          </a:p>
        </p:txBody>
      </p:sp>
      <p:sp>
        <p:nvSpPr>
          <p:cNvPr id="9" name="圆角矩形 8"/>
          <p:cNvSpPr/>
          <p:nvPr>
            <p:custDataLst>
              <p:tags r:id="rId3"/>
            </p:custDataLst>
          </p:nvPr>
        </p:nvSpPr>
        <p:spPr>
          <a:xfrm>
            <a:off x="438150" y="450215"/>
            <a:ext cx="4594225"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29920" y="1490345"/>
            <a:ext cx="10908665" cy="4461510"/>
          </a:xfrm>
          <a:prstGeom prst="rect">
            <a:avLst/>
          </a:prstGeom>
          <a:noFill/>
        </p:spPr>
        <p:txBody>
          <a:bodyPr wrap="square" rtlCol="0" anchor="t">
            <a:spAutoFit/>
          </a:bodyPr>
          <a:lstStyle/>
          <a:p>
            <a:r>
              <a:rPr lang="zh-CN" altLang="en-US" sz="2800" dirty="0">
                <a:solidFill>
                  <a:schemeClr val="tx1">
                    <a:lumMod val="75000"/>
                    <a:lumOff val="25000"/>
                  </a:schemeClr>
                </a:solidFill>
              </a:rPr>
              <a:t>A table is said to be in 2NF if it meets the following criteria:</a:t>
            </a:r>
          </a:p>
          <a:p>
            <a:pPr marL="342900" indent="-342900">
              <a:buFont typeface="Arial" panose="020B0604020202020204" pitchFamily="34" charset="0"/>
              <a:buChar char="•"/>
            </a:pPr>
            <a:r>
              <a:rPr lang="zh-CN" altLang="en-US" sz="2800" dirty="0">
                <a:solidFill>
                  <a:schemeClr val="tx1">
                    <a:lumMod val="75000"/>
                    <a:lumOff val="25000"/>
                  </a:schemeClr>
                </a:solidFill>
              </a:rPr>
              <a:t>it</a:t>
            </a:r>
            <a:r>
              <a:rPr lang="en-US" altLang="zh-CN" sz="2800" dirty="0">
                <a:solidFill>
                  <a:schemeClr val="tx1">
                    <a:lumMod val="75000"/>
                    <a:lumOff val="25000"/>
                  </a:schemeClr>
                </a:solidFill>
              </a:rPr>
              <a:t>’</a:t>
            </a:r>
            <a:r>
              <a:rPr lang="zh-CN" altLang="en-US" sz="2800" dirty="0">
                <a:solidFill>
                  <a:schemeClr val="tx1">
                    <a:lumMod val="75000"/>
                    <a:lumOff val="25000"/>
                  </a:schemeClr>
                </a:solidFill>
              </a:rPr>
              <a:t>s already </a:t>
            </a:r>
            <a:r>
              <a:rPr lang="zh-CN" altLang="en-US" sz="2800" b="1" dirty="0">
                <a:solidFill>
                  <a:schemeClr val="accent6">
                    <a:lumMod val="75000"/>
                  </a:schemeClr>
                </a:solidFill>
              </a:rPr>
              <a:t>in 1NF</a:t>
            </a:r>
            <a:endParaRPr lang="zh-CN" altLang="en-US" sz="2800" dirty="0">
              <a:solidFill>
                <a:schemeClr val="tx1">
                  <a:lumMod val="75000"/>
                  <a:lumOff val="25000"/>
                </a:schemeClr>
              </a:solidFill>
            </a:endParaRPr>
          </a:p>
          <a:p>
            <a:pPr marL="342900" indent="-342900">
              <a:buFont typeface="Arial" panose="020B0604020202020204" pitchFamily="34" charset="0"/>
              <a:buChar char="•"/>
            </a:pPr>
            <a:r>
              <a:rPr lang="zh-CN" altLang="en-US" sz="2800" dirty="0">
                <a:solidFill>
                  <a:schemeClr val="tx1">
                    <a:lumMod val="75000"/>
                    <a:lumOff val="25000"/>
                  </a:schemeClr>
                </a:solidFill>
              </a:rPr>
              <a:t>has </a:t>
            </a:r>
            <a:r>
              <a:rPr lang="zh-CN" altLang="en-US" sz="2800" b="1" dirty="0">
                <a:solidFill>
                  <a:schemeClr val="accent6">
                    <a:lumMod val="75000"/>
                  </a:schemeClr>
                </a:solidFill>
              </a:rPr>
              <a:t>no partial dependency</a:t>
            </a:r>
            <a:r>
              <a:rPr lang="zh-CN" altLang="en-US" sz="2800" dirty="0">
                <a:solidFill>
                  <a:schemeClr val="tx1">
                    <a:lumMod val="75000"/>
                    <a:lumOff val="25000"/>
                  </a:schemeClr>
                </a:solidFill>
              </a:rPr>
              <a:t>. That is, all non-key attributes are </a:t>
            </a:r>
            <a:r>
              <a:rPr lang="zh-CN" altLang="en-US" sz="2800" b="1" dirty="0">
                <a:solidFill>
                  <a:schemeClr val="accent6">
                    <a:lumMod val="75000"/>
                  </a:schemeClr>
                </a:solidFill>
              </a:rPr>
              <a:t>fully dependent</a:t>
            </a:r>
            <a:r>
              <a:rPr lang="zh-CN" altLang="en-US" sz="2800" dirty="0">
                <a:solidFill>
                  <a:schemeClr val="tx1">
                    <a:lumMod val="75000"/>
                    <a:lumOff val="25000"/>
                  </a:schemeClr>
                </a:solidFill>
              </a:rPr>
              <a:t> on a primary key.</a:t>
            </a:r>
            <a:r>
              <a:rPr lang="en-US" altLang="zh-CN" sz="2800" dirty="0">
                <a:solidFill>
                  <a:schemeClr val="tx1">
                    <a:lumMod val="75000"/>
                    <a:lumOff val="25000"/>
                  </a:schemeClr>
                </a:solidFill>
              </a:rPr>
              <a:t> </a:t>
            </a:r>
          </a:p>
          <a:p>
            <a:pPr marL="342900" indent="-342900">
              <a:buFont typeface="Arial" panose="020B0604020202020204" pitchFamily="34" charset="0"/>
              <a:buChar char="•"/>
            </a:pPr>
            <a:endParaRPr lang="en-US" altLang="zh-CN" sz="2800" dirty="0">
              <a:solidFill>
                <a:schemeClr val="tx1">
                  <a:lumMod val="75000"/>
                  <a:lumOff val="25000"/>
                </a:schemeClr>
              </a:solidFill>
            </a:endParaRPr>
          </a:p>
          <a:p>
            <a:pPr indent="0">
              <a:buFont typeface="Arial" panose="020B0604020202020204" pitchFamily="34" charset="0"/>
              <a:buNone/>
            </a:pPr>
            <a:r>
              <a:rPr lang="en-US" altLang="zh-CN" sz="3200" b="1" dirty="0">
                <a:solidFill>
                  <a:srgbClr val="C00000"/>
                </a:solidFill>
                <a:sym typeface="+mn-ea"/>
              </a:rPr>
              <a:t>All partial dependencies are removed to place in another table!</a:t>
            </a:r>
            <a:endParaRPr lang="en-US" altLang="zh-CN" sz="3200" b="1" dirty="0">
              <a:solidFill>
                <a:srgbClr val="C00000"/>
              </a:solidFill>
            </a:endParaRPr>
          </a:p>
          <a:p>
            <a:pPr indent="0">
              <a:buFont typeface="Arial" panose="020B0604020202020204" pitchFamily="34" charset="0"/>
              <a:buNone/>
            </a:pPr>
            <a:endParaRPr lang="en-US" altLang="zh-CN" sz="2800" dirty="0">
              <a:solidFill>
                <a:schemeClr val="tx1">
                  <a:lumMod val="75000"/>
                  <a:lumOff val="25000"/>
                </a:schemeClr>
              </a:solidFill>
            </a:endParaRPr>
          </a:p>
          <a:p>
            <a:pPr marL="342900" indent="-342900">
              <a:buFont typeface="Arial" panose="020B0604020202020204" pitchFamily="34" charset="0"/>
              <a:buChar char="•"/>
            </a:pPr>
            <a:endParaRPr lang="en-US" altLang="zh-CN" sz="2800" dirty="0">
              <a:solidFill>
                <a:schemeClr val="tx1">
                  <a:lumMod val="75000"/>
                  <a:lumOff val="25000"/>
                </a:schemeClr>
              </a:solidFill>
            </a:endParaRPr>
          </a:p>
          <a:p>
            <a:pPr marL="342900" indent="-342900">
              <a:buFont typeface="Arial" panose="020B0604020202020204" pitchFamily="34" charset="0"/>
              <a:buChar char="•"/>
            </a:pPr>
            <a:endParaRPr lang="en-US" altLang="zh-CN" sz="2800" dirty="0">
              <a:solidFill>
                <a:schemeClr val="tx1">
                  <a:lumMod val="75000"/>
                  <a:lumOff val="25000"/>
                </a:schemeClr>
              </a:solidFill>
            </a:endParaRPr>
          </a:p>
          <a:p>
            <a:pPr indent="0">
              <a:buFont typeface="Arial" panose="020B0604020202020204" pitchFamily="34" charset="0"/>
              <a:buNone/>
            </a:pPr>
            <a:endParaRPr lang="en-US" altLang="zh-CN" sz="2800" b="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6" name="图片 5" descr="fb809d939d9e76e24402955879ebe45f43e7c2a3119aea-dnj76d_fw658"/>
          <p:cNvPicPr>
            <a:picLocks noChangeAspect="1"/>
          </p:cNvPicPr>
          <p:nvPr>
            <p:custDataLst>
              <p:tags r:id="rId1"/>
            </p:custDataLst>
          </p:nvPr>
        </p:nvPicPr>
        <p:blipFill>
          <a:blip r:embed="rId6"/>
          <a:stretch>
            <a:fillRect/>
          </a:stretch>
        </p:blipFill>
        <p:spPr>
          <a:xfrm>
            <a:off x="10592435" y="4589780"/>
            <a:ext cx="1490980" cy="2137410"/>
          </a:xfrm>
          <a:prstGeom prst="rect">
            <a:avLst/>
          </a:prstGeom>
        </p:spPr>
      </p:pic>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0830" y="344170"/>
            <a:ext cx="11179810" cy="583565"/>
          </a:xfrm>
          <a:prstGeom prst="rect">
            <a:avLst/>
          </a:prstGeom>
          <a:noFill/>
        </p:spPr>
        <p:txBody>
          <a:bodyPr wrap="square" rtlCol="0" anchor="t">
            <a:spAutoFit/>
          </a:bodyPr>
          <a:lstStyle/>
          <a:p>
            <a:pPr indent="0">
              <a:buFont typeface="Arial" panose="020B0604020202020204" pitchFamily="34" charset="0"/>
              <a:buNone/>
            </a:pPr>
            <a:r>
              <a:rPr lang="en-US" altLang="zh-CN" sz="3200" b="1" dirty="0">
                <a:solidFill>
                  <a:srgbClr val="C00000"/>
                </a:solidFill>
              </a:rPr>
              <a:t>All partial dependencies are removed to place in another table!</a:t>
            </a:r>
          </a:p>
        </p:txBody>
      </p:sp>
      <p:pic>
        <p:nvPicPr>
          <p:cNvPr id="2" name="图片 1"/>
          <p:cNvPicPr>
            <a:picLocks noChangeAspect="1"/>
          </p:cNvPicPr>
          <p:nvPr>
            <p:custDataLst>
              <p:tags r:id="rId2"/>
            </p:custDataLst>
          </p:nvPr>
        </p:nvPicPr>
        <p:blipFill>
          <a:blip r:embed="rId7"/>
          <a:stretch>
            <a:fillRect/>
          </a:stretch>
        </p:blipFill>
        <p:spPr>
          <a:xfrm>
            <a:off x="1218565" y="1249680"/>
            <a:ext cx="6230620" cy="3138170"/>
          </a:xfrm>
          <a:prstGeom prst="rect">
            <a:avLst/>
          </a:prstGeom>
        </p:spPr>
      </p:pic>
      <p:cxnSp>
        <p:nvCxnSpPr>
          <p:cNvPr id="4" name="直接连接符 3"/>
          <p:cNvCxnSpPr/>
          <p:nvPr/>
        </p:nvCxnSpPr>
        <p:spPr>
          <a:xfrm>
            <a:off x="1456055" y="2056130"/>
            <a:ext cx="1084580"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直接连接符 4"/>
          <p:cNvCxnSpPr/>
          <p:nvPr>
            <p:custDataLst>
              <p:tags r:id="rId3"/>
            </p:custDataLst>
          </p:nvPr>
        </p:nvCxnSpPr>
        <p:spPr>
          <a:xfrm>
            <a:off x="2906395" y="2056130"/>
            <a:ext cx="988695" cy="5080"/>
          </a:xfrm>
          <a:prstGeom prst="line">
            <a:avLst/>
          </a:prstGeom>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7759700" y="2343785"/>
            <a:ext cx="4064000" cy="829945"/>
          </a:xfrm>
          <a:prstGeom prst="rect">
            <a:avLst/>
          </a:prstGeom>
          <a:noFill/>
        </p:spPr>
        <p:txBody>
          <a:bodyPr wrap="square" rtlCol="0">
            <a:spAutoFit/>
          </a:bodyPr>
          <a:lstStyle/>
          <a:p>
            <a:r>
              <a:rPr lang="en-US" altLang="zh-CN" sz="2400" b="1">
                <a:solidFill>
                  <a:schemeClr val="tx1">
                    <a:lumMod val="75000"/>
                    <a:lumOff val="25000"/>
                  </a:schemeClr>
                </a:solidFill>
              </a:rPr>
              <a:t>primary key:</a:t>
            </a:r>
          </a:p>
          <a:p>
            <a:r>
              <a:rPr lang="en-US" altLang="zh-CN" sz="2400" b="1">
                <a:solidFill>
                  <a:schemeClr val="tx1">
                    <a:lumMod val="75000"/>
                    <a:lumOff val="25000"/>
                  </a:schemeClr>
                </a:solidFill>
              </a:rPr>
              <a:t>{StudentID, ProjectID}</a:t>
            </a:r>
          </a:p>
        </p:txBody>
      </p:sp>
      <p:sp>
        <p:nvSpPr>
          <p:cNvPr id="11" name="文本框 10"/>
          <p:cNvSpPr txBox="1"/>
          <p:nvPr/>
        </p:nvSpPr>
        <p:spPr>
          <a:xfrm>
            <a:off x="981075" y="4589780"/>
            <a:ext cx="9611360" cy="1198880"/>
          </a:xfrm>
          <a:prstGeom prst="rect">
            <a:avLst/>
          </a:prstGeom>
          <a:noFill/>
        </p:spPr>
        <p:txBody>
          <a:bodyPr wrap="square" rtlCol="0">
            <a:spAutoFit/>
          </a:bodyPr>
          <a:lstStyle/>
          <a:p>
            <a:r>
              <a:rPr lang="en-US" altLang="zh-CN" sz="2400"/>
              <a:t>We have </a:t>
            </a:r>
            <a:r>
              <a:rPr lang="zh-CN" altLang="en-US" sz="2400" b="1">
                <a:solidFill>
                  <a:schemeClr val="accent6">
                    <a:lumMod val="75000"/>
                  </a:schemeClr>
                </a:solidFill>
              </a:rPr>
              <a:t>partial dependenc</a:t>
            </a:r>
            <a:r>
              <a:rPr lang="en-US" altLang="zh-CN" sz="2400" b="1">
                <a:solidFill>
                  <a:schemeClr val="accent6">
                    <a:lumMod val="75000"/>
                  </a:schemeClr>
                </a:solidFill>
              </a:rPr>
              <a:t>ies</a:t>
            </a:r>
            <a:r>
              <a:rPr lang="en-US" altLang="zh-CN" sz="2400"/>
              <a:t>: </a:t>
            </a:r>
          </a:p>
          <a:p>
            <a:pPr marL="342900" indent="-342900">
              <a:buFont typeface="Arial" panose="020B0604020202020204" pitchFamily="34" charset="0"/>
              <a:buChar char="•"/>
            </a:pPr>
            <a:r>
              <a:rPr lang="en-US" altLang="zh-CN" sz="2400"/>
              <a:t>The </a:t>
            </a:r>
            <a:r>
              <a:rPr lang="en-US" altLang="zh-CN" sz="2400" i="1">
                <a:solidFill>
                  <a:schemeClr val="accent6">
                    <a:lumMod val="75000"/>
                  </a:schemeClr>
                </a:solidFill>
              </a:rPr>
              <a:t>StudentName</a:t>
            </a:r>
            <a:r>
              <a:rPr lang="en-US" altLang="zh-CN" sz="2400"/>
              <a:t> can be determined by </a:t>
            </a:r>
            <a:r>
              <a:rPr lang="en-US" altLang="zh-CN" sz="2400" i="1">
                <a:solidFill>
                  <a:schemeClr val="accent6">
                    <a:lumMod val="75000"/>
                  </a:schemeClr>
                </a:solidFill>
              </a:rPr>
              <a:t>StudentID</a:t>
            </a:r>
            <a:r>
              <a:rPr lang="en-US" altLang="zh-CN" sz="2400" i="1">
                <a:solidFill>
                  <a:schemeClr val="tx1"/>
                </a:solidFill>
              </a:rPr>
              <a:t>(part of primary key)</a:t>
            </a:r>
          </a:p>
          <a:p>
            <a:pPr marL="342900" indent="-342900">
              <a:buFont typeface="Arial" panose="020B0604020202020204" pitchFamily="34" charset="0"/>
              <a:buChar char="•"/>
            </a:pPr>
            <a:r>
              <a:rPr lang="en-US" altLang="zh-CN" sz="2400"/>
              <a:t>The</a:t>
            </a:r>
            <a:r>
              <a:rPr lang="en-US" altLang="zh-CN" sz="2400" i="1">
                <a:solidFill>
                  <a:schemeClr val="accent6">
                    <a:lumMod val="75000"/>
                  </a:schemeClr>
                </a:solidFill>
              </a:rPr>
              <a:t> ProjectName </a:t>
            </a:r>
            <a:r>
              <a:rPr lang="en-US" altLang="zh-CN" sz="2400"/>
              <a:t>can be determined by </a:t>
            </a:r>
            <a:r>
              <a:rPr lang="en-US" altLang="zh-CN" sz="2400" i="1">
                <a:solidFill>
                  <a:schemeClr val="accent6">
                    <a:lumMod val="75000"/>
                  </a:schemeClr>
                </a:solidFill>
              </a:rPr>
              <a:t>ProjectID</a:t>
            </a:r>
            <a:r>
              <a:rPr lang="en-US" altLang="zh-CN" sz="2400" i="1">
                <a:sym typeface="+mn-ea"/>
              </a:rPr>
              <a:t>(part of primary key)</a:t>
            </a:r>
            <a:endParaRPr lang="en-US" altLang="zh-CN" sz="2400" i="1"/>
          </a:p>
        </p:txBody>
      </p:sp>
      <p:cxnSp>
        <p:nvCxnSpPr>
          <p:cNvPr id="12" name="肘形连接符 11"/>
          <p:cNvCxnSpPr/>
          <p:nvPr/>
        </p:nvCxnSpPr>
        <p:spPr>
          <a:xfrm rot="5400000" flipV="1">
            <a:off x="-2012950" y="3432810"/>
            <a:ext cx="5287645" cy="316865"/>
          </a:xfrm>
          <a:prstGeom prst="bentConnector3">
            <a:avLst>
              <a:gd name="adj1" fmla="val 50006"/>
            </a:avLst>
          </a:prstGeom>
          <a:ln w="28575">
            <a:solidFill>
              <a:schemeClr val="accent6">
                <a:lumMod val="75000"/>
              </a:schemeClr>
            </a:solidFill>
            <a:tailEnd type="arrow"/>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1104900" y="5990590"/>
            <a:ext cx="4064000" cy="583565"/>
          </a:xfrm>
          <a:prstGeom prst="rect">
            <a:avLst/>
          </a:prstGeom>
          <a:noFill/>
        </p:spPr>
        <p:txBody>
          <a:bodyPr wrap="square" rtlCol="0">
            <a:spAutoFit/>
          </a:bodyPr>
          <a:lstStyle/>
          <a:p>
            <a:r>
              <a:rPr lang="en-US" altLang="zh-CN" sz="3200" b="1">
                <a:solidFill>
                  <a:schemeClr val="tx1">
                    <a:lumMod val="75000"/>
                    <a:lumOff val="25000"/>
                  </a:schemeClr>
                </a:solidFill>
              </a:rPr>
              <a:t>Solution?</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0830" y="405765"/>
            <a:ext cx="11405870" cy="583565"/>
          </a:xfrm>
          <a:prstGeom prst="rect">
            <a:avLst/>
          </a:prstGeom>
          <a:noFill/>
        </p:spPr>
        <p:txBody>
          <a:bodyPr wrap="square" rtlCol="0" anchor="t">
            <a:spAutoFit/>
          </a:bodyPr>
          <a:lstStyle/>
          <a:p>
            <a:pPr indent="0">
              <a:buFont typeface="Arial" panose="020B0604020202020204" pitchFamily="34" charset="0"/>
              <a:buNone/>
            </a:pPr>
            <a:r>
              <a:rPr lang="en-US" altLang="zh-CN" sz="3200" b="1" dirty="0">
                <a:solidFill>
                  <a:srgbClr val="C00000"/>
                </a:solidFill>
              </a:rPr>
              <a:t>All partial dependencies are removed to place in another table!</a:t>
            </a:r>
          </a:p>
        </p:txBody>
      </p:sp>
      <p:sp>
        <p:nvSpPr>
          <p:cNvPr id="8" name="文本框 7"/>
          <p:cNvSpPr txBox="1"/>
          <p:nvPr/>
        </p:nvSpPr>
        <p:spPr>
          <a:xfrm>
            <a:off x="415290" y="1098550"/>
            <a:ext cx="10841355" cy="2306955"/>
          </a:xfrm>
          <a:prstGeom prst="rect">
            <a:avLst/>
          </a:prstGeom>
          <a:noFill/>
        </p:spPr>
        <p:txBody>
          <a:bodyPr wrap="square" rtlCol="0">
            <a:spAutoFit/>
          </a:bodyPr>
          <a:lstStyle/>
          <a:p>
            <a:r>
              <a:rPr lang="en-US" altLang="zh-CN" sz="3200" b="1">
                <a:solidFill>
                  <a:schemeClr val="tx1">
                    <a:lumMod val="75000"/>
                    <a:lumOff val="25000"/>
                  </a:schemeClr>
                </a:solidFill>
              </a:rPr>
              <a:t>Solution!</a:t>
            </a:r>
          </a:p>
          <a:p>
            <a:pPr marL="457200" indent="-457200" algn="l">
              <a:buFont typeface="Arial" panose="020B0604020202020204" pitchFamily="34" charset="0"/>
              <a:buChar char="•"/>
            </a:pPr>
            <a:r>
              <a:rPr lang="en-US" altLang="zh-CN" sz="2800">
                <a:solidFill>
                  <a:schemeClr val="tx1">
                    <a:lumMod val="75000"/>
                    <a:lumOff val="25000"/>
                  </a:schemeClr>
                </a:solidFill>
              </a:rPr>
              <a:t>Remove</a:t>
            </a:r>
            <a:r>
              <a:rPr lang="en-US" altLang="zh-CN" sz="2800" i="1">
                <a:solidFill>
                  <a:schemeClr val="tx1">
                    <a:lumMod val="75000"/>
                    <a:lumOff val="25000"/>
                  </a:schemeClr>
                </a:solidFill>
              </a:rPr>
              <a:t> </a:t>
            </a:r>
            <a:r>
              <a:rPr lang="en-US" altLang="zh-CN" sz="2800" i="1">
                <a:solidFill>
                  <a:schemeClr val="tx1">
                    <a:lumMod val="75000"/>
                    <a:lumOff val="25000"/>
                  </a:schemeClr>
                </a:solidFill>
                <a:sym typeface="+mn-ea"/>
              </a:rPr>
              <a:t>StudentName</a:t>
            </a:r>
            <a:r>
              <a:rPr lang="en-US" altLang="zh-CN" sz="2800">
                <a:solidFill>
                  <a:schemeClr val="tx1">
                    <a:lumMod val="75000"/>
                    <a:lumOff val="25000"/>
                  </a:schemeClr>
                </a:solidFill>
                <a:sym typeface="+mn-ea"/>
              </a:rPr>
              <a:t> and </a:t>
            </a:r>
            <a:r>
              <a:rPr lang="en-US" altLang="zh-CN" sz="2800">
                <a:solidFill>
                  <a:schemeClr val="tx1">
                    <a:lumMod val="75000"/>
                    <a:lumOff val="25000"/>
                  </a:schemeClr>
                </a:solidFill>
              </a:rPr>
              <a:t> </a:t>
            </a:r>
            <a:r>
              <a:rPr lang="en-US" altLang="zh-CN" sz="2800" i="1">
                <a:solidFill>
                  <a:schemeClr val="tx1">
                    <a:lumMod val="75000"/>
                    <a:lumOff val="25000"/>
                  </a:schemeClr>
                </a:solidFill>
                <a:sym typeface="+mn-ea"/>
              </a:rPr>
              <a:t>StudentID</a:t>
            </a:r>
            <a:r>
              <a:rPr lang="en-US" altLang="zh-CN" sz="2800">
                <a:solidFill>
                  <a:schemeClr val="tx1">
                    <a:lumMod val="75000"/>
                    <a:lumOff val="25000"/>
                  </a:schemeClr>
                </a:solidFill>
                <a:sym typeface="+mn-ea"/>
              </a:rPr>
              <a:t> together to create a new table</a:t>
            </a:r>
          </a:p>
          <a:p>
            <a:pPr indent="0">
              <a:buFont typeface="Arial" panose="020B0604020202020204" pitchFamily="34" charset="0"/>
              <a:buNone/>
            </a:pPr>
            <a:r>
              <a:rPr lang="en-US" altLang="zh-CN" sz="2800">
                <a:solidFill>
                  <a:schemeClr val="tx1">
                    <a:lumMod val="75000"/>
                    <a:lumOff val="25000"/>
                  </a:schemeClr>
                </a:solidFill>
                <a:sym typeface="+mn-ea"/>
              </a:rPr>
              <a:t>     </a:t>
            </a:r>
            <a:r>
              <a:rPr lang="en-US" altLang="zh-CN" sz="2800" b="1">
                <a:solidFill>
                  <a:schemeClr val="accent6">
                    <a:lumMod val="75000"/>
                  </a:schemeClr>
                </a:solidFill>
                <a:sym typeface="+mn-ea"/>
              </a:rPr>
              <a:t>OR</a:t>
            </a:r>
            <a:r>
              <a:rPr lang="en-US" altLang="zh-CN" sz="2800">
                <a:solidFill>
                  <a:schemeClr val="accent6">
                    <a:lumMod val="75000"/>
                  </a:schemeClr>
                </a:solidFill>
                <a:sym typeface="+mn-ea"/>
              </a:rPr>
              <a:t> </a:t>
            </a:r>
            <a:r>
              <a:rPr lang="en-US" altLang="zh-CN" sz="2800">
                <a:solidFill>
                  <a:schemeClr val="tx1">
                    <a:lumMod val="75000"/>
                    <a:lumOff val="25000"/>
                  </a:schemeClr>
                </a:solidFill>
                <a:sym typeface="+mn-ea"/>
              </a:rPr>
              <a:t>Remove </a:t>
            </a:r>
            <a:r>
              <a:rPr lang="en-US" altLang="zh-CN" sz="2800" i="1">
                <a:solidFill>
                  <a:schemeClr val="tx1">
                    <a:lumMod val="75000"/>
                    <a:lumOff val="25000"/>
                  </a:schemeClr>
                </a:solidFill>
                <a:sym typeface="+mn-ea"/>
              </a:rPr>
              <a:t>ProjectName</a:t>
            </a:r>
            <a:r>
              <a:rPr lang="en-US" altLang="zh-CN" sz="2800">
                <a:solidFill>
                  <a:schemeClr val="tx1">
                    <a:lumMod val="75000"/>
                    <a:lumOff val="25000"/>
                  </a:schemeClr>
                </a:solidFill>
                <a:sym typeface="+mn-ea"/>
              </a:rPr>
              <a:t> and  </a:t>
            </a:r>
            <a:r>
              <a:rPr lang="en-US" altLang="zh-CN" sz="2800" i="1">
                <a:solidFill>
                  <a:schemeClr val="tx1">
                    <a:lumMod val="75000"/>
                    <a:lumOff val="25000"/>
                  </a:schemeClr>
                </a:solidFill>
                <a:sym typeface="+mn-ea"/>
              </a:rPr>
              <a:t>ProjectID </a:t>
            </a:r>
            <a:r>
              <a:rPr lang="en-US" altLang="zh-CN" sz="2800">
                <a:solidFill>
                  <a:schemeClr val="tx1">
                    <a:lumMod val="75000"/>
                    <a:lumOff val="25000"/>
                  </a:schemeClr>
                </a:solidFill>
                <a:sym typeface="+mn-ea"/>
              </a:rPr>
              <a:t>together to create a new table</a:t>
            </a:r>
          </a:p>
          <a:p>
            <a:pPr marL="457200" indent="-457200">
              <a:buFont typeface="Arial" panose="020B0604020202020204" pitchFamily="34" charset="0"/>
              <a:buChar char="•"/>
            </a:pPr>
            <a:r>
              <a:rPr lang="en-US" altLang="zh-CN" sz="2800">
                <a:solidFill>
                  <a:schemeClr val="tx1">
                    <a:lumMod val="75000"/>
                    <a:lumOff val="25000"/>
                  </a:schemeClr>
                </a:solidFill>
                <a:sym typeface="+mn-ea"/>
              </a:rPr>
              <a:t>Remove the non-primary attributes that was removed in the former steps, and leave the remaining table as a new table</a:t>
            </a:r>
          </a:p>
        </p:txBody>
      </p:sp>
      <p:pic>
        <p:nvPicPr>
          <p:cNvPr id="14" name="图片 13"/>
          <p:cNvPicPr>
            <a:picLocks noChangeAspect="1"/>
          </p:cNvPicPr>
          <p:nvPr>
            <p:custDataLst>
              <p:tags r:id="rId1"/>
            </p:custDataLst>
          </p:nvPr>
        </p:nvPicPr>
        <p:blipFill>
          <a:blip r:embed="rId6"/>
          <a:stretch>
            <a:fillRect/>
          </a:stretch>
        </p:blipFill>
        <p:spPr>
          <a:xfrm>
            <a:off x="415290" y="3891915"/>
            <a:ext cx="5709920" cy="2429510"/>
          </a:xfrm>
          <a:prstGeom prst="rect">
            <a:avLst/>
          </a:prstGeom>
        </p:spPr>
      </p:pic>
      <p:pic>
        <p:nvPicPr>
          <p:cNvPr id="15" name="图片 14"/>
          <p:cNvPicPr>
            <a:picLocks noChangeAspect="1"/>
          </p:cNvPicPr>
          <p:nvPr>
            <p:custDataLst>
              <p:tags r:id="rId2"/>
            </p:custDataLst>
          </p:nvPr>
        </p:nvPicPr>
        <p:blipFill>
          <a:blip r:embed="rId7"/>
          <a:stretch>
            <a:fillRect/>
          </a:stretch>
        </p:blipFill>
        <p:spPr>
          <a:xfrm>
            <a:off x="6497955" y="3892550"/>
            <a:ext cx="5521325" cy="2428875"/>
          </a:xfrm>
          <a:prstGeom prst="rect">
            <a:avLst/>
          </a:prstGeom>
        </p:spPr>
      </p:pic>
      <p:cxnSp>
        <p:nvCxnSpPr>
          <p:cNvPr id="16" name="直接连接符 15"/>
          <p:cNvCxnSpPr/>
          <p:nvPr/>
        </p:nvCxnSpPr>
        <p:spPr>
          <a:xfrm>
            <a:off x="687705" y="4608830"/>
            <a:ext cx="982345" cy="0"/>
          </a:xfrm>
          <a:prstGeom prst="line">
            <a:avLst/>
          </a:prstGeom>
        </p:spPr>
        <p:style>
          <a:lnRef idx="2">
            <a:schemeClr val="accent1"/>
          </a:lnRef>
          <a:fillRef idx="0">
            <a:srgbClr val="FFFFFF"/>
          </a:fillRef>
          <a:effectRef idx="0">
            <a:srgbClr val="FFFFFF"/>
          </a:effectRef>
          <a:fontRef idx="minor">
            <a:schemeClr val="tx1"/>
          </a:fontRef>
        </p:style>
      </p:cxnSp>
      <p:cxnSp>
        <p:nvCxnSpPr>
          <p:cNvPr id="17" name="直接连接符 16"/>
          <p:cNvCxnSpPr/>
          <p:nvPr>
            <p:custDataLst>
              <p:tags r:id="rId3"/>
            </p:custDataLst>
          </p:nvPr>
        </p:nvCxnSpPr>
        <p:spPr>
          <a:xfrm>
            <a:off x="2441575" y="4608830"/>
            <a:ext cx="982345" cy="0"/>
          </a:xfrm>
          <a:prstGeom prst="line">
            <a:avLst/>
          </a:prstGeom>
        </p:spPr>
        <p:style>
          <a:lnRef idx="2">
            <a:schemeClr val="accent1"/>
          </a:lnRef>
          <a:fillRef idx="0">
            <a:srgbClr val="FFFFFF"/>
          </a:fillRef>
          <a:effectRef idx="0">
            <a:srgbClr val="FFFFFF"/>
          </a:effectRef>
          <a:fontRef idx="minor">
            <a:schemeClr val="tx1"/>
          </a:fontRef>
        </p:style>
      </p:cxnSp>
      <p:cxnSp>
        <p:nvCxnSpPr>
          <p:cNvPr id="18" name="直接连接符 17"/>
          <p:cNvCxnSpPr/>
          <p:nvPr>
            <p:custDataLst>
              <p:tags r:id="rId4"/>
            </p:custDataLst>
          </p:nvPr>
        </p:nvCxnSpPr>
        <p:spPr>
          <a:xfrm>
            <a:off x="6689725" y="4608830"/>
            <a:ext cx="98234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6F1"/>
        </a:solidFill>
        <a:effectLst/>
      </p:bgPr>
    </p:bg>
    <p:spTree>
      <p:nvGrpSpPr>
        <p:cNvPr id="1" name=""/>
        <p:cNvGrpSpPr/>
        <p:nvPr/>
      </p:nvGrpSpPr>
      <p:grpSpPr>
        <a:xfrm>
          <a:off x="0" y="0"/>
          <a:ext cx="0" cy="0"/>
          <a:chOff x="0" y="0"/>
          <a:chExt cx="0" cy="0"/>
        </a:xfrm>
      </p:grpSpPr>
      <p:pic>
        <p:nvPicPr>
          <p:cNvPr id="2" name="图片 1" descr="d2e75fce06f081b918c49f2c7a621a322a43e91244bd0-WPrgxr_fw658"/>
          <p:cNvPicPr>
            <a:picLocks noChangeAspect="1"/>
          </p:cNvPicPr>
          <p:nvPr/>
        </p:nvPicPr>
        <p:blipFill>
          <a:blip r:embed="rId6"/>
          <a:stretch>
            <a:fillRect/>
          </a:stretch>
        </p:blipFill>
        <p:spPr>
          <a:xfrm>
            <a:off x="10344150" y="-113030"/>
            <a:ext cx="2007870" cy="2091055"/>
          </a:xfrm>
          <a:prstGeom prst="rect">
            <a:avLst/>
          </a:prstGeom>
        </p:spPr>
      </p:pic>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5657850"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14960" y="453390"/>
            <a:ext cx="5264785" cy="645160"/>
          </a:xfrm>
          <a:prstGeom prst="rect">
            <a:avLst/>
          </a:prstGeom>
          <a:noFill/>
        </p:spPr>
        <p:txBody>
          <a:bodyPr wrap="square" rtlCol="0">
            <a:spAutoFit/>
          </a:bodyPr>
          <a:lstStyle/>
          <a:p>
            <a:pPr algn="ctr"/>
            <a:r>
              <a:rPr lang="en-US" altLang="zh-CN" sz="3600">
                <a:solidFill>
                  <a:srgbClr val="49600B"/>
                </a:solidFill>
                <a:sym typeface="+mn-ea"/>
              </a:rPr>
              <a:t>why do we need 3NF</a:t>
            </a:r>
            <a:endParaRPr lang="zh-CN" altLang="en-US" sz="3600">
              <a:solidFill>
                <a:srgbClr val="49600B"/>
              </a:solidFill>
            </a:endParaRPr>
          </a:p>
        </p:txBody>
      </p:sp>
      <p:sp>
        <p:nvSpPr>
          <p:cNvPr id="31" name="矩形 30"/>
          <p:cNvSpPr/>
          <p:nvPr/>
        </p:nvSpPr>
        <p:spPr>
          <a:xfrm>
            <a:off x="554355" y="1490980"/>
            <a:ext cx="10357485" cy="2676525"/>
          </a:xfrm>
          <a:prstGeom prst="rect">
            <a:avLst/>
          </a:prstGeom>
        </p:spPr>
        <p:txBody>
          <a:bodyPr wrap="square">
            <a:spAutoFit/>
          </a:bodyPr>
          <a:lstStyle/>
          <a:p>
            <a:pPr marL="342900" indent="-342900" algn="just">
              <a:buFont typeface="Arial" panose="020B0604020202020204" pitchFamily="34" charset="0"/>
              <a:buChar char="•"/>
            </a:pPr>
            <a:r>
              <a:rPr lang="zh-CN" altLang="en-US" sz="2400" dirty="0">
                <a:solidFill>
                  <a:schemeClr val="tx1">
                    <a:lumMod val="75000"/>
                    <a:lumOff val="25000"/>
                  </a:schemeClr>
                </a:solidFill>
              </a:rPr>
              <a:t>We use the 3NF to </a:t>
            </a:r>
            <a:r>
              <a:rPr lang="zh-CN" altLang="en-US" sz="2400" b="1" dirty="0">
                <a:solidFill>
                  <a:schemeClr val="accent6">
                    <a:lumMod val="75000"/>
                  </a:schemeClr>
                </a:solidFill>
              </a:rPr>
              <a:t>reduce any duplication of data and achieve data integrity</a:t>
            </a:r>
            <a:r>
              <a:rPr lang="zh-CN" altLang="en-US" sz="2400" dirty="0">
                <a:solidFill>
                  <a:schemeClr val="tx1">
                    <a:lumMod val="75000"/>
                    <a:lumOff val="25000"/>
                  </a:schemeClr>
                </a:solidFill>
              </a:rPr>
              <a:t> in a database.</a:t>
            </a:r>
          </a:p>
          <a:p>
            <a:pPr marL="342900" indent="-342900" algn="just">
              <a:buFont typeface="Arial" panose="020B0604020202020204" pitchFamily="34" charset="0"/>
              <a:buChar char="•"/>
            </a:pPr>
            <a:r>
              <a:rPr lang="zh-CN" altLang="en-US" sz="2400" dirty="0">
                <a:solidFill>
                  <a:schemeClr val="tx1">
                    <a:lumMod val="75000"/>
                    <a:lumOff val="25000"/>
                  </a:schemeClr>
                </a:solidFill>
              </a:rPr>
              <a:t>Although Second Normal Form (2NF)relations have less redundancy than those in 1NF, they may </a:t>
            </a:r>
            <a:r>
              <a:rPr lang="zh-CN" altLang="en-US" sz="2400" b="1" dirty="0">
                <a:solidFill>
                  <a:schemeClr val="accent6">
                    <a:lumMod val="75000"/>
                  </a:schemeClr>
                </a:solidFill>
              </a:rPr>
              <a:t>still suffer from update anomalies</a:t>
            </a:r>
            <a:r>
              <a:rPr lang="zh-CN" altLang="en-US" sz="2400" dirty="0">
                <a:solidFill>
                  <a:schemeClr val="tx1">
                    <a:lumMod val="75000"/>
                    <a:lumOff val="25000"/>
                  </a:schemeClr>
                </a:solidFill>
              </a:rPr>
              <a:t>. If we update only one tuple and not the other, the database will be in an inconsistent state. This update anomaly is caused by a transitive dependency. We need to remove such dependencies by progressing to the Third Normal Form (3NF).</a:t>
            </a:r>
          </a:p>
        </p:txBody>
      </p:sp>
      <p:pic>
        <p:nvPicPr>
          <p:cNvPr id="7" name="图片 6"/>
          <p:cNvPicPr>
            <a:picLocks noChangeAspect="1"/>
          </p:cNvPicPr>
          <p:nvPr>
            <p:custDataLst>
              <p:tags r:id="rId1"/>
            </p:custDataLst>
          </p:nvPr>
        </p:nvPicPr>
        <p:blipFill>
          <a:blip r:embed="rId7"/>
          <a:stretch>
            <a:fillRect/>
          </a:stretch>
        </p:blipFill>
        <p:spPr>
          <a:xfrm>
            <a:off x="1329690" y="4262120"/>
            <a:ext cx="7844155" cy="2289175"/>
          </a:xfrm>
          <a:prstGeom prst="rect">
            <a:avLst/>
          </a:prstGeom>
        </p:spPr>
      </p:pic>
      <p:cxnSp>
        <p:nvCxnSpPr>
          <p:cNvPr id="8" name="直接连接符 7"/>
          <p:cNvCxnSpPr/>
          <p:nvPr/>
        </p:nvCxnSpPr>
        <p:spPr>
          <a:xfrm flipV="1">
            <a:off x="1511935" y="4824095"/>
            <a:ext cx="949325" cy="10795"/>
          </a:xfrm>
          <a:prstGeom prst="line">
            <a:avLst/>
          </a:prstGeom>
          <a:ln>
            <a:solidFill>
              <a:schemeClr val="accent2"/>
            </a:solidFill>
          </a:ln>
        </p:spPr>
        <p:style>
          <a:lnRef idx="2">
            <a:schemeClr val="accent1"/>
          </a:lnRef>
          <a:fillRef idx="0">
            <a:srgbClr val="FFFFFF"/>
          </a:fillRef>
          <a:effectRef idx="0">
            <a:srgbClr val="FFFFFF"/>
          </a:effectRef>
          <a:fontRef idx="minor">
            <a:schemeClr val="tx1"/>
          </a:fontRef>
        </p:style>
      </p:cxnSp>
      <p:sp>
        <p:nvSpPr>
          <p:cNvPr id="9" name="矩形 8"/>
          <p:cNvSpPr/>
          <p:nvPr/>
        </p:nvSpPr>
        <p:spPr>
          <a:xfrm>
            <a:off x="4259580" y="5490210"/>
            <a:ext cx="3387090" cy="948690"/>
          </a:xfrm>
          <a:prstGeom prst="rect">
            <a:avLst/>
          </a:prstGeom>
          <a:ln w="28575">
            <a:solidFill>
              <a:schemeClr val="accent4"/>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1" name="圆角矩形 10"/>
          <p:cNvSpPr/>
          <p:nvPr>
            <p:custDataLst>
              <p:tags r:id="rId2"/>
            </p:custDataLst>
          </p:nvPr>
        </p:nvSpPr>
        <p:spPr>
          <a:xfrm>
            <a:off x="4260215" y="5490210"/>
            <a:ext cx="1197610" cy="372745"/>
          </a:xfrm>
          <a:prstGeom prst="roundRect">
            <a:avLst/>
          </a:prstGeom>
          <a:ln w="38100">
            <a:solidFill>
              <a:srgbClr val="7030A0"/>
            </a:solidFill>
            <a:prstDash val="sysDash"/>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圆角矩形 12"/>
          <p:cNvSpPr/>
          <p:nvPr>
            <p:custDataLst>
              <p:tags r:id="rId3"/>
            </p:custDataLst>
          </p:nvPr>
        </p:nvSpPr>
        <p:spPr>
          <a:xfrm>
            <a:off x="5907405" y="5490210"/>
            <a:ext cx="1197610" cy="372745"/>
          </a:xfrm>
          <a:prstGeom prst="roundRect">
            <a:avLst/>
          </a:prstGeom>
          <a:ln w="38100">
            <a:solidFill>
              <a:srgbClr val="7030A0"/>
            </a:solidFill>
            <a:prstDash val="sysDash"/>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14" name="直接箭头连接符 13"/>
          <p:cNvCxnSpPr/>
          <p:nvPr/>
        </p:nvCxnSpPr>
        <p:spPr>
          <a:xfrm>
            <a:off x="5579745" y="5693410"/>
            <a:ext cx="225425" cy="0"/>
          </a:xfrm>
          <a:prstGeom prst="straightConnector1">
            <a:avLst/>
          </a:prstGeom>
          <a:ln>
            <a:solidFill>
              <a:srgbClr val="7030A0"/>
            </a:solidFill>
            <a:tailEnd type="arrow" w="med" len="med"/>
          </a:ln>
        </p:spPr>
        <p:style>
          <a:lnRef idx="3">
            <a:schemeClr val="accent1"/>
          </a:lnRef>
          <a:fillRef idx="0">
            <a:srgbClr val="FFFFFF"/>
          </a:fillRef>
          <a:effectRef idx="0">
            <a:srgbClr val="FFFFFF"/>
          </a:effectRef>
          <a:fontRef idx="minor">
            <a:schemeClr val="tx1"/>
          </a:fontRef>
        </p:style>
      </p:cxnSp>
      <p:cxnSp>
        <p:nvCxnSpPr>
          <p:cNvPr id="15" name="直接连接符 14"/>
          <p:cNvCxnSpPr/>
          <p:nvPr/>
        </p:nvCxnSpPr>
        <p:spPr>
          <a:xfrm>
            <a:off x="9481820" y="4834890"/>
            <a:ext cx="553720" cy="0"/>
          </a:xfrm>
          <a:prstGeom prst="line">
            <a:avLst/>
          </a:prstGeom>
          <a:ln w="38100">
            <a:solidFill>
              <a:srgbClr val="7030A0"/>
            </a:solidFill>
            <a:prstDash val="sysDash"/>
          </a:ln>
        </p:spPr>
        <p:style>
          <a:lnRef idx="2">
            <a:schemeClr val="accent1"/>
          </a:lnRef>
          <a:fillRef idx="0">
            <a:srgbClr val="FFFFFF"/>
          </a:fillRef>
          <a:effectRef idx="0">
            <a:srgbClr val="FFFFFF"/>
          </a:effectRef>
          <a:fontRef idx="minor">
            <a:schemeClr val="tx1"/>
          </a:fontRef>
        </p:style>
      </p:cxnSp>
      <p:cxnSp>
        <p:nvCxnSpPr>
          <p:cNvPr id="16" name="直接连接符 15"/>
          <p:cNvCxnSpPr/>
          <p:nvPr/>
        </p:nvCxnSpPr>
        <p:spPr>
          <a:xfrm>
            <a:off x="9481820" y="5354320"/>
            <a:ext cx="587375" cy="0"/>
          </a:xfrm>
          <a:prstGeom prst="line">
            <a:avLst/>
          </a:prstGeom>
          <a:ln>
            <a:solidFill>
              <a:schemeClr val="accent4"/>
            </a:solidFill>
          </a:ln>
        </p:spPr>
        <p:style>
          <a:lnRef idx="3">
            <a:schemeClr val="accent1"/>
          </a:lnRef>
          <a:fillRef idx="0">
            <a:srgbClr val="FFFFFF"/>
          </a:fillRef>
          <a:effectRef idx="0">
            <a:srgbClr val="FFFFFF"/>
          </a:effectRef>
          <a:fontRef idx="minor">
            <a:schemeClr val="tx1"/>
          </a:fontRef>
        </p:style>
      </p:cxnSp>
      <p:sp>
        <p:nvSpPr>
          <p:cNvPr id="17" name="文本框 16"/>
          <p:cNvSpPr txBox="1"/>
          <p:nvPr/>
        </p:nvSpPr>
        <p:spPr>
          <a:xfrm>
            <a:off x="10185400" y="4605655"/>
            <a:ext cx="4064000" cy="398780"/>
          </a:xfrm>
          <a:prstGeom prst="rect">
            <a:avLst/>
          </a:prstGeom>
          <a:noFill/>
        </p:spPr>
        <p:txBody>
          <a:bodyPr wrap="square" rtlCol="0">
            <a:spAutoFit/>
          </a:bodyPr>
          <a:lstStyle/>
          <a:p>
            <a:r>
              <a:rPr lang="en-US" altLang="zh-CN" sz="2000" b="1"/>
              <a:t>update anomaly</a:t>
            </a:r>
          </a:p>
        </p:txBody>
      </p:sp>
      <p:sp>
        <p:nvSpPr>
          <p:cNvPr id="18" name="文本框 17"/>
          <p:cNvSpPr txBox="1"/>
          <p:nvPr>
            <p:custDataLst>
              <p:tags r:id="rId4"/>
            </p:custDataLst>
          </p:nvPr>
        </p:nvSpPr>
        <p:spPr>
          <a:xfrm>
            <a:off x="10185400" y="5154930"/>
            <a:ext cx="4064000" cy="398780"/>
          </a:xfrm>
          <a:prstGeom prst="rect">
            <a:avLst/>
          </a:prstGeom>
          <a:noFill/>
        </p:spPr>
        <p:txBody>
          <a:bodyPr wrap="square" rtlCol="0">
            <a:spAutoFit/>
          </a:bodyPr>
          <a:lstStyle/>
          <a:p>
            <a:r>
              <a:rPr lang="en-US" altLang="zh-CN" sz="2000" b="1"/>
              <a:t>redundancy</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6F1"/>
        </a:solidFill>
        <a:effectLst/>
      </p:bgPr>
    </p:bg>
    <p:spTree>
      <p:nvGrpSpPr>
        <p:cNvPr id="1" name=""/>
        <p:cNvGrpSpPr/>
        <p:nvPr/>
      </p:nvGrpSpPr>
      <p:grpSpPr>
        <a:xfrm>
          <a:off x="0" y="0"/>
          <a:ext cx="0" cy="0"/>
          <a:chOff x="0" y="0"/>
          <a:chExt cx="0" cy="0"/>
        </a:xfrm>
      </p:grpSpPr>
      <p:pic>
        <p:nvPicPr>
          <p:cNvPr id="2" name="图片 1" descr="d2e75fce06f081b918c49f2c7a621a322a43e91244bd0-WPrgxr_fw658"/>
          <p:cNvPicPr>
            <a:picLocks noChangeAspect="1"/>
          </p:cNvPicPr>
          <p:nvPr/>
        </p:nvPicPr>
        <p:blipFill>
          <a:blip r:embed="rId2"/>
          <a:stretch>
            <a:fillRect/>
          </a:stretch>
        </p:blipFill>
        <p:spPr>
          <a:xfrm>
            <a:off x="10344150" y="-113030"/>
            <a:ext cx="2007870" cy="2091055"/>
          </a:xfrm>
          <a:prstGeom prst="rect">
            <a:avLst/>
          </a:prstGeom>
        </p:spPr>
      </p:pic>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278130"/>
            <a:ext cx="5657850"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10185" y="354330"/>
            <a:ext cx="4090035" cy="645160"/>
          </a:xfrm>
          <a:prstGeom prst="rect">
            <a:avLst/>
          </a:prstGeom>
          <a:noFill/>
        </p:spPr>
        <p:txBody>
          <a:bodyPr wrap="square" rtlCol="0">
            <a:spAutoFit/>
          </a:bodyPr>
          <a:lstStyle/>
          <a:p>
            <a:pPr lvl="1" algn="ctr"/>
            <a:r>
              <a:rPr lang="en-US" altLang="zh-CN" sz="3600">
                <a:solidFill>
                  <a:srgbClr val="49600B"/>
                </a:solidFill>
                <a:sym typeface="+mn-ea"/>
              </a:rPr>
              <a:t>What is 3NF?</a:t>
            </a:r>
            <a:endParaRPr lang="zh-CN" altLang="en-US" sz="3600">
              <a:solidFill>
                <a:srgbClr val="49600B"/>
              </a:solidFill>
            </a:endParaRPr>
          </a:p>
        </p:txBody>
      </p:sp>
      <p:sp>
        <p:nvSpPr>
          <p:cNvPr id="31" name="矩形 30"/>
          <p:cNvSpPr/>
          <p:nvPr/>
        </p:nvSpPr>
        <p:spPr>
          <a:xfrm>
            <a:off x="554355" y="1324610"/>
            <a:ext cx="10988675" cy="5754370"/>
          </a:xfrm>
          <a:prstGeom prst="rect">
            <a:avLst/>
          </a:prstGeom>
        </p:spPr>
        <p:txBody>
          <a:bodyPr wrap="square">
            <a:spAutoFit/>
          </a:bodyPr>
          <a:lstStyle/>
          <a:p>
            <a:pPr indent="0" algn="just">
              <a:buFont typeface="Arial" panose="020B0604020202020204" pitchFamily="34" charset="0"/>
              <a:buNone/>
            </a:pPr>
            <a:r>
              <a:rPr lang="zh-CN" altLang="en-US" sz="2800" dirty="0">
                <a:solidFill>
                  <a:schemeClr val="tx1">
                    <a:lumMod val="75000"/>
                    <a:lumOff val="25000"/>
                  </a:schemeClr>
                </a:solidFill>
                <a:sym typeface="+mn-ea"/>
              </a:rPr>
              <a:t>A table is said to be in </a:t>
            </a:r>
            <a:r>
              <a:rPr lang="en-US" altLang="zh-CN" sz="2800" dirty="0">
                <a:solidFill>
                  <a:schemeClr val="tx1">
                    <a:lumMod val="75000"/>
                    <a:lumOff val="25000"/>
                  </a:schemeClr>
                </a:solidFill>
                <a:sym typeface="+mn-ea"/>
              </a:rPr>
              <a:t>3</a:t>
            </a:r>
            <a:r>
              <a:rPr lang="zh-CN" altLang="en-US" sz="2800" dirty="0">
                <a:solidFill>
                  <a:schemeClr val="tx1">
                    <a:lumMod val="75000"/>
                    <a:lumOff val="25000"/>
                  </a:schemeClr>
                </a:solidFill>
                <a:sym typeface="+mn-ea"/>
              </a:rPr>
              <a:t>NF if it meets the following criteria:</a:t>
            </a:r>
            <a:endParaRPr lang="zh-CN" altLang="en-US" sz="2800" dirty="0">
              <a:solidFill>
                <a:schemeClr val="tx1">
                  <a:lumMod val="75000"/>
                  <a:lumOff val="25000"/>
                </a:schemeClr>
              </a:solidFill>
            </a:endParaRPr>
          </a:p>
          <a:p>
            <a:pPr marL="342900" indent="-342900">
              <a:buFont typeface="Arial" panose="020B0604020202020204" pitchFamily="34" charset="0"/>
              <a:buChar char="•"/>
            </a:pPr>
            <a:r>
              <a:rPr lang="zh-CN" altLang="en-US" sz="2800" dirty="0">
                <a:solidFill>
                  <a:schemeClr val="tx1">
                    <a:lumMod val="75000"/>
                    <a:lumOff val="25000"/>
                  </a:schemeClr>
                </a:solidFill>
                <a:sym typeface="+mn-ea"/>
              </a:rPr>
              <a:t>it</a:t>
            </a:r>
            <a:r>
              <a:rPr lang="en-US" altLang="zh-CN" sz="2800" dirty="0">
                <a:solidFill>
                  <a:schemeClr val="tx1">
                    <a:lumMod val="75000"/>
                    <a:lumOff val="25000"/>
                  </a:schemeClr>
                </a:solidFill>
                <a:sym typeface="+mn-ea"/>
              </a:rPr>
              <a:t>’</a:t>
            </a:r>
            <a:r>
              <a:rPr lang="zh-CN" altLang="en-US" sz="2800" dirty="0">
                <a:solidFill>
                  <a:schemeClr val="tx1">
                    <a:lumMod val="75000"/>
                    <a:lumOff val="25000"/>
                  </a:schemeClr>
                </a:solidFill>
                <a:sym typeface="+mn-ea"/>
              </a:rPr>
              <a:t>s already </a:t>
            </a:r>
            <a:r>
              <a:rPr lang="zh-CN" altLang="en-US" sz="2800" b="1" dirty="0">
                <a:solidFill>
                  <a:schemeClr val="accent6">
                    <a:lumMod val="75000"/>
                  </a:schemeClr>
                </a:solidFill>
                <a:sym typeface="+mn-ea"/>
              </a:rPr>
              <a:t>in </a:t>
            </a:r>
            <a:r>
              <a:rPr lang="en-US" altLang="zh-CN" sz="2800" b="1" dirty="0">
                <a:solidFill>
                  <a:schemeClr val="accent6">
                    <a:lumMod val="75000"/>
                  </a:schemeClr>
                </a:solidFill>
                <a:sym typeface="+mn-ea"/>
              </a:rPr>
              <a:t>2</a:t>
            </a:r>
            <a:r>
              <a:rPr lang="zh-CN" altLang="en-US" sz="2800" b="1" dirty="0">
                <a:solidFill>
                  <a:schemeClr val="accent6">
                    <a:lumMod val="75000"/>
                  </a:schemeClr>
                </a:solidFill>
                <a:sym typeface="+mn-ea"/>
              </a:rPr>
              <a:t>NF</a:t>
            </a:r>
            <a:endParaRPr lang="zh-CN" altLang="en-US" sz="2800" dirty="0">
              <a:solidFill>
                <a:schemeClr val="tx1">
                  <a:lumMod val="75000"/>
                  <a:lumOff val="25000"/>
                </a:schemeClr>
              </a:solidFill>
            </a:endParaRPr>
          </a:p>
          <a:p>
            <a:pPr marL="342900" indent="-342900">
              <a:buFont typeface="Arial" panose="020B0604020202020204" pitchFamily="34" charset="0"/>
              <a:buChar char="•"/>
            </a:pPr>
            <a:r>
              <a:rPr lang="zh-CN" altLang="en-US" sz="2800" dirty="0">
                <a:solidFill>
                  <a:schemeClr val="tx1">
                    <a:lumMod val="75000"/>
                    <a:lumOff val="25000"/>
                  </a:schemeClr>
                </a:solidFill>
                <a:sym typeface="+mn-ea"/>
              </a:rPr>
              <a:t>has </a:t>
            </a:r>
            <a:r>
              <a:rPr lang="zh-CN" altLang="en-US" sz="2800" b="1" dirty="0">
                <a:solidFill>
                  <a:schemeClr val="accent6">
                    <a:lumMod val="75000"/>
                  </a:schemeClr>
                </a:solidFill>
                <a:sym typeface="+mn-ea"/>
              </a:rPr>
              <a:t>no</a:t>
            </a:r>
            <a:r>
              <a:rPr lang="zh-CN" altLang="en-US" sz="2800" dirty="0">
                <a:sym typeface="+mn-ea"/>
              </a:rPr>
              <a:t> </a:t>
            </a:r>
            <a:r>
              <a:rPr lang="zh-CN" altLang="en-US" sz="2800" b="1" dirty="0">
                <a:solidFill>
                  <a:schemeClr val="accent6">
                    <a:lumMod val="75000"/>
                  </a:schemeClr>
                </a:solidFill>
                <a:sym typeface="+mn-ea"/>
              </a:rPr>
              <a:t>transitive partial dependency</a:t>
            </a:r>
            <a:r>
              <a:rPr lang="en-US" altLang="zh-CN" sz="2800" b="1" dirty="0">
                <a:solidFill>
                  <a:schemeClr val="accent6">
                    <a:lumMod val="75000"/>
                  </a:schemeClr>
                </a:solidFill>
                <a:sym typeface="+mn-ea"/>
              </a:rPr>
              <a:t>, </a:t>
            </a:r>
            <a:r>
              <a:rPr lang="en-US" altLang="zh-CN" sz="2800" dirty="0">
                <a:solidFill>
                  <a:schemeClr val="tx1">
                    <a:lumMod val="75000"/>
                    <a:lumOff val="25000"/>
                  </a:schemeClr>
                </a:solidFill>
                <a:sym typeface="+mn-ea"/>
              </a:rPr>
              <a:t>i.e., non-primary keys don’t depend on other non-primary keys.</a:t>
            </a:r>
          </a:p>
          <a:p>
            <a:pPr indent="457200">
              <a:buFont typeface="Arial" panose="020B0604020202020204" pitchFamily="34" charset="0"/>
              <a:buNone/>
            </a:pPr>
            <a:r>
              <a:rPr lang="en-US" altLang="zh-CN" sz="2800" dirty="0">
                <a:solidFill>
                  <a:schemeClr val="accent6">
                    <a:lumMod val="75000"/>
                  </a:schemeClr>
                </a:solidFill>
                <a:sym typeface="+mn-ea"/>
              </a:rPr>
              <a:t>3NF ensures that non-key attributes only depend on the primary key</a:t>
            </a:r>
          </a:p>
          <a:p>
            <a:pPr indent="457200">
              <a:buFont typeface="Arial" panose="020B0604020202020204" pitchFamily="34" charset="0"/>
              <a:buNone/>
            </a:pPr>
            <a:endParaRPr lang="en-US" altLang="zh-CN" sz="2800" dirty="0">
              <a:solidFill>
                <a:schemeClr val="tx1">
                  <a:lumMod val="75000"/>
                  <a:lumOff val="25000"/>
                </a:schemeClr>
              </a:solidFill>
              <a:sym typeface="+mn-ea"/>
            </a:endParaRPr>
          </a:p>
          <a:p>
            <a:pPr indent="0">
              <a:buFont typeface="Arial" panose="020B0604020202020204" pitchFamily="34" charset="0"/>
              <a:buNone/>
            </a:pPr>
            <a:endParaRPr lang="en-US" altLang="zh-CN" sz="2800" b="1" dirty="0">
              <a:solidFill>
                <a:srgbClr val="C00000"/>
              </a:solidFill>
              <a:sym typeface="+mn-ea"/>
            </a:endParaRPr>
          </a:p>
          <a:p>
            <a:pPr indent="0">
              <a:buFont typeface="Arial" panose="020B0604020202020204" pitchFamily="34" charset="0"/>
              <a:buNone/>
            </a:pPr>
            <a:r>
              <a:rPr lang="en-US" altLang="zh-CN" sz="2800" b="1" dirty="0">
                <a:solidFill>
                  <a:srgbClr val="C00000"/>
                </a:solidFill>
                <a:sym typeface="+mn-ea"/>
              </a:rPr>
              <a:t>Detailed process: </a:t>
            </a:r>
          </a:p>
          <a:p>
            <a:pPr marL="342900" indent="-342900">
              <a:buFont typeface="Arial" panose="020B0604020202020204" pitchFamily="34" charset="0"/>
              <a:buChar char="•"/>
            </a:pPr>
            <a:r>
              <a:rPr lang="en-US" altLang="zh-CN" sz="2400" dirty="0">
                <a:solidFill>
                  <a:schemeClr val="tx1">
                    <a:lumMod val="75000"/>
                    <a:lumOff val="25000"/>
                  </a:schemeClr>
                </a:solidFill>
                <a:sym typeface="+mn-ea"/>
              </a:rPr>
              <a:t>Eliminate all dependent attributes in transitive relationship(s) from each of the tables that have a transitive relationship.</a:t>
            </a:r>
          </a:p>
          <a:p>
            <a:pPr marL="342900" indent="-342900">
              <a:buFont typeface="Arial" panose="020B0604020202020204" pitchFamily="34" charset="0"/>
              <a:buChar char="•"/>
            </a:pPr>
            <a:r>
              <a:rPr lang="en-US" altLang="zh-CN" sz="2400" dirty="0">
                <a:solidFill>
                  <a:schemeClr val="tx1">
                    <a:lumMod val="75000"/>
                    <a:lumOff val="25000"/>
                  </a:schemeClr>
                </a:solidFill>
                <a:sym typeface="+mn-ea"/>
              </a:rPr>
              <a:t>Create new table(s) with removed dependency.</a:t>
            </a:r>
          </a:p>
          <a:p>
            <a:pPr marL="342900" indent="-342900">
              <a:buFont typeface="Arial" panose="020B0604020202020204" pitchFamily="34" charset="0"/>
              <a:buChar char="•"/>
            </a:pPr>
            <a:r>
              <a:rPr lang="en-US" altLang="zh-CN" sz="2400" dirty="0">
                <a:solidFill>
                  <a:schemeClr val="tx1">
                    <a:lumMod val="75000"/>
                    <a:lumOff val="25000"/>
                  </a:schemeClr>
                </a:solidFill>
                <a:sym typeface="+mn-ea"/>
              </a:rPr>
              <a:t>Check new table(s) as well as table(s) modified to make sure that each table has a determinant and that no table contains inappropriate dependencies.</a:t>
            </a:r>
          </a:p>
          <a:p>
            <a:pPr indent="0">
              <a:buFont typeface="Arial" panose="020B0604020202020204" pitchFamily="34" charset="0"/>
              <a:buNone/>
            </a:pPr>
            <a:endParaRPr lang="en-US" altLang="zh-CN" sz="2400" dirty="0">
              <a:solidFill>
                <a:schemeClr val="tx1">
                  <a:lumMod val="75000"/>
                  <a:lumOff val="25000"/>
                </a:schemeClr>
              </a:solidFill>
              <a:sym typeface="+mn-ea"/>
            </a:endParaRPr>
          </a:p>
        </p:txBody>
      </p:sp>
      <p:sp>
        <p:nvSpPr>
          <p:cNvPr id="6" name="右箭头 5"/>
          <p:cNvSpPr/>
          <p:nvPr/>
        </p:nvSpPr>
        <p:spPr>
          <a:xfrm>
            <a:off x="701040" y="3140075"/>
            <a:ext cx="339090" cy="384175"/>
          </a:xfrm>
          <a:prstGeom prst="rightArrow">
            <a:avLst/>
          </a:prstGeom>
          <a:solidFill>
            <a:schemeClr val="accent6"/>
          </a:solidFill>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554355" y="3663950"/>
            <a:ext cx="10841990" cy="1076325"/>
          </a:xfrm>
          <a:prstGeom prst="rect">
            <a:avLst/>
          </a:prstGeom>
          <a:noFill/>
        </p:spPr>
        <p:txBody>
          <a:bodyPr wrap="square" rtlCol="0">
            <a:spAutoFit/>
          </a:bodyPr>
          <a:lstStyle/>
          <a:p>
            <a:r>
              <a:rPr lang="en-US" altLang="zh-CN" sz="3200" b="1" dirty="0">
                <a:solidFill>
                  <a:srgbClr val="C00000"/>
                </a:solidFill>
                <a:sym typeface="+mn-ea"/>
              </a:rPr>
              <a:t>All transtivity dependency are moved to another table!</a:t>
            </a:r>
          </a:p>
          <a:p>
            <a:endParaRPr lang="en-US" altLang="zh-CN" sz="3200" b="1" dirty="0">
              <a:solidFill>
                <a:srgbClr val="C00000"/>
              </a:solidFill>
              <a:sym typeface="+mn-ea"/>
            </a:endParaRPr>
          </a:p>
        </p:txBody>
      </p:sp>
      <p:sp>
        <p:nvSpPr>
          <p:cNvPr id="8" name="矩形 7"/>
          <p:cNvSpPr/>
          <p:nvPr/>
        </p:nvSpPr>
        <p:spPr>
          <a:xfrm>
            <a:off x="520700" y="3663950"/>
            <a:ext cx="9823450" cy="572135"/>
          </a:xfrm>
          <a:prstGeom prst="rect">
            <a:avLst/>
          </a:prstGeom>
          <a:ln w="19050">
            <a:solidFill>
              <a:schemeClr val="accent4">
                <a:lumMod val="75000"/>
              </a:schemeClr>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6F1"/>
        </a:solidFill>
        <a:effectLst/>
      </p:bgPr>
    </p:bg>
    <p:spTree>
      <p:nvGrpSpPr>
        <p:cNvPr id="1" name=""/>
        <p:cNvGrpSpPr/>
        <p:nvPr/>
      </p:nvGrpSpPr>
      <p:grpSpPr>
        <a:xfrm>
          <a:off x="0" y="0"/>
          <a:ext cx="0" cy="0"/>
          <a:chOff x="0" y="0"/>
          <a:chExt cx="0" cy="0"/>
        </a:xfrm>
      </p:grpSpPr>
      <p:pic>
        <p:nvPicPr>
          <p:cNvPr id="2" name="图片 1" descr="d2e75fce06f081b918c49f2c7a621a322a43e91244bd0-WPrgxr_fw658"/>
          <p:cNvPicPr>
            <a:picLocks noChangeAspect="1"/>
          </p:cNvPicPr>
          <p:nvPr/>
        </p:nvPicPr>
        <p:blipFill>
          <a:blip r:embed="rId2"/>
          <a:stretch>
            <a:fillRect/>
          </a:stretch>
        </p:blipFill>
        <p:spPr>
          <a:xfrm>
            <a:off x="10344150" y="-113030"/>
            <a:ext cx="2007870" cy="2091055"/>
          </a:xfrm>
          <a:prstGeom prst="rect">
            <a:avLst/>
          </a:prstGeom>
        </p:spPr>
      </p:pic>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5657850"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0980" y="430530"/>
            <a:ext cx="5264785" cy="645160"/>
          </a:xfrm>
          <a:prstGeom prst="rect">
            <a:avLst/>
          </a:prstGeom>
          <a:noFill/>
        </p:spPr>
        <p:txBody>
          <a:bodyPr wrap="square" rtlCol="0">
            <a:spAutoFit/>
          </a:bodyPr>
          <a:lstStyle/>
          <a:p>
            <a:pPr lvl="1" algn="ctr"/>
            <a:r>
              <a:rPr lang="en-US" altLang="zh-CN" sz="3600">
                <a:solidFill>
                  <a:srgbClr val="49600B"/>
                </a:solidFill>
                <a:sym typeface="+mn-ea"/>
              </a:rPr>
              <a:t>What is 3NF?</a:t>
            </a:r>
            <a:endParaRPr lang="zh-CN" altLang="en-US" sz="3600">
              <a:solidFill>
                <a:srgbClr val="49600B"/>
              </a:solidFill>
            </a:endParaRPr>
          </a:p>
        </p:txBody>
      </p:sp>
      <p:sp>
        <p:nvSpPr>
          <p:cNvPr id="31" name="矩形 30"/>
          <p:cNvSpPr/>
          <p:nvPr/>
        </p:nvSpPr>
        <p:spPr>
          <a:xfrm>
            <a:off x="554355" y="1490980"/>
            <a:ext cx="10357485" cy="2830195"/>
          </a:xfrm>
          <a:prstGeom prst="rect">
            <a:avLst/>
          </a:prstGeom>
        </p:spPr>
        <p:txBody>
          <a:bodyPr wrap="square">
            <a:spAutoFit/>
          </a:bodyPr>
          <a:lstStyle/>
          <a:p>
            <a:pPr indent="0">
              <a:buFont typeface="Arial" panose="020B0604020202020204" pitchFamily="34" charset="0"/>
              <a:buNone/>
            </a:pPr>
            <a:r>
              <a:rPr lang="en-US" altLang="zh-CN" sz="3200" b="1" dirty="0">
                <a:solidFill>
                  <a:srgbClr val="C00000"/>
                </a:solidFill>
                <a:sym typeface="+mn-ea"/>
              </a:rPr>
              <a:t>All transtivity dependency are moved to another table!</a:t>
            </a:r>
          </a:p>
          <a:p>
            <a:pPr indent="0">
              <a:buFont typeface="Arial" panose="020B0604020202020204" pitchFamily="34" charset="0"/>
              <a:buNone/>
            </a:pPr>
            <a:endParaRPr lang="en-US" altLang="zh-CN" b="1" dirty="0">
              <a:solidFill>
                <a:srgbClr val="C00000"/>
              </a:solidFill>
              <a:sym typeface="+mn-ea"/>
            </a:endParaRPr>
          </a:p>
          <a:p>
            <a:pPr indent="0">
              <a:buFont typeface="Arial" panose="020B0604020202020204" pitchFamily="34" charset="0"/>
              <a:buNone/>
            </a:pPr>
            <a:r>
              <a:rPr lang="en-US" altLang="zh-CN" sz="3200" b="1" dirty="0">
                <a:solidFill>
                  <a:schemeClr val="accent6">
                    <a:lumMod val="75000"/>
                  </a:schemeClr>
                </a:solidFill>
                <a:sym typeface="+mn-ea"/>
              </a:rPr>
              <a:t>Example 1:</a:t>
            </a:r>
          </a:p>
          <a:p>
            <a:pPr indent="0">
              <a:buFont typeface="Arial" panose="020B0604020202020204" pitchFamily="34" charset="0"/>
              <a:buNone/>
            </a:pPr>
            <a:r>
              <a:rPr lang="en-US" altLang="zh-CN" sz="3200" dirty="0">
                <a:solidFill>
                  <a:schemeClr val="tx1">
                    <a:lumMod val="75000"/>
                    <a:lumOff val="25000"/>
                  </a:schemeClr>
                </a:solidFill>
                <a:sym typeface="+mn-ea"/>
              </a:rPr>
              <a:t>A: primary key    B,C,D,E: non-primary key</a:t>
            </a:r>
          </a:p>
          <a:p>
            <a:pPr indent="0">
              <a:buFont typeface="Arial" panose="020B0604020202020204" pitchFamily="34" charset="0"/>
              <a:buNone/>
            </a:pPr>
            <a:r>
              <a:rPr lang="en-US" altLang="zh-CN" sz="3200" dirty="0">
                <a:solidFill>
                  <a:schemeClr val="tx1">
                    <a:lumMod val="75000"/>
                    <a:lumOff val="25000"/>
                  </a:schemeClr>
                </a:solidFill>
                <a:sym typeface="+mn-ea"/>
              </a:rPr>
              <a:t>Dependency: {A-&gt;BCDE, </a:t>
            </a:r>
            <a:r>
              <a:rPr lang="en-US" altLang="zh-CN" sz="3200" dirty="0">
                <a:solidFill>
                  <a:schemeClr val="accent6">
                    <a:lumMod val="75000"/>
                  </a:schemeClr>
                </a:solidFill>
                <a:sym typeface="+mn-ea"/>
              </a:rPr>
              <a:t>B-&gt;C</a:t>
            </a:r>
            <a:r>
              <a:rPr lang="en-US" altLang="zh-CN" sz="3200" dirty="0">
                <a:solidFill>
                  <a:schemeClr val="tx1">
                    <a:lumMod val="75000"/>
                    <a:lumOff val="25000"/>
                  </a:schemeClr>
                </a:solidFill>
                <a:sym typeface="+mn-ea"/>
              </a:rPr>
              <a:t>}     </a:t>
            </a:r>
            <a:r>
              <a:rPr lang="en-US" altLang="zh-CN" sz="3200" dirty="0">
                <a:solidFill>
                  <a:schemeClr val="accent6">
                    <a:lumMod val="75000"/>
                  </a:schemeClr>
                </a:solidFill>
                <a:sym typeface="+mn-ea"/>
              </a:rPr>
              <a:t>transtivity dependency!</a:t>
            </a:r>
          </a:p>
          <a:p>
            <a:pPr indent="0">
              <a:buFont typeface="Arial" panose="020B0604020202020204" pitchFamily="34" charset="0"/>
              <a:buNone/>
            </a:pPr>
            <a:r>
              <a:rPr lang="en-US" altLang="zh-CN" sz="3200" dirty="0">
                <a:solidFill>
                  <a:srgbClr val="C00000"/>
                </a:solidFill>
                <a:sym typeface="+mn-ea"/>
              </a:rPr>
              <a:t>Solution: Move B and C to another table</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6F1"/>
        </a:solidFill>
        <a:effectLst/>
      </p:bgPr>
    </p:bg>
    <p:spTree>
      <p:nvGrpSpPr>
        <p:cNvPr id="1" name=""/>
        <p:cNvGrpSpPr/>
        <p:nvPr/>
      </p:nvGrpSpPr>
      <p:grpSpPr>
        <a:xfrm>
          <a:off x="0" y="0"/>
          <a:ext cx="0" cy="0"/>
          <a:chOff x="0" y="0"/>
          <a:chExt cx="0" cy="0"/>
        </a:xfrm>
      </p:grpSpPr>
      <p:pic>
        <p:nvPicPr>
          <p:cNvPr id="2" name="图片 1" descr="d2e75fce06f081b918c49f2c7a621a322a43e91244bd0-WPrgxr_fw658"/>
          <p:cNvPicPr>
            <a:picLocks noChangeAspect="1"/>
          </p:cNvPicPr>
          <p:nvPr/>
        </p:nvPicPr>
        <p:blipFill>
          <a:blip r:embed="rId4"/>
          <a:stretch>
            <a:fillRect/>
          </a:stretch>
        </p:blipFill>
        <p:spPr>
          <a:xfrm>
            <a:off x="10344150" y="-113030"/>
            <a:ext cx="2007870" cy="2091055"/>
          </a:xfrm>
          <a:prstGeom prst="rect">
            <a:avLst/>
          </a:prstGeom>
        </p:spPr>
      </p:pic>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4053205"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79425" y="441960"/>
            <a:ext cx="5264785" cy="645160"/>
          </a:xfrm>
          <a:prstGeom prst="rect">
            <a:avLst/>
          </a:prstGeom>
          <a:noFill/>
        </p:spPr>
        <p:txBody>
          <a:bodyPr wrap="square" rtlCol="0">
            <a:spAutoFit/>
          </a:bodyPr>
          <a:lstStyle/>
          <a:p>
            <a:pPr lvl="1" algn="ctr"/>
            <a:r>
              <a:rPr lang="en-US" altLang="zh-CN" sz="3600">
                <a:solidFill>
                  <a:srgbClr val="49600B"/>
                </a:solidFill>
                <a:sym typeface="+mn-ea"/>
              </a:rPr>
              <a:t>What is 3NF?</a:t>
            </a:r>
            <a:endParaRPr lang="zh-CN" altLang="en-US" sz="3600">
              <a:solidFill>
                <a:srgbClr val="49600B"/>
              </a:solidFill>
            </a:endParaRPr>
          </a:p>
        </p:txBody>
      </p:sp>
      <p:sp>
        <p:nvSpPr>
          <p:cNvPr id="31" name="矩形 30"/>
          <p:cNvSpPr/>
          <p:nvPr/>
        </p:nvSpPr>
        <p:spPr>
          <a:xfrm>
            <a:off x="554355" y="1490980"/>
            <a:ext cx="10357485" cy="1845310"/>
          </a:xfrm>
          <a:prstGeom prst="rect">
            <a:avLst/>
          </a:prstGeom>
        </p:spPr>
        <p:txBody>
          <a:bodyPr wrap="square">
            <a:spAutoFit/>
          </a:bodyPr>
          <a:lstStyle/>
          <a:p>
            <a:pPr indent="0">
              <a:buFont typeface="Arial" panose="020B0604020202020204" pitchFamily="34" charset="0"/>
              <a:buNone/>
            </a:pPr>
            <a:r>
              <a:rPr lang="en-US" altLang="zh-CN" sz="3200" b="1" dirty="0">
                <a:solidFill>
                  <a:srgbClr val="C00000"/>
                </a:solidFill>
                <a:sym typeface="+mn-ea"/>
              </a:rPr>
              <a:t>All transtivity dependency are moved to another table!</a:t>
            </a:r>
          </a:p>
          <a:p>
            <a:pPr indent="0">
              <a:buFont typeface="Arial" panose="020B0604020202020204" pitchFamily="34" charset="0"/>
              <a:buNone/>
            </a:pPr>
            <a:endParaRPr lang="en-US" altLang="zh-CN" b="1" dirty="0">
              <a:solidFill>
                <a:srgbClr val="C00000"/>
              </a:solidFill>
              <a:sym typeface="+mn-ea"/>
            </a:endParaRPr>
          </a:p>
          <a:p>
            <a:pPr indent="0">
              <a:buFont typeface="Arial" panose="020B0604020202020204" pitchFamily="34" charset="0"/>
              <a:buNone/>
            </a:pPr>
            <a:r>
              <a:rPr lang="en-US" altLang="zh-CN" sz="3200" b="1" dirty="0">
                <a:solidFill>
                  <a:schemeClr val="accent6">
                    <a:lumMod val="75000"/>
                  </a:schemeClr>
                </a:solidFill>
                <a:sym typeface="+mn-ea"/>
              </a:rPr>
              <a:t>Example 2:</a:t>
            </a:r>
          </a:p>
          <a:p>
            <a:pPr indent="0">
              <a:buFont typeface="Arial" panose="020B0604020202020204" pitchFamily="34" charset="0"/>
              <a:buNone/>
            </a:pPr>
            <a:endParaRPr lang="en-US" altLang="zh-CN" sz="3200" dirty="0">
              <a:solidFill>
                <a:srgbClr val="C00000"/>
              </a:solidFill>
              <a:sym typeface="+mn-ea"/>
            </a:endParaRPr>
          </a:p>
        </p:txBody>
      </p:sp>
      <p:pic>
        <p:nvPicPr>
          <p:cNvPr id="6" name="图片 5"/>
          <p:cNvPicPr>
            <a:picLocks noChangeAspect="1"/>
          </p:cNvPicPr>
          <p:nvPr>
            <p:custDataLst>
              <p:tags r:id="rId1"/>
            </p:custDataLst>
          </p:nvPr>
        </p:nvPicPr>
        <p:blipFill>
          <a:blip r:embed="rId5"/>
          <a:stretch>
            <a:fillRect/>
          </a:stretch>
        </p:blipFill>
        <p:spPr>
          <a:xfrm>
            <a:off x="554355" y="2883535"/>
            <a:ext cx="7326630" cy="3649345"/>
          </a:xfrm>
          <a:prstGeom prst="rect">
            <a:avLst/>
          </a:prstGeom>
        </p:spPr>
      </p:pic>
      <p:cxnSp>
        <p:nvCxnSpPr>
          <p:cNvPr id="7" name="直接连接符 6"/>
          <p:cNvCxnSpPr/>
          <p:nvPr/>
        </p:nvCxnSpPr>
        <p:spPr>
          <a:xfrm>
            <a:off x="723900" y="3839210"/>
            <a:ext cx="790575" cy="1270"/>
          </a:xfrm>
          <a:prstGeom prst="line">
            <a:avLst/>
          </a:prstGeom>
          <a:ln w="38100">
            <a:solidFill>
              <a:srgbClr val="C00000"/>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nvCxnSpPr>
        <p:spPr>
          <a:xfrm flipV="1">
            <a:off x="4011930" y="2980690"/>
            <a:ext cx="0" cy="519430"/>
          </a:xfrm>
          <a:prstGeom prst="line">
            <a:avLst/>
          </a:prstGeom>
          <a:ln w="38100">
            <a:solidFill>
              <a:schemeClr val="accent4">
                <a:lumMod val="75000"/>
              </a:schemeClr>
            </a:solidFill>
          </a:ln>
        </p:spPr>
        <p:style>
          <a:lnRef idx="2">
            <a:schemeClr val="accent1"/>
          </a:lnRef>
          <a:fillRef idx="0">
            <a:srgbClr val="FFFFFF"/>
          </a:fillRef>
          <a:effectRef idx="0">
            <a:srgbClr val="FFFFFF"/>
          </a:effectRef>
          <a:fontRef idx="minor">
            <a:schemeClr val="tx1"/>
          </a:fontRef>
        </p:style>
      </p:cxnSp>
      <p:cxnSp>
        <p:nvCxnSpPr>
          <p:cNvPr id="14" name="直接连接符 13"/>
          <p:cNvCxnSpPr/>
          <p:nvPr/>
        </p:nvCxnSpPr>
        <p:spPr>
          <a:xfrm>
            <a:off x="4011930" y="3004185"/>
            <a:ext cx="3039110" cy="10160"/>
          </a:xfrm>
          <a:prstGeom prst="line">
            <a:avLst/>
          </a:prstGeom>
          <a:ln w="38100">
            <a:solidFill>
              <a:schemeClr val="accent4">
                <a:lumMod val="75000"/>
              </a:schemeClr>
            </a:solidFill>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a:off x="5412740" y="3002915"/>
            <a:ext cx="11430" cy="498475"/>
          </a:xfrm>
          <a:prstGeom prst="straightConnector1">
            <a:avLst/>
          </a:prstGeom>
          <a:ln w="38100">
            <a:solidFill>
              <a:schemeClr val="accent4">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p:nvPr>
            <p:custDataLst>
              <p:tags r:id="rId2"/>
            </p:custDataLst>
          </p:nvPr>
        </p:nvCxnSpPr>
        <p:spPr>
          <a:xfrm>
            <a:off x="7051040" y="3014345"/>
            <a:ext cx="0" cy="464820"/>
          </a:xfrm>
          <a:prstGeom prst="straightConnector1">
            <a:avLst/>
          </a:prstGeom>
          <a:ln w="38100">
            <a:solidFill>
              <a:schemeClr val="accent4">
                <a:lumMod val="75000"/>
              </a:schemeClr>
            </a:solidFill>
            <a:tailEnd type="arrow"/>
          </a:ln>
        </p:spPr>
        <p:style>
          <a:lnRef idx="2">
            <a:schemeClr val="accent1"/>
          </a:lnRef>
          <a:fillRef idx="0">
            <a:srgbClr val="FFFFFF"/>
          </a:fillRef>
          <a:effectRef idx="0">
            <a:srgbClr val="FFFFFF"/>
          </a:effectRef>
          <a:fontRef idx="minor">
            <a:schemeClr val="tx1"/>
          </a:fontRef>
        </p:style>
      </p:cxnSp>
      <p:sp>
        <p:nvSpPr>
          <p:cNvPr id="18" name="文本框 17"/>
          <p:cNvSpPr txBox="1"/>
          <p:nvPr/>
        </p:nvSpPr>
        <p:spPr>
          <a:xfrm>
            <a:off x="7788910" y="3675380"/>
            <a:ext cx="4493260" cy="1999615"/>
          </a:xfrm>
          <a:prstGeom prst="rect">
            <a:avLst/>
          </a:prstGeom>
          <a:noFill/>
        </p:spPr>
        <p:txBody>
          <a:bodyPr wrap="square" rtlCol="0">
            <a:spAutoFit/>
          </a:bodyPr>
          <a:lstStyle/>
          <a:p>
            <a:r>
              <a:rPr lang="en-US" altLang="zh-CN" sz="2400"/>
              <a:t>primary key: EMP_ID</a:t>
            </a:r>
          </a:p>
          <a:p>
            <a:endParaRPr lang="en-US" altLang="zh-CN" sz="2400"/>
          </a:p>
          <a:p>
            <a:r>
              <a:rPr lang="en-US" altLang="zh-CN" sz="2400"/>
              <a:t>EMP_ZIP-&gt;EMP_STATE, EMP_CITY</a:t>
            </a:r>
          </a:p>
          <a:p>
            <a:endParaRPr lang="en-US" altLang="zh-CN" sz="2400"/>
          </a:p>
          <a:p>
            <a:r>
              <a:rPr lang="en-US" altLang="zh-CN" sz="2800" b="1">
                <a:solidFill>
                  <a:srgbClr val="C00000"/>
                </a:solidFill>
              </a:rPr>
              <a:t>   Is this 3NF? </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6F1"/>
        </a:solidFill>
        <a:effectLst/>
      </p:bgPr>
    </p:bg>
    <p:spTree>
      <p:nvGrpSpPr>
        <p:cNvPr id="1" name=""/>
        <p:cNvGrpSpPr/>
        <p:nvPr/>
      </p:nvGrpSpPr>
      <p:grpSpPr>
        <a:xfrm>
          <a:off x="0" y="0"/>
          <a:ext cx="0" cy="0"/>
          <a:chOff x="0" y="0"/>
          <a:chExt cx="0" cy="0"/>
        </a:xfrm>
      </p:grpSpPr>
      <p:pic>
        <p:nvPicPr>
          <p:cNvPr id="2" name="图片 1" descr="d2e75fce06f081b918c49f2c7a621a322a43e91244bd0-WPrgxr_fw658"/>
          <p:cNvPicPr>
            <a:picLocks noChangeAspect="1"/>
          </p:cNvPicPr>
          <p:nvPr/>
        </p:nvPicPr>
        <p:blipFill>
          <a:blip r:embed="rId4"/>
          <a:stretch>
            <a:fillRect/>
          </a:stretch>
        </p:blipFill>
        <p:spPr>
          <a:xfrm>
            <a:off x="10344150" y="-113030"/>
            <a:ext cx="2007870" cy="2091055"/>
          </a:xfrm>
          <a:prstGeom prst="rect">
            <a:avLst/>
          </a:prstGeom>
        </p:spPr>
      </p:pic>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3589655"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84860" y="430530"/>
            <a:ext cx="5264785" cy="645160"/>
          </a:xfrm>
          <a:prstGeom prst="rect">
            <a:avLst/>
          </a:prstGeom>
          <a:noFill/>
        </p:spPr>
        <p:txBody>
          <a:bodyPr wrap="square" rtlCol="0">
            <a:spAutoFit/>
          </a:bodyPr>
          <a:lstStyle/>
          <a:p>
            <a:pPr lvl="1" algn="ctr"/>
            <a:r>
              <a:rPr lang="en-US" altLang="zh-CN" sz="3600">
                <a:solidFill>
                  <a:srgbClr val="49600B"/>
                </a:solidFill>
                <a:sym typeface="+mn-ea"/>
              </a:rPr>
              <a:t>What is 3NF?</a:t>
            </a:r>
            <a:endParaRPr lang="zh-CN" altLang="en-US" sz="3600">
              <a:solidFill>
                <a:srgbClr val="49600B"/>
              </a:solidFill>
            </a:endParaRPr>
          </a:p>
        </p:txBody>
      </p:sp>
      <p:sp>
        <p:nvSpPr>
          <p:cNvPr id="31" name="矩形 30"/>
          <p:cNvSpPr/>
          <p:nvPr/>
        </p:nvSpPr>
        <p:spPr>
          <a:xfrm>
            <a:off x="554355" y="1490980"/>
            <a:ext cx="10357485" cy="583565"/>
          </a:xfrm>
          <a:prstGeom prst="rect">
            <a:avLst/>
          </a:prstGeom>
        </p:spPr>
        <p:txBody>
          <a:bodyPr wrap="square">
            <a:spAutoFit/>
          </a:bodyPr>
          <a:lstStyle/>
          <a:p>
            <a:pPr indent="0">
              <a:buFont typeface="Arial" panose="020B0604020202020204" pitchFamily="34" charset="0"/>
              <a:buNone/>
            </a:pPr>
            <a:r>
              <a:rPr lang="en-US" altLang="zh-CN" sz="3200" b="1" dirty="0">
                <a:solidFill>
                  <a:srgbClr val="C00000"/>
                </a:solidFill>
                <a:sym typeface="+mn-ea"/>
              </a:rPr>
              <a:t>All transtivity dependency are moved to another table!</a:t>
            </a:r>
            <a:endParaRPr lang="en-US" altLang="zh-CN" sz="3200" dirty="0">
              <a:solidFill>
                <a:srgbClr val="C00000"/>
              </a:solidFill>
              <a:sym typeface="+mn-ea"/>
            </a:endParaRPr>
          </a:p>
        </p:txBody>
      </p:sp>
      <p:pic>
        <p:nvPicPr>
          <p:cNvPr id="8" name="图片 7"/>
          <p:cNvPicPr>
            <a:picLocks noChangeAspect="1"/>
          </p:cNvPicPr>
          <p:nvPr>
            <p:custDataLst>
              <p:tags r:id="rId1"/>
            </p:custDataLst>
          </p:nvPr>
        </p:nvPicPr>
        <p:blipFill>
          <a:blip r:embed="rId5"/>
          <a:stretch>
            <a:fillRect/>
          </a:stretch>
        </p:blipFill>
        <p:spPr>
          <a:xfrm>
            <a:off x="267335" y="3305810"/>
            <a:ext cx="5761355" cy="2872740"/>
          </a:xfrm>
          <a:prstGeom prst="rect">
            <a:avLst/>
          </a:prstGeom>
        </p:spPr>
      </p:pic>
      <p:pic>
        <p:nvPicPr>
          <p:cNvPr id="9" name="图片 8"/>
          <p:cNvPicPr>
            <a:picLocks noChangeAspect="1"/>
          </p:cNvPicPr>
          <p:nvPr>
            <p:custDataLst>
              <p:tags r:id="rId2"/>
            </p:custDataLst>
          </p:nvPr>
        </p:nvPicPr>
        <p:blipFill>
          <a:blip r:embed="rId6"/>
          <a:stretch>
            <a:fillRect/>
          </a:stretch>
        </p:blipFill>
        <p:spPr>
          <a:xfrm>
            <a:off x="6028690" y="3305175"/>
            <a:ext cx="5767705" cy="2873375"/>
          </a:xfrm>
          <a:prstGeom prst="rect">
            <a:avLst/>
          </a:prstGeom>
        </p:spPr>
      </p:pic>
      <p:sp>
        <p:nvSpPr>
          <p:cNvPr id="10" name="矩形 9"/>
          <p:cNvSpPr/>
          <p:nvPr/>
        </p:nvSpPr>
        <p:spPr>
          <a:xfrm>
            <a:off x="266065" y="3320415"/>
            <a:ext cx="11524615" cy="2858770"/>
          </a:xfrm>
          <a:prstGeom prst="rect">
            <a:avLst/>
          </a:prstGeom>
          <a:noFill/>
          <a:ln>
            <a:solidFill>
              <a:schemeClr val="accent2">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1" name="直接连接符 10"/>
          <p:cNvCxnSpPr/>
          <p:nvPr/>
        </p:nvCxnSpPr>
        <p:spPr>
          <a:xfrm>
            <a:off x="6028690" y="3320415"/>
            <a:ext cx="0" cy="2858770"/>
          </a:xfrm>
          <a:prstGeom prst="line">
            <a:avLst/>
          </a:prstGeom>
          <a:ln>
            <a:solidFill>
              <a:schemeClr val="accent2">
                <a:lumMod val="50000"/>
              </a:schemeClr>
            </a:soli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554355" y="2179320"/>
            <a:ext cx="10523855" cy="924560"/>
          </a:xfrm>
          <a:prstGeom prst="rect">
            <a:avLst/>
          </a:prstGeom>
          <a:noFill/>
        </p:spPr>
        <p:txBody>
          <a:bodyPr wrap="square" rtlCol="0" anchor="t">
            <a:noAutofit/>
          </a:bodyPr>
          <a:lstStyle/>
          <a:p>
            <a:r>
              <a:rPr lang="en-US" altLang="zh-CN" sz="2400">
                <a:sym typeface="+mn-ea"/>
              </a:rPr>
              <a:t>Recall: </a:t>
            </a:r>
            <a:r>
              <a:rPr lang="en-US" altLang="zh-CN" sz="2400">
                <a:solidFill>
                  <a:schemeClr val="accent6">
                    <a:lumMod val="75000"/>
                  </a:schemeClr>
                </a:solidFill>
                <a:sym typeface="+mn-ea"/>
              </a:rPr>
              <a:t>EMP_ZIP-&gt;EMP_STATE, EMP_CITY</a:t>
            </a:r>
            <a:endParaRPr lang="en-US" altLang="zh-CN" sz="2400">
              <a:sym typeface="+mn-ea"/>
            </a:endParaRPr>
          </a:p>
          <a:p>
            <a:r>
              <a:rPr lang="en-US" altLang="zh-CN" sz="2400">
                <a:sym typeface="+mn-ea"/>
              </a:rPr>
              <a:t>Remove  </a:t>
            </a:r>
            <a:r>
              <a:rPr lang="en-US" altLang="zh-CN" sz="2400" b="1" i="1">
                <a:sym typeface="+mn-ea"/>
              </a:rPr>
              <a:t>EMP_ZIP, EMP_STATE, EMP_CITY </a:t>
            </a:r>
            <a:r>
              <a:rPr lang="en-US" altLang="zh-CN" sz="2400">
                <a:sym typeface="+mn-ea"/>
              </a:rPr>
              <a:t>together to create a new table</a:t>
            </a:r>
          </a:p>
          <a:p>
            <a:endParaRPr lang="en-US" altLang="zh-CN" sz="2400"/>
          </a:p>
          <a:p>
            <a:endParaRPr lang="en-US" altLang="zh-CN" sz="240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aeb32452edfaafb05ef2f1722dd93ad55e5c929b2748-o5loxb_fw658"/>
          <p:cNvPicPr>
            <a:picLocks noChangeAspect="1"/>
          </p:cNvPicPr>
          <p:nvPr/>
        </p:nvPicPr>
        <p:blipFill>
          <a:blip r:embed="rId2"/>
          <a:stretch>
            <a:fillRect/>
          </a:stretch>
        </p:blipFill>
        <p:spPr>
          <a:xfrm>
            <a:off x="115570" y="508000"/>
            <a:ext cx="3507740" cy="6232525"/>
          </a:xfrm>
          <a:prstGeom prst="rect">
            <a:avLst/>
          </a:prstGeom>
        </p:spPr>
      </p:pic>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09440" y="2637155"/>
            <a:ext cx="3916680" cy="1322070"/>
          </a:xfrm>
          <a:prstGeom prst="rect">
            <a:avLst/>
          </a:prstGeom>
        </p:spPr>
        <p:txBody>
          <a:bodyPr wrap="square">
            <a:spAutoFit/>
          </a:bodyPr>
          <a:lstStyle/>
          <a:p>
            <a:pPr algn="just"/>
            <a:r>
              <a:rPr lang="en-US" altLang="zh-CN" sz="8000" dirty="0">
                <a:solidFill>
                  <a:schemeClr val="accent6">
                    <a:lumMod val="75000"/>
                  </a:schemeClr>
                </a:solidFill>
              </a:rPr>
              <a:t>Thanks!</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文本框 45"/>
          <p:cNvSpPr>
            <a:spLocks noChangeArrowheads="1"/>
          </p:cNvSpPr>
          <p:nvPr/>
        </p:nvSpPr>
        <p:spPr bwMode="auto">
          <a:xfrm>
            <a:off x="601980" y="733425"/>
            <a:ext cx="312864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r>
              <a:rPr lang="en-US" altLang="zh-CN" sz="4000" b="1" dirty="0">
                <a:solidFill>
                  <a:srgbClr val="5E7A02"/>
                </a:solidFill>
                <a:latin typeface="微软雅黑 Light" panose="020B0502040204020203" pitchFamily="34" charset="-122"/>
                <a:sym typeface="微软雅黑" panose="020B0503020204020204" charset="-122"/>
              </a:rPr>
              <a:t>CONTENTS</a:t>
            </a:r>
          </a:p>
        </p:txBody>
      </p:sp>
      <p:sp>
        <p:nvSpPr>
          <p:cNvPr id="13" name="矩形 12"/>
          <p:cNvSpPr/>
          <p:nvPr/>
        </p:nvSpPr>
        <p:spPr>
          <a:xfrm>
            <a:off x="1431925" y="2319020"/>
            <a:ext cx="1915795" cy="1886585"/>
          </a:xfrm>
          <a:prstGeom prst="rect">
            <a:avLst/>
          </a:prstGeom>
          <a:solidFill>
            <a:srgbClr val="5E7A02">
              <a:alpha val="75000"/>
            </a:srgbClr>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altLang="zh-CN" sz="3200" b="1" dirty="0">
                <a:solidFill>
                  <a:schemeClr val="bg1"/>
                </a:solidFill>
                <a:latin typeface="Calibri" panose="020F0502020204030204"/>
                <a:sym typeface="+mn-ea"/>
              </a:rPr>
              <a:t>1</a:t>
            </a:r>
            <a:r>
              <a:rPr lang="en-US" altLang="zh-CN" sz="2000" b="1" dirty="0">
                <a:solidFill>
                  <a:schemeClr val="bg1"/>
                </a:solidFill>
                <a:latin typeface="Calibri" panose="020F0502020204030204"/>
                <a:sym typeface="+mn-ea"/>
              </a:rPr>
              <a:t>  </a:t>
            </a:r>
          </a:p>
          <a:p>
            <a:pPr algn="ctr" defTabSz="685800"/>
            <a:r>
              <a:rPr kumimoji="0" lang="en-US" altLang="zh-CN" sz="3600" b="1" i="0" u="none" strike="noStrike" kern="1200" cap="none" spc="0" normalizeH="0" baseline="0" noProof="0" dirty="0">
                <a:ln>
                  <a:noFill/>
                </a:ln>
                <a:solidFill>
                  <a:schemeClr val="bg1"/>
                </a:solidFill>
                <a:effectLst/>
                <a:uLnTx/>
                <a:uFillTx/>
                <a:latin typeface="Calibri" panose="020F0502020204030204"/>
                <a:ea typeface="微软雅黑" panose="020B0503020204020204" charset="-122"/>
                <a:cs typeface="+mn-ea"/>
                <a:sym typeface="+mn-ea"/>
              </a:rPr>
              <a:t>1NF</a:t>
            </a:r>
          </a:p>
        </p:txBody>
      </p:sp>
      <p:sp>
        <p:nvSpPr>
          <p:cNvPr id="5" name="矩形 4"/>
          <p:cNvSpPr/>
          <p:nvPr/>
        </p:nvSpPr>
        <p:spPr>
          <a:xfrm>
            <a:off x="3730625" y="2503170"/>
            <a:ext cx="1871345" cy="1851660"/>
          </a:xfrm>
          <a:prstGeom prst="rect">
            <a:avLst/>
          </a:prstGeom>
          <a:solidFill>
            <a:srgbClr val="5E7A02">
              <a:alpha val="75000"/>
            </a:srgbClr>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altLang="zh-CN" sz="2800" b="1" dirty="0">
                <a:solidFill>
                  <a:schemeClr val="bg1"/>
                </a:solidFill>
                <a:latin typeface="Calibri" panose="020F0502020204030204"/>
                <a:sym typeface="+mn-ea"/>
              </a:rPr>
              <a:t>2</a:t>
            </a:r>
          </a:p>
          <a:p>
            <a:pPr algn="ctr" defTabSz="685800"/>
            <a:r>
              <a:rPr kumimoji="0" lang="en-US" altLang="zh-CN" sz="3600" b="1" i="0" u="none" strike="noStrike" kern="1200" cap="none" spc="0" normalizeH="0" baseline="0" noProof="0" dirty="0">
                <a:ln>
                  <a:noFill/>
                </a:ln>
                <a:solidFill>
                  <a:schemeClr val="bg1"/>
                </a:solidFill>
                <a:effectLst/>
                <a:uLnTx/>
                <a:uFillTx/>
                <a:latin typeface="Calibri" panose="020F0502020204030204"/>
                <a:ea typeface="微软雅黑" panose="020B0503020204020204" charset="-122"/>
                <a:cs typeface="+mn-ea"/>
                <a:sym typeface="+mn-ea"/>
              </a:rPr>
              <a:t>2NF</a:t>
            </a:r>
          </a:p>
        </p:txBody>
      </p:sp>
      <p:sp>
        <p:nvSpPr>
          <p:cNvPr id="6" name="矩形 5"/>
          <p:cNvSpPr/>
          <p:nvPr/>
        </p:nvSpPr>
        <p:spPr>
          <a:xfrm>
            <a:off x="6182360" y="2607310"/>
            <a:ext cx="1905635" cy="1908810"/>
          </a:xfrm>
          <a:prstGeom prst="rect">
            <a:avLst/>
          </a:prstGeom>
          <a:solidFill>
            <a:srgbClr val="5E7A02">
              <a:alpha val="75000"/>
            </a:srgbClr>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kumimoji="0" lang="en-US" altLang="zh-CN" sz="2800" b="1" i="0" u="none" strike="noStrike" kern="1200" cap="none" spc="0" normalizeH="0" baseline="0" noProof="0" dirty="0">
                <a:ln>
                  <a:noFill/>
                </a:ln>
                <a:solidFill>
                  <a:schemeClr val="bg1"/>
                </a:solidFill>
                <a:effectLst/>
                <a:uLnTx/>
                <a:uFillTx/>
                <a:latin typeface="Calibri" panose="020F0502020204030204"/>
                <a:ea typeface="微软雅黑" panose="020B0503020204020204" charset="-122"/>
                <a:cs typeface="+mn-ea"/>
                <a:sym typeface="+mn-ea"/>
              </a:rPr>
              <a:t>3</a:t>
            </a:r>
            <a:endParaRPr kumimoji="0" lang="zh-CN" altLang="en-US" sz="3600" b="1" i="0" u="none" strike="noStrike" kern="1200" cap="none" spc="0" normalizeH="0" baseline="0" noProof="0" dirty="0">
              <a:ln>
                <a:noFill/>
              </a:ln>
              <a:solidFill>
                <a:schemeClr val="bg1"/>
              </a:solidFill>
              <a:effectLst/>
              <a:uLnTx/>
              <a:uFillTx/>
              <a:latin typeface="Calibri" panose="020F0502020204030204"/>
              <a:ea typeface="微软雅黑" panose="020B0503020204020204" charset="-122"/>
              <a:cs typeface="+mn-ea"/>
              <a:sym typeface="+mn-ea"/>
            </a:endParaRPr>
          </a:p>
          <a:p>
            <a:pPr algn="ctr" defTabSz="685800"/>
            <a:r>
              <a:rPr kumimoji="0" lang="en-US" altLang="zh-CN" sz="3600" b="1" i="0" u="none" strike="noStrike" kern="1200" cap="none" spc="0" normalizeH="0" baseline="0" noProof="0" dirty="0">
                <a:ln>
                  <a:noFill/>
                </a:ln>
                <a:solidFill>
                  <a:schemeClr val="bg1"/>
                </a:solidFill>
                <a:effectLst/>
                <a:uLnTx/>
                <a:uFillTx/>
                <a:latin typeface="Calibri" panose="020F0502020204030204"/>
                <a:ea typeface="微软雅黑" panose="020B0503020204020204" charset="-122"/>
                <a:cs typeface="+mn-ea"/>
                <a:sym typeface="+mn-ea"/>
              </a:rPr>
              <a:t>3NF</a:t>
            </a:r>
          </a:p>
        </p:txBody>
      </p:sp>
      <p:sp>
        <p:nvSpPr>
          <p:cNvPr id="2" name="文本框 1"/>
          <p:cNvSpPr txBox="1"/>
          <p:nvPr/>
        </p:nvSpPr>
        <p:spPr>
          <a:xfrm>
            <a:off x="649605" y="3524250"/>
            <a:ext cx="258445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EF7"/>
        </a:solidFill>
        <a:effectLst/>
      </p:bgPr>
    </p:bg>
    <p:spTree>
      <p:nvGrpSpPr>
        <p:cNvPr id="1" name=""/>
        <p:cNvGrpSpPr/>
        <p:nvPr/>
      </p:nvGrpSpPr>
      <p:grpSpPr>
        <a:xfrm>
          <a:off x="0" y="0"/>
          <a:ext cx="0" cy="0"/>
          <a:chOff x="0" y="0"/>
          <a:chExt cx="0" cy="0"/>
        </a:xfrm>
      </p:grpSpPr>
      <p:sp>
        <p:nvSpPr>
          <p:cNvPr id="2" name="矩形 1"/>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8176260"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31215" y="430530"/>
            <a:ext cx="6177280" cy="645160"/>
          </a:xfrm>
          <a:prstGeom prst="rect">
            <a:avLst/>
          </a:prstGeom>
          <a:noFill/>
        </p:spPr>
        <p:txBody>
          <a:bodyPr wrap="square" rtlCol="0">
            <a:spAutoFit/>
          </a:bodyPr>
          <a:lstStyle/>
          <a:p>
            <a:r>
              <a:rPr lang="en-US" altLang="zh-CN" sz="3600">
                <a:solidFill>
                  <a:srgbClr val="49600B"/>
                </a:solidFill>
              </a:rPr>
              <a:t>Why do we need normalization?</a:t>
            </a:r>
          </a:p>
        </p:txBody>
      </p:sp>
      <p:sp>
        <p:nvSpPr>
          <p:cNvPr id="32" name="矩形 31"/>
          <p:cNvSpPr/>
          <p:nvPr/>
        </p:nvSpPr>
        <p:spPr>
          <a:xfrm>
            <a:off x="831215" y="1537970"/>
            <a:ext cx="9396730" cy="4831080"/>
          </a:xfrm>
          <a:prstGeom prst="rect">
            <a:avLst/>
          </a:prstGeom>
        </p:spPr>
        <p:txBody>
          <a:bodyPr wrap="square">
            <a:spAutoFit/>
          </a:bodyPr>
          <a:lstStyle/>
          <a:p>
            <a:pPr marL="285750" indent="-285750" algn="just">
              <a:buFont typeface="Arial" panose="020B0604020202020204" pitchFamily="34" charset="0"/>
              <a:buChar char="•"/>
            </a:pPr>
            <a:r>
              <a:rPr lang="zh-CN" altLang="en-US" sz="2800" dirty="0">
                <a:solidFill>
                  <a:schemeClr val="tx1">
                    <a:lumMod val="85000"/>
                    <a:lumOff val="15000"/>
                  </a:schemeClr>
                </a:solidFill>
              </a:rPr>
              <a:t>Normalization is the process of organizing the data in the database.</a:t>
            </a:r>
          </a:p>
          <a:p>
            <a:pPr marL="285750" indent="-285750" algn="just">
              <a:buFont typeface="Arial" panose="020B0604020202020204" pitchFamily="34" charset="0"/>
              <a:buChar char="•"/>
            </a:pPr>
            <a:endParaRPr lang="zh-CN" altLang="en-US" sz="2800" dirty="0">
              <a:solidFill>
                <a:schemeClr val="tx1">
                  <a:lumMod val="85000"/>
                  <a:lumOff val="15000"/>
                </a:schemeClr>
              </a:solidFill>
            </a:endParaRPr>
          </a:p>
          <a:p>
            <a:pPr marL="285750" indent="-285750" algn="just">
              <a:buFont typeface="Arial" panose="020B0604020202020204" pitchFamily="34" charset="0"/>
              <a:buChar char="•"/>
            </a:pPr>
            <a:r>
              <a:rPr lang="zh-CN" altLang="en-US" sz="2800" dirty="0">
                <a:solidFill>
                  <a:schemeClr val="tx1">
                    <a:lumMod val="85000"/>
                    <a:lumOff val="15000"/>
                  </a:schemeClr>
                </a:solidFill>
              </a:rPr>
              <a:t>Normalization is used to </a:t>
            </a:r>
            <a:r>
              <a:rPr lang="zh-CN" altLang="en-US" sz="2800" dirty="0">
                <a:solidFill>
                  <a:schemeClr val="accent6">
                    <a:lumMod val="75000"/>
                  </a:schemeClr>
                </a:solidFill>
              </a:rPr>
              <a:t>minimize the redundancy</a:t>
            </a:r>
            <a:r>
              <a:rPr lang="zh-CN" altLang="en-US" sz="2800" dirty="0">
                <a:solidFill>
                  <a:schemeClr val="tx1">
                    <a:lumMod val="85000"/>
                    <a:lumOff val="15000"/>
                  </a:schemeClr>
                </a:solidFill>
              </a:rPr>
              <a:t> from a relation or set of relations. </a:t>
            </a:r>
          </a:p>
          <a:p>
            <a:pPr marL="285750" indent="-285750" algn="just">
              <a:buFont typeface="Arial" panose="020B0604020202020204" pitchFamily="34" charset="0"/>
              <a:buChar char="•"/>
            </a:pPr>
            <a:endParaRPr lang="zh-CN" altLang="en-US" sz="2800" dirty="0">
              <a:solidFill>
                <a:schemeClr val="tx1">
                  <a:lumMod val="85000"/>
                  <a:lumOff val="15000"/>
                </a:schemeClr>
              </a:solidFill>
            </a:endParaRPr>
          </a:p>
          <a:p>
            <a:pPr marL="285750" indent="-285750" algn="just">
              <a:buFont typeface="Arial" panose="020B0604020202020204" pitchFamily="34" charset="0"/>
              <a:buChar char="•"/>
            </a:pPr>
            <a:r>
              <a:rPr lang="zh-CN" altLang="en-US" sz="2800" dirty="0">
                <a:solidFill>
                  <a:schemeClr val="tx1">
                    <a:lumMod val="85000"/>
                    <a:lumOff val="15000"/>
                  </a:schemeClr>
                </a:solidFill>
              </a:rPr>
              <a:t>It is also used to </a:t>
            </a:r>
            <a:r>
              <a:rPr lang="zh-CN" altLang="en-US" sz="2800" dirty="0">
                <a:solidFill>
                  <a:schemeClr val="accent6">
                    <a:lumMod val="75000"/>
                  </a:schemeClr>
                </a:solidFill>
              </a:rPr>
              <a:t>eliminate undesirable characteristics like Insertion, Update, and Deletion Anomalies</a:t>
            </a:r>
            <a:r>
              <a:rPr lang="zh-CN" altLang="en-US" sz="2800" dirty="0">
                <a:solidFill>
                  <a:schemeClr val="tx1">
                    <a:lumMod val="85000"/>
                    <a:lumOff val="15000"/>
                  </a:schemeClr>
                </a:solidFill>
              </a:rPr>
              <a:t>.</a:t>
            </a:r>
          </a:p>
          <a:p>
            <a:pPr marL="285750" indent="-285750" algn="just">
              <a:buFont typeface="Arial" panose="020B0604020202020204" pitchFamily="34" charset="0"/>
              <a:buChar char="•"/>
            </a:pPr>
            <a:endParaRPr lang="zh-CN" altLang="en-US" sz="2800" dirty="0">
              <a:solidFill>
                <a:schemeClr val="tx1">
                  <a:lumMod val="85000"/>
                  <a:lumOff val="15000"/>
                </a:schemeClr>
              </a:solidFill>
            </a:endParaRPr>
          </a:p>
          <a:p>
            <a:pPr marL="285750" indent="-285750" algn="just">
              <a:buFont typeface="Arial" panose="020B0604020202020204" pitchFamily="34" charset="0"/>
              <a:buChar char="•"/>
            </a:pPr>
            <a:r>
              <a:rPr lang="zh-CN" altLang="en-US" sz="2800" dirty="0">
                <a:solidFill>
                  <a:schemeClr val="tx1">
                    <a:lumMod val="85000"/>
                    <a:lumOff val="15000"/>
                  </a:schemeClr>
                </a:solidFill>
              </a:rPr>
              <a:t>Normalization divides the larger table into smaller and links them using relationships.</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e500282f30f13a69e359b15dce41a2a6f156dfd41afa3-MPGbsk_fw658"/>
          <p:cNvPicPr>
            <a:picLocks noChangeAspect="1"/>
          </p:cNvPicPr>
          <p:nvPr/>
        </p:nvPicPr>
        <p:blipFill>
          <a:blip r:embed="rId2"/>
          <a:stretch>
            <a:fillRect/>
          </a:stretch>
        </p:blipFill>
        <p:spPr>
          <a:xfrm>
            <a:off x="0" y="3288665"/>
            <a:ext cx="2328545" cy="3451860"/>
          </a:xfrm>
          <a:prstGeom prst="rect">
            <a:avLst/>
          </a:prstGeom>
        </p:spPr>
      </p:pic>
      <p:sp>
        <p:nvSpPr>
          <p:cNvPr id="5" name="文本框 4"/>
          <p:cNvSpPr txBox="1"/>
          <p:nvPr/>
        </p:nvSpPr>
        <p:spPr>
          <a:xfrm>
            <a:off x="831215" y="430530"/>
            <a:ext cx="7324725" cy="645160"/>
          </a:xfrm>
          <a:prstGeom prst="rect">
            <a:avLst/>
          </a:prstGeom>
          <a:noFill/>
        </p:spPr>
        <p:txBody>
          <a:bodyPr wrap="square" rtlCol="0">
            <a:spAutoFit/>
          </a:bodyPr>
          <a:lstStyle/>
          <a:p>
            <a:r>
              <a:rPr lang="zh-CN" altLang="en-US" sz="3600" dirty="0">
                <a:solidFill>
                  <a:srgbClr val="49600B"/>
                </a:solidFill>
                <a:sym typeface="+mn-ea"/>
              </a:rPr>
              <a:t>Data modification anomalies（</a:t>
            </a:r>
            <a:r>
              <a:rPr lang="en-US" altLang="zh-CN" sz="3600" dirty="0">
                <a:solidFill>
                  <a:srgbClr val="49600B"/>
                </a:solidFill>
                <a:sym typeface="+mn-ea"/>
              </a:rPr>
              <a:t>3 types)</a:t>
            </a:r>
          </a:p>
        </p:txBody>
      </p:sp>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8731250"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5" name="Shape 2685"/>
          <p:cNvSpPr/>
          <p:nvPr/>
        </p:nvSpPr>
        <p:spPr>
          <a:xfrm>
            <a:off x="21083588" y="2852738"/>
            <a:ext cx="558800" cy="558800"/>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rgbClr val="53585F"/>
          </a:solidFill>
          <a:ln w="12700">
            <a:miter lim="400000"/>
          </a:ln>
        </p:spPr>
        <p:txBody>
          <a:bodyPr lIns="38090" tIns="38090" rIns="38090" bIns="38090" anchor="ctr"/>
          <a:lstStyle/>
          <a:p>
            <a:pPr defTabSz="456565" fontAlgn="auto">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strike="noStrike" noProof="1"/>
          </a:p>
        </p:txBody>
      </p:sp>
      <p:sp>
        <p:nvSpPr>
          <p:cNvPr id="2705" name="Shape 2705"/>
          <p:cNvSpPr/>
          <p:nvPr/>
        </p:nvSpPr>
        <p:spPr>
          <a:xfrm>
            <a:off x="21083588" y="4986338"/>
            <a:ext cx="558800" cy="558800"/>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noFill/>
          <a:ln w="12700">
            <a:miter lim="400000"/>
          </a:ln>
        </p:spPr>
        <p:txBody>
          <a:bodyPr lIns="38090" tIns="38090" rIns="38090" bIns="38090" anchor="ctr"/>
          <a:lstStyle/>
          <a:p>
            <a:pPr defTabSz="456565" fontAlgn="auto">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strike="noStrike" noProof="1"/>
          </a:p>
        </p:txBody>
      </p:sp>
      <p:sp>
        <p:nvSpPr>
          <p:cNvPr id="32" name="矩形 31"/>
          <p:cNvSpPr/>
          <p:nvPr/>
        </p:nvSpPr>
        <p:spPr>
          <a:xfrm>
            <a:off x="3006090" y="1243330"/>
            <a:ext cx="8225790" cy="5262245"/>
          </a:xfrm>
          <a:prstGeom prst="rect">
            <a:avLst/>
          </a:prstGeom>
        </p:spPr>
        <p:txBody>
          <a:bodyPr wrap="square">
            <a:spAutoFit/>
          </a:bodyPr>
          <a:lstStyle/>
          <a:p>
            <a:pPr algn="just"/>
            <a:endParaRPr lang="zh-CN" altLang="en-US" sz="2800" dirty="0">
              <a:solidFill>
                <a:srgbClr val="49600B"/>
              </a:solidFill>
            </a:endParaRPr>
          </a:p>
          <a:p>
            <a:pPr algn="just"/>
            <a:r>
              <a:rPr lang="zh-CN" altLang="en-US" sz="2800" b="1" dirty="0">
                <a:solidFill>
                  <a:schemeClr val="accent6">
                    <a:lumMod val="75000"/>
                  </a:schemeClr>
                </a:solidFill>
              </a:rPr>
              <a:t>Insertion Anomaly</a:t>
            </a:r>
            <a:r>
              <a:rPr lang="zh-CN" altLang="en-US" sz="2800" dirty="0">
                <a:solidFill>
                  <a:srgbClr val="49600B"/>
                </a:solidFill>
              </a:rPr>
              <a:t>: </a:t>
            </a:r>
            <a:r>
              <a:rPr lang="zh-CN" altLang="en-US" sz="2800" dirty="0">
                <a:solidFill>
                  <a:schemeClr val="tx1">
                    <a:lumMod val="75000"/>
                    <a:lumOff val="25000"/>
                  </a:schemeClr>
                </a:solidFill>
              </a:rPr>
              <a:t>Insertion Anomaly refers to when one cannot insert a new tuple into a relationship due to lack of data.</a:t>
            </a:r>
          </a:p>
          <a:p>
            <a:pPr algn="just"/>
            <a:endParaRPr lang="zh-CN" altLang="en-US" sz="2800" dirty="0">
              <a:solidFill>
                <a:srgbClr val="49600B"/>
              </a:solidFill>
            </a:endParaRPr>
          </a:p>
          <a:p>
            <a:pPr algn="just"/>
            <a:r>
              <a:rPr lang="zh-CN" altLang="en-US" sz="2800" b="1" dirty="0">
                <a:solidFill>
                  <a:schemeClr val="accent6">
                    <a:lumMod val="75000"/>
                  </a:schemeClr>
                </a:solidFill>
              </a:rPr>
              <a:t>Deletion Anomaly</a:t>
            </a:r>
            <a:r>
              <a:rPr lang="zh-CN" altLang="en-US" sz="2800" dirty="0">
                <a:solidFill>
                  <a:srgbClr val="49600B"/>
                </a:solidFill>
              </a:rPr>
              <a:t>: </a:t>
            </a:r>
            <a:r>
              <a:rPr lang="zh-CN" altLang="en-US" sz="2800" dirty="0">
                <a:solidFill>
                  <a:schemeClr val="tx1">
                    <a:lumMod val="75000"/>
                    <a:lumOff val="25000"/>
                  </a:schemeClr>
                </a:solidFill>
              </a:rPr>
              <a:t>The delete anomaly refers to the situation where the deletion of data results in the unintended loss of some other important data.</a:t>
            </a:r>
          </a:p>
          <a:p>
            <a:pPr algn="just"/>
            <a:endParaRPr lang="zh-CN" altLang="en-US" sz="2800" dirty="0">
              <a:solidFill>
                <a:srgbClr val="49600B"/>
              </a:solidFill>
            </a:endParaRPr>
          </a:p>
          <a:p>
            <a:pPr algn="just"/>
            <a:r>
              <a:rPr lang="zh-CN" altLang="en-US" sz="2800" b="1" dirty="0">
                <a:solidFill>
                  <a:schemeClr val="accent6">
                    <a:lumMod val="75000"/>
                  </a:schemeClr>
                </a:solidFill>
              </a:rPr>
              <a:t>Updatation Anomaly</a:t>
            </a:r>
            <a:r>
              <a:rPr lang="zh-CN" altLang="en-US" sz="2800" dirty="0">
                <a:solidFill>
                  <a:srgbClr val="49600B"/>
                </a:solidFill>
              </a:rPr>
              <a:t>: </a:t>
            </a:r>
            <a:r>
              <a:rPr lang="zh-CN" altLang="en-US" sz="2800" dirty="0">
                <a:solidFill>
                  <a:schemeClr val="tx1">
                    <a:lumMod val="75000"/>
                    <a:lumOff val="25000"/>
                  </a:schemeClr>
                </a:solidFill>
              </a:rPr>
              <a:t>The update anomaly is when an update of a single data value requires multiple rows of data to be updated.</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831215" y="430530"/>
            <a:ext cx="7324725" cy="645160"/>
          </a:xfrm>
          <a:prstGeom prst="rect">
            <a:avLst/>
          </a:prstGeom>
          <a:noFill/>
        </p:spPr>
        <p:txBody>
          <a:bodyPr wrap="square" rtlCol="0">
            <a:spAutoFit/>
          </a:bodyPr>
          <a:lstStyle/>
          <a:p>
            <a:r>
              <a:rPr lang="zh-CN" altLang="en-US" sz="3600" dirty="0">
                <a:solidFill>
                  <a:srgbClr val="49600B"/>
                </a:solidFill>
                <a:sym typeface="+mn-ea"/>
              </a:rPr>
              <a:t>Data modification anomalies</a:t>
            </a:r>
            <a:r>
              <a:rPr lang="en-US" altLang="zh-CN" sz="3600" dirty="0">
                <a:solidFill>
                  <a:srgbClr val="49600B"/>
                </a:solidFill>
                <a:sym typeface="+mn-ea"/>
              </a:rPr>
              <a:t> example</a:t>
            </a:r>
          </a:p>
        </p:txBody>
      </p:sp>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8731250"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5" name="Shape 2685"/>
          <p:cNvSpPr/>
          <p:nvPr/>
        </p:nvSpPr>
        <p:spPr>
          <a:xfrm>
            <a:off x="21083588" y="2852738"/>
            <a:ext cx="558800" cy="558800"/>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rgbClr val="53585F"/>
          </a:solidFill>
          <a:ln w="12700">
            <a:miter lim="400000"/>
          </a:ln>
        </p:spPr>
        <p:txBody>
          <a:bodyPr lIns="38090" tIns="38090" rIns="38090" bIns="38090" anchor="ctr"/>
          <a:lstStyle/>
          <a:p>
            <a:pPr defTabSz="456565" fontAlgn="auto">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strike="noStrike" noProof="1"/>
          </a:p>
        </p:txBody>
      </p:sp>
      <p:sp>
        <p:nvSpPr>
          <p:cNvPr id="2705" name="Shape 2705"/>
          <p:cNvSpPr/>
          <p:nvPr/>
        </p:nvSpPr>
        <p:spPr>
          <a:xfrm>
            <a:off x="21083588" y="4986338"/>
            <a:ext cx="558800" cy="558800"/>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noFill/>
          <a:ln w="12700">
            <a:miter lim="400000"/>
          </a:ln>
        </p:spPr>
        <p:txBody>
          <a:bodyPr lIns="38090" tIns="38090" rIns="38090" bIns="38090" anchor="ctr"/>
          <a:lstStyle/>
          <a:p>
            <a:pPr defTabSz="456565" fontAlgn="auto">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strike="noStrike" noProof="1"/>
          </a:p>
        </p:txBody>
      </p:sp>
      <p:pic>
        <p:nvPicPr>
          <p:cNvPr id="6" name="图片 5"/>
          <p:cNvPicPr>
            <a:picLocks noChangeAspect="1"/>
          </p:cNvPicPr>
          <p:nvPr>
            <p:custDataLst>
              <p:tags r:id="rId1"/>
            </p:custDataLst>
          </p:nvPr>
        </p:nvPicPr>
        <p:blipFill>
          <a:blip r:embed="rId3"/>
          <a:stretch>
            <a:fillRect/>
          </a:stretch>
        </p:blipFill>
        <p:spPr>
          <a:xfrm>
            <a:off x="438150" y="1557020"/>
            <a:ext cx="9547225" cy="4597400"/>
          </a:xfrm>
          <a:prstGeom prst="rect">
            <a:avLst/>
          </a:prstGeom>
        </p:spPr>
      </p:pic>
      <p:sp>
        <p:nvSpPr>
          <p:cNvPr id="8" name="文本框 7"/>
          <p:cNvSpPr txBox="1"/>
          <p:nvPr/>
        </p:nvSpPr>
        <p:spPr>
          <a:xfrm>
            <a:off x="505460" y="1670050"/>
            <a:ext cx="9375140" cy="4343400"/>
          </a:xfrm>
          <a:prstGeom prst="rect">
            <a:avLst/>
          </a:prstGeom>
          <a:noFill/>
          <a:ln>
            <a:solidFill>
              <a:schemeClr val="accent6">
                <a:lumMod val="75000"/>
              </a:schemeClr>
            </a:solidFill>
          </a:ln>
          <a:extLst>
            <a:ext uri="{909E8E84-426E-40DD-AFC4-6F175D3DCCD1}">
              <a14:hiddenFill xmlns:a14="http://schemas.microsoft.com/office/drawing/2010/main">
                <a:solidFill>
                  <a:schemeClr val="accent2"/>
                </a:solidFill>
              </a14:hiddenFill>
            </a:ext>
          </a:extLst>
        </p:spPr>
        <p:txBody>
          <a:bodyPr wrap="square" rtlCol="0">
            <a:noAutofit/>
          </a:bodyPr>
          <a:lstStyle/>
          <a:p>
            <a:endParaRPr lang="zh-CN" altLang="en-US">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831215" y="430530"/>
            <a:ext cx="7324725" cy="645160"/>
          </a:xfrm>
          <a:prstGeom prst="rect">
            <a:avLst/>
          </a:prstGeom>
          <a:noFill/>
        </p:spPr>
        <p:txBody>
          <a:bodyPr wrap="square" rtlCol="0">
            <a:spAutoFit/>
          </a:bodyPr>
          <a:lstStyle/>
          <a:p>
            <a:r>
              <a:rPr lang="zh-CN" altLang="en-US" sz="3600" dirty="0">
                <a:solidFill>
                  <a:srgbClr val="49600B"/>
                </a:solidFill>
                <a:sym typeface="+mn-ea"/>
              </a:rPr>
              <a:t>Data modification anomalies</a:t>
            </a:r>
            <a:r>
              <a:rPr lang="en-US" altLang="zh-CN" sz="3600" dirty="0">
                <a:solidFill>
                  <a:srgbClr val="49600B"/>
                </a:solidFill>
                <a:sym typeface="+mn-ea"/>
              </a:rPr>
              <a:t> example</a:t>
            </a:r>
          </a:p>
        </p:txBody>
      </p:sp>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8731250"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5" name="Shape 2685"/>
          <p:cNvSpPr/>
          <p:nvPr/>
        </p:nvSpPr>
        <p:spPr>
          <a:xfrm>
            <a:off x="21083588" y="2852738"/>
            <a:ext cx="558800" cy="558800"/>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rgbClr val="53585F"/>
          </a:solidFill>
          <a:ln w="12700">
            <a:miter lim="400000"/>
          </a:ln>
        </p:spPr>
        <p:txBody>
          <a:bodyPr lIns="38090" tIns="38090" rIns="38090" bIns="38090" anchor="ctr"/>
          <a:lstStyle/>
          <a:p>
            <a:pPr defTabSz="456565" fontAlgn="auto">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strike="noStrike" noProof="1"/>
          </a:p>
        </p:txBody>
      </p:sp>
      <p:sp>
        <p:nvSpPr>
          <p:cNvPr id="2705" name="Shape 2705"/>
          <p:cNvSpPr/>
          <p:nvPr/>
        </p:nvSpPr>
        <p:spPr>
          <a:xfrm>
            <a:off x="21083588" y="4986338"/>
            <a:ext cx="558800" cy="558800"/>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noFill/>
          <a:ln w="12700">
            <a:miter lim="400000"/>
          </a:ln>
        </p:spPr>
        <p:txBody>
          <a:bodyPr lIns="38090" tIns="38090" rIns="38090" bIns="38090" anchor="ctr"/>
          <a:lstStyle/>
          <a:p>
            <a:pPr defTabSz="456565" fontAlgn="auto">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strike="noStrike" noProof="1"/>
          </a:p>
        </p:txBody>
      </p:sp>
      <p:sp>
        <p:nvSpPr>
          <p:cNvPr id="7" name="文本框 6"/>
          <p:cNvSpPr txBox="1"/>
          <p:nvPr/>
        </p:nvSpPr>
        <p:spPr>
          <a:xfrm>
            <a:off x="508635" y="1540510"/>
            <a:ext cx="10664825" cy="5015865"/>
          </a:xfrm>
          <a:prstGeom prst="rect">
            <a:avLst/>
          </a:prstGeom>
          <a:noFill/>
        </p:spPr>
        <p:txBody>
          <a:bodyPr wrap="square" rtlCol="0" anchor="t">
            <a:spAutoFit/>
          </a:bodyPr>
          <a:lstStyle/>
          <a:p>
            <a:r>
              <a:rPr lang="zh-CN" altLang="en-US" sz="2400" b="1"/>
              <a:t>Update Anomaly</a:t>
            </a:r>
          </a:p>
          <a:p>
            <a:r>
              <a:rPr lang="en-US" altLang="zh-CN" sz="2400"/>
              <a:t>I</a:t>
            </a:r>
            <a:r>
              <a:rPr lang="zh-CN" altLang="en-US" sz="2400"/>
              <a:t>f Shivani changes her branch from Computer Science to Electronics, then we will have to update all the rows. If we miss any row, then Shivani will have more than one branch, which will create the update anomaly in the table.</a:t>
            </a:r>
          </a:p>
          <a:p>
            <a:endParaRPr lang="zh-CN" altLang="en-US" sz="1600" b="1"/>
          </a:p>
          <a:p>
            <a:r>
              <a:rPr lang="zh-CN" altLang="en-US" sz="2400" b="1"/>
              <a:t>Insertion Anomaly</a:t>
            </a:r>
          </a:p>
          <a:p>
            <a:r>
              <a:rPr lang="zh-CN" altLang="en-US" sz="2400"/>
              <a:t>If we add a new row for student Ankit who is not a part of any club, we cannot insert the row into the table as we cannot insert null in the column of stu_club. This is called insertion anomaly.</a:t>
            </a:r>
          </a:p>
          <a:p>
            <a:endParaRPr lang="zh-CN" altLang="en-US" sz="1600"/>
          </a:p>
          <a:p>
            <a:r>
              <a:rPr lang="zh-CN" altLang="en-US" sz="2400" b="1"/>
              <a:t>Deletion Anomaly</a:t>
            </a:r>
          </a:p>
          <a:p>
            <a:r>
              <a:rPr lang="zh-CN" altLang="en-US" sz="2400"/>
              <a:t>If we remove the photography club from the college, then we will have to delete its row from the table. But it will also delete the table of Gopal and his details. So, this is called deletion anomaly and it will make the database inconsistent.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2" name="图片 1" descr="42134eee38784bb7ed25e01489a2de25cb9a872a286c3-kuovdi_fw658"/>
          <p:cNvPicPr>
            <a:picLocks noChangeAspect="1"/>
          </p:cNvPicPr>
          <p:nvPr/>
        </p:nvPicPr>
        <p:blipFill>
          <a:blip r:embed="rId2">
            <a:lum bright="-12000" contrast="24000"/>
          </a:blip>
          <a:stretch>
            <a:fillRect/>
          </a:stretch>
        </p:blipFill>
        <p:spPr>
          <a:xfrm>
            <a:off x="9992360" y="354330"/>
            <a:ext cx="1600835" cy="2133600"/>
          </a:xfrm>
          <a:prstGeom prst="rect">
            <a:avLst/>
          </a:prstGeom>
        </p:spPr>
      </p:pic>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3498850"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31850" y="430530"/>
            <a:ext cx="3432175" cy="645160"/>
          </a:xfrm>
          <a:prstGeom prst="rect">
            <a:avLst/>
          </a:prstGeom>
          <a:noFill/>
        </p:spPr>
        <p:txBody>
          <a:bodyPr wrap="square" rtlCol="0">
            <a:spAutoFit/>
          </a:bodyPr>
          <a:lstStyle/>
          <a:p>
            <a:r>
              <a:rPr lang="en-US" altLang="zh-CN" sz="3600">
                <a:solidFill>
                  <a:srgbClr val="49600B"/>
                </a:solidFill>
                <a:sym typeface="+mn-ea"/>
              </a:rPr>
              <a:t>review: 1NF</a:t>
            </a:r>
          </a:p>
        </p:txBody>
      </p:sp>
      <p:sp>
        <p:nvSpPr>
          <p:cNvPr id="22" name="矩形 21"/>
          <p:cNvSpPr/>
          <p:nvPr/>
        </p:nvSpPr>
        <p:spPr>
          <a:xfrm>
            <a:off x="723265" y="1324610"/>
            <a:ext cx="7924165" cy="1938020"/>
          </a:xfrm>
          <a:prstGeom prst="rect">
            <a:avLst/>
          </a:prstGeom>
        </p:spPr>
        <p:txBody>
          <a:bodyPr wrap="square">
            <a:spAutoFit/>
          </a:bodyPr>
          <a:lstStyle/>
          <a:p>
            <a:pPr marL="342900" indent="-342900" algn="just">
              <a:buFont typeface="Arial" panose="020B0604020202020204" pitchFamily="34" charset="0"/>
              <a:buChar char="•"/>
            </a:pPr>
            <a:r>
              <a:rPr lang="zh-CN" altLang="en-US" sz="2400" dirty="0">
                <a:solidFill>
                  <a:schemeClr val="tx1">
                    <a:lumMod val="85000"/>
                    <a:lumOff val="15000"/>
                  </a:schemeClr>
                </a:solidFill>
              </a:rPr>
              <a:t>Each</a:t>
            </a:r>
            <a:r>
              <a:rPr lang="zh-CN" altLang="en-US" sz="2400" b="1" dirty="0">
                <a:solidFill>
                  <a:schemeClr val="accent6">
                    <a:lumMod val="75000"/>
                  </a:schemeClr>
                </a:solidFill>
              </a:rPr>
              <a:t> attribute name</a:t>
            </a:r>
            <a:r>
              <a:rPr lang="zh-CN" altLang="en-US" sz="2400" dirty="0">
                <a:solidFill>
                  <a:schemeClr val="tx1">
                    <a:lumMod val="85000"/>
                    <a:lumOff val="15000"/>
                  </a:schemeClr>
                </a:solidFill>
              </a:rPr>
              <a:t> must be unique</a:t>
            </a:r>
          </a:p>
          <a:p>
            <a:pPr marL="342900" indent="-342900" algn="just">
              <a:buFont typeface="Arial" panose="020B0604020202020204" pitchFamily="34" charset="0"/>
              <a:buChar char="•"/>
            </a:pPr>
            <a:r>
              <a:rPr lang="zh-CN" altLang="en-US" sz="2400" dirty="0">
                <a:solidFill>
                  <a:schemeClr val="tx1">
                    <a:lumMod val="85000"/>
                    <a:lumOff val="15000"/>
                  </a:schemeClr>
                </a:solidFill>
              </a:rPr>
              <a:t>Each </a:t>
            </a:r>
            <a:r>
              <a:rPr lang="zh-CN" altLang="en-US" sz="2400" b="1" dirty="0">
                <a:solidFill>
                  <a:schemeClr val="accent6">
                    <a:lumMod val="75000"/>
                  </a:schemeClr>
                </a:solidFill>
              </a:rPr>
              <a:t>attribute value</a:t>
            </a:r>
            <a:r>
              <a:rPr lang="zh-CN" altLang="en-US" sz="2400" dirty="0">
                <a:solidFill>
                  <a:schemeClr val="tx1">
                    <a:lumMod val="85000"/>
                    <a:lumOff val="15000"/>
                  </a:schemeClr>
                </a:solidFill>
              </a:rPr>
              <a:t> must be single</a:t>
            </a:r>
          </a:p>
          <a:p>
            <a:pPr marL="342900" indent="-342900" algn="just">
              <a:buFont typeface="Arial" panose="020B0604020202020204" pitchFamily="34" charset="0"/>
              <a:buChar char="•"/>
            </a:pPr>
            <a:r>
              <a:rPr lang="zh-CN" altLang="en-US" sz="2400" dirty="0">
                <a:solidFill>
                  <a:schemeClr val="tx1">
                    <a:lumMod val="85000"/>
                    <a:lumOff val="15000"/>
                  </a:schemeClr>
                </a:solidFill>
              </a:rPr>
              <a:t>Each </a:t>
            </a:r>
            <a:r>
              <a:rPr lang="zh-CN" altLang="en-US" sz="2400" b="1" dirty="0">
                <a:solidFill>
                  <a:schemeClr val="accent6">
                    <a:lumMod val="75000"/>
                  </a:schemeClr>
                </a:solidFill>
              </a:rPr>
              <a:t>row</a:t>
            </a:r>
            <a:r>
              <a:rPr lang="zh-CN" altLang="en-US" sz="2400" dirty="0">
                <a:solidFill>
                  <a:schemeClr val="tx1">
                    <a:lumMod val="85000"/>
                    <a:lumOff val="15000"/>
                  </a:schemeClr>
                </a:solidFill>
              </a:rPr>
              <a:t> must be unique</a:t>
            </a:r>
          </a:p>
          <a:p>
            <a:pPr marL="342900" indent="-342900" algn="just">
              <a:buFont typeface="Arial" panose="020B0604020202020204" pitchFamily="34" charset="0"/>
              <a:buChar char="•"/>
            </a:pPr>
            <a:r>
              <a:rPr lang="zh-CN" altLang="en-US" sz="2400" dirty="0">
                <a:solidFill>
                  <a:schemeClr val="tx1">
                    <a:lumMod val="85000"/>
                    <a:lumOff val="15000"/>
                  </a:schemeClr>
                </a:solidFill>
              </a:rPr>
              <a:t>There is no </a:t>
            </a:r>
            <a:r>
              <a:rPr lang="zh-CN" altLang="en-US" sz="2400" b="1" dirty="0">
                <a:solidFill>
                  <a:schemeClr val="accent6">
                    <a:lumMod val="75000"/>
                  </a:schemeClr>
                </a:solidFill>
              </a:rPr>
              <a:t>repeating groups</a:t>
            </a:r>
          </a:p>
          <a:p>
            <a:pPr indent="0" algn="just">
              <a:buFont typeface="Arial" panose="020B0604020202020204" pitchFamily="34" charset="0"/>
              <a:buNone/>
            </a:pPr>
            <a:endParaRPr lang="zh-CN" altLang="en-US" sz="2400" b="1" dirty="0">
              <a:solidFill>
                <a:schemeClr val="accent6">
                  <a:lumMod val="75000"/>
                </a:schemeClr>
              </a:solidFill>
            </a:endParaRPr>
          </a:p>
        </p:txBody>
      </p:sp>
      <p:pic>
        <p:nvPicPr>
          <p:cNvPr id="7" name="图片 6" descr="1239"/>
          <p:cNvPicPr>
            <a:picLocks noChangeAspect="1"/>
          </p:cNvPicPr>
          <p:nvPr/>
        </p:nvPicPr>
        <p:blipFill>
          <a:blip r:embed="rId3"/>
          <a:stretch>
            <a:fillRect/>
          </a:stretch>
        </p:blipFill>
        <p:spPr>
          <a:xfrm>
            <a:off x="723265" y="2940050"/>
            <a:ext cx="8847455" cy="3799840"/>
          </a:xfrm>
          <a:prstGeom prst="rect">
            <a:avLst/>
          </a:prstGeom>
        </p:spPr>
      </p:pic>
      <p:sp>
        <p:nvSpPr>
          <p:cNvPr id="6" name="文本框 5"/>
          <p:cNvSpPr txBox="1"/>
          <p:nvPr/>
        </p:nvSpPr>
        <p:spPr>
          <a:xfrm>
            <a:off x="6811645" y="1457325"/>
            <a:ext cx="4064000" cy="706755"/>
          </a:xfrm>
          <a:prstGeom prst="rect">
            <a:avLst/>
          </a:prstGeom>
          <a:noFill/>
        </p:spPr>
        <p:txBody>
          <a:bodyPr wrap="square" rtlCol="0">
            <a:spAutoFit/>
          </a:bodyPr>
          <a:lstStyle/>
          <a:p>
            <a:r>
              <a:rPr lang="en-US" altLang="zh-CN" sz="4000" b="1">
                <a:solidFill>
                  <a:srgbClr val="C00000"/>
                </a:solidFill>
              </a:rPr>
              <a:t>Atomic</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115570" y="118110"/>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38150" y="354330"/>
            <a:ext cx="4594225" cy="797560"/>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31850" y="430530"/>
            <a:ext cx="4526915" cy="645160"/>
          </a:xfrm>
          <a:prstGeom prst="rect">
            <a:avLst/>
          </a:prstGeom>
          <a:noFill/>
        </p:spPr>
        <p:txBody>
          <a:bodyPr wrap="square" rtlCol="0">
            <a:spAutoFit/>
          </a:bodyPr>
          <a:lstStyle/>
          <a:p>
            <a:r>
              <a:rPr lang="en-US" altLang="zh-CN" sz="3600">
                <a:solidFill>
                  <a:srgbClr val="49600B"/>
                </a:solidFill>
                <a:sym typeface="+mn-ea"/>
              </a:rPr>
              <a:t>why do we need 2NF</a:t>
            </a:r>
          </a:p>
        </p:txBody>
      </p:sp>
      <p:sp>
        <p:nvSpPr>
          <p:cNvPr id="22" name="矩形 21"/>
          <p:cNvSpPr/>
          <p:nvPr/>
        </p:nvSpPr>
        <p:spPr>
          <a:xfrm>
            <a:off x="508635" y="1324610"/>
            <a:ext cx="8500745" cy="1371600"/>
          </a:xfrm>
          <a:prstGeom prst="rect">
            <a:avLst/>
          </a:prstGeom>
        </p:spPr>
        <p:txBody>
          <a:bodyPr wrap="square">
            <a:noAutofit/>
          </a:bodyPr>
          <a:lstStyle/>
          <a:p>
            <a:pPr indent="0" algn="just">
              <a:buFont typeface="Arial" panose="020B0604020202020204" pitchFamily="34" charset="0"/>
              <a:buNone/>
            </a:pPr>
            <a:r>
              <a:rPr lang="zh-CN" altLang="en-US" sz="2400" b="1" dirty="0">
                <a:solidFill>
                  <a:schemeClr val="accent6">
                    <a:lumMod val="75000"/>
                  </a:schemeClr>
                </a:solidFill>
              </a:rPr>
              <a:t>First Normal Form (1NF) does not eliminate redundancy</a:t>
            </a:r>
            <a:r>
              <a:rPr lang="zh-CN" altLang="en-US" sz="2400" dirty="0">
                <a:solidFill>
                  <a:schemeClr val="tx1">
                    <a:lumMod val="75000"/>
                    <a:lumOff val="25000"/>
                  </a:schemeClr>
                </a:solidFill>
              </a:rPr>
              <a:t>, but rather, it</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s that it </a:t>
            </a:r>
            <a:r>
              <a:rPr lang="zh-CN" altLang="en-US" sz="2400" b="1" dirty="0">
                <a:solidFill>
                  <a:schemeClr val="accent6">
                    <a:lumMod val="75000"/>
                  </a:schemeClr>
                </a:solidFill>
              </a:rPr>
              <a:t>eliminates repeating groups</a:t>
            </a:r>
            <a:r>
              <a:rPr lang="zh-CN" altLang="en-US" sz="2400" dirty="0">
                <a:solidFill>
                  <a:schemeClr val="tx1">
                    <a:lumMod val="75000"/>
                    <a:lumOff val="25000"/>
                  </a:schemeClr>
                </a:solidFill>
              </a:rPr>
              <a:t>. Instead of having multiple columns of the same kind of data in a record, (0NF or Unnormalized form) you remove the repeated information into a separate relation and represent them as rows. </a:t>
            </a:r>
          </a:p>
        </p:txBody>
      </p:sp>
      <p:pic>
        <p:nvPicPr>
          <p:cNvPr id="6" name="图片 5" descr="fb809d939d9e76e24402955879ebe45f43e7c2a3119aea-dnj76d_fw658"/>
          <p:cNvPicPr>
            <a:picLocks noChangeAspect="1"/>
          </p:cNvPicPr>
          <p:nvPr>
            <p:custDataLst>
              <p:tags r:id="rId1"/>
            </p:custDataLst>
          </p:nvPr>
        </p:nvPicPr>
        <p:blipFill>
          <a:blip r:embed="rId9"/>
          <a:stretch>
            <a:fillRect/>
          </a:stretch>
        </p:blipFill>
        <p:spPr>
          <a:xfrm>
            <a:off x="10302240" y="287020"/>
            <a:ext cx="1766570" cy="2531745"/>
          </a:xfrm>
          <a:prstGeom prst="rect">
            <a:avLst/>
          </a:prstGeom>
        </p:spPr>
      </p:pic>
      <p:pic>
        <p:nvPicPr>
          <p:cNvPr id="11" name="图片 10"/>
          <p:cNvPicPr>
            <a:picLocks noChangeAspect="1"/>
          </p:cNvPicPr>
          <p:nvPr>
            <p:custDataLst>
              <p:tags r:id="rId2"/>
            </p:custDataLst>
          </p:nvPr>
        </p:nvPicPr>
        <p:blipFill>
          <a:blip r:embed="rId10"/>
          <a:stretch>
            <a:fillRect/>
          </a:stretch>
        </p:blipFill>
        <p:spPr>
          <a:xfrm>
            <a:off x="203835" y="3783330"/>
            <a:ext cx="5600065" cy="1992630"/>
          </a:xfrm>
          <a:prstGeom prst="rect">
            <a:avLst/>
          </a:prstGeom>
        </p:spPr>
      </p:pic>
      <p:pic>
        <p:nvPicPr>
          <p:cNvPr id="12" name="图片 11"/>
          <p:cNvPicPr>
            <a:picLocks noChangeAspect="1"/>
          </p:cNvPicPr>
          <p:nvPr>
            <p:custDataLst>
              <p:tags r:id="rId3"/>
            </p:custDataLst>
          </p:nvPr>
        </p:nvPicPr>
        <p:blipFill>
          <a:blip r:embed="rId11"/>
          <a:stretch>
            <a:fillRect/>
          </a:stretch>
        </p:blipFill>
        <p:spPr>
          <a:xfrm>
            <a:off x="6343650" y="3020060"/>
            <a:ext cx="5351145" cy="3720465"/>
          </a:xfrm>
          <a:prstGeom prst="rect">
            <a:avLst/>
          </a:prstGeom>
        </p:spPr>
      </p:pic>
      <p:sp>
        <p:nvSpPr>
          <p:cNvPr id="13" name="右箭头 12"/>
          <p:cNvSpPr/>
          <p:nvPr/>
        </p:nvSpPr>
        <p:spPr>
          <a:xfrm>
            <a:off x="5861685" y="4631055"/>
            <a:ext cx="407035" cy="418465"/>
          </a:xfrm>
          <a:prstGeom prst="rightArrow">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6358890" y="3467735"/>
            <a:ext cx="4056380" cy="779145"/>
          </a:xfrm>
          <a:prstGeom prst="rect">
            <a:avLst/>
          </a:prstGeom>
          <a:ln w="28575"/>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5" name="矩形 14"/>
          <p:cNvSpPr/>
          <p:nvPr>
            <p:custDataLst>
              <p:tags r:id="rId4"/>
            </p:custDataLst>
          </p:nvPr>
        </p:nvSpPr>
        <p:spPr>
          <a:xfrm>
            <a:off x="6358890" y="4373880"/>
            <a:ext cx="4056380" cy="1073150"/>
          </a:xfrm>
          <a:prstGeom prst="rect">
            <a:avLst/>
          </a:prstGeom>
          <a:ln w="28575">
            <a:solidFill>
              <a:schemeClr val="accent2"/>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6" name="矩形 15"/>
          <p:cNvSpPr/>
          <p:nvPr>
            <p:custDataLst>
              <p:tags r:id="rId5"/>
            </p:custDataLst>
          </p:nvPr>
        </p:nvSpPr>
        <p:spPr>
          <a:xfrm>
            <a:off x="6343015" y="5574030"/>
            <a:ext cx="4072255" cy="1073150"/>
          </a:xfrm>
          <a:prstGeom prst="rect">
            <a:avLst/>
          </a:prstGeom>
          <a:ln w="28575">
            <a:solidFill>
              <a:schemeClr val="accent6"/>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2954020" y="5867400"/>
            <a:ext cx="4064000" cy="645160"/>
          </a:xfrm>
          <a:prstGeom prst="rect">
            <a:avLst/>
          </a:prstGeom>
          <a:noFill/>
        </p:spPr>
        <p:txBody>
          <a:bodyPr wrap="square" rtlCol="0">
            <a:spAutoFit/>
          </a:bodyPr>
          <a:lstStyle/>
          <a:p>
            <a:r>
              <a:rPr lang="zh-CN" altLang="en-US" sz="3600" b="1" dirty="0">
                <a:solidFill>
                  <a:srgbClr val="C00000"/>
                </a:solidFill>
                <a:sym typeface="+mn-ea"/>
              </a:rPr>
              <a:t>redundancy</a:t>
            </a:r>
            <a:r>
              <a:rPr lang="en-US" altLang="zh-CN" sz="3600" b="1" dirty="0">
                <a:solidFill>
                  <a:srgbClr val="C00000"/>
                </a:solidFill>
                <a:sym typeface="+mn-ea"/>
              </a:rPr>
              <a:t>!</a:t>
            </a:r>
          </a:p>
        </p:txBody>
      </p:sp>
      <p:cxnSp>
        <p:nvCxnSpPr>
          <p:cNvPr id="18" name="直接箭头连接符 17"/>
          <p:cNvCxnSpPr/>
          <p:nvPr/>
        </p:nvCxnSpPr>
        <p:spPr>
          <a:xfrm flipV="1">
            <a:off x="5803900" y="3863340"/>
            <a:ext cx="1075055" cy="232727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custDataLst>
              <p:tags r:id="rId6"/>
            </p:custDataLst>
          </p:nvPr>
        </p:nvCxnSpPr>
        <p:spPr>
          <a:xfrm flipV="1">
            <a:off x="5794375" y="4958715"/>
            <a:ext cx="1050290" cy="123190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p:nvPr>
            <p:custDataLst>
              <p:tags r:id="rId7"/>
            </p:custDataLst>
          </p:nvPr>
        </p:nvCxnSpPr>
        <p:spPr>
          <a:xfrm flipV="1">
            <a:off x="5815330" y="6179185"/>
            <a:ext cx="1007110" cy="1143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96520" y="117475"/>
            <a:ext cx="11998325" cy="6622415"/>
          </a:xfrm>
          <a:prstGeom prst="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07720" y="281940"/>
            <a:ext cx="8521700" cy="1275080"/>
            <a:chOff x="690" y="558"/>
            <a:chExt cx="6916" cy="2008"/>
          </a:xfrm>
        </p:grpSpPr>
        <p:sp>
          <p:nvSpPr>
            <p:cNvPr id="5" name="文本框 4"/>
            <p:cNvSpPr txBox="1"/>
            <p:nvPr/>
          </p:nvSpPr>
          <p:spPr>
            <a:xfrm>
              <a:off x="1044" y="678"/>
              <a:ext cx="5405" cy="1888"/>
            </a:xfrm>
            <a:prstGeom prst="rect">
              <a:avLst/>
            </a:prstGeom>
            <a:noFill/>
          </p:spPr>
          <p:txBody>
            <a:bodyPr wrap="square" rtlCol="0">
              <a:spAutoFit/>
            </a:bodyPr>
            <a:lstStyle/>
            <a:p>
              <a:r>
                <a:rPr lang="en-US" altLang="zh-CN" sz="3600">
                  <a:solidFill>
                    <a:srgbClr val="49600B"/>
                  </a:solidFill>
                  <a:sym typeface="+mn-ea"/>
                </a:rPr>
                <a:t>Review: Functional Dependencies </a:t>
              </a:r>
            </a:p>
          </p:txBody>
        </p:sp>
        <p:sp>
          <p:nvSpPr>
            <p:cNvPr id="4" name="圆角矩形 3"/>
            <p:cNvSpPr/>
            <p:nvPr/>
          </p:nvSpPr>
          <p:spPr>
            <a:xfrm>
              <a:off x="690" y="558"/>
              <a:ext cx="6916" cy="1256"/>
            </a:xfrm>
            <a:prstGeom prst="roundRect">
              <a:avLst/>
            </a:prstGeom>
            <a:noFill/>
            <a:ln>
              <a:solidFill>
                <a:srgbClr val="8E9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b78b7474b9d8131dcbf3c348071298c62fd10024103f56-fqnDSg_fw658"/>
          <p:cNvPicPr>
            <a:picLocks noChangeAspect="1"/>
          </p:cNvPicPr>
          <p:nvPr/>
        </p:nvPicPr>
        <p:blipFill>
          <a:blip r:embed="rId3"/>
          <a:stretch>
            <a:fillRect/>
          </a:stretch>
        </p:blipFill>
        <p:spPr>
          <a:xfrm>
            <a:off x="10085070" y="4643120"/>
            <a:ext cx="2202180" cy="2096770"/>
          </a:xfrm>
          <a:prstGeom prst="rect">
            <a:avLst/>
          </a:prstGeom>
        </p:spPr>
      </p:pic>
      <p:sp>
        <p:nvSpPr>
          <p:cNvPr id="12" name="矩形 11"/>
          <p:cNvSpPr/>
          <p:nvPr/>
        </p:nvSpPr>
        <p:spPr>
          <a:xfrm>
            <a:off x="1243965" y="1360170"/>
            <a:ext cx="8906510" cy="2306955"/>
          </a:xfrm>
          <a:prstGeom prst="rect">
            <a:avLst/>
          </a:prstGeom>
        </p:spPr>
        <p:txBody>
          <a:bodyPr wrap="square">
            <a:spAutoFit/>
          </a:bodyPr>
          <a:lstStyle/>
          <a:p>
            <a:pPr algn="just"/>
            <a:r>
              <a:rPr lang="en-US" altLang="zh-CN" sz="2400" dirty="0">
                <a:solidFill>
                  <a:schemeClr val="tx1">
                    <a:lumMod val="75000"/>
                    <a:lumOff val="25000"/>
                  </a:schemeClr>
                </a:solidFill>
                <a:latin typeface="+mn-ea"/>
              </a:rPr>
              <a:t>We say an atttribute, B, has a functional dependency on another attribute, A, if for any records, which have the same value for A, then the values for B in these two records must be the same.</a:t>
            </a:r>
          </a:p>
          <a:p>
            <a:pPr algn="just"/>
            <a:endParaRPr lang="en-US" altLang="zh-CN" sz="2400" dirty="0">
              <a:solidFill>
                <a:schemeClr val="tx1">
                  <a:lumMod val="75000"/>
                  <a:lumOff val="25000"/>
                </a:schemeClr>
              </a:solidFill>
              <a:latin typeface="+mn-ea"/>
            </a:endParaRPr>
          </a:p>
          <a:p>
            <a:pPr algn="just"/>
            <a:r>
              <a:rPr lang="en-US" altLang="zh-CN" sz="2400" dirty="0">
                <a:solidFill>
                  <a:schemeClr val="tx1">
                    <a:lumMod val="75000"/>
                    <a:lumOff val="25000"/>
                  </a:schemeClr>
                </a:solidFill>
                <a:latin typeface="+mn-ea"/>
              </a:rPr>
              <a:t>A -&gt; B (A determines B or B depends on A)</a:t>
            </a:r>
          </a:p>
        </p:txBody>
      </p:sp>
      <p:pic>
        <p:nvPicPr>
          <p:cNvPr id="6" name="图片 5"/>
          <p:cNvPicPr>
            <a:picLocks noChangeAspect="1"/>
          </p:cNvPicPr>
          <p:nvPr>
            <p:custDataLst>
              <p:tags r:id="rId1"/>
            </p:custDataLst>
          </p:nvPr>
        </p:nvPicPr>
        <p:blipFill>
          <a:blip r:embed="rId4"/>
          <a:stretch>
            <a:fillRect/>
          </a:stretch>
        </p:blipFill>
        <p:spPr>
          <a:xfrm>
            <a:off x="1991360" y="3667125"/>
            <a:ext cx="7019290" cy="2841625"/>
          </a:xfrm>
          <a:prstGeom prst="rect">
            <a:avLst/>
          </a:prstGeom>
        </p:spPr>
      </p:pic>
      <p:sp>
        <p:nvSpPr>
          <p:cNvPr id="2" name="文本框 1"/>
          <p:cNvSpPr txBox="1"/>
          <p:nvPr/>
        </p:nvSpPr>
        <p:spPr>
          <a:xfrm>
            <a:off x="3010535" y="5885180"/>
            <a:ext cx="5373370" cy="398780"/>
          </a:xfrm>
          <a:prstGeom prst="rect">
            <a:avLst/>
          </a:prstGeom>
          <a:noFill/>
        </p:spPr>
        <p:txBody>
          <a:bodyPr wrap="square" rtlCol="0">
            <a:spAutoFit/>
          </a:bodyPr>
          <a:lstStyle/>
          <a:p>
            <a:r>
              <a:rPr lang="en-US" altLang="zh-CN" sz="2000">
                <a:solidFill>
                  <a:schemeClr val="accent6">
                    <a:lumMod val="75000"/>
                  </a:schemeClr>
                </a:solidFill>
              </a:rPr>
              <a:t>(Assuming each employee name is unique!)</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TIsImhkaWQiOiI2NGU5N2RmYzU3MTUzZGY5NTcxNDk5ZWE0NzJiYjMzYiIsInVzZXJDb3VudCI6MTJ9"/>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1099</Words>
  <Application>Microsoft Macintosh PowerPoint</Application>
  <PresentationFormat>宽屏</PresentationFormat>
  <Paragraphs>113</Paragraphs>
  <Slides>19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cmr</dc:creator>
  <cp:lastModifiedBy>Jiaju Wang (SDS, 121090544)</cp:lastModifiedBy>
  <cp:revision>14</cp:revision>
  <dcterms:created xsi:type="dcterms:W3CDTF">2020-02-16T08:58:00Z</dcterms:created>
  <dcterms:modified xsi:type="dcterms:W3CDTF">2024-01-30T12:04:35Z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KSOTemplateUUID">
    <vt:lpwstr>v1.0_mb_SYLvZgC2/oiqGjhE0nXfVg==</vt:lpwstr>
  </property>
  <property fmtid="{D5CDD505-2E9C-101B-9397-08002B2CF9AE}" pid="4" name="ICV">
    <vt:lpwstr>0BC970D10E8F4FBFAD535B2360A2BA7F_11</vt:lpwstr>
  </property>
</Properties>
</file>