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317" r:id="rId4"/>
    <p:sldId id="318" r:id="rId5"/>
    <p:sldId id="319" r:id="rId6"/>
    <p:sldId id="320" r:id="rId7"/>
    <p:sldId id="298" r:id="rId8"/>
    <p:sldId id="312" r:id="rId9"/>
    <p:sldId id="321" r:id="rId10"/>
    <p:sldId id="322" r:id="rId11"/>
    <p:sldId id="323" r:id="rId12"/>
    <p:sldId id="324" r:id="rId13"/>
    <p:sldId id="325" r:id="rId14"/>
    <p:sldId id="304" r:id="rId15"/>
    <p:sldId id="305" r:id="rId16"/>
    <p:sldId id="306" r:id="rId17"/>
    <p:sldId id="309" r:id="rId18"/>
    <p:sldId id="310" r:id="rId19"/>
    <p:sldId id="311" r:id="rId20"/>
    <p:sldId id="30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60" autoAdjust="0"/>
  </p:normalViewPr>
  <p:slideViewPr>
    <p:cSldViewPr snapToGrid="0" showGuides="1">
      <p:cViewPr varScale="1">
        <p:scale>
          <a:sx n="96" d="100"/>
          <a:sy n="96" d="100"/>
        </p:scale>
        <p:origin x="5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42B29-7DC5-44FD-97A8-208A8BF8CFBA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5AE6C-3A50-413A-83AA-2EA59D1F5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61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5AE6C-3A50-413A-83AA-2EA59D1F5B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0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5AE6C-3A50-413A-83AA-2EA59D1F5B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0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5159D-58F1-5747-72A1-1EFBFEAA2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44AFF6-F640-2A92-FF33-99F398380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43C10EA-A1B7-8139-736D-9F5BB2362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D88C2-0949-F589-9A6C-929B71E38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5AE6C-3A50-413A-83AA-2EA59D1F5B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93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7210B-9AF9-034E-F944-211D7F535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FEAD8A-FFCF-C149-A274-4CD4686D3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1BBE49-BCEC-627D-7920-34ADF1D0C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2C41A-45A1-6628-67AE-6F8A1572A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5AE6C-3A50-413A-83AA-2EA59D1F5B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9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95B63-A6A3-D9D2-E1B2-7B08AF66D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66AB3ED-5FFE-B194-4C98-AC59BA0C6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2E801C-F0A0-0E9E-02AF-5AFAF57FB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149A7-C808-645A-1C60-6F0B14B70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5AE6C-3A50-413A-83AA-2EA59D1F5B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7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187E2-F2A7-F68F-CA89-7B2715C5A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5497553-536E-FA06-FD41-C4FE0F5CD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>
                <a:extLst>
                  <a:ext uri="{FF2B5EF4-FFF2-40B4-BE49-F238E27FC236}">
                    <a16:creationId xmlns:a16="http://schemas.microsoft.com/office/drawing/2014/main" id="{91004443-B968-70CF-FDB1-A62407FD5F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dirty="0">
                    <a:solidFill>
                      <a:srgbClr val="FF0000"/>
                    </a:solidFill>
                  </a:rPr>
                  <a:t>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𝐴𝐵𝐷𝐶</m:t>
                        </m:r>
                      </m:e>
                    </m:d>
                  </m:oMath>
                </a14:m>
                <a:r>
                  <a:rPr lang="en-US" altLang="zh-CN" sz="12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𝐴𝐵𝐷</m:t>
                        </m:r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12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>
                <a:extLst>
                  <a:ext uri="{FF2B5EF4-FFF2-40B4-BE49-F238E27FC236}">
                    <a16:creationId xmlns:a16="http://schemas.microsoft.com/office/drawing/2014/main" id="{91004443-B968-70CF-FDB1-A62407FD5F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dirty="0">
                    <a:solidFill>
                      <a:srgbClr val="FF0000"/>
                    </a:solidFill>
                  </a:rPr>
                  <a:t>Try </a:t>
                </a:r>
                <a:r>
                  <a:rPr lang="en-US" altLang="zh-CN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(𝐴𝐵𝐷𝐶)</a:t>
                </a:r>
                <a:r>
                  <a:rPr lang="en-US" altLang="zh-CN" sz="1200" b="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(𝐴𝐵𝐷</a:t>
                </a:r>
                <a:r>
                  <a:rPr lang="en-US" altLang="zh-CN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𝐸)</a:t>
                </a:r>
                <a:r>
                  <a:rPr lang="en-US" altLang="zh-CN" sz="1200" b="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(𝐴</a:t>
                </a:r>
                <a:r>
                  <a:rPr lang="en-US" altLang="zh-CN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𝐸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𝐷𝐶)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ABBDE-70CD-9D32-F978-15850FB4A4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5AE6C-3A50-413A-83AA-2EA59D1F5B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8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03A26-A5EB-4D79-AF54-ACFFC139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9C3F3A-A590-48E8-A026-CA069857D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40705-4A64-4EB9-8C03-36A53E20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505-F41A-44B6-BB99-F06B9F861A6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3A543-6AF7-4666-A5BB-95E78FB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E2B3D-02AC-4DD2-AA66-E9BFAD1D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3B77-2443-4549-8EDE-898B4D64F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1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64413-769B-4DED-992D-BE6BFAC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CCA0F-4E21-48DC-9589-D6F2A9CD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6DDB2-B266-425E-93DB-BDD6E2B9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505-F41A-44B6-BB99-F06B9F861A6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C859E-CC65-423A-834D-973FC95F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E9109-C92A-46C6-96C7-EEE9742D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3B77-2443-4549-8EDE-898B4D64F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9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6B6E4E-6350-4F17-AC42-6CEA8F8D5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AAEA6-8E37-4AC3-BB12-D4D063F98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D8A5F-C937-4A88-A31D-6A506A43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505-F41A-44B6-BB99-F06B9F861A6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0CCD1-389C-4854-A1D3-15312C39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9A13F-6D69-4DDA-970D-050B5129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3B77-2443-4549-8EDE-898B4D64F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8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2D35D-D066-44F4-89B3-B8D9FE6C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2A6FC-7CD2-4E8F-BB2E-A4CEC28A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5515C-1321-4EE5-89ED-BCC3F568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505-F41A-44B6-BB99-F06B9F861A6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B1619-9D50-472E-B3C4-524216CC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D900C-A740-4661-86AF-D404A641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3B77-2443-4549-8EDE-898B4D64F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179AC-D9E0-427A-A3EC-528CB228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2A3F6-CC18-4A60-9448-EA06C14F1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084EA-266D-4148-A800-8055284B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505-F41A-44B6-BB99-F06B9F861A6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DACB1-FD49-4387-9346-B9A6616A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AA673-DC64-473F-9860-C6A5FCA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3B77-2443-4549-8EDE-898B4D64F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0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668D5-9643-4ECA-B817-5B931036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39807-46EC-41B9-B852-B52E173C3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B0F9B8-DB19-4296-8CF7-2577FBC72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2F7C3-108A-48E5-8837-3AEC9B4B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505-F41A-44B6-BB99-F06B9F861A6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53500-F5EA-4A05-BDD0-389A06D8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C8CFB-EC98-4166-A90F-FC4F792E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3B77-2443-4549-8EDE-898B4D64F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948C3-7458-47AF-9261-304C06AA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3976A-343C-4C2E-A903-5AEF025D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B7CE9E-88D9-4684-BE17-1B41DE5D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2B0FFC-8BC9-4694-B990-925D3B64A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7293C2-3708-46B3-993C-9FF11231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F1641-E358-47AE-A905-3BF2A56C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505-F41A-44B6-BB99-F06B9F861A6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D11BBD-4EAF-495D-B1CE-085D24CC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ACC74-11A3-4759-B195-6E17E3E6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3B77-2443-4549-8EDE-898B4D64F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14347-30F1-4DCC-84ED-6CB46CB9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1A59E0-0C42-4970-8CB2-730DB118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505-F41A-44B6-BB99-F06B9F861A6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51585-4D07-4B44-B71A-3893C992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79FC9C-5514-4A56-B4A0-171D7DBA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3B77-2443-4549-8EDE-898B4D64F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31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90835F-5EE8-42B0-B5D6-B3F43B63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505-F41A-44B6-BB99-F06B9F861A6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3ABCB7-37D3-4E70-9818-A9384B3F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8F0CF4-C785-4F9A-A2C8-9105CA8B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3B77-2443-4549-8EDE-898B4D64F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1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ADAC2-E53B-4C07-8022-0F4C4AEC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10BC4-448F-4520-8993-BFB2269C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57B505-43E5-414A-984E-BD84FF2E1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809BC-32EC-40BF-BC87-7FF32E5C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505-F41A-44B6-BB99-F06B9F861A6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FAD02-3B41-4EC2-A4B1-E7969F5A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69D07-781C-4B3F-8FBD-1D5AC9F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3B77-2443-4549-8EDE-898B4D64F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6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3A6C1-A724-43F4-9176-7E361224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BF4EB3-CB17-4E94-BE9C-A87895293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84ABEC-9DF9-4CA1-B887-F597BB3C1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1C5B1-3282-4B50-8A1B-D7F9D0B0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505-F41A-44B6-BB99-F06B9F861A6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007F7-D99E-49B1-A400-D25D22CB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C221D-109E-4843-9278-033A476A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3B77-2443-4549-8EDE-898B4D64F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6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B61E16-08E9-4298-8C19-42D53B88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AFC57-AF85-44A8-A07C-8E7C12A8B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24E53-56DC-44CF-BD8E-DC906D3A3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D505-F41A-44B6-BB99-F06B9F861A6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70AED-EFF7-44B2-9414-2D8E2F4E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7F49B-5F98-4677-B49E-439939460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3B77-2443-4549-8EDE-898B4D64F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95297-4DAF-424B-BF66-596D0F6AB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CSC3170  Tutorial 4</a:t>
            </a:r>
            <a:b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5E6FA-4502-4C68-86DE-8EDC46255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Haoran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Yin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2024.2.27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33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7867A-7777-C60B-535C-07BD4DCE1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F044A73-5ACB-9B6D-090C-547A48924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7D630E-3EEB-5702-55EC-DE04FC2AC419}"/>
              </a:ext>
            </a:extLst>
          </p:cNvPr>
          <p:cNvSpPr txBox="1"/>
          <p:nvPr/>
        </p:nvSpPr>
        <p:spPr>
          <a:xfrm>
            <a:off x="495045" y="255044"/>
            <a:ext cx="116969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Example. </a:t>
            </a:r>
          </a:p>
          <a:p>
            <a:r>
              <a:rPr lang="en-US" altLang="zh-CN" sz="2800" dirty="0"/>
              <a:t>          U={S,C,G}  S: Student     C: Course    G: Grade Ranking </a:t>
            </a:r>
          </a:p>
          <a:p>
            <a:endParaRPr lang="en-US" altLang="zh-CN" sz="2800" dirty="0"/>
          </a:p>
          <a:p>
            <a:r>
              <a:rPr lang="en-US" altLang="zh-CN" sz="2800" dirty="0"/>
              <a:t>Each student chooses multiple courses</a:t>
            </a:r>
          </a:p>
          <a:p>
            <a:r>
              <a:rPr lang="en-US" altLang="zh-CN" sz="2800" dirty="0"/>
              <a:t>Each student has a grade ranking for each course</a:t>
            </a:r>
          </a:p>
          <a:p>
            <a:r>
              <a:rPr lang="en-US" altLang="zh-CN" sz="2800" dirty="0"/>
              <a:t>Each grade ranking of each course corresponds to a student</a:t>
            </a:r>
          </a:p>
          <a:p>
            <a:endParaRPr lang="en-US" altLang="zh-CN" sz="2800" dirty="0"/>
          </a:p>
          <a:p>
            <a:r>
              <a:rPr lang="en-US" altLang="zh-CN" sz="2800" dirty="0"/>
              <a:t>Which NF?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178479-BED8-3524-EB62-5771ACF1BEF5}"/>
              </a:ext>
            </a:extLst>
          </p:cNvPr>
          <p:cNvSpPr txBox="1"/>
          <p:nvPr/>
        </p:nvSpPr>
        <p:spPr>
          <a:xfrm>
            <a:off x="1524000" y="4928629"/>
            <a:ext cx="18451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(S,C)-&gt;</a:t>
            </a:r>
            <a:r>
              <a:rPr lang="en-US" altLang="zh-CN" sz="2400" dirty="0">
                <a:solidFill>
                  <a:srgbClr val="FF0000"/>
                </a:solidFill>
              </a:rPr>
              <a:t>G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G</a:t>
            </a:r>
            <a:r>
              <a:rPr lang="zh-CN" altLang="en-US" sz="2400" dirty="0">
                <a:solidFill>
                  <a:srgbClr val="FF0000"/>
                </a:solidFill>
              </a:rPr>
              <a:t>)-&gt;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D012CC-FA59-D525-6FA3-B44219A7B0B0}"/>
              </a:ext>
            </a:extLst>
          </p:cNvPr>
          <p:cNvSpPr txBox="1"/>
          <p:nvPr/>
        </p:nvSpPr>
        <p:spPr>
          <a:xfrm>
            <a:off x="3812046" y="4811469"/>
            <a:ext cx="1845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(S,C) </a:t>
            </a:r>
            <a:r>
              <a:rPr lang="en-US" altLang="zh-CN" sz="2400" dirty="0">
                <a:solidFill>
                  <a:srgbClr val="FF0000"/>
                </a:solidFill>
              </a:rPr>
              <a:t>is key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22A543-C473-C42E-FF3A-E0351555DA7A}"/>
              </a:ext>
            </a:extLst>
          </p:cNvPr>
          <p:cNvSpPr txBox="1"/>
          <p:nvPr/>
        </p:nvSpPr>
        <p:spPr>
          <a:xfrm>
            <a:off x="3812045" y="5411634"/>
            <a:ext cx="1845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G</a:t>
            </a:r>
            <a:r>
              <a:rPr lang="zh-CN" alt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is key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542BCA-BCF5-7C8D-2EFE-38B5CCEF1954}"/>
              </a:ext>
            </a:extLst>
          </p:cNvPr>
          <p:cNvSpPr txBox="1"/>
          <p:nvPr/>
        </p:nvSpPr>
        <p:spPr>
          <a:xfrm>
            <a:off x="6096000" y="4204617"/>
            <a:ext cx="3980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S,C</a:t>
            </a:r>
            <a:r>
              <a:rPr lang="en-US" altLang="zh-CN" sz="2400" dirty="0">
                <a:solidFill>
                  <a:srgbClr val="FF0000"/>
                </a:solidFill>
              </a:rPr>
              <a:t>,T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are all prime attributes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7E41F4-C15D-3177-544D-492EE7C6E413}"/>
              </a:ext>
            </a:extLst>
          </p:cNvPr>
          <p:cNvSpPr txBox="1"/>
          <p:nvPr/>
        </p:nvSpPr>
        <p:spPr>
          <a:xfrm>
            <a:off x="6095999" y="4882463"/>
            <a:ext cx="4428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There is no nonprime attribute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8EF374-A8BA-2931-EE9C-58E091E3EFD5}"/>
              </a:ext>
            </a:extLst>
          </p:cNvPr>
          <p:cNvSpPr txBox="1"/>
          <p:nvPr/>
        </p:nvSpPr>
        <p:spPr>
          <a:xfrm>
            <a:off x="6095999" y="5480653"/>
            <a:ext cx="4428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At least 3NF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5B549C-1B95-186B-A8FD-3B23C20DE75E}"/>
              </a:ext>
            </a:extLst>
          </p:cNvPr>
          <p:cNvSpPr txBox="1"/>
          <p:nvPr/>
        </p:nvSpPr>
        <p:spPr>
          <a:xfrm>
            <a:off x="6093953" y="6141291"/>
            <a:ext cx="4428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BCNF or not ?</a:t>
            </a:r>
          </a:p>
        </p:txBody>
      </p:sp>
    </p:spTree>
    <p:extLst>
      <p:ext uri="{BB962C8B-B14F-4D97-AF65-F5344CB8AC3E}">
        <p14:creationId xmlns:p14="http://schemas.microsoft.com/office/powerpoint/2010/main" val="58846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D436D-ED54-D4C9-BB83-50DBF84B5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88ABF92-168F-187D-F3AA-0D4982A5D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646D52-062C-A422-8297-8FCFDF3F8314}"/>
              </a:ext>
            </a:extLst>
          </p:cNvPr>
          <p:cNvSpPr txBox="1"/>
          <p:nvPr/>
        </p:nvSpPr>
        <p:spPr>
          <a:xfrm>
            <a:off x="495045" y="255044"/>
            <a:ext cx="116969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Example. </a:t>
            </a:r>
          </a:p>
          <a:p>
            <a:r>
              <a:rPr lang="en-US" altLang="zh-CN" sz="2800" dirty="0"/>
              <a:t>          U={S,C,G}  S: Student     C: Course    G: Grade Ranking </a:t>
            </a:r>
          </a:p>
          <a:p>
            <a:endParaRPr lang="en-US" altLang="zh-CN" sz="2800" dirty="0"/>
          </a:p>
          <a:p>
            <a:r>
              <a:rPr lang="en-US" altLang="zh-CN" sz="2800" dirty="0"/>
              <a:t>Each student chooses multiple courses</a:t>
            </a:r>
          </a:p>
          <a:p>
            <a:r>
              <a:rPr lang="en-US" altLang="zh-CN" sz="2800" dirty="0"/>
              <a:t>Each student has a grade ranking for each course</a:t>
            </a:r>
          </a:p>
          <a:p>
            <a:r>
              <a:rPr lang="en-US" altLang="zh-CN" sz="2800" dirty="0"/>
              <a:t>Each grade ranking of each course corresponds to a student</a:t>
            </a:r>
          </a:p>
          <a:p>
            <a:endParaRPr lang="en-US" altLang="zh-CN" sz="2800" dirty="0"/>
          </a:p>
          <a:p>
            <a:r>
              <a:rPr lang="en-US" altLang="zh-CN" sz="2800" dirty="0"/>
              <a:t>Which NF?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B7E50C-CF26-1A88-F850-47259E2290A2}"/>
              </a:ext>
            </a:extLst>
          </p:cNvPr>
          <p:cNvSpPr txBox="1"/>
          <p:nvPr/>
        </p:nvSpPr>
        <p:spPr>
          <a:xfrm>
            <a:off x="0" y="4706315"/>
            <a:ext cx="18451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(S,C)-&gt;</a:t>
            </a:r>
            <a:r>
              <a:rPr lang="en-US" altLang="zh-CN" sz="2400" dirty="0">
                <a:solidFill>
                  <a:srgbClr val="FF0000"/>
                </a:solidFill>
              </a:rPr>
              <a:t>G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G</a:t>
            </a:r>
            <a:r>
              <a:rPr lang="zh-CN" altLang="en-US" sz="2400" dirty="0">
                <a:solidFill>
                  <a:srgbClr val="FF0000"/>
                </a:solidFill>
              </a:rPr>
              <a:t>)-&gt;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F84AE2-0D37-31F6-F859-DCC8695BD194}"/>
              </a:ext>
            </a:extLst>
          </p:cNvPr>
          <p:cNvSpPr txBox="1"/>
          <p:nvPr/>
        </p:nvSpPr>
        <p:spPr>
          <a:xfrm>
            <a:off x="1439908" y="4554564"/>
            <a:ext cx="1845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(S,C) </a:t>
            </a:r>
            <a:r>
              <a:rPr lang="en-US" altLang="zh-CN" sz="2400" dirty="0">
                <a:solidFill>
                  <a:srgbClr val="FF0000"/>
                </a:solidFill>
              </a:rPr>
              <a:t>is key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D7EE10-CCAD-68E5-09D3-AD5B1B7D2E19}"/>
              </a:ext>
            </a:extLst>
          </p:cNvPr>
          <p:cNvSpPr txBox="1"/>
          <p:nvPr/>
        </p:nvSpPr>
        <p:spPr>
          <a:xfrm>
            <a:off x="1439907" y="5154729"/>
            <a:ext cx="1845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G</a:t>
            </a:r>
            <a:r>
              <a:rPr lang="zh-CN" alt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is key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257547-CB19-9738-D70F-38C38ECAD02C}"/>
              </a:ext>
            </a:extLst>
          </p:cNvPr>
          <p:cNvSpPr txBox="1"/>
          <p:nvPr/>
        </p:nvSpPr>
        <p:spPr>
          <a:xfrm>
            <a:off x="3200626" y="3715799"/>
            <a:ext cx="3980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S,C</a:t>
            </a:r>
            <a:r>
              <a:rPr lang="en-US" altLang="zh-CN" sz="2400" dirty="0">
                <a:solidFill>
                  <a:srgbClr val="FF0000"/>
                </a:solidFill>
              </a:rPr>
              <a:t>,T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are all prime attributes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7D360F-3B3D-4DC3-A8FA-DCE12578DB7A}"/>
              </a:ext>
            </a:extLst>
          </p:cNvPr>
          <p:cNvSpPr txBox="1"/>
          <p:nvPr/>
        </p:nvSpPr>
        <p:spPr>
          <a:xfrm>
            <a:off x="3200625" y="4393645"/>
            <a:ext cx="4428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There is no nonprime attribute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BD7553-15A7-7317-DFEE-05BE224F4D25}"/>
              </a:ext>
            </a:extLst>
          </p:cNvPr>
          <p:cNvSpPr txBox="1"/>
          <p:nvPr/>
        </p:nvSpPr>
        <p:spPr>
          <a:xfrm>
            <a:off x="3200625" y="4991835"/>
            <a:ext cx="4428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At least 3NF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C6EB3A-E1B4-38DC-0AE0-5B928AEEE3AC}"/>
              </a:ext>
            </a:extLst>
          </p:cNvPr>
          <p:cNvSpPr txBox="1"/>
          <p:nvPr/>
        </p:nvSpPr>
        <p:spPr>
          <a:xfrm>
            <a:off x="3200625" y="5671081"/>
            <a:ext cx="4428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BCNF or not ?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8E02F5-1B06-FCB4-CBDE-6607D073BD7F}"/>
              </a:ext>
            </a:extLst>
          </p:cNvPr>
          <p:cNvSpPr txBox="1"/>
          <p:nvPr/>
        </p:nvSpPr>
        <p:spPr>
          <a:xfrm>
            <a:off x="7765774" y="3730203"/>
            <a:ext cx="4426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BCNF: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All the deciding factors are </a:t>
            </a:r>
            <a:r>
              <a:rPr lang="en-US" altLang="zh-CN" sz="2400" dirty="0">
                <a:solidFill>
                  <a:srgbClr val="FF0000"/>
                </a:solidFill>
              </a:rPr>
              <a:t>key</a:t>
            </a:r>
            <a:r>
              <a:rPr lang="zh-CN" altLang="en-US" sz="2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616108-617C-6DBD-05FC-4D5E5142CC77}"/>
              </a:ext>
            </a:extLst>
          </p:cNvPr>
          <p:cNvSpPr txBox="1"/>
          <p:nvPr/>
        </p:nvSpPr>
        <p:spPr>
          <a:xfrm>
            <a:off x="7765774" y="4923896"/>
            <a:ext cx="4426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It is BCNF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A7968-8CE0-809E-B81A-3D8620A90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8F4B78D-952D-EF74-79F2-2D584CEFE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FFBB99-5CCE-AD2C-F44F-77E01295EF11}"/>
              </a:ext>
            </a:extLst>
          </p:cNvPr>
          <p:cNvSpPr txBox="1"/>
          <p:nvPr/>
        </p:nvSpPr>
        <p:spPr>
          <a:xfrm>
            <a:off x="980661" y="570719"/>
            <a:ext cx="424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Closure</a:t>
            </a:r>
            <a:endParaRPr lang="zh-CN" altLang="en-US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8B98B5-0E5D-EA94-881C-F086E634E141}"/>
              </a:ext>
            </a:extLst>
          </p:cNvPr>
          <p:cNvSpPr txBox="1"/>
          <p:nvPr/>
        </p:nvSpPr>
        <p:spPr>
          <a:xfrm>
            <a:off x="437321" y="135044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Armstrong’s Axioms: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643334-5814-6332-8F37-350D0D20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5" y="1873667"/>
            <a:ext cx="8744706" cy="14327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4C7872-F7EC-E15D-4288-7A6B4CB4F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460" y="3429000"/>
            <a:ext cx="9507367" cy="25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0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A723C-787A-D3F9-F943-51081028C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CB3238C-1BDD-6AB7-570D-1DABE8E79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D6D2CC-10E7-14CE-2F20-216A55BD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34278"/>
            <a:ext cx="8730376" cy="46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3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247C2-554B-CBB5-E254-333D81783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5C35D-39D1-2D4F-58E4-6DFC60096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756" y="1868556"/>
            <a:ext cx="11756749" cy="1560444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U={A,B,C,D,E,G}  F={AB-&gt;C, CD-&gt;E, E-&gt;A, A-&gt;G}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 all the candidate keys.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DEAEBF-825F-1EAA-A533-49C57DF55C24}"/>
              </a:ext>
            </a:extLst>
          </p:cNvPr>
          <p:cNvSpPr/>
          <p:nvPr/>
        </p:nvSpPr>
        <p:spPr>
          <a:xfrm>
            <a:off x="800928" y="361987"/>
            <a:ext cx="2044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5171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E2921-9CF1-0121-896A-90270EA03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20E38-6301-4440-83F8-EA98D6A5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98" y="297103"/>
            <a:ext cx="11756749" cy="1560444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U={A,B,C,D,E,G}  F={AB-&gt;C, CD-&gt;E, E-&gt;A, A-&gt;G}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 all the candidate keys.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639CDA-7D03-8F63-24EA-37655442558B}"/>
              </a:ext>
            </a:extLst>
          </p:cNvPr>
          <p:cNvSpPr txBox="1"/>
          <p:nvPr/>
        </p:nvSpPr>
        <p:spPr>
          <a:xfrm>
            <a:off x="433137" y="2179492"/>
            <a:ext cx="1004636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Step1:</a:t>
            </a:r>
          </a:p>
          <a:p>
            <a:r>
              <a:rPr lang="en-US" altLang="zh-CN" sz="2400" b="1" dirty="0"/>
              <a:t>Classify all attributes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Attributes that must belong to the candidate key: </a:t>
            </a:r>
          </a:p>
          <a:p>
            <a:r>
              <a:rPr lang="en-US" altLang="zh-CN" sz="2400" dirty="0"/>
              <a:t>only appear on the left, or neither appear on the left or right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Attributes that may belong to the candidate key: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both appear on the left and right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Attributes that are not candidate key: </a:t>
            </a:r>
          </a:p>
          <a:p>
            <a:r>
              <a:rPr lang="en-US" altLang="zh-CN" sz="2400" dirty="0"/>
              <a:t>only appear on the right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88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593D1-EFAD-D85F-71AE-E3D19148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267DE-1C4B-4C04-1846-35552DA8A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98" y="297103"/>
            <a:ext cx="11756749" cy="1560444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U={A,B,C,D,E,G}  F={AB-&gt;C, CD-&gt;E, E-&gt;A, A-&gt;G}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 all the candidate keys.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C535F9-FD2F-1D23-85CC-D0E5E34647DD}"/>
              </a:ext>
            </a:extLst>
          </p:cNvPr>
          <p:cNvSpPr txBox="1"/>
          <p:nvPr/>
        </p:nvSpPr>
        <p:spPr>
          <a:xfrm>
            <a:off x="433137" y="2179492"/>
            <a:ext cx="1004636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Step1:</a:t>
            </a:r>
          </a:p>
          <a:p>
            <a:r>
              <a:rPr lang="en-US" altLang="zh-CN" sz="2400" b="1" dirty="0"/>
              <a:t>Classify all attributes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Attributes that must belong to the candidate key:                  </a:t>
            </a:r>
            <a:r>
              <a:rPr lang="en-US" altLang="zh-CN" sz="2400" b="1" dirty="0">
                <a:solidFill>
                  <a:srgbClr val="FF0000"/>
                </a:solidFill>
              </a:rPr>
              <a:t>B  D</a:t>
            </a:r>
          </a:p>
          <a:p>
            <a:r>
              <a:rPr lang="en-US" altLang="zh-CN" sz="2400" dirty="0"/>
              <a:t>only appear on the left, or neither appear on the left or right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Attributes that may belong to the candidate key:</a:t>
            </a:r>
            <a:r>
              <a:rPr lang="en-US" altLang="zh-CN" sz="2400" dirty="0"/>
              <a:t>                  </a:t>
            </a:r>
            <a:r>
              <a:rPr lang="en-US" altLang="zh-CN" sz="2400" b="1" dirty="0">
                <a:solidFill>
                  <a:srgbClr val="FF0000"/>
                </a:solidFill>
              </a:rPr>
              <a:t>A C E</a:t>
            </a:r>
          </a:p>
          <a:p>
            <a:r>
              <a:rPr lang="en-US" altLang="zh-CN" sz="2400" dirty="0"/>
              <a:t>both appear on the left and right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Attributes that are not candidate key:        </a:t>
            </a:r>
            <a:r>
              <a:rPr lang="en-US" altLang="zh-CN" sz="2400" b="1" dirty="0">
                <a:solidFill>
                  <a:srgbClr val="FF0000"/>
                </a:solidFill>
              </a:rPr>
              <a:t>G</a:t>
            </a:r>
          </a:p>
          <a:p>
            <a:r>
              <a:rPr lang="en-US" altLang="zh-CN" sz="2400" dirty="0"/>
              <a:t>only appear on the right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053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6EAEF-A62C-34ED-220A-62B859D7D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3A991-D8FC-3048-2667-80CCBF431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98" y="297103"/>
            <a:ext cx="11756749" cy="1560444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U={A,B,C,D,E,G}  F={AB-&gt;C, CD-&gt;E, E-&gt;A, A-&gt;G}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 all the candidate keys.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B91F1E-7227-B803-929A-3A083C7A5115}"/>
              </a:ext>
            </a:extLst>
          </p:cNvPr>
          <p:cNvSpPr txBox="1"/>
          <p:nvPr/>
        </p:nvSpPr>
        <p:spPr>
          <a:xfrm>
            <a:off x="433136" y="2179492"/>
            <a:ext cx="1163203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Step2:</a:t>
            </a:r>
          </a:p>
          <a:p>
            <a:r>
              <a:rPr lang="en-US" altLang="zh-CN" sz="2400" b="1" dirty="0"/>
              <a:t>Find the closure of the determined attributes. </a:t>
            </a:r>
          </a:p>
          <a:p>
            <a:r>
              <a:rPr lang="en-US" altLang="zh-CN" sz="2400" b="1" dirty="0"/>
              <a:t>If the candidate key cannot be formed, then combine the determined attributes and the undetermined attributes, and perform a closure operation until the obtained attributes can deduce all attributes.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6E350E-5CD9-B50B-F624-0AC294DF9F6D}"/>
                  </a:ext>
                </a:extLst>
              </p:cNvPr>
              <p:cNvSpPr txBox="1"/>
              <p:nvPr/>
            </p:nvSpPr>
            <p:spPr>
              <a:xfrm>
                <a:off x="748703" y="4501985"/>
                <a:ext cx="23872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𝐵𝐷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𝐵𝐷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6E350E-5CD9-B50B-F624-0AC294DF9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03" y="4501985"/>
                <a:ext cx="2387258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4F5B18-EB1E-E092-A656-4899411EB12A}"/>
                  </a:ext>
                </a:extLst>
              </p:cNvPr>
              <p:cNvSpPr txBox="1"/>
              <p:nvPr/>
            </p:nvSpPr>
            <p:spPr>
              <a:xfrm>
                <a:off x="748703" y="4963650"/>
                <a:ext cx="23872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𝐵𝐷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𝐵𝐷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4F5B18-EB1E-E092-A656-4899411E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03" y="4963650"/>
                <a:ext cx="2387258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2E3F11F-D2C8-5A25-D808-71AC2434428C}"/>
                  </a:ext>
                </a:extLst>
              </p:cNvPr>
              <p:cNvSpPr txBox="1"/>
              <p:nvPr/>
            </p:nvSpPr>
            <p:spPr>
              <a:xfrm>
                <a:off x="748703" y="5427514"/>
                <a:ext cx="23872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𝐵𝐷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𝐵𝐷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2E3F11F-D2C8-5A25-D808-71AC24344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03" y="5427514"/>
                <a:ext cx="238725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13AF04-6C52-3A4A-68FF-DE1CC2E39E77}"/>
                  </a:ext>
                </a:extLst>
              </p:cNvPr>
              <p:cNvSpPr txBox="1"/>
              <p:nvPr/>
            </p:nvSpPr>
            <p:spPr>
              <a:xfrm>
                <a:off x="3049022" y="4180040"/>
                <a:ext cx="23872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𝐴𝐵𝐷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𝐴𝐵𝐷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13AF04-6C52-3A4A-68FF-DE1CC2E39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22" y="4180040"/>
                <a:ext cx="2387258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D4C3D6F-2CE9-2504-1B58-B24010109F7E}"/>
                  </a:ext>
                </a:extLst>
              </p:cNvPr>
              <p:cNvSpPr txBox="1"/>
              <p:nvPr/>
            </p:nvSpPr>
            <p:spPr>
              <a:xfrm>
                <a:off x="3208580" y="4668452"/>
                <a:ext cx="28055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𝐴𝐵𝐷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𝐴𝐵𝐷𝐶𝐺</m:t>
                    </m:r>
                  </m:oMath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D4C3D6F-2CE9-2504-1B58-B2401010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580" y="4668452"/>
                <a:ext cx="2805593" cy="461665"/>
              </a:xfrm>
              <a:prstGeom prst="rect">
                <a:avLst/>
              </a:prstGeom>
              <a:blipFill>
                <a:blip r:embed="rId7"/>
                <a:stretch>
                  <a:fillRect l="-325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D9D5BAD-B7C7-BE41-0923-1C3693AFFFFB}"/>
                  </a:ext>
                </a:extLst>
              </p:cNvPr>
              <p:cNvSpPr txBox="1"/>
              <p:nvPr/>
            </p:nvSpPr>
            <p:spPr>
              <a:xfrm>
                <a:off x="3049022" y="5196681"/>
                <a:ext cx="2887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𝐴𝐵𝐷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𝐴𝐵𝐷𝐶𝐺𝐸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D9D5BAD-B7C7-BE41-0923-1C3693AFF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22" y="5196681"/>
                <a:ext cx="2887419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E47D50E-E62D-FBB5-25E8-1DFB75731959}"/>
                  </a:ext>
                </a:extLst>
              </p:cNvPr>
              <p:cNvSpPr txBox="1"/>
              <p:nvPr/>
            </p:nvSpPr>
            <p:spPr>
              <a:xfrm>
                <a:off x="2901737" y="5751657"/>
                <a:ext cx="23872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𝐴𝐵𝐷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E47D50E-E62D-FBB5-25E8-1DFB75731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737" y="5751657"/>
                <a:ext cx="2387258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8D37454-122E-DA10-F5D3-1028AEAA6732}"/>
                  </a:ext>
                </a:extLst>
              </p:cNvPr>
              <p:cNvSpPr txBox="1"/>
              <p:nvPr/>
            </p:nvSpPr>
            <p:spPr>
              <a:xfrm>
                <a:off x="5936441" y="4180039"/>
                <a:ext cx="23872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𝐵𝐶𝐷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𝐵𝐶𝐷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8D37454-122E-DA10-F5D3-1028AEAA6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441" y="4180039"/>
                <a:ext cx="2387258" cy="461665"/>
              </a:xfrm>
              <a:prstGeom prst="rect">
                <a:avLst/>
              </a:prstGeom>
              <a:blipFill>
                <a:blip r:embed="rId10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B4E57BB-2933-C350-09D5-89D8803445C7}"/>
                  </a:ext>
                </a:extLst>
              </p:cNvPr>
              <p:cNvSpPr txBox="1"/>
              <p:nvPr/>
            </p:nvSpPr>
            <p:spPr>
              <a:xfrm>
                <a:off x="6014173" y="4705604"/>
                <a:ext cx="23872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𝐵𝐶𝐷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𝐵𝐶𝐷𝐸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B4E57BB-2933-C350-09D5-89D880344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173" y="4705604"/>
                <a:ext cx="2387258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2373C23-B0EF-3014-882F-E6D0D8A50A9A}"/>
                  </a:ext>
                </a:extLst>
              </p:cNvPr>
              <p:cNvSpPr txBox="1"/>
              <p:nvPr/>
            </p:nvSpPr>
            <p:spPr>
              <a:xfrm>
                <a:off x="5936440" y="5256327"/>
                <a:ext cx="27534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𝐵𝐶𝐷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𝐵𝐶𝐷𝐸𝐴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2373C23-B0EF-3014-882F-E6D0D8A50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440" y="5256327"/>
                <a:ext cx="2753427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FF09B60-5568-6EA2-19B8-497B50A181DC}"/>
                  </a:ext>
                </a:extLst>
              </p:cNvPr>
              <p:cNvSpPr txBox="1"/>
              <p:nvPr/>
            </p:nvSpPr>
            <p:spPr>
              <a:xfrm>
                <a:off x="5936439" y="5751657"/>
                <a:ext cx="29989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𝐵𝐶𝐷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𝐵𝐶𝐷𝐸𝐴𝐺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FF09B60-5568-6EA2-19B8-497B50A18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439" y="5751657"/>
                <a:ext cx="2998906" cy="461665"/>
              </a:xfrm>
              <a:prstGeom prst="rect">
                <a:avLst/>
              </a:prstGeom>
              <a:blipFill>
                <a:blip r:embed="rId1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FB8F4D2-FDBA-C4D6-596B-3510F963AAF8}"/>
                  </a:ext>
                </a:extLst>
              </p:cNvPr>
              <p:cNvSpPr txBox="1"/>
              <p:nvPr/>
            </p:nvSpPr>
            <p:spPr>
              <a:xfrm>
                <a:off x="5821885" y="6306633"/>
                <a:ext cx="23872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𝐵𝐶𝐷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FB8F4D2-FDBA-C4D6-596B-3510F963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85" y="6306633"/>
                <a:ext cx="2387258" cy="461665"/>
              </a:xfrm>
              <a:prstGeom prst="rect">
                <a:avLst/>
              </a:prstGeom>
              <a:blipFill>
                <a:blip r:embed="rId1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888EE39-22C6-3EE4-D2E9-6B0E9AF0C3D6}"/>
                  </a:ext>
                </a:extLst>
              </p:cNvPr>
              <p:cNvSpPr txBox="1"/>
              <p:nvPr/>
            </p:nvSpPr>
            <p:spPr>
              <a:xfrm>
                <a:off x="8823860" y="4124270"/>
                <a:ext cx="23872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𝐵𝐷𝐸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𝐵𝐷𝐸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888EE39-22C6-3EE4-D2E9-6B0E9AF0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860" y="4124270"/>
                <a:ext cx="2387258" cy="461665"/>
              </a:xfrm>
              <a:prstGeom prst="rect">
                <a:avLst/>
              </a:prstGeom>
              <a:blipFill>
                <a:blip r:embed="rId1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6F8407-7306-E6D1-9B71-ADA1C7CA88C1}"/>
                  </a:ext>
                </a:extLst>
              </p:cNvPr>
              <p:cNvSpPr txBox="1"/>
              <p:nvPr/>
            </p:nvSpPr>
            <p:spPr>
              <a:xfrm>
                <a:off x="8892385" y="4705604"/>
                <a:ext cx="23872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𝐵𝐷𝐸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𝐵𝐷𝐸𝐴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6F8407-7306-E6D1-9B71-ADA1C7CA8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385" y="4705604"/>
                <a:ext cx="2387258" cy="461665"/>
              </a:xfrm>
              <a:prstGeom prst="rect">
                <a:avLst/>
              </a:prstGeom>
              <a:blipFill>
                <a:blip r:embed="rId16"/>
                <a:stretch>
                  <a:fillRect l="-512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67DE0E4-C5B2-6768-5588-B91A72CDA8D7}"/>
                  </a:ext>
                </a:extLst>
              </p:cNvPr>
              <p:cNvSpPr txBox="1"/>
              <p:nvPr/>
            </p:nvSpPr>
            <p:spPr>
              <a:xfrm>
                <a:off x="8823860" y="5243336"/>
                <a:ext cx="299890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𝐵𝐷𝐸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𝐵𝐷𝐸𝐴𝐺𝐶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67DE0E4-C5B2-6768-5588-B91A72CDA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860" y="5243336"/>
                <a:ext cx="2998905" cy="461665"/>
              </a:xfrm>
              <a:prstGeom prst="rect">
                <a:avLst/>
              </a:prstGeom>
              <a:blipFill>
                <a:blip r:embed="rId1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123CD-CFA1-B503-6068-6174041532A6}"/>
                  </a:ext>
                </a:extLst>
              </p:cNvPr>
              <p:cNvSpPr txBox="1"/>
              <p:nvPr/>
            </p:nvSpPr>
            <p:spPr>
              <a:xfrm>
                <a:off x="8689867" y="5781891"/>
                <a:ext cx="23872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𝐵𝐷𝐸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123CD-CFA1-B503-6068-617404153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867" y="5781891"/>
                <a:ext cx="2387258" cy="461665"/>
              </a:xfrm>
              <a:prstGeom prst="rect">
                <a:avLst/>
              </a:prstGeom>
              <a:blipFill>
                <a:blip r:embed="rId1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0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2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96C0C-51DB-E4AB-DA1A-917C76070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8C9DA-F052-B2AE-18CF-82A44BDA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98" y="297103"/>
            <a:ext cx="11756749" cy="1560444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U={A,B,C,D,E,G}  F={AB-&gt;C, CD-&gt;E, E-&gt;A, A-&gt;G}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 all the candidate keys.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B6A945-93BC-C881-3526-CB25C81E0C0F}"/>
              </a:ext>
            </a:extLst>
          </p:cNvPr>
          <p:cNvSpPr txBox="1"/>
          <p:nvPr/>
        </p:nvSpPr>
        <p:spPr>
          <a:xfrm>
            <a:off x="433136" y="2179492"/>
            <a:ext cx="1163203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Step2:</a:t>
            </a:r>
          </a:p>
          <a:p>
            <a:r>
              <a:rPr lang="en-US" altLang="zh-CN" sz="2400" b="1" dirty="0"/>
              <a:t>Find the closure of the determined attributes. </a:t>
            </a:r>
          </a:p>
          <a:p>
            <a:r>
              <a:rPr lang="en-US" altLang="zh-CN" sz="2400" b="1" dirty="0"/>
              <a:t>If the candidate key cannot be formed, then combine the determined attributes and the undetermined attributes, and perform a closure operation until the obtained attributes can deduce all attributes.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22FE0C1-B66E-EDE8-ADDC-9AF211065AFB}"/>
                  </a:ext>
                </a:extLst>
              </p:cNvPr>
              <p:cNvSpPr txBox="1"/>
              <p:nvPr/>
            </p:nvSpPr>
            <p:spPr>
              <a:xfrm>
                <a:off x="2726324" y="4804643"/>
                <a:ext cx="61768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𝐴𝐵𝐷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𝐵𝐷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22FE0C1-B66E-EDE8-ADDC-9AF211065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324" y="4804643"/>
                <a:ext cx="61768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1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AAB81-FA23-DD98-B2AF-9FBF0A044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E8D46-55BD-6586-76DB-0B4AC4E92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98" y="297103"/>
            <a:ext cx="11756749" cy="1560444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U={A,B,C,D,E,G}  F={AB-&gt;C, CD-&gt;E, E-&gt;A, A-&gt;G}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 all the candidate keys.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8B406E-956D-A008-959F-79A890DC48F1}"/>
              </a:ext>
            </a:extLst>
          </p:cNvPr>
          <p:cNvSpPr txBox="1"/>
          <p:nvPr/>
        </p:nvSpPr>
        <p:spPr>
          <a:xfrm>
            <a:off x="433136" y="2179492"/>
            <a:ext cx="1163203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Step2:</a:t>
            </a:r>
          </a:p>
          <a:p>
            <a:r>
              <a:rPr lang="en-US" altLang="zh-CN" sz="2400" b="1" dirty="0"/>
              <a:t>Find the closure of the determined attributes. </a:t>
            </a:r>
          </a:p>
          <a:p>
            <a:r>
              <a:rPr lang="en-US" altLang="zh-CN" sz="2400" b="1" dirty="0"/>
              <a:t>If the candidate key cannot be formed, then combine the determined attributes and the undetermined attributes, and perform a closure operation until the obtained attributes can deduce all attributes.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149AF6B-D119-E2D3-F21F-AB205D98CB84}"/>
                  </a:ext>
                </a:extLst>
              </p:cNvPr>
              <p:cNvSpPr txBox="1"/>
              <p:nvPr/>
            </p:nvSpPr>
            <p:spPr>
              <a:xfrm>
                <a:off x="1916762" y="4405880"/>
                <a:ext cx="8839199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FF0000"/>
                    </a:solidFill>
                  </a:rPr>
                  <a:t>What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𝐴𝐵𝐷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b="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𝐵𝐷𝐸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b="0" dirty="0">
                    <a:solidFill>
                      <a:srgbClr val="FF0000"/>
                    </a:solidFill>
                  </a:rPr>
                  <a:t> ……</a:t>
                </a:r>
              </a:p>
              <a:p>
                <a:endParaRPr lang="en-US" altLang="zh-CN" sz="2400" b="0" dirty="0">
                  <a:solidFill>
                    <a:srgbClr val="FF0000"/>
                  </a:solidFill>
                </a:endParaRPr>
              </a:p>
              <a:p>
                <a:endParaRPr lang="en-US" altLang="zh-CN" sz="2400" b="0" dirty="0">
                  <a:solidFill>
                    <a:srgbClr val="FF0000"/>
                  </a:solidFill>
                </a:endParaRPr>
              </a:p>
              <a:p>
                <a:endParaRPr lang="en-US" altLang="zh-CN" sz="2400" b="0" dirty="0">
                  <a:solidFill>
                    <a:srgbClr val="FF0000"/>
                  </a:solidFill>
                </a:endParaRPr>
              </a:p>
              <a:p>
                <a:r>
                  <a:rPr lang="en-US" altLang="zh-CN" sz="2400" b="0" dirty="0">
                    <a:solidFill>
                      <a:srgbClr val="FF000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149AF6B-D119-E2D3-F21F-AB205D98C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62" y="4405880"/>
                <a:ext cx="8839199" cy="1938992"/>
              </a:xfrm>
              <a:prstGeom prst="rect">
                <a:avLst/>
              </a:prstGeom>
              <a:blipFill>
                <a:blip r:embed="rId3"/>
                <a:stretch>
                  <a:fillRect l="-1034" t="-2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9ECC51-4F40-44E8-E2E6-F20B6C71990A}"/>
                  </a:ext>
                </a:extLst>
              </p:cNvPr>
              <p:cNvSpPr txBox="1"/>
              <p:nvPr/>
            </p:nvSpPr>
            <p:spPr>
              <a:xfrm>
                <a:off x="3481163" y="5258774"/>
                <a:ext cx="61768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FF0000"/>
                    </a:solidFill>
                  </a:rPr>
                  <a:t>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4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9ECC51-4F40-44E8-E2E6-F20B6C719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63" y="5258774"/>
                <a:ext cx="6176802" cy="461665"/>
              </a:xfrm>
              <a:prstGeom prst="rect">
                <a:avLst/>
              </a:prstGeom>
              <a:blipFill>
                <a:blip r:embed="rId4"/>
                <a:stretch>
                  <a:fillRect l="-1481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95297-4DAF-424B-BF66-596D0F6AB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928" y="805070"/>
            <a:ext cx="10590144" cy="4482547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de-D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1NF 2NF 3NF BCNF</a:t>
            </a:r>
            <a:br>
              <a:rPr lang="de-D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de-D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Functional Dependency Theory</a:t>
            </a:r>
            <a:br>
              <a:rPr lang="de-DE" altLang="zh-CN" sz="3200" dirty="0"/>
            </a:br>
            <a:r>
              <a:rPr lang="de-DE" altLang="zh-CN" sz="3200" dirty="0"/>
              <a:t>• </a:t>
            </a:r>
            <a:r>
              <a:rPr lang="de-D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62CCF8-8214-4A99-AFF5-77E519F5F082}"/>
              </a:ext>
            </a:extLst>
          </p:cNvPr>
          <p:cNvSpPr/>
          <p:nvPr/>
        </p:nvSpPr>
        <p:spPr>
          <a:xfrm>
            <a:off x="1177143" y="985608"/>
            <a:ext cx="3328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Review  Tutorial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984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95297-4DAF-424B-BF66-596D0F6AB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633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5E6FA-4502-4C68-86DE-8EDC46255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Haoran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Yin</a:t>
            </a:r>
          </a:p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2024.2.27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75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8BD20-0361-1212-A344-30DEEE04C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1C624-279A-8362-6393-EC3125F6C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02" y="2244343"/>
            <a:ext cx="11614046" cy="266101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      Each field is atomic and indivisible.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Requirements: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Fields cannot be divided, containing only a single value.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Every row in the table is unique, with no duplicate rows.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Purpose:          Ensure basic consistency and independence of data.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31E322-308A-E123-EE18-456D57F81853}"/>
              </a:ext>
            </a:extLst>
          </p:cNvPr>
          <p:cNvSpPr/>
          <p:nvPr/>
        </p:nvSpPr>
        <p:spPr>
          <a:xfrm>
            <a:off x="1177143" y="985608"/>
            <a:ext cx="12666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1NF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88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6C3BD-86D5-44C7-C1AD-7C7C347D6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78EDE-6034-C013-4FB3-337643BDD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92" y="2244343"/>
            <a:ext cx="12095856" cy="266101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      Builds on 1NF by eliminating partial dependencies of non-primary key fields on                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the primary key.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Requirements: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All non-key attributes are fully dependent on the whole primary key.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Addresses partial dependency issues of the primary key.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Purpose:          Further reduce data redundancy and improve the logic of the data structure.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4DDE5C-84D4-E49C-DD8C-2B9A5285926D}"/>
              </a:ext>
            </a:extLst>
          </p:cNvPr>
          <p:cNvSpPr/>
          <p:nvPr/>
        </p:nvSpPr>
        <p:spPr>
          <a:xfrm>
            <a:off x="1177143" y="985608"/>
            <a:ext cx="12666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2NF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8C03C-F2E6-615E-A72C-611DC6A1D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CCAB7-5EEA-2F03-2C2C-708F528B5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92" y="2244343"/>
            <a:ext cx="12095856" cy="266101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      Builds on 2NF by eliminating transitive dependencies of non-primary key fields     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on other non-primary key fields.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Requirements: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All non-primary key fields are directly dependent on the primary key. 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No field depends on other non-primary key fields.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Purpose:          Ensure directness of data dependencies, further optimizing the data structure.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6D5C74-2748-2419-CCAF-7D982CD0A1B3}"/>
              </a:ext>
            </a:extLst>
          </p:cNvPr>
          <p:cNvSpPr/>
          <p:nvPr/>
        </p:nvSpPr>
        <p:spPr>
          <a:xfrm>
            <a:off x="1177143" y="985608"/>
            <a:ext cx="12666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3NF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35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1047A-E5F4-74A1-30DE-4AB87A90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06A36-C05B-058D-9719-85511124E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92" y="2244343"/>
            <a:ext cx="12095856" cy="266101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      An enhanced version of 3NF, addressing dependency issues not solved in 3NF.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Requirements: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If there are multiple candidate keys with interdependencies, the table must be               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further decomposed.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Every determinant is a candidate key.</a:t>
            </a: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Purpose:          Ensure all dependencies are rational, achieving the optimal data structure.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C7C584-211D-3022-C3F9-835A4B6AA9EB}"/>
              </a:ext>
            </a:extLst>
          </p:cNvPr>
          <p:cNvSpPr/>
          <p:nvPr/>
        </p:nvSpPr>
        <p:spPr>
          <a:xfrm>
            <a:off x="1177143" y="985608"/>
            <a:ext cx="16305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BCNF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37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94820E9-D9FA-4C6F-897D-700783A37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3A5E12-8C83-D48C-DA18-B9796190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4" y="574535"/>
            <a:ext cx="9957312" cy="50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0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BA904-0A46-4BBF-0646-A1F2BBB88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DD7173E-1228-15C4-CB40-3AA8F7381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89F54-EB8A-58F8-7E10-5EAFB8A1D3DC}"/>
              </a:ext>
            </a:extLst>
          </p:cNvPr>
          <p:cNvSpPr txBox="1"/>
          <p:nvPr/>
        </p:nvSpPr>
        <p:spPr>
          <a:xfrm>
            <a:off x="495045" y="255044"/>
            <a:ext cx="116969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Example. </a:t>
            </a:r>
          </a:p>
          <a:p>
            <a:r>
              <a:rPr lang="en-US" altLang="zh-CN" sz="2800" dirty="0"/>
              <a:t>          U={S,T,C}  S: Student     T: Teacher     C: Course   </a:t>
            </a:r>
          </a:p>
          <a:p>
            <a:endParaRPr lang="en-US" altLang="zh-CN" sz="2800" dirty="0"/>
          </a:p>
          <a:p>
            <a:r>
              <a:rPr lang="en-US" altLang="zh-CN" sz="2800" dirty="0"/>
              <a:t>Each teacher only teaches one course</a:t>
            </a:r>
          </a:p>
          <a:p>
            <a:r>
              <a:rPr lang="en-US" altLang="zh-CN" sz="2800" dirty="0"/>
              <a:t>Each course is taught by several teachers</a:t>
            </a:r>
          </a:p>
          <a:p>
            <a:r>
              <a:rPr lang="en-US" altLang="zh-CN" sz="2800" dirty="0"/>
              <a:t>When a student chooses a certain course, he or she has a fixed teacher</a:t>
            </a:r>
          </a:p>
          <a:p>
            <a:r>
              <a:rPr lang="en-US" altLang="zh-CN" sz="2800" dirty="0"/>
              <a:t>When a student takes a course from a certain teacher, the name of the chosen course is determined</a:t>
            </a:r>
          </a:p>
          <a:p>
            <a:endParaRPr lang="en-US" altLang="zh-CN" sz="2800" dirty="0"/>
          </a:p>
          <a:p>
            <a:r>
              <a:rPr lang="en-US" altLang="zh-CN" sz="2800" dirty="0"/>
              <a:t>Which NF?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F4D949-FE82-3C57-0A27-A07EF25585B8}"/>
              </a:ext>
            </a:extLst>
          </p:cNvPr>
          <p:cNvSpPr txBox="1"/>
          <p:nvPr/>
        </p:nvSpPr>
        <p:spPr>
          <a:xfrm>
            <a:off x="1528090" y="4743964"/>
            <a:ext cx="1845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T-&gt;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(S,C)-&gt;T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(S,T)-&gt;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AC205D-9415-55B0-2139-4CC254436337}"/>
              </a:ext>
            </a:extLst>
          </p:cNvPr>
          <p:cNvSpPr txBox="1"/>
          <p:nvPr/>
        </p:nvSpPr>
        <p:spPr>
          <a:xfrm>
            <a:off x="3812046" y="4811469"/>
            <a:ext cx="1845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(S,C) </a:t>
            </a:r>
            <a:r>
              <a:rPr lang="en-US" altLang="zh-CN" sz="2400" dirty="0">
                <a:solidFill>
                  <a:srgbClr val="FF0000"/>
                </a:solidFill>
              </a:rPr>
              <a:t>is key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A72E87-B9BE-5D70-B974-9A4B7A710AF3}"/>
              </a:ext>
            </a:extLst>
          </p:cNvPr>
          <p:cNvSpPr txBox="1"/>
          <p:nvPr/>
        </p:nvSpPr>
        <p:spPr>
          <a:xfrm>
            <a:off x="3812045" y="5411634"/>
            <a:ext cx="1845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(S,</a:t>
            </a:r>
            <a:r>
              <a:rPr lang="en-US" altLang="zh-CN" sz="2400" dirty="0">
                <a:solidFill>
                  <a:srgbClr val="FF0000"/>
                </a:solidFill>
              </a:rPr>
              <a:t>T</a:t>
            </a:r>
            <a:r>
              <a:rPr lang="zh-CN" alt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is key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B82FF4-1E72-1EFE-7914-0EE4F1EF169E}"/>
              </a:ext>
            </a:extLst>
          </p:cNvPr>
          <p:cNvSpPr txBox="1"/>
          <p:nvPr/>
        </p:nvSpPr>
        <p:spPr>
          <a:xfrm>
            <a:off x="6096000" y="4204617"/>
            <a:ext cx="3980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S,C</a:t>
            </a:r>
            <a:r>
              <a:rPr lang="en-US" altLang="zh-CN" sz="2400" dirty="0">
                <a:solidFill>
                  <a:srgbClr val="FF0000"/>
                </a:solidFill>
              </a:rPr>
              <a:t>,T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are all prime attributes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AD2B04-F9B3-C0A8-EAE7-4139477594BC}"/>
              </a:ext>
            </a:extLst>
          </p:cNvPr>
          <p:cNvSpPr txBox="1"/>
          <p:nvPr/>
        </p:nvSpPr>
        <p:spPr>
          <a:xfrm>
            <a:off x="6095999" y="4882463"/>
            <a:ext cx="4428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There is no nonprime attribute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4A9890-1BDB-00F0-AB05-D0D618E01457}"/>
              </a:ext>
            </a:extLst>
          </p:cNvPr>
          <p:cNvSpPr txBox="1"/>
          <p:nvPr/>
        </p:nvSpPr>
        <p:spPr>
          <a:xfrm>
            <a:off x="6095999" y="5480653"/>
            <a:ext cx="4428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At least 3NF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A8B241-2DB1-0B77-BDFE-E2F3F49008AA}"/>
              </a:ext>
            </a:extLst>
          </p:cNvPr>
          <p:cNvSpPr txBox="1"/>
          <p:nvPr/>
        </p:nvSpPr>
        <p:spPr>
          <a:xfrm>
            <a:off x="6093953" y="6141291"/>
            <a:ext cx="4428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BCNF or not ?</a:t>
            </a:r>
          </a:p>
        </p:txBody>
      </p:sp>
    </p:spTree>
    <p:extLst>
      <p:ext uri="{BB962C8B-B14F-4D97-AF65-F5344CB8AC3E}">
        <p14:creationId xmlns:p14="http://schemas.microsoft.com/office/powerpoint/2010/main" val="759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C5F31-23FC-19B6-62D2-401F8D2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63C828E-9738-20FE-E18A-2994E613C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43A31B-EB9F-5C84-AD42-0BDF4586F221}"/>
              </a:ext>
            </a:extLst>
          </p:cNvPr>
          <p:cNvSpPr txBox="1"/>
          <p:nvPr/>
        </p:nvSpPr>
        <p:spPr>
          <a:xfrm>
            <a:off x="495045" y="255044"/>
            <a:ext cx="116969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Example. </a:t>
            </a:r>
          </a:p>
          <a:p>
            <a:r>
              <a:rPr lang="en-US" altLang="zh-CN" sz="2800" dirty="0"/>
              <a:t>          U={S,T,C}  S: Student     T: Teacher     C: Course   </a:t>
            </a:r>
          </a:p>
          <a:p>
            <a:endParaRPr lang="en-US" altLang="zh-CN" sz="2800" dirty="0"/>
          </a:p>
          <a:p>
            <a:r>
              <a:rPr lang="en-US" altLang="zh-CN" sz="2800" dirty="0"/>
              <a:t>Each teacher only teaches one course</a:t>
            </a:r>
          </a:p>
          <a:p>
            <a:r>
              <a:rPr lang="en-US" altLang="zh-CN" sz="2800" dirty="0"/>
              <a:t>Each course is taught by several teachers</a:t>
            </a:r>
          </a:p>
          <a:p>
            <a:r>
              <a:rPr lang="en-US" altLang="zh-CN" sz="2800" dirty="0"/>
              <a:t>When a student chooses a certain course, he or she has a fixed teacher</a:t>
            </a:r>
          </a:p>
          <a:p>
            <a:r>
              <a:rPr lang="en-US" altLang="zh-CN" sz="2800" dirty="0"/>
              <a:t>When a student takes a course from a certain teacher, the name of the chosen course is determined</a:t>
            </a:r>
          </a:p>
          <a:p>
            <a:endParaRPr lang="en-US" altLang="zh-CN" sz="2800" dirty="0"/>
          </a:p>
          <a:p>
            <a:r>
              <a:rPr lang="en-US" altLang="zh-CN" sz="2800" dirty="0"/>
              <a:t>Which NF?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E96F6A-0CA4-2EB5-3017-F6E56F6A8F61}"/>
              </a:ext>
            </a:extLst>
          </p:cNvPr>
          <p:cNvSpPr txBox="1"/>
          <p:nvPr/>
        </p:nvSpPr>
        <p:spPr>
          <a:xfrm>
            <a:off x="495045" y="4743963"/>
            <a:ext cx="1845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T-&gt;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(S,C)-&gt;T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(S,T)-&gt;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3A8F52-0F62-326F-7DF3-BA974970BDBE}"/>
              </a:ext>
            </a:extLst>
          </p:cNvPr>
          <p:cNvSpPr txBox="1"/>
          <p:nvPr/>
        </p:nvSpPr>
        <p:spPr>
          <a:xfrm>
            <a:off x="1821640" y="4801436"/>
            <a:ext cx="1845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(S,C) </a:t>
            </a:r>
            <a:r>
              <a:rPr lang="en-US" altLang="zh-CN" sz="2400" dirty="0">
                <a:solidFill>
                  <a:srgbClr val="FF0000"/>
                </a:solidFill>
              </a:rPr>
              <a:t>is key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A82BF9-2E07-E652-0B1E-433925A0D7BF}"/>
              </a:ext>
            </a:extLst>
          </p:cNvPr>
          <p:cNvSpPr txBox="1"/>
          <p:nvPr/>
        </p:nvSpPr>
        <p:spPr>
          <a:xfrm>
            <a:off x="1821639" y="5401601"/>
            <a:ext cx="1845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(S,</a:t>
            </a:r>
            <a:r>
              <a:rPr lang="en-US" altLang="zh-CN" sz="2400" dirty="0">
                <a:solidFill>
                  <a:srgbClr val="FF0000"/>
                </a:solidFill>
              </a:rPr>
              <a:t>T</a:t>
            </a:r>
            <a:r>
              <a:rPr lang="zh-CN" alt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is key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55605C-C93F-F996-A023-ECF073547770}"/>
              </a:ext>
            </a:extLst>
          </p:cNvPr>
          <p:cNvSpPr txBox="1"/>
          <p:nvPr/>
        </p:nvSpPr>
        <p:spPr>
          <a:xfrm>
            <a:off x="3317090" y="4146449"/>
            <a:ext cx="3980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S,C</a:t>
            </a:r>
            <a:r>
              <a:rPr lang="en-US" altLang="zh-CN" sz="2400" dirty="0">
                <a:solidFill>
                  <a:srgbClr val="FF0000"/>
                </a:solidFill>
              </a:rPr>
              <a:t>,T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are all prime attributes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B0B3DC-05CA-743A-7F0D-0236E886E41A}"/>
              </a:ext>
            </a:extLst>
          </p:cNvPr>
          <p:cNvSpPr txBox="1"/>
          <p:nvPr/>
        </p:nvSpPr>
        <p:spPr>
          <a:xfrm>
            <a:off x="3317089" y="4824295"/>
            <a:ext cx="4428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There is no nonprime attribute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D4693E-2A68-E271-6486-6579E89E8DCA}"/>
              </a:ext>
            </a:extLst>
          </p:cNvPr>
          <p:cNvSpPr txBox="1"/>
          <p:nvPr/>
        </p:nvSpPr>
        <p:spPr>
          <a:xfrm>
            <a:off x="3317089" y="5422485"/>
            <a:ext cx="4428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At least 3NF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FBE74F-F626-A1DD-BB5E-D64FA1360E1A}"/>
              </a:ext>
            </a:extLst>
          </p:cNvPr>
          <p:cNvSpPr txBox="1"/>
          <p:nvPr/>
        </p:nvSpPr>
        <p:spPr>
          <a:xfrm>
            <a:off x="3315043" y="6083123"/>
            <a:ext cx="4428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BCNF or not 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B3EA3C-FB4F-52BB-3D4C-440F9A47C6DE}"/>
              </a:ext>
            </a:extLst>
          </p:cNvPr>
          <p:cNvSpPr txBox="1"/>
          <p:nvPr/>
        </p:nvSpPr>
        <p:spPr>
          <a:xfrm>
            <a:off x="8254193" y="4791955"/>
            <a:ext cx="3129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But T is not a key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1954F9-0448-4B7A-3A41-2F13413FB314}"/>
              </a:ext>
            </a:extLst>
          </p:cNvPr>
          <p:cNvSpPr txBox="1"/>
          <p:nvPr/>
        </p:nvSpPr>
        <p:spPr>
          <a:xfrm>
            <a:off x="8254193" y="4139468"/>
            <a:ext cx="3129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Here </a:t>
            </a:r>
            <a:r>
              <a:rPr lang="zh-CN" altLang="en-US" sz="2400" dirty="0">
                <a:solidFill>
                  <a:srgbClr val="FF0000"/>
                </a:solidFill>
              </a:rPr>
              <a:t>T-&gt;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352D5C-AD37-760C-E835-2EF0959CC8F4}"/>
              </a:ext>
            </a:extLst>
          </p:cNvPr>
          <p:cNvSpPr txBox="1"/>
          <p:nvPr/>
        </p:nvSpPr>
        <p:spPr>
          <a:xfrm>
            <a:off x="8254193" y="5567199"/>
            <a:ext cx="3129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So this is not a BCNF</a:t>
            </a:r>
          </a:p>
        </p:txBody>
      </p:sp>
    </p:spTree>
    <p:extLst>
      <p:ext uri="{BB962C8B-B14F-4D97-AF65-F5344CB8AC3E}">
        <p14:creationId xmlns:p14="http://schemas.microsoft.com/office/powerpoint/2010/main" val="227613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1329</Words>
  <Application>Microsoft Office PowerPoint</Application>
  <PresentationFormat>宽屏</PresentationFormat>
  <Paragraphs>167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 CSC3170  Tutorial 4 </vt:lpstr>
      <vt:lpstr> • 1NF 2NF 3NF BCNF • Functional Dependency Theory • Exercise   </vt:lpstr>
      <vt:lpstr>Definition:       Each field is atomic and indivisible.  Requirements:                         Fields cannot be divided, containing only a single value.                         Every row in the table is unique, with no duplicate rows.  Purpose:          Ensure basic consistency and independence of data.</vt:lpstr>
      <vt:lpstr>Definition:       Builds on 1NF by eliminating partial dependencies of non-primary key fields on                                        the primary key.  Requirements:                         All non-key attributes are fully dependent on the whole primary key.                         Addresses partial dependency issues of the primary key.  Purpose:          Further reduce data redundancy and improve the logic of the data structure.</vt:lpstr>
      <vt:lpstr>Definition:       Builds on 2NF by eliminating transitive dependencies of non-primary key fields                               on other non-primary key fields.  Requirements:                         All non-primary key fields are directly dependent on the primary key.                          No field depends on other non-primary key fields.  Purpose:          Ensure directness of data dependencies, further optimizing the data structure.</vt:lpstr>
      <vt:lpstr>Definition:       An enhanced version of 3NF, addressing dependency issues not solved in 3NF.  Requirements:                         If there are multiple candidate keys with interdependencies, the table must be                                       further decomposed.                         Every determinant is a candidate key.  Purpose:          Ensure all dependencies are rational, achieving the optimal data structure.</vt:lpstr>
      <vt:lpstr> </vt:lpstr>
      <vt:lpstr> </vt:lpstr>
      <vt:lpstr> </vt:lpstr>
      <vt:lpstr> </vt:lpstr>
      <vt:lpstr> </vt:lpstr>
      <vt:lpstr> </vt:lpstr>
      <vt:lpstr> </vt:lpstr>
      <vt:lpstr>U={A,B,C,D,E,G}  F={AB-&gt;C, CD-&gt;E, E-&gt;A, A-&gt;G}  Find all the candidate keys.</vt:lpstr>
      <vt:lpstr>U={A,B,C,D,E,G}  F={AB-&gt;C, CD-&gt;E, E-&gt;A, A-&gt;G}  Find all the candidate keys.</vt:lpstr>
      <vt:lpstr>U={A,B,C,D,E,G}  F={AB-&gt;C, CD-&gt;E, E-&gt;A, A-&gt;G}  Find all the candidate keys.</vt:lpstr>
      <vt:lpstr>U={A,B,C,D,E,G}  F={AB-&gt;C, CD-&gt;E, E-&gt;A, A-&gt;G}  Find all the candidate keys.</vt:lpstr>
      <vt:lpstr>U={A,B,C,D,E,G}  F={AB-&gt;C, CD-&gt;E, E-&gt;A, A-&gt;G}  Find all the candidate keys.</vt:lpstr>
      <vt:lpstr>U={A,B,C,D,E,G}  F={AB-&gt;C, CD-&gt;E, E-&gt;A, A-&gt;G}  Find all the candidate keys.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CSC3170  Toturial 2</dc:title>
  <dc:creator> </dc:creator>
  <cp:lastModifiedBy>1601673480@qq.com</cp:lastModifiedBy>
  <cp:revision>16</cp:revision>
  <dcterms:created xsi:type="dcterms:W3CDTF">2023-02-13T08:11:11Z</dcterms:created>
  <dcterms:modified xsi:type="dcterms:W3CDTF">2024-02-27T12:39:04Z</dcterms:modified>
</cp:coreProperties>
</file>