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35"/>
  </p:notesMasterIdLst>
  <p:sldIdLst>
    <p:sldId id="256" r:id="rId5"/>
    <p:sldId id="271" r:id="rId6"/>
    <p:sldId id="351" r:id="rId7"/>
    <p:sldId id="266" r:id="rId8"/>
    <p:sldId id="287" r:id="rId9"/>
    <p:sldId id="278" r:id="rId10"/>
    <p:sldId id="352" r:id="rId11"/>
    <p:sldId id="311" r:id="rId12"/>
    <p:sldId id="268" r:id="rId13"/>
    <p:sldId id="290" r:id="rId14"/>
    <p:sldId id="393" r:id="rId15"/>
    <p:sldId id="350" r:id="rId16"/>
    <p:sldId id="334" r:id="rId17"/>
    <p:sldId id="335" r:id="rId18"/>
    <p:sldId id="349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95" r:id="rId31"/>
    <p:sldId id="267" r:id="rId32"/>
    <p:sldId id="394" r:id="rId33"/>
    <p:sldId id="261" r:id="rId34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B3E1"/>
    <a:srgbClr val="F08300"/>
    <a:srgbClr val="A3836E"/>
    <a:srgbClr val="434042"/>
    <a:srgbClr val="65B5C5"/>
    <a:srgbClr val="1BA7C3"/>
    <a:srgbClr val="1C94BE"/>
    <a:srgbClr val="02DAFC"/>
    <a:srgbClr val="02DDFF"/>
    <a:srgbClr val="03B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5610" autoAdjust="0"/>
  </p:normalViewPr>
  <p:slideViewPr>
    <p:cSldViewPr snapToGrid="0">
      <p:cViewPr varScale="1">
        <p:scale>
          <a:sx n="115" d="100"/>
          <a:sy n="115" d="100"/>
        </p:scale>
        <p:origin x="224" y="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7" name="副标题 46"/>
          <p:cNvSpPr>
            <a:spLocks noGrp="1"/>
          </p:cNvSpPr>
          <p:nvPr userDrawn="1">
            <p:ph type="subTitle" idx="1"/>
          </p:nvPr>
        </p:nvSpPr>
        <p:spPr>
          <a:xfrm>
            <a:off x="980266" y="3237426"/>
            <a:ext cx="6786562" cy="1048678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8" name="标题 47"/>
          <p:cNvSpPr>
            <a:spLocks noGrp="1"/>
          </p:cNvSpPr>
          <p:nvPr userDrawn="1">
            <p:ph type="ctrTitle" hasCustomPrompt="1"/>
          </p:nvPr>
        </p:nvSpPr>
        <p:spPr>
          <a:xfrm>
            <a:off x="980266" y="1136650"/>
            <a:ext cx="6786562" cy="2360716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zh-CN" altLang="en-US" dirty="0"/>
          </a:p>
        </p:txBody>
      </p:sp>
      <p:sp>
        <p:nvSpPr>
          <p:cNvPr id="49" name="文本占位符 4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80266" y="5094260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50" name="文本占位符 4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80266" y="5419201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49530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495300"/>
            <a:ext cx="12192000" cy="6858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454398" y="1396009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7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451001" y="3511745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451002" y="3215474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71512" y="812165"/>
            <a:ext cx="12192000" cy="6858000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5787424" y="3142015"/>
            <a:ext cx="5419185" cy="895350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5787423" y="411435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99" y="1130300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half" idx="13"/>
          </p:nvPr>
        </p:nvSpPr>
        <p:spPr>
          <a:xfrm>
            <a:off x="669924" y="1130300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2024/4/25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5163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1514" y="1685956"/>
            <a:ext cx="5326061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26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99" y="1685956"/>
            <a:ext cx="5348287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2024/4/25</a:t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1130299"/>
            <a:ext cx="6337300" cy="5006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9924" y="1138237"/>
            <a:ext cx="4282322" cy="49990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2024/4/25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599" y="1130300"/>
            <a:ext cx="2909888" cy="5006974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1130300"/>
            <a:ext cx="7795065" cy="500697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2024/4/25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image" Target="../media/image4.jpeg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33.xml"/><Relationship Id="rId9" Type="http://schemas.openxmlformats.org/officeDocument/2006/relationships/tags" Target="../tags/tag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56870" y="714375"/>
            <a:ext cx="10431780" cy="3286760"/>
          </a:xfrm>
        </p:spPr>
        <p:txBody>
          <a:bodyPr>
            <a:noAutofit/>
          </a:bodyPr>
          <a:lstStyle/>
          <a:p>
            <a:r>
              <a:rPr lang="en-US" altLang="zh-CN" sz="5400">
                <a:solidFill>
                  <a:schemeClr val="accent1">
                    <a:lumMod val="75000"/>
                  </a:schemeClr>
                </a:solidFill>
                <a:latin typeface="+mj-lt"/>
                <a:cs typeface="+mj-lt"/>
                <a:sym typeface="+mn-lt"/>
              </a:rPr>
              <a:t>Campus Used Books</a:t>
            </a:r>
          </a:p>
          <a:p>
            <a:r>
              <a:rPr lang="en-US" altLang="zh-CN" sz="6000" b="1">
                <a:latin typeface="+mj-lt"/>
                <a:cs typeface="+mj-lt"/>
                <a:sym typeface="+mn-lt"/>
              </a:rPr>
              <a:t>Online Trading Platform Database Design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13385" y="3533775"/>
            <a:ext cx="3640455" cy="1767205"/>
          </a:xfrm>
        </p:spPr>
        <p:txBody>
          <a:bodyPr>
            <a:normAutofit/>
          </a:bodyPr>
          <a:lstStyle/>
          <a:p>
            <a:r>
              <a:rPr lang="en-US" altLang="zh-CN" sz="3110" dirty="0">
                <a:latin typeface="+mn-lt"/>
                <a:ea typeface="+mn-ea"/>
                <a:cs typeface="+mn-ea"/>
                <a:sym typeface="+mn-lt"/>
              </a:rPr>
              <a:t>CSC3170</a:t>
            </a:r>
            <a:br>
              <a:rPr lang="en-US" altLang="zh-CN" sz="3110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110" dirty="0">
                <a:latin typeface="+mn-lt"/>
                <a:ea typeface="+mn-ea"/>
                <a:cs typeface="+mn-ea"/>
                <a:sym typeface="+mn-lt"/>
              </a:rPr>
              <a:t>Group Project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96545" y="3749040"/>
            <a:ext cx="6444000" cy="0"/>
          </a:xfrm>
          <a:prstGeom prst="line">
            <a:avLst/>
          </a:prstGeom>
          <a:ln w="63500" cap="sq" cmpd="dbl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64490" y="5430520"/>
            <a:ext cx="63671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徐瀚翔 121040076</a:t>
            </a:r>
            <a:r>
              <a:rPr lang="en-US" altLang="zh-CN"/>
              <a:t>  李康硕 121090271</a:t>
            </a:r>
          </a:p>
          <a:p>
            <a:r>
              <a:rPr lang="en-US" altLang="zh-CN"/>
              <a:t>李政达 121090303  王家驹 121090544</a:t>
            </a:r>
          </a:p>
          <a:p>
            <a:r>
              <a:rPr lang="en-US" altLang="zh-CN"/>
              <a:t>李聿晨 121090298  田镭     121090515</a:t>
            </a:r>
          </a:p>
          <a:p>
            <a:r>
              <a:rPr lang="en-US" altLang="zh-CN"/>
              <a:t>谈常</a:t>
            </a:r>
            <a:r>
              <a:rPr lang="zh-CN" altLang="en-US"/>
              <a:t>睿</a:t>
            </a:r>
            <a:r>
              <a:rPr lang="en-US" altLang="zh-CN"/>
              <a:t> 121090504  赵梦澜 120090232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4490" y="4932680"/>
            <a:ext cx="2701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Group members: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5240" y="110490"/>
            <a:ext cx="3750310" cy="359410"/>
            <a:chOff x="-24" y="174"/>
            <a:chExt cx="5906" cy="566"/>
          </a:xfrm>
        </p:grpSpPr>
        <p:sp>
          <p:nvSpPr>
            <p:cNvPr id="31" name="五边形 30"/>
            <p:cNvSpPr/>
            <p:nvPr/>
          </p:nvSpPr>
          <p:spPr>
            <a:xfrm>
              <a:off x="-24" y="174"/>
              <a:ext cx="1547" cy="566"/>
            </a:xfrm>
            <a:prstGeom prst="homePlate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 flipV="1">
              <a:off x="-24" y="708"/>
              <a:ext cx="5906" cy="12"/>
            </a:xfrm>
            <a:prstGeom prst="line">
              <a:avLst/>
            </a:prstGeom>
            <a:ln w="28575" cmpd="dbl">
              <a:solidFill>
                <a:srgbClr val="F083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60" name="文本框 59"/>
          <p:cNvSpPr txBox="1"/>
          <p:nvPr/>
        </p:nvSpPr>
        <p:spPr>
          <a:xfrm>
            <a:off x="1181735" y="34290"/>
            <a:ext cx="2744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Normalization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00330" y="608965"/>
            <a:ext cx="11966575" cy="5792470"/>
            <a:chOff x="158" y="959"/>
            <a:chExt cx="18845" cy="9122"/>
          </a:xfrm>
        </p:grpSpPr>
        <p:sp>
          <p:nvSpPr>
            <p:cNvPr id="21" name="文本框 20"/>
            <p:cNvSpPr txBox="1"/>
            <p:nvPr/>
          </p:nvSpPr>
          <p:spPr>
            <a:xfrm>
              <a:off x="733" y="959"/>
              <a:ext cx="1724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/>
                <a:t>Book {ProductID, price, author, ProductCondition, Title, ISBN, genre, Publication_Year}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05" y="3471"/>
              <a:ext cx="1502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>
                  <a:sym typeface="+mn-ea"/>
                </a:rPr>
                <a:t>book1: {ProductID, price, ProductCondition, ISBN, PublicationYear}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05" y="4877"/>
              <a:ext cx="1428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>
                  <a:sym typeface="+mn-ea"/>
                </a:rPr>
                <a:t>book2: {ISBN, author, title, genre}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05" y="6235"/>
              <a:ext cx="1295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>
                  <a:sym typeface="+mn-ea"/>
                </a:rPr>
                <a:t>note: {ProductID, price, ProductCondition, target_course}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05" y="7641"/>
              <a:ext cx="101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>
                  <a:sym typeface="+mn-ea"/>
                </a:rPr>
                <a:t>Order_Product {Order_ID, product_ID}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05" y="8999"/>
              <a:ext cx="18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>
                  <a:sym typeface="+mn-ea"/>
                </a:rPr>
                <a:t>Order {OrderID, OrderDate, Status, express_station_ID, delivery_man_ID, user_ID, salesperson_ID}</a:t>
              </a:r>
            </a:p>
          </p:txBody>
        </p:sp>
        <p:sp>
          <p:nvSpPr>
            <p:cNvPr id="27" name="椭圆 26"/>
            <p:cNvSpPr/>
            <p:nvPr/>
          </p:nvSpPr>
          <p:spPr>
            <a:xfrm>
              <a:off x="201" y="2492"/>
              <a:ext cx="853" cy="787"/>
            </a:xfrm>
            <a:prstGeom prst="ellipse">
              <a:avLst/>
            </a:prstGeom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58" y="2600"/>
              <a:ext cx="12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3NF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838" y="2043"/>
              <a:ext cx="12376" cy="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2852" y="1575"/>
              <a:ext cx="0" cy="4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H="1" flipV="1">
              <a:off x="4459" y="1605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H="1" flipV="1">
              <a:off x="5571" y="1605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 flipV="1">
              <a:off x="7846" y="1612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 flipV="1">
              <a:off x="10121" y="1612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H="1" flipV="1">
              <a:off x="11233" y="1612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H="1" flipV="1">
              <a:off x="12477" y="1575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 flipV="1">
              <a:off x="15214" y="1612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5604" y="2640"/>
              <a:ext cx="69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 flipV="1">
              <a:off x="5604" y="2186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 flipV="1">
              <a:off x="10154" y="2186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 flipV="1">
              <a:off x="12516" y="2186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1268" y="2192"/>
              <a:ext cx="0" cy="4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882" y="4396"/>
              <a:ext cx="84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2510" y="5840"/>
              <a:ext cx="370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289" y="7245"/>
              <a:ext cx="793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4021" y="8747"/>
              <a:ext cx="32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2510" y="10070"/>
              <a:ext cx="152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882" y="3966"/>
              <a:ext cx="0" cy="4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2510" y="5399"/>
              <a:ext cx="0" cy="4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2290" y="6791"/>
              <a:ext cx="0" cy="4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022" y="8305"/>
              <a:ext cx="0" cy="4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2510" y="9627"/>
              <a:ext cx="0" cy="4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H="1" flipV="1">
              <a:off x="4762" y="3946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H="1" flipV="1">
              <a:off x="7042" y="3966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H="1" flipV="1">
              <a:off x="9234" y="3921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H="1" flipV="1">
              <a:off x="11323" y="3915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H="1" flipV="1">
              <a:off x="4021" y="5370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H="1" flipV="1">
              <a:off x="5070" y="5386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H="1" flipV="1">
              <a:off x="6183" y="5399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H="1" flipV="1">
              <a:off x="4362" y="6791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H="1" flipV="1">
              <a:off x="6587" y="6791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H="1" flipV="1">
              <a:off x="10226" y="6791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 flipV="1">
              <a:off x="7257" y="8305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H="1" flipV="1">
              <a:off x="4562" y="9616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 flipV="1">
              <a:off x="6422" y="9616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H="1" flipV="1">
              <a:off x="8882" y="9616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H="1" flipV="1">
              <a:off x="12154" y="9616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 flipV="1">
              <a:off x="14986" y="9616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H="1" flipV="1">
              <a:off x="17803" y="9627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310640" y="974725"/>
            <a:ext cx="5664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595755" y="1933575"/>
            <a:ext cx="5664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1437640" y="2868295"/>
            <a:ext cx="5664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1371600" y="3716655"/>
            <a:ext cx="5664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2661920" y="4673600"/>
            <a:ext cx="5664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1371600" y="5447030"/>
            <a:ext cx="5664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3914140" y="4664710"/>
            <a:ext cx="5664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FK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5198110" y="5448300"/>
            <a:ext cx="5664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FK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434580" y="5448300"/>
            <a:ext cx="5664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FK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9037955" y="5447030"/>
            <a:ext cx="5664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FK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10501630" y="5448300"/>
            <a:ext cx="5664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100330" y="457200"/>
            <a:ext cx="12266295" cy="5740400"/>
            <a:chOff x="158" y="720"/>
            <a:chExt cx="19317" cy="9040"/>
          </a:xfrm>
        </p:grpSpPr>
        <p:sp>
          <p:nvSpPr>
            <p:cNvPr id="5" name="文本框 4"/>
            <p:cNvSpPr txBox="1"/>
            <p:nvPr/>
          </p:nvSpPr>
          <p:spPr>
            <a:xfrm>
              <a:off x="661" y="720"/>
              <a:ext cx="82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>
                  <a:sym typeface="+mn-ea"/>
                </a:rPr>
                <a:t>User {ID, name, email, address, phone}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03" y="1850"/>
              <a:ext cx="116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>
                  <a:sym typeface="+mn-ea"/>
                </a:rPr>
                <a:t>user {ID, name, email, address}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403" y="2980"/>
              <a:ext cx="115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>
                  <a:sym typeface="+mn-ea"/>
                </a:rPr>
                <a:t>user_telephone {ID, phone}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61" y="4110"/>
              <a:ext cx="1881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>
                  <a:sym typeface="+mn-ea"/>
                </a:rPr>
                <a:t>salesperson {StaffID, name, joined_date, salary, tele_num, working_hours, commissionRatio, Store_ID}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61" y="5288"/>
              <a:ext cx="1328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>
                  <a:sym typeface="+mn-ea"/>
                </a:rPr>
                <a:t>responsible {delivery_man_ID, express_station_ID}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61" y="6418"/>
              <a:ext cx="1239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>
                  <a:sym typeface="+mn-ea"/>
                </a:rPr>
                <a:t>ExpressStation {StationID, StationLocation, Capacity, OpeningHours}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61" y="7548"/>
              <a:ext cx="101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>
                  <a:sym typeface="+mn-ea"/>
                </a:rPr>
                <a:t>Store {StoreID, StoreLocation, Capacity, OpeningHours}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61" y="8678"/>
              <a:ext cx="1694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>
                  <a:sym typeface="+mn-ea"/>
                </a:rPr>
                <a:t>Deliveryman {StaffID, name, joined_date, salary, tele_num, working_hours, preferredArea}</a:t>
              </a:r>
            </a:p>
          </p:txBody>
        </p:sp>
        <p:sp>
          <p:nvSpPr>
            <p:cNvPr id="27" name="椭圆 26"/>
            <p:cNvSpPr/>
            <p:nvPr/>
          </p:nvSpPr>
          <p:spPr>
            <a:xfrm>
              <a:off x="201" y="1666"/>
              <a:ext cx="853" cy="787"/>
            </a:xfrm>
            <a:prstGeom prst="ellipse">
              <a:avLst/>
            </a:prstGeom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58" y="1774"/>
              <a:ext cx="12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1NF</a:t>
              </a: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3596" y="9742"/>
              <a:ext cx="120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2510" y="8534"/>
              <a:ext cx="702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V="1">
              <a:off x="3567" y="5161"/>
              <a:ext cx="1496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3567" y="6215"/>
              <a:ext cx="542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400" y="7423"/>
              <a:ext cx="742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1994" y="1680"/>
              <a:ext cx="510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2599" y="2838"/>
              <a:ext cx="396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724" y="4020"/>
              <a:ext cx="12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994" y="1203"/>
              <a:ext cx="0" cy="4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2599" y="2347"/>
              <a:ext cx="0" cy="4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4721" y="3550"/>
              <a:ext cx="0" cy="4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3567" y="4671"/>
              <a:ext cx="0" cy="4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3596" y="5718"/>
              <a:ext cx="0" cy="4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4400" y="6918"/>
              <a:ext cx="0" cy="4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2510" y="8043"/>
              <a:ext cx="0" cy="4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3596" y="9251"/>
              <a:ext cx="0" cy="4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H="1" flipV="1">
              <a:off x="3046" y="1234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 flipV="1">
              <a:off x="4206" y="1214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H="1" flipV="1">
              <a:off x="5438" y="1214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H="1" flipV="1">
              <a:off x="7074" y="1218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H="1" flipV="1">
              <a:off x="3726" y="2358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 flipV="1">
              <a:off x="4950" y="2358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H="1" flipV="1">
              <a:off x="6568" y="2394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H="1" flipV="1">
              <a:off x="5976" y="3560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H="1" flipV="1">
              <a:off x="5226" y="4699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H="1" flipV="1">
              <a:off x="6966" y="4699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 flipV="1">
              <a:off x="8706" y="4700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H="1" flipV="1">
              <a:off x="10142" y="4700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H="1" flipV="1">
              <a:off x="12586" y="4708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H="1" flipV="1">
              <a:off x="15926" y="4683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H="1" flipV="1">
              <a:off x="18532" y="4699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H="1" flipV="1">
              <a:off x="8984" y="5796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H="1" flipV="1">
              <a:off x="6966" y="6955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H="1" flipV="1">
              <a:off x="9532" y="6969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H="1" flipV="1">
              <a:off x="11823" y="6998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H="1" flipV="1">
              <a:off x="4950" y="8067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H="1" flipV="1">
              <a:off x="6966" y="8067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 flipV="1">
              <a:off x="9532" y="8080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H="1" flipV="1">
              <a:off x="5362" y="9251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 flipV="1">
              <a:off x="7190" y="9288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H="1" flipV="1">
              <a:off x="8996" y="9251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H="1" flipV="1">
              <a:off x="10364" y="9251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 flipV="1">
              <a:off x="12729" y="9265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H="1" flipV="1">
              <a:off x="15676" y="9306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63" name="文本框 62"/>
          <p:cNvSpPr txBox="1"/>
          <p:nvPr/>
        </p:nvSpPr>
        <p:spPr>
          <a:xfrm>
            <a:off x="1027430" y="215265"/>
            <a:ext cx="5664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FK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2794000" y="4367530"/>
            <a:ext cx="5664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11261725" y="2361565"/>
            <a:ext cx="5664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FK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2289175" y="5760085"/>
            <a:ext cx="5664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235835" y="2413000"/>
            <a:ext cx="5664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64025" y="3335020"/>
            <a:ext cx="7541260" cy="895350"/>
          </a:xfrm>
        </p:spPr>
        <p:txBody>
          <a:bodyPr/>
          <a:lstStyle/>
          <a:p>
            <a:r>
              <a:rPr lang="en-US" altLang="zh-CN" sz="4400" dirty="0">
                <a:latin typeface="+mn-lt"/>
                <a:ea typeface="+mn-ea"/>
                <a:cs typeface="+mn-ea"/>
                <a:sym typeface="+mn-lt"/>
              </a:rPr>
              <a:t>Database Setup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44035" y="1645285"/>
            <a:ext cx="1665605" cy="147129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noAutofit/>
          </a:bodyPr>
          <a:lstStyle/>
          <a:p>
            <a:r>
              <a:rPr lang="en-US" altLang="zh-CN" sz="3200" spc="100" dirty="0">
                <a:solidFill>
                  <a:schemeClr val="accent4"/>
                </a:solidFill>
                <a:cs typeface="+mn-ea"/>
                <a:sym typeface="+mn-lt"/>
              </a:rPr>
              <a:t>03</a:t>
            </a:r>
            <a:endParaRPr lang="zh-CN" altLang="en-US" sz="3200" spc="10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370070" y="3200400"/>
            <a:ext cx="5933440" cy="1016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467350" y="4354830"/>
            <a:ext cx="5943600" cy="3429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形状 5"/>
          <p:cNvSpPr/>
          <p:nvPr/>
        </p:nvSpPr>
        <p:spPr>
          <a:xfrm>
            <a:off x="1530972" y="1193800"/>
            <a:ext cx="9925698" cy="3750287"/>
          </a:xfrm>
          <a:prstGeom prst="swooshArrow">
            <a:avLst>
              <a:gd name="adj1" fmla="val 25000"/>
              <a:gd name="adj2" fmla="val 25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>
            <a:norm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30330" y="4440381"/>
            <a:ext cx="920407" cy="1395269"/>
            <a:chOff x="2222287" y="4786374"/>
            <a:chExt cx="920407" cy="1395269"/>
          </a:xfrm>
        </p:grpSpPr>
        <p:sp>
          <p:nvSpPr>
            <p:cNvPr id="28" name="任意多边形: 形状 27"/>
            <p:cNvSpPr/>
            <p:nvPr/>
          </p:nvSpPr>
          <p:spPr bwMode="auto">
            <a:xfrm rot="2558348">
              <a:off x="2306288" y="4786374"/>
              <a:ext cx="836406" cy="1395269"/>
            </a:xfrm>
            <a:custGeom>
              <a:avLst/>
              <a:gdLst>
                <a:gd name="T0" fmla="*/ 50 w 184"/>
                <a:gd name="T1" fmla="*/ 310 h 310"/>
                <a:gd name="T2" fmla="*/ 32 w 184"/>
                <a:gd name="T3" fmla="*/ 282 h 310"/>
                <a:gd name="T4" fmla="*/ 10 w 184"/>
                <a:gd name="T5" fmla="*/ 199 h 310"/>
                <a:gd name="T6" fmla="*/ 39 w 184"/>
                <a:gd name="T7" fmla="*/ 171 h 310"/>
                <a:gd name="T8" fmla="*/ 30 w 184"/>
                <a:gd name="T9" fmla="*/ 116 h 310"/>
                <a:gd name="T10" fmla="*/ 36 w 184"/>
                <a:gd name="T11" fmla="*/ 73 h 310"/>
                <a:gd name="T12" fmla="*/ 36 w 184"/>
                <a:gd name="T13" fmla="*/ 72 h 310"/>
                <a:gd name="T14" fmla="*/ 92 w 184"/>
                <a:gd name="T15" fmla="*/ 0 h 310"/>
                <a:gd name="T16" fmla="*/ 148 w 184"/>
                <a:gd name="T17" fmla="*/ 72 h 310"/>
                <a:gd name="T18" fmla="*/ 148 w 184"/>
                <a:gd name="T19" fmla="*/ 73 h 310"/>
                <a:gd name="T20" fmla="*/ 155 w 184"/>
                <a:gd name="T21" fmla="*/ 116 h 310"/>
                <a:gd name="T22" fmla="*/ 145 w 184"/>
                <a:gd name="T23" fmla="*/ 171 h 310"/>
                <a:gd name="T24" fmla="*/ 174 w 184"/>
                <a:gd name="T25" fmla="*/ 199 h 310"/>
                <a:gd name="T26" fmla="*/ 153 w 184"/>
                <a:gd name="T27" fmla="*/ 282 h 310"/>
                <a:gd name="T28" fmla="*/ 134 w 184"/>
                <a:gd name="T29" fmla="*/ 310 h 310"/>
                <a:gd name="T30" fmla="*/ 134 w 184"/>
                <a:gd name="T31" fmla="*/ 276 h 310"/>
                <a:gd name="T32" fmla="*/ 118 w 184"/>
                <a:gd name="T33" fmla="*/ 239 h 310"/>
                <a:gd name="T34" fmla="*/ 118 w 184"/>
                <a:gd name="T35" fmla="*/ 240 h 310"/>
                <a:gd name="T36" fmla="*/ 115 w 184"/>
                <a:gd name="T37" fmla="*/ 246 h 310"/>
                <a:gd name="T38" fmla="*/ 108 w 184"/>
                <a:gd name="T39" fmla="*/ 245 h 310"/>
                <a:gd name="T40" fmla="*/ 76 w 184"/>
                <a:gd name="T41" fmla="*/ 245 h 310"/>
                <a:gd name="T42" fmla="*/ 69 w 184"/>
                <a:gd name="T43" fmla="*/ 246 h 310"/>
                <a:gd name="T44" fmla="*/ 66 w 184"/>
                <a:gd name="T45" fmla="*/ 240 h 310"/>
                <a:gd name="T46" fmla="*/ 66 w 184"/>
                <a:gd name="T47" fmla="*/ 239 h 310"/>
                <a:gd name="T48" fmla="*/ 50 w 184"/>
                <a:gd name="T49" fmla="*/ 276 h 310"/>
                <a:gd name="T50" fmla="*/ 50 w 184"/>
                <a:gd name="T51" fmla="*/ 310 h 310"/>
                <a:gd name="T52" fmla="*/ 55 w 184"/>
                <a:gd name="T53" fmla="*/ 79 h 310"/>
                <a:gd name="T54" fmla="*/ 50 w 184"/>
                <a:gd name="T55" fmla="*/ 116 h 310"/>
                <a:gd name="T56" fmla="*/ 61 w 184"/>
                <a:gd name="T57" fmla="*/ 174 h 310"/>
                <a:gd name="T58" fmla="*/ 64 w 184"/>
                <a:gd name="T59" fmla="*/ 184 h 310"/>
                <a:gd name="T60" fmla="*/ 54 w 184"/>
                <a:gd name="T61" fmla="*/ 187 h 310"/>
                <a:gd name="T62" fmla="*/ 29 w 184"/>
                <a:gd name="T63" fmla="*/ 205 h 310"/>
                <a:gd name="T64" fmla="*/ 36 w 184"/>
                <a:gd name="T65" fmla="*/ 247 h 310"/>
                <a:gd name="T66" fmla="*/ 65 w 184"/>
                <a:gd name="T67" fmla="*/ 215 h 310"/>
                <a:gd name="T68" fmla="*/ 74 w 184"/>
                <a:gd name="T69" fmla="*/ 209 h 310"/>
                <a:gd name="T70" fmla="*/ 79 w 184"/>
                <a:gd name="T71" fmla="*/ 219 h 310"/>
                <a:gd name="T72" fmla="*/ 82 w 184"/>
                <a:gd name="T73" fmla="*/ 225 h 310"/>
                <a:gd name="T74" fmla="*/ 103 w 184"/>
                <a:gd name="T75" fmla="*/ 225 h 310"/>
                <a:gd name="T76" fmla="*/ 105 w 184"/>
                <a:gd name="T77" fmla="*/ 219 h 310"/>
                <a:gd name="T78" fmla="*/ 110 w 184"/>
                <a:gd name="T79" fmla="*/ 209 h 310"/>
                <a:gd name="T80" fmla="*/ 120 w 184"/>
                <a:gd name="T81" fmla="*/ 215 h 310"/>
                <a:gd name="T82" fmla="*/ 148 w 184"/>
                <a:gd name="T83" fmla="*/ 247 h 310"/>
                <a:gd name="T84" fmla="*/ 155 w 184"/>
                <a:gd name="T85" fmla="*/ 205 h 310"/>
                <a:gd name="T86" fmla="*/ 130 w 184"/>
                <a:gd name="T87" fmla="*/ 187 h 310"/>
                <a:gd name="T88" fmla="*/ 120 w 184"/>
                <a:gd name="T89" fmla="*/ 184 h 310"/>
                <a:gd name="T90" fmla="*/ 123 w 184"/>
                <a:gd name="T91" fmla="*/ 174 h 310"/>
                <a:gd name="T92" fmla="*/ 135 w 184"/>
                <a:gd name="T93" fmla="*/ 116 h 310"/>
                <a:gd name="T94" fmla="*/ 129 w 184"/>
                <a:gd name="T95" fmla="*/ 79 h 310"/>
                <a:gd name="T96" fmla="*/ 92 w 184"/>
                <a:gd name="T97" fmla="*/ 21 h 310"/>
                <a:gd name="T98" fmla="*/ 55 w 184"/>
                <a:gd name="T99" fmla="*/ 7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4" h="310">
                  <a:moveTo>
                    <a:pt x="50" y="310"/>
                  </a:moveTo>
                  <a:cubicBezTo>
                    <a:pt x="32" y="282"/>
                    <a:pt x="32" y="282"/>
                    <a:pt x="32" y="282"/>
                  </a:cubicBezTo>
                  <a:cubicBezTo>
                    <a:pt x="28" y="276"/>
                    <a:pt x="0" y="230"/>
                    <a:pt x="10" y="199"/>
                  </a:cubicBezTo>
                  <a:cubicBezTo>
                    <a:pt x="14" y="187"/>
                    <a:pt x="24" y="178"/>
                    <a:pt x="39" y="171"/>
                  </a:cubicBezTo>
                  <a:cubicBezTo>
                    <a:pt x="33" y="151"/>
                    <a:pt x="30" y="132"/>
                    <a:pt x="30" y="116"/>
                  </a:cubicBezTo>
                  <a:cubicBezTo>
                    <a:pt x="30" y="102"/>
                    <a:pt x="32" y="87"/>
                    <a:pt x="36" y="73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50" y="35"/>
                    <a:pt x="77" y="0"/>
                    <a:pt x="92" y="0"/>
                  </a:cubicBezTo>
                  <a:cubicBezTo>
                    <a:pt x="107" y="0"/>
                    <a:pt x="134" y="35"/>
                    <a:pt x="148" y="72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2" y="87"/>
                    <a:pt x="155" y="102"/>
                    <a:pt x="155" y="116"/>
                  </a:cubicBezTo>
                  <a:cubicBezTo>
                    <a:pt x="155" y="132"/>
                    <a:pt x="152" y="151"/>
                    <a:pt x="145" y="171"/>
                  </a:cubicBezTo>
                  <a:cubicBezTo>
                    <a:pt x="160" y="178"/>
                    <a:pt x="170" y="187"/>
                    <a:pt x="174" y="199"/>
                  </a:cubicBezTo>
                  <a:cubicBezTo>
                    <a:pt x="184" y="230"/>
                    <a:pt x="156" y="276"/>
                    <a:pt x="153" y="282"/>
                  </a:cubicBezTo>
                  <a:cubicBezTo>
                    <a:pt x="134" y="310"/>
                    <a:pt x="134" y="310"/>
                    <a:pt x="134" y="310"/>
                  </a:cubicBezTo>
                  <a:cubicBezTo>
                    <a:pt x="134" y="276"/>
                    <a:pt x="134" y="276"/>
                    <a:pt x="134" y="276"/>
                  </a:cubicBezTo>
                  <a:cubicBezTo>
                    <a:pt x="134" y="262"/>
                    <a:pt x="128" y="248"/>
                    <a:pt x="118" y="239"/>
                  </a:cubicBezTo>
                  <a:cubicBezTo>
                    <a:pt x="118" y="239"/>
                    <a:pt x="118" y="239"/>
                    <a:pt x="118" y="240"/>
                  </a:cubicBezTo>
                  <a:cubicBezTo>
                    <a:pt x="115" y="246"/>
                    <a:pt x="115" y="246"/>
                    <a:pt x="115" y="246"/>
                  </a:cubicBezTo>
                  <a:cubicBezTo>
                    <a:pt x="108" y="245"/>
                    <a:pt x="108" y="245"/>
                    <a:pt x="108" y="245"/>
                  </a:cubicBezTo>
                  <a:cubicBezTo>
                    <a:pt x="98" y="245"/>
                    <a:pt x="87" y="245"/>
                    <a:pt x="76" y="245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6" y="239"/>
                    <a:pt x="66" y="239"/>
                    <a:pt x="66" y="239"/>
                  </a:cubicBezTo>
                  <a:cubicBezTo>
                    <a:pt x="56" y="249"/>
                    <a:pt x="50" y="262"/>
                    <a:pt x="50" y="276"/>
                  </a:cubicBezTo>
                  <a:lnTo>
                    <a:pt x="50" y="310"/>
                  </a:lnTo>
                  <a:close/>
                  <a:moveTo>
                    <a:pt x="55" y="79"/>
                  </a:moveTo>
                  <a:cubicBezTo>
                    <a:pt x="52" y="91"/>
                    <a:pt x="50" y="104"/>
                    <a:pt x="50" y="116"/>
                  </a:cubicBezTo>
                  <a:cubicBezTo>
                    <a:pt x="50" y="132"/>
                    <a:pt x="53" y="152"/>
                    <a:pt x="61" y="174"/>
                  </a:cubicBezTo>
                  <a:cubicBezTo>
                    <a:pt x="64" y="184"/>
                    <a:pt x="64" y="184"/>
                    <a:pt x="64" y="184"/>
                  </a:cubicBezTo>
                  <a:cubicBezTo>
                    <a:pt x="54" y="187"/>
                    <a:pt x="54" y="187"/>
                    <a:pt x="54" y="187"/>
                  </a:cubicBezTo>
                  <a:cubicBezTo>
                    <a:pt x="45" y="190"/>
                    <a:pt x="33" y="196"/>
                    <a:pt x="29" y="205"/>
                  </a:cubicBezTo>
                  <a:cubicBezTo>
                    <a:pt x="26" y="216"/>
                    <a:pt x="30" y="233"/>
                    <a:pt x="36" y="247"/>
                  </a:cubicBezTo>
                  <a:cubicBezTo>
                    <a:pt x="42" y="234"/>
                    <a:pt x="52" y="223"/>
                    <a:pt x="65" y="215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79" y="219"/>
                    <a:pt x="79" y="219"/>
                    <a:pt x="79" y="219"/>
                  </a:cubicBezTo>
                  <a:cubicBezTo>
                    <a:pt x="80" y="221"/>
                    <a:pt x="81" y="223"/>
                    <a:pt x="82" y="225"/>
                  </a:cubicBezTo>
                  <a:cubicBezTo>
                    <a:pt x="89" y="225"/>
                    <a:pt x="96" y="225"/>
                    <a:pt x="103" y="225"/>
                  </a:cubicBezTo>
                  <a:cubicBezTo>
                    <a:pt x="104" y="223"/>
                    <a:pt x="105" y="221"/>
                    <a:pt x="105" y="219"/>
                  </a:cubicBezTo>
                  <a:cubicBezTo>
                    <a:pt x="110" y="209"/>
                    <a:pt x="110" y="209"/>
                    <a:pt x="110" y="209"/>
                  </a:cubicBezTo>
                  <a:cubicBezTo>
                    <a:pt x="120" y="215"/>
                    <a:pt x="120" y="215"/>
                    <a:pt x="120" y="215"/>
                  </a:cubicBezTo>
                  <a:cubicBezTo>
                    <a:pt x="133" y="223"/>
                    <a:pt x="142" y="234"/>
                    <a:pt x="148" y="247"/>
                  </a:cubicBezTo>
                  <a:cubicBezTo>
                    <a:pt x="154" y="233"/>
                    <a:pt x="159" y="216"/>
                    <a:pt x="155" y="205"/>
                  </a:cubicBezTo>
                  <a:cubicBezTo>
                    <a:pt x="152" y="196"/>
                    <a:pt x="140" y="190"/>
                    <a:pt x="130" y="187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31" y="152"/>
                    <a:pt x="135" y="132"/>
                    <a:pt x="135" y="116"/>
                  </a:cubicBezTo>
                  <a:cubicBezTo>
                    <a:pt x="135" y="104"/>
                    <a:pt x="133" y="91"/>
                    <a:pt x="129" y="79"/>
                  </a:cubicBezTo>
                  <a:cubicBezTo>
                    <a:pt x="117" y="47"/>
                    <a:pt x="99" y="26"/>
                    <a:pt x="92" y="21"/>
                  </a:cubicBezTo>
                  <a:cubicBezTo>
                    <a:pt x="85" y="26"/>
                    <a:pt x="67" y="47"/>
                    <a:pt x="55" y="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9" name="任意多边形: 形状 28"/>
            <p:cNvSpPr/>
            <p:nvPr/>
          </p:nvSpPr>
          <p:spPr bwMode="auto">
            <a:xfrm rot="2558348">
              <a:off x="2676251" y="5233614"/>
              <a:ext cx="290760" cy="286983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32 w 64"/>
                <a:gd name="T5" fmla="*/ 0 h 64"/>
                <a:gd name="T6" fmla="*/ 64 w 64"/>
                <a:gd name="T7" fmla="*/ 32 h 64"/>
                <a:gd name="T8" fmla="*/ 32 w 64"/>
                <a:gd name="T9" fmla="*/ 64 h 64"/>
                <a:gd name="T10" fmla="*/ 32 w 64"/>
                <a:gd name="T11" fmla="*/ 12 h 64"/>
                <a:gd name="T12" fmla="*/ 12 w 64"/>
                <a:gd name="T13" fmla="*/ 32 h 64"/>
                <a:gd name="T14" fmla="*/ 32 w 64"/>
                <a:gd name="T15" fmla="*/ 52 h 64"/>
                <a:gd name="T16" fmla="*/ 52 w 64"/>
                <a:gd name="T17" fmla="*/ 32 h 64"/>
                <a:gd name="T18" fmla="*/ 32 w 64"/>
                <a:gd name="T19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  <a:cubicBezTo>
                    <a:pt x="64" y="50"/>
                    <a:pt x="50" y="64"/>
                    <a:pt x="32" y="64"/>
                  </a:cubicBezTo>
                  <a:close/>
                  <a:moveTo>
                    <a:pt x="32" y="12"/>
                  </a:moveTo>
                  <a:cubicBezTo>
                    <a:pt x="21" y="12"/>
                    <a:pt x="12" y="21"/>
                    <a:pt x="12" y="32"/>
                  </a:cubicBezTo>
                  <a:cubicBezTo>
                    <a:pt x="12" y="43"/>
                    <a:pt x="21" y="52"/>
                    <a:pt x="32" y="52"/>
                  </a:cubicBezTo>
                  <a:cubicBezTo>
                    <a:pt x="43" y="52"/>
                    <a:pt x="52" y="43"/>
                    <a:pt x="52" y="32"/>
                  </a:cubicBezTo>
                  <a:cubicBezTo>
                    <a:pt x="52" y="21"/>
                    <a:pt x="43" y="12"/>
                    <a:pt x="32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 fontScale="85000" lnSpcReduction="20000"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0" name="任意多边形: 形状 29"/>
            <p:cNvSpPr/>
            <p:nvPr/>
          </p:nvSpPr>
          <p:spPr bwMode="auto">
            <a:xfrm rot="2558348">
              <a:off x="2222287" y="5674661"/>
              <a:ext cx="268103" cy="426698"/>
            </a:xfrm>
            <a:custGeom>
              <a:avLst/>
              <a:gdLst>
                <a:gd name="T0" fmla="*/ 29 w 59"/>
                <a:gd name="T1" fmla="*/ 95 h 95"/>
                <a:gd name="T2" fmla="*/ 24 w 59"/>
                <a:gd name="T3" fmla="*/ 85 h 95"/>
                <a:gd name="T4" fmla="*/ 0 w 59"/>
                <a:gd name="T5" fmla="*/ 26 h 95"/>
                <a:gd name="T6" fmla="*/ 29 w 59"/>
                <a:gd name="T7" fmla="*/ 0 h 95"/>
                <a:gd name="T8" fmla="*/ 59 w 59"/>
                <a:gd name="T9" fmla="*/ 26 h 95"/>
                <a:gd name="T10" fmla="*/ 34 w 59"/>
                <a:gd name="T11" fmla="*/ 85 h 95"/>
                <a:gd name="T12" fmla="*/ 29 w 59"/>
                <a:gd name="T13" fmla="*/ 95 h 95"/>
                <a:gd name="T14" fmla="*/ 29 w 59"/>
                <a:gd name="T15" fmla="*/ 12 h 95"/>
                <a:gd name="T16" fmla="*/ 12 w 59"/>
                <a:gd name="T17" fmla="*/ 26 h 95"/>
                <a:gd name="T18" fmla="*/ 29 w 59"/>
                <a:gd name="T19" fmla="*/ 69 h 95"/>
                <a:gd name="T20" fmla="*/ 47 w 59"/>
                <a:gd name="T21" fmla="*/ 26 h 95"/>
                <a:gd name="T22" fmla="*/ 29 w 59"/>
                <a:gd name="T23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95">
                  <a:moveTo>
                    <a:pt x="29" y="95"/>
                  </a:moveTo>
                  <a:cubicBezTo>
                    <a:pt x="24" y="85"/>
                    <a:pt x="24" y="85"/>
                    <a:pt x="24" y="85"/>
                  </a:cubicBezTo>
                  <a:cubicBezTo>
                    <a:pt x="20" y="77"/>
                    <a:pt x="0" y="38"/>
                    <a:pt x="0" y="26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5" y="0"/>
                    <a:pt x="59" y="12"/>
                    <a:pt x="59" y="26"/>
                  </a:cubicBezTo>
                  <a:cubicBezTo>
                    <a:pt x="59" y="38"/>
                    <a:pt x="39" y="77"/>
                    <a:pt x="34" y="85"/>
                  </a:cubicBezTo>
                  <a:lnTo>
                    <a:pt x="29" y="95"/>
                  </a:lnTo>
                  <a:close/>
                  <a:moveTo>
                    <a:pt x="29" y="12"/>
                  </a:moveTo>
                  <a:cubicBezTo>
                    <a:pt x="19" y="12"/>
                    <a:pt x="12" y="18"/>
                    <a:pt x="12" y="26"/>
                  </a:cubicBezTo>
                  <a:cubicBezTo>
                    <a:pt x="12" y="31"/>
                    <a:pt x="20" y="50"/>
                    <a:pt x="29" y="69"/>
                  </a:cubicBezTo>
                  <a:cubicBezTo>
                    <a:pt x="38" y="50"/>
                    <a:pt x="47" y="31"/>
                    <a:pt x="47" y="26"/>
                  </a:cubicBezTo>
                  <a:cubicBezTo>
                    <a:pt x="47" y="18"/>
                    <a:pt x="39" y="12"/>
                    <a:pt x="29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474175" y="1292364"/>
            <a:ext cx="3055809" cy="2087621"/>
            <a:chOff x="2266105" y="1937017"/>
            <a:chExt cx="2352074" cy="2087621"/>
          </a:xfrm>
        </p:grpSpPr>
        <p:sp>
          <p:nvSpPr>
            <p:cNvPr id="26" name="矩形 25"/>
            <p:cNvSpPr/>
            <p:nvPr/>
          </p:nvSpPr>
          <p:spPr bwMode="auto">
            <a:xfrm>
              <a:off x="2325499" y="1937017"/>
              <a:ext cx="2292680" cy="4831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 b="1" dirty="0">
                  <a:cs typeface="+mn-ea"/>
                  <a:sym typeface="+mn-lt"/>
                </a:rPr>
                <a:t>Create Tables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266105" y="2657453"/>
              <a:ext cx="2272798" cy="136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cs typeface="+mn-ea"/>
                  <a:sym typeface="+mn-lt"/>
                </a:rPr>
                <a:t>Create the tables based on the relational schema</a:t>
              </a:r>
            </a:p>
          </p:txBody>
        </p:sp>
      </p:grpSp>
      <p:sp>
        <p:nvSpPr>
          <p:cNvPr id="9" name="任意多边形: 形状 8"/>
          <p:cNvSpPr/>
          <p:nvPr/>
        </p:nvSpPr>
        <p:spPr bwMode="auto">
          <a:xfrm>
            <a:off x="2835877" y="3623861"/>
            <a:ext cx="524076" cy="295192"/>
          </a:xfrm>
          <a:custGeom>
            <a:avLst/>
            <a:gdLst>
              <a:gd name="T0" fmla="*/ 1136 w 1232"/>
              <a:gd name="T1" fmla="*/ 300 h 694"/>
              <a:gd name="T2" fmla="*/ 1136 w 1232"/>
              <a:gd name="T3" fmla="*/ 297 h 694"/>
              <a:gd name="T4" fmla="*/ 971 w 1232"/>
              <a:gd name="T5" fmla="*/ 131 h 694"/>
              <a:gd name="T6" fmla="*/ 913 w 1232"/>
              <a:gd name="T7" fmla="*/ 142 h 694"/>
              <a:gd name="T8" fmla="*/ 688 w 1232"/>
              <a:gd name="T9" fmla="*/ 0 h 694"/>
              <a:gd name="T10" fmla="*/ 449 w 1232"/>
              <a:gd name="T11" fmla="*/ 181 h 694"/>
              <a:gd name="T12" fmla="*/ 358 w 1232"/>
              <a:gd name="T13" fmla="*/ 157 h 694"/>
              <a:gd name="T14" fmla="*/ 179 w 1232"/>
              <a:gd name="T15" fmla="*/ 336 h 694"/>
              <a:gd name="T16" fmla="*/ 0 w 1232"/>
              <a:gd name="T17" fmla="*/ 515 h 694"/>
              <a:gd name="T18" fmla="*/ 179 w 1232"/>
              <a:gd name="T19" fmla="*/ 694 h 694"/>
              <a:gd name="T20" fmla="*/ 1016 w 1232"/>
              <a:gd name="T21" fmla="*/ 694 h 694"/>
              <a:gd name="T22" fmla="*/ 1232 w 1232"/>
              <a:gd name="T23" fmla="*/ 479 h 694"/>
              <a:gd name="T24" fmla="*/ 1136 w 1232"/>
              <a:gd name="T25" fmla="*/ 300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2" h="694">
                <a:moveTo>
                  <a:pt x="1136" y="300"/>
                </a:moveTo>
                <a:cubicBezTo>
                  <a:pt x="1136" y="299"/>
                  <a:pt x="1136" y="298"/>
                  <a:pt x="1136" y="297"/>
                </a:cubicBezTo>
                <a:cubicBezTo>
                  <a:pt x="1136" y="205"/>
                  <a:pt x="1062" y="131"/>
                  <a:pt x="971" y="131"/>
                </a:cubicBezTo>
                <a:cubicBezTo>
                  <a:pt x="951" y="131"/>
                  <a:pt x="931" y="135"/>
                  <a:pt x="913" y="142"/>
                </a:cubicBezTo>
                <a:cubicBezTo>
                  <a:pt x="873" y="58"/>
                  <a:pt x="788" y="0"/>
                  <a:pt x="688" y="0"/>
                </a:cubicBezTo>
                <a:cubicBezTo>
                  <a:pt x="574" y="0"/>
                  <a:pt x="478" y="77"/>
                  <a:pt x="449" y="181"/>
                </a:cubicBezTo>
                <a:cubicBezTo>
                  <a:pt x="422" y="166"/>
                  <a:pt x="391" y="157"/>
                  <a:pt x="358" y="157"/>
                </a:cubicBezTo>
                <a:cubicBezTo>
                  <a:pt x="259" y="157"/>
                  <a:pt x="179" y="237"/>
                  <a:pt x="179" y="336"/>
                </a:cubicBezTo>
                <a:cubicBezTo>
                  <a:pt x="80" y="336"/>
                  <a:pt x="0" y="416"/>
                  <a:pt x="0" y="515"/>
                </a:cubicBezTo>
                <a:cubicBezTo>
                  <a:pt x="0" y="614"/>
                  <a:pt x="80" y="694"/>
                  <a:pt x="179" y="694"/>
                </a:cubicBezTo>
                <a:cubicBezTo>
                  <a:pt x="1016" y="694"/>
                  <a:pt x="1016" y="694"/>
                  <a:pt x="1016" y="694"/>
                </a:cubicBezTo>
                <a:cubicBezTo>
                  <a:pt x="1135" y="694"/>
                  <a:pt x="1232" y="598"/>
                  <a:pt x="1232" y="479"/>
                </a:cubicBezTo>
                <a:cubicBezTo>
                  <a:pt x="1232" y="404"/>
                  <a:pt x="1194" y="338"/>
                  <a:pt x="1136" y="3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rmAutofit fontScale="85000" lnSpcReduction="20000"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id-ID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 bwMode="auto">
          <a:xfrm>
            <a:off x="5414732" y="2659286"/>
            <a:ext cx="596210" cy="335822"/>
          </a:xfrm>
          <a:custGeom>
            <a:avLst/>
            <a:gdLst>
              <a:gd name="T0" fmla="*/ 1136 w 1232"/>
              <a:gd name="T1" fmla="*/ 300 h 694"/>
              <a:gd name="T2" fmla="*/ 1136 w 1232"/>
              <a:gd name="T3" fmla="*/ 297 h 694"/>
              <a:gd name="T4" fmla="*/ 971 w 1232"/>
              <a:gd name="T5" fmla="*/ 131 h 694"/>
              <a:gd name="T6" fmla="*/ 913 w 1232"/>
              <a:gd name="T7" fmla="*/ 142 h 694"/>
              <a:gd name="T8" fmla="*/ 688 w 1232"/>
              <a:gd name="T9" fmla="*/ 0 h 694"/>
              <a:gd name="T10" fmla="*/ 449 w 1232"/>
              <a:gd name="T11" fmla="*/ 181 h 694"/>
              <a:gd name="T12" fmla="*/ 358 w 1232"/>
              <a:gd name="T13" fmla="*/ 157 h 694"/>
              <a:gd name="T14" fmla="*/ 179 w 1232"/>
              <a:gd name="T15" fmla="*/ 336 h 694"/>
              <a:gd name="T16" fmla="*/ 0 w 1232"/>
              <a:gd name="T17" fmla="*/ 515 h 694"/>
              <a:gd name="T18" fmla="*/ 179 w 1232"/>
              <a:gd name="T19" fmla="*/ 694 h 694"/>
              <a:gd name="T20" fmla="*/ 1016 w 1232"/>
              <a:gd name="T21" fmla="*/ 694 h 694"/>
              <a:gd name="T22" fmla="*/ 1232 w 1232"/>
              <a:gd name="T23" fmla="*/ 479 h 694"/>
              <a:gd name="T24" fmla="*/ 1136 w 1232"/>
              <a:gd name="T25" fmla="*/ 300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2" h="694">
                <a:moveTo>
                  <a:pt x="1136" y="300"/>
                </a:moveTo>
                <a:cubicBezTo>
                  <a:pt x="1136" y="299"/>
                  <a:pt x="1136" y="298"/>
                  <a:pt x="1136" y="297"/>
                </a:cubicBezTo>
                <a:cubicBezTo>
                  <a:pt x="1136" y="205"/>
                  <a:pt x="1062" y="131"/>
                  <a:pt x="971" y="131"/>
                </a:cubicBezTo>
                <a:cubicBezTo>
                  <a:pt x="951" y="131"/>
                  <a:pt x="931" y="135"/>
                  <a:pt x="913" y="142"/>
                </a:cubicBezTo>
                <a:cubicBezTo>
                  <a:pt x="873" y="58"/>
                  <a:pt x="788" y="0"/>
                  <a:pt x="688" y="0"/>
                </a:cubicBezTo>
                <a:cubicBezTo>
                  <a:pt x="574" y="0"/>
                  <a:pt x="478" y="77"/>
                  <a:pt x="449" y="181"/>
                </a:cubicBezTo>
                <a:cubicBezTo>
                  <a:pt x="422" y="166"/>
                  <a:pt x="391" y="157"/>
                  <a:pt x="358" y="157"/>
                </a:cubicBezTo>
                <a:cubicBezTo>
                  <a:pt x="259" y="157"/>
                  <a:pt x="179" y="237"/>
                  <a:pt x="179" y="336"/>
                </a:cubicBezTo>
                <a:cubicBezTo>
                  <a:pt x="80" y="336"/>
                  <a:pt x="0" y="416"/>
                  <a:pt x="0" y="515"/>
                </a:cubicBezTo>
                <a:cubicBezTo>
                  <a:pt x="0" y="614"/>
                  <a:pt x="80" y="694"/>
                  <a:pt x="179" y="694"/>
                </a:cubicBezTo>
                <a:cubicBezTo>
                  <a:pt x="1016" y="694"/>
                  <a:pt x="1016" y="694"/>
                  <a:pt x="1016" y="694"/>
                </a:cubicBezTo>
                <a:cubicBezTo>
                  <a:pt x="1135" y="694"/>
                  <a:pt x="1232" y="598"/>
                  <a:pt x="1232" y="479"/>
                </a:cubicBezTo>
                <a:cubicBezTo>
                  <a:pt x="1232" y="404"/>
                  <a:pt x="1194" y="338"/>
                  <a:pt x="1136" y="3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rmAutofit lnSpcReduction="10000"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id-ID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 bwMode="auto">
          <a:xfrm>
            <a:off x="8442600" y="2092243"/>
            <a:ext cx="701138" cy="394924"/>
          </a:xfrm>
          <a:custGeom>
            <a:avLst/>
            <a:gdLst>
              <a:gd name="T0" fmla="*/ 1136 w 1232"/>
              <a:gd name="T1" fmla="*/ 300 h 694"/>
              <a:gd name="T2" fmla="*/ 1136 w 1232"/>
              <a:gd name="T3" fmla="*/ 297 h 694"/>
              <a:gd name="T4" fmla="*/ 971 w 1232"/>
              <a:gd name="T5" fmla="*/ 131 h 694"/>
              <a:gd name="T6" fmla="*/ 913 w 1232"/>
              <a:gd name="T7" fmla="*/ 142 h 694"/>
              <a:gd name="T8" fmla="*/ 688 w 1232"/>
              <a:gd name="T9" fmla="*/ 0 h 694"/>
              <a:gd name="T10" fmla="*/ 449 w 1232"/>
              <a:gd name="T11" fmla="*/ 181 h 694"/>
              <a:gd name="T12" fmla="*/ 358 w 1232"/>
              <a:gd name="T13" fmla="*/ 157 h 694"/>
              <a:gd name="T14" fmla="*/ 179 w 1232"/>
              <a:gd name="T15" fmla="*/ 336 h 694"/>
              <a:gd name="T16" fmla="*/ 0 w 1232"/>
              <a:gd name="T17" fmla="*/ 515 h 694"/>
              <a:gd name="T18" fmla="*/ 179 w 1232"/>
              <a:gd name="T19" fmla="*/ 694 h 694"/>
              <a:gd name="T20" fmla="*/ 1016 w 1232"/>
              <a:gd name="T21" fmla="*/ 694 h 694"/>
              <a:gd name="T22" fmla="*/ 1232 w 1232"/>
              <a:gd name="T23" fmla="*/ 479 h 694"/>
              <a:gd name="T24" fmla="*/ 1136 w 1232"/>
              <a:gd name="T25" fmla="*/ 300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2" h="694">
                <a:moveTo>
                  <a:pt x="1136" y="300"/>
                </a:moveTo>
                <a:cubicBezTo>
                  <a:pt x="1136" y="299"/>
                  <a:pt x="1136" y="298"/>
                  <a:pt x="1136" y="297"/>
                </a:cubicBezTo>
                <a:cubicBezTo>
                  <a:pt x="1136" y="205"/>
                  <a:pt x="1062" y="131"/>
                  <a:pt x="971" y="131"/>
                </a:cubicBezTo>
                <a:cubicBezTo>
                  <a:pt x="951" y="131"/>
                  <a:pt x="931" y="135"/>
                  <a:pt x="913" y="142"/>
                </a:cubicBezTo>
                <a:cubicBezTo>
                  <a:pt x="873" y="58"/>
                  <a:pt x="788" y="0"/>
                  <a:pt x="688" y="0"/>
                </a:cubicBezTo>
                <a:cubicBezTo>
                  <a:pt x="574" y="0"/>
                  <a:pt x="478" y="77"/>
                  <a:pt x="449" y="181"/>
                </a:cubicBezTo>
                <a:cubicBezTo>
                  <a:pt x="422" y="166"/>
                  <a:pt x="391" y="157"/>
                  <a:pt x="358" y="157"/>
                </a:cubicBezTo>
                <a:cubicBezTo>
                  <a:pt x="259" y="157"/>
                  <a:pt x="179" y="237"/>
                  <a:pt x="179" y="336"/>
                </a:cubicBezTo>
                <a:cubicBezTo>
                  <a:pt x="80" y="336"/>
                  <a:pt x="0" y="416"/>
                  <a:pt x="0" y="515"/>
                </a:cubicBezTo>
                <a:cubicBezTo>
                  <a:pt x="0" y="614"/>
                  <a:pt x="80" y="694"/>
                  <a:pt x="179" y="694"/>
                </a:cubicBezTo>
                <a:cubicBezTo>
                  <a:pt x="1016" y="694"/>
                  <a:pt x="1016" y="694"/>
                  <a:pt x="1016" y="694"/>
                </a:cubicBezTo>
                <a:cubicBezTo>
                  <a:pt x="1135" y="694"/>
                  <a:pt x="1232" y="598"/>
                  <a:pt x="1232" y="479"/>
                </a:cubicBezTo>
                <a:cubicBezTo>
                  <a:pt x="1232" y="404"/>
                  <a:pt x="1194" y="338"/>
                  <a:pt x="1136" y="3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id-ID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463761" y="1253545"/>
            <a:ext cx="2483463" cy="3875985"/>
            <a:chOff x="2759295" y="2162933"/>
            <a:chExt cx="2494527" cy="3940748"/>
          </a:xfrm>
        </p:grpSpPr>
        <p:sp>
          <p:nvSpPr>
            <p:cNvPr id="24" name="矩形 23"/>
            <p:cNvSpPr/>
            <p:nvPr/>
          </p:nvSpPr>
          <p:spPr bwMode="auto">
            <a:xfrm>
              <a:off x="2759295" y="2162933"/>
              <a:ext cx="2457592" cy="4831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 b="1" dirty="0">
                  <a:cs typeface="+mn-ea"/>
                  <a:sym typeface="+mn-lt"/>
                </a:rPr>
                <a:t>Retrieve Real Data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785139" y="4648142"/>
              <a:ext cx="2468683" cy="14555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cs typeface="+mn-ea"/>
                  <a:sym typeface="+mn-lt"/>
                </a:rPr>
                <a:t>Book Information </a:t>
              </a:r>
              <a:r>
                <a:rPr lang="en-US" altLang="zh-CN" sz="1600" dirty="0">
                  <a:cs typeface="+mn-ea"/>
                  <a:sym typeface="+mn-lt"/>
                </a:rPr>
                <a:t>(ISBN, Title, Publication year, Genre, Author) Retrieved from Amazon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103236" y="1290561"/>
            <a:ext cx="3738773" cy="5112598"/>
            <a:chOff x="2664427" y="2511404"/>
            <a:chExt cx="2230483" cy="4213537"/>
          </a:xfrm>
        </p:grpSpPr>
        <p:sp>
          <p:nvSpPr>
            <p:cNvPr id="22" name="矩形 21"/>
            <p:cNvSpPr/>
            <p:nvPr/>
          </p:nvSpPr>
          <p:spPr bwMode="auto">
            <a:xfrm>
              <a:off x="2664427" y="2511404"/>
              <a:ext cx="2121022" cy="4831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rmAutofit fontScale="92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400" b="1" dirty="0">
                  <a:cs typeface="+mn-ea"/>
                  <a:sym typeface="+mn-lt"/>
                </a:rPr>
                <a:t>Generate Simulated Data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664427" y="3979681"/>
              <a:ext cx="2230483" cy="27452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dirty="0">
                  <a:cs typeface="+mn-ea"/>
                  <a:sym typeface="+mn-lt"/>
                </a:rPr>
                <a:t>Make up </a:t>
              </a:r>
              <a:r>
                <a:rPr lang="en-US" altLang="zh-CN" b="1" dirty="0">
                  <a:cs typeface="+mn-ea"/>
                  <a:sym typeface="+mn-lt"/>
                </a:rPr>
                <a:t>staff, user</a:t>
              </a:r>
              <a:r>
                <a:rPr lang="en-US" altLang="zh-CN" dirty="0">
                  <a:cs typeface="+mn-ea"/>
                  <a:sym typeface="+mn-lt"/>
                </a:rPr>
                <a:t> information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dirty="0">
                  <a:cs typeface="+mn-ea"/>
                  <a:sym typeface="+mn-lt"/>
                </a:rPr>
                <a:t>21 </a:t>
              </a:r>
              <a:r>
                <a:rPr lang="en-US" altLang="zh-CN" b="1" dirty="0">
                  <a:cs typeface="+mn-ea"/>
                  <a:sym typeface="+mn-lt"/>
                </a:rPr>
                <a:t>staffs</a:t>
              </a:r>
              <a:r>
                <a:rPr lang="en-US" altLang="zh-CN" dirty="0">
                  <a:cs typeface="+mn-ea"/>
                  <a:sym typeface="+mn-lt"/>
                </a:rPr>
                <a:t>, 30 </a:t>
              </a:r>
              <a:r>
                <a:rPr lang="en-US" altLang="zh-CN" b="1" dirty="0">
                  <a:cs typeface="+mn-ea"/>
                  <a:sym typeface="+mn-lt"/>
                </a:rPr>
                <a:t>users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dirty="0">
                  <a:cs typeface="+mn-ea"/>
                  <a:sym typeface="+mn-lt"/>
                </a:rPr>
                <a:t>Use Python to consistently simulate </a:t>
              </a:r>
              <a:r>
                <a:rPr lang="en-US" altLang="zh-CN" b="1" dirty="0">
                  <a:cs typeface="+mn-ea"/>
                  <a:sym typeface="+mn-lt"/>
                </a:rPr>
                <a:t>orders</a:t>
              </a:r>
              <a:r>
                <a:rPr lang="en-US" altLang="zh-CN" dirty="0">
                  <a:cs typeface="+mn-ea"/>
                  <a:sym typeface="+mn-lt"/>
                </a:rPr>
                <a:t> information, </a:t>
              </a:r>
              <a:r>
                <a:rPr lang="en-US" altLang="zh-CN" b="1" dirty="0">
                  <a:cs typeface="+mn-ea"/>
                  <a:sym typeface="+mn-lt"/>
                </a:rPr>
                <a:t>order-product</a:t>
              </a:r>
              <a:r>
                <a:rPr lang="en-US" altLang="zh-CN" dirty="0">
                  <a:cs typeface="+mn-ea"/>
                  <a:sym typeface="+mn-lt"/>
                </a:rPr>
                <a:t> table.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dirty="0">
                  <a:cs typeface="+mn-ea"/>
                  <a:sym typeface="+mn-lt"/>
                </a:rPr>
                <a:t>200 </a:t>
              </a:r>
              <a:r>
                <a:rPr lang="en-US" altLang="zh-CN" b="1" dirty="0">
                  <a:cs typeface="+mn-ea"/>
                  <a:sym typeface="+mn-lt"/>
                </a:rPr>
                <a:t>Products</a:t>
              </a:r>
              <a:r>
                <a:rPr lang="en-US" altLang="zh-CN" dirty="0">
                  <a:cs typeface="+mn-ea"/>
                  <a:sym typeface="+mn-lt"/>
                </a:rPr>
                <a:t>, 76 </a:t>
              </a:r>
              <a:r>
                <a:rPr lang="en-US" altLang="zh-CN" b="1" dirty="0">
                  <a:cs typeface="+mn-ea"/>
                  <a:sym typeface="+mn-lt"/>
                </a:rPr>
                <a:t>Orders</a:t>
              </a:r>
              <a:r>
                <a:rPr lang="en-US" altLang="zh-CN" dirty="0">
                  <a:cs typeface="+mn-ea"/>
                  <a:sym typeface="+mn-lt"/>
                </a:rPr>
                <a:t>, 344 </a:t>
              </a:r>
              <a:r>
                <a:rPr lang="en-US" altLang="zh-CN" b="1" dirty="0">
                  <a:cs typeface="+mn-ea"/>
                  <a:sym typeface="+mn-lt"/>
                </a:rPr>
                <a:t>Order-Products</a:t>
              </a:r>
              <a:r>
                <a:rPr lang="en-US" altLang="zh-CN" dirty="0">
                  <a:cs typeface="+mn-ea"/>
                  <a:sym typeface="+mn-lt"/>
                </a:rPr>
                <a:t>.</a:t>
              </a: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4426990" y="4102898"/>
            <a:ext cx="0" cy="173275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6936183" y="3809367"/>
            <a:ext cx="11042" cy="202455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标题 30"/>
          <p:cNvSpPr>
            <a:spLocks noGrp="1"/>
          </p:cNvSpPr>
          <p:nvPr>
            <p:ph type="title" hasCustomPrompt="1"/>
          </p:nvPr>
        </p:nvSpPr>
        <p:spPr>
          <a:xfrm>
            <a:off x="836930" y="-29845"/>
            <a:ext cx="10850880" cy="5581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 Setup and Data Insertion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426990" y="1235710"/>
            <a:ext cx="0" cy="1105979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947225" y="1235710"/>
            <a:ext cx="0" cy="74644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660650" y="4558774"/>
            <a:ext cx="2794485" cy="136718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600" dirty="0">
                <a:cs typeface="+mn-ea"/>
                <a:sym typeface="+mn-lt"/>
              </a:rPr>
              <a:t>Engage with </a:t>
            </a:r>
            <a:r>
              <a:rPr lang="en-US" altLang="zh-CN" sz="1600" b="1" i="1" dirty="0">
                <a:cs typeface="+mn-ea"/>
                <a:sym typeface="+mn-lt"/>
              </a:rPr>
              <a:t>ChatGPT </a:t>
            </a:r>
            <a:r>
              <a:rPr lang="en-US" altLang="zh-CN" sz="1600" dirty="0">
                <a:cs typeface="+mn-ea"/>
                <a:sym typeface="+mn-lt"/>
              </a:rPr>
              <a:t>to refine the organization of the tables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-15240" y="110490"/>
            <a:ext cx="6369685" cy="359410"/>
            <a:chOff x="-24" y="174"/>
            <a:chExt cx="10031" cy="566"/>
          </a:xfrm>
        </p:grpSpPr>
        <p:sp>
          <p:nvSpPr>
            <p:cNvPr id="59" name="五边形 58"/>
            <p:cNvSpPr/>
            <p:nvPr/>
          </p:nvSpPr>
          <p:spPr>
            <a:xfrm>
              <a:off x="-24" y="174"/>
              <a:ext cx="1547" cy="566"/>
            </a:xfrm>
            <a:prstGeom prst="homePlate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 flipV="1">
              <a:off x="-24" y="651"/>
              <a:ext cx="10031" cy="69"/>
            </a:xfrm>
            <a:prstGeom prst="line">
              <a:avLst/>
            </a:prstGeom>
            <a:ln w="28575" cmpd="dbl">
              <a:solidFill>
                <a:srgbClr val="F083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25" y="1995363"/>
            <a:ext cx="4140201" cy="4438057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023" y="241744"/>
            <a:ext cx="4482205" cy="515974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t>14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41518" y="1753319"/>
            <a:ext cx="6843505" cy="4458992"/>
            <a:chOff x="114515" y="1540754"/>
            <a:chExt cx="6843505" cy="4458992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515" y="1540754"/>
              <a:ext cx="6825285" cy="256993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6311" y="4110686"/>
              <a:ext cx="6611709" cy="1889060"/>
            </a:xfrm>
            <a:prstGeom prst="rect">
              <a:avLst/>
            </a:prstGeom>
          </p:spPr>
        </p:pic>
      </p:grpSp>
      <p:grpSp>
        <p:nvGrpSpPr>
          <p:cNvPr id="48" name="组合 47"/>
          <p:cNvGrpSpPr/>
          <p:nvPr/>
        </p:nvGrpSpPr>
        <p:grpSpPr>
          <a:xfrm>
            <a:off x="7320915" y="163830"/>
            <a:ext cx="4871719" cy="6452870"/>
            <a:chOff x="9064168" y="108618"/>
            <a:chExt cx="3038043" cy="4617110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6"/>
            <a:srcRect t="63411"/>
            <a:stretch>
              <a:fillRect/>
            </a:stretch>
          </p:blipFill>
          <p:spPr>
            <a:xfrm>
              <a:off x="9102497" y="286624"/>
              <a:ext cx="2982929" cy="978427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 rotWithShape="1">
            <a:blip r:embed="rId7"/>
            <a:srcRect t="47327" b="503"/>
            <a:stretch>
              <a:fillRect/>
            </a:stretch>
          </p:blipFill>
          <p:spPr>
            <a:xfrm>
              <a:off x="9103758" y="1356566"/>
              <a:ext cx="2964496" cy="1889061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 rotWithShape="1">
            <a:blip r:embed="rId8"/>
            <a:srcRect t="56280" b="1"/>
            <a:stretch>
              <a:fillRect/>
            </a:stretch>
          </p:blipFill>
          <p:spPr>
            <a:xfrm>
              <a:off x="9107919" y="3381668"/>
              <a:ext cx="2964496" cy="134406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8"/>
            <a:srcRect l="-271" t="-1067" r="271" b="95317"/>
            <a:stretch>
              <a:fillRect/>
            </a:stretch>
          </p:blipFill>
          <p:spPr>
            <a:xfrm>
              <a:off x="9138614" y="3210923"/>
              <a:ext cx="2929542" cy="17901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7"/>
            <a:srcRect l="-153" t="66" r="153" b="95692"/>
            <a:stretch>
              <a:fillRect/>
            </a:stretch>
          </p:blipFill>
          <p:spPr>
            <a:xfrm>
              <a:off x="9102579" y="1218142"/>
              <a:ext cx="2983001" cy="173108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 rotWithShape="1">
            <a:blip r:embed="rId6"/>
            <a:srcRect l="-854" t="-1003" r="854" b="95475"/>
            <a:stretch>
              <a:fillRect/>
            </a:stretch>
          </p:blipFill>
          <p:spPr>
            <a:xfrm>
              <a:off x="9064168" y="108618"/>
              <a:ext cx="3038043" cy="173108"/>
            </a:xfrm>
            <a:prstGeom prst="rect">
              <a:avLst/>
            </a:prstGeom>
          </p:spPr>
        </p:pic>
      </p:grpSp>
      <p:sp>
        <p:nvSpPr>
          <p:cNvPr id="44" name="矩形 43"/>
          <p:cNvSpPr/>
          <p:nvPr/>
        </p:nvSpPr>
        <p:spPr>
          <a:xfrm>
            <a:off x="1363157" y="1106302"/>
            <a:ext cx="3418065" cy="551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>
              <a:buSzPct val="25000"/>
            </a:pPr>
            <a:r>
              <a:rPr lang="en-US" altLang="zh-CN" sz="2400" b="1" dirty="0">
                <a:solidFill>
                  <a:schemeClr val="tx1"/>
                </a:solidFill>
                <a:cs typeface="+mn-ea"/>
                <a:sym typeface="+mn-lt"/>
              </a:rPr>
              <a:t>Engage with </a:t>
            </a:r>
            <a:r>
              <a:rPr lang="en-US" altLang="zh-CN" sz="2400" b="1" i="1" dirty="0">
                <a:solidFill>
                  <a:schemeClr val="tx1"/>
                </a:solidFill>
                <a:cs typeface="+mn-ea"/>
                <a:sym typeface="+mn-lt"/>
              </a:rPr>
              <a:t>ChatGPT</a:t>
            </a:r>
          </a:p>
        </p:txBody>
      </p:sp>
      <p:sp>
        <p:nvSpPr>
          <p:cNvPr id="50" name="标题 30"/>
          <p:cNvSpPr txBox="1"/>
          <p:nvPr/>
        </p:nvSpPr>
        <p:spPr>
          <a:xfrm>
            <a:off x="995045" y="46355"/>
            <a:ext cx="8130540" cy="4527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Create tables via </a:t>
            </a:r>
            <a:r>
              <a:rPr lang="en-US" altLang="zh-CN" dirty="0">
                <a:cs typeface="+mn-ea"/>
                <a:sym typeface="+mn-lt"/>
              </a:rPr>
              <a:t>relational schema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15240" y="110490"/>
            <a:ext cx="6454140" cy="359410"/>
            <a:chOff x="-24" y="174"/>
            <a:chExt cx="10164" cy="566"/>
          </a:xfrm>
        </p:grpSpPr>
        <p:sp>
          <p:nvSpPr>
            <p:cNvPr id="59" name="五边形 58"/>
            <p:cNvSpPr/>
            <p:nvPr/>
          </p:nvSpPr>
          <p:spPr>
            <a:xfrm>
              <a:off x="-24" y="174"/>
              <a:ext cx="1547" cy="566"/>
            </a:xfrm>
            <a:prstGeom prst="homePlate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 flipV="1">
              <a:off x="-24" y="698"/>
              <a:ext cx="10164" cy="22"/>
            </a:xfrm>
            <a:prstGeom prst="line">
              <a:avLst/>
            </a:prstGeom>
            <a:ln w="28575" cmpd="dbl">
              <a:solidFill>
                <a:srgbClr val="F083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64025" y="3335020"/>
            <a:ext cx="7541260" cy="895350"/>
          </a:xfrm>
        </p:spPr>
        <p:txBody>
          <a:bodyPr/>
          <a:lstStyle/>
          <a:p>
            <a:r>
              <a:rPr lang="en-US" altLang="zh-CN" sz="4400" dirty="0">
                <a:latin typeface="+mn-lt"/>
                <a:ea typeface="+mn-ea"/>
                <a:cs typeface="+mn-ea"/>
                <a:sym typeface="+mn-lt"/>
              </a:rPr>
              <a:t>Sample Queries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44035" y="1645285"/>
            <a:ext cx="1665605" cy="147129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noAutofit/>
          </a:bodyPr>
          <a:lstStyle/>
          <a:p>
            <a:r>
              <a:rPr lang="en-US" altLang="zh-CN" sz="3200" spc="100" dirty="0">
                <a:solidFill>
                  <a:schemeClr val="accent4"/>
                </a:solidFill>
                <a:cs typeface="+mn-ea"/>
                <a:sym typeface="+mn-lt"/>
              </a:rPr>
              <a:t>04</a:t>
            </a:r>
            <a:endParaRPr lang="zh-CN" altLang="en-US" sz="3200" spc="10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370070" y="3200400"/>
            <a:ext cx="5933440" cy="1016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467350" y="4354830"/>
            <a:ext cx="5943600" cy="3429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t>16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6905" y="1219835"/>
            <a:ext cx="10623550" cy="522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b" anchorCtr="0">
            <a:no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dirty="0">
                <a:cs typeface="+mn-lt"/>
                <a:sym typeface="+mn-ea"/>
              </a:rPr>
              <a:t>Find the books in the Book table where the Title contains “Linux”.</a:t>
            </a:r>
          </a:p>
        </p:txBody>
      </p:sp>
      <p:sp>
        <p:nvSpPr>
          <p:cNvPr id="31" name="标题 30"/>
          <p:cNvSpPr>
            <a:spLocks noGrp="1"/>
          </p:cNvSpPr>
          <p:nvPr>
            <p:ph type="title" hasCustomPrompt="1"/>
          </p:nvPr>
        </p:nvSpPr>
        <p:spPr>
          <a:xfrm>
            <a:off x="895985" y="-1905"/>
            <a:ext cx="10850880" cy="50863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Sample Queries Used for Daily Operations</a:t>
            </a:r>
            <a:endParaRPr lang="en-US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47" y="2074023"/>
            <a:ext cx="6172200" cy="1343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47" y="3588105"/>
            <a:ext cx="10535191" cy="177809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-15240" y="110490"/>
            <a:ext cx="3750310" cy="359410"/>
            <a:chOff x="-24" y="174"/>
            <a:chExt cx="5906" cy="566"/>
          </a:xfrm>
        </p:grpSpPr>
        <p:sp>
          <p:nvSpPr>
            <p:cNvPr id="59" name="五边形 58"/>
            <p:cNvSpPr/>
            <p:nvPr/>
          </p:nvSpPr>
          <p:spPr>
            <a:xfrm>
              <a:off x="-24" y="174"/>
              <a:ext cx="1547" cy="566"/>
            </a:xfrm>
            <a:prstGeom prst="homePlate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 flipV="1">
              <a:off x="-24" y="708"/>
              <a:ext cx="5906" cy="12"/>
            </a:xfrm>
            <a:prstGeom prst="line">
              <a:avLst/>
            </a:prstGeom>
            <a:ln w="28575" cmpd="dbl">
              <a:solidFill>
                <a:srgbClr val="F083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t>17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4945" y="965200"/>
            <a:ext cx="11802110" cy="626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b" anchorCtr="0">
            <a:no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dirty="0">
                <a:cs typeface="+mn-lt"/>
                <a:sym typeface="+mn-ea"/>
              </a:rPr>
              <a:t>Find the total sales revenue for each date from the orders in the database.</a:t>
            </a:r>
          </a:p>
        </p:txBody>
      </p:sp>
      <p:sp>
        <p:nvSpPr>
          <p:cNvPr id="31" name="标题 30"/>
          <p:cNvSpPr>
            <a:spLocks noGrp="1"/>
          </p:cNvSpPr>
          <p:nvPr>
            <p:ph type="title" hasCustomPrompt="1"/>
          </p:nvPr>
        </p:nvSpPr>
        <p:spPr>
          <a:xfrm>
            <a:off x="949325" y="88900"/>
            <a:ext cx="10850880" cy="417195"/>
          </a:xfrm>
        </p:spPr>
        <p:txBody>
          <a:bodyPr>
            <a:normAutofit fontScale="90000"/>
          </a:bodyPr>
          <a:lstStyle>
            <a:lvl1pPr>
              <a:defRPr/>
            </a:lvl1pPr>
          </a:lstStyle>
          <a:p>
            <a:r>
              <a:rPr lang="en-US" altLang="zh-CN" dirty="0"/>
              <a:t>Sample Queries Used for Daily Operations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4" y="2567532"/>
            <a:ext cx="9114262" cy="157602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643"/>
          <a:stretch>
            <a:fillRect/>
          </a:stretch>
        </p:blipFill>
        <p:spPr>
          <a:xfrm>
            <a:off x="8912225" y="2086610"/>
            <a:ext cx="3185160" cy="457263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-15240" y="110490"/>
            <a:ext cx="7452995" cy="359410"/>
            <a:chOff x="-24" y="174"/>
            <a:chExt cx="11737" cy="566"/>
          </a:xfrm>
        </p:grpSpPr>
        <p:sp>
          <p:nvSpPr>
            <p:cNvPr id="59" name="五边形 58"/>
            <p:cNvSpPr/>
            <p:nvPr/>
          </p:nvSpPr>
          <p:spPr>
            <a:xfrm>
              <a:off x="-24" y="174"/>
              <a:ext cx="1547" cy="566"/>
            </a:xfrm>
            <a:prstGeom prst="homePlate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 flipV="1">
              <a:off x="-24" y="698"/>
              <a:ext cx="11737" cy="22"/>
            </a:xfrm>
            <a:prstGeom prst="line">
              <a:avLst/>
            </a:prstGeom>
            <a:ln w="28575" cmpd="dbl">
              <a:solidFill>
                <a:srgbClr val="F083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6647" y="1119145"/>
            <a:ext cx="10969702" cy="476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b" anchorCtr="0">
            <a:no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dirty="0">
                <a:cs typeface="+mn-lt"/>
                <a:sym typeface="+mn-ea"/>
              </a:rPr>
              <a:t>Calculate the total number of orders for each express station.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786163"/>
            <a:ext cx="9172575" cy="15144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14" y="3509828"/>
            <a:ext cx="5201751" cy="2458083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895985" y="-1905"/>
            <a:ext cx="10850880" cy="50863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Sample Queries Used for Daily Operations</a:t>
            </a:r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-15240" y="110490"/>
            <a:ext cx="3750310" cy="359410"/>
            <a:chOff x="-24" y="174"/>
            <a:chExt cx="5906" cy="566"/>
          </a:xfrm>
        </p:grpSpPr>
        <p:sp>
          <p:nvSpPr>
            <p:cNvPr id="59" name="五边形 58"/>
            <p:cNvSpPr/>
            <p:nvPr/>
          </p:nvSpPr>
          <p:spPr>
            <a:xfrm>
              <a:off x="-24" y="174"/>
              <a:ext cx="1547" cy="566"/>
            </a:xfrm>
            <a:prstGeom prst="homePlate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 flipV="1">
              <a:off x="-24" y="708"/>
              <a:ext cx="5906" cy="12"/>
            </a:xfrm>
            <a:prstGeom prst="line">
              <a:avLst/>
            </a:prstGeom>
            <a:ln w="28575" cmpd="dbl">
              <a:solidFill>
                <a:srgbClr val="F083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48005" y="890270"/>
            <a:ext cx="11436985" cy="833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b" anchorCtr="0">
            <a:no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dirty="0">
                <a:cs typeface="+mn-lt"/>
                <a:sym typeface="+mn-ea"/>
              </a:rPr>
              <a:t>Calculate the daily wage for the salesperson named “Zhongli” on 2023/9/15, based on his salary and sales commission ratio.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27758" y="2116386"/>
            <a:ext cx="114367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 b="0" dirty="0">
                <a:effectLst/>
                <a:latin typeface="Consolas" panose="020B0609020204030204" pitchFamily="49" charset="0"/>
              </a:rPr>
              <a:t>Revenue = Salary * </a:t>
            </a: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WorkingHours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SalesCommissionRatio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 * (</a:t>
            </a:r>
            <a:r>
              <a:rPr lang="en-US" altLang="zh-CN" dirty="0">
                <a:latin typeface="Consolas" panose="020B0609020204030204" pitchFamily="49" charset="0"/>
              </a:rPr>
              <a:t>Money 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helped earned that day)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47" y="2633514"/>
            <a:ext cx="11428958" cy="13571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47" y="4131430"/>
            <a:ext cx="5231818" cy="196830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895985" y="-1905"/>
            <a:ext cx="10850880" cy="50863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Sample Queries Used for Daily Operations</a:t>
            </a:r>
            <a:endParaRPr 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-15240" y="110490"/>
            <a:ext cx="3750310" cy="359410"/>
            <a:chOff x="-24" y="174"/>
            <a:chExt cx="5906" cy="566"/>
          </a:xfrm>
        </p:grpSpPr>
        <p:sp>
          <p:nvSpPr>
            <p:cNvPr id="59" name="五边形 58"/>
            <p:cNvSpPr/>
            <p:nvPr/>
          </p:nvSpPr>
          <p:spPr>
            <a:xfrm>
              <a:off x="-24" y="174"/>
              <a:ext cx="1547" cy="566"/>
            </a:xfrm>
            <a:prstGeom prst="homePlate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 flipV="1">
              <a:off x="-24" y="708"/>
              <a:ext cx="5906" cy="12"/>
            </a:xfrm>
            <a:prstGeom prst="line">
              <a:avLst/>
            </a:prstGeom>
            <a:ln w="28575" cmpd="dbl">
              <a:solidFill>
                <a:srgbClr val="F083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-13335" y="-9525"/>
            <a:ext cx="2219325" cy="68948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694940" y="856615"/>
            <a:ext cx="7736840" cy="4570730"/>
            <a:chOff x="2126734" y="1308673"/>
            <a:chExt cx="7535439" cy="4451893"/>
          </a:xfrm>
        </p:grpSpPr>
        <p:sp>
          <p:nvSpPr>
            <p:cNvPr id="8" name="箭头: 五边形 7"/>
            <p:cNvSpPr/>
            <p:nvPr>
              <p:custDataLst>
                <p:tags r:id="rId2"/>
              </p:custDataLst>
            </p:nvPr>
          </p:nvSpPr>
          <p:spPr>
            <a:xfrm>
              <a:off x="2581830" y="1513162"/>
              <a:ext cx="7080343" cy="581337"/>
            </a:xfrm>
            <a:prstGeom prst="homePlat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cs typeface="+mn-lt"/>
                  <a:sym typeface="+mn-lt"/>
                </a:rPr>
                <a:t>Introduction and Motivation</a:t>
              </a:r>
            </a:p>
          </p:txBody>
        </p:sp>
        <p:sp>
          <p:nvSpPr>
            <p:cNvPr id="9" name="等腰三角形 8"/>
            <p:cNvSpPr/>
            <p:nvPr>
              <p:custDataLst>
                <p:tags r:id="rId3"/>
              </p:custDataLst>
            </p:nvPr>
          </p:nvSpPr>
          <p:spPr>
            <a:xfrm rot="19800000" flipH="1">
              <a:off x="2126734" y="1308673"/>
              <a:ext cx="910194" cy="78464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4"/>
              </p:custDataLst>
            </p:nvPr>
          </p:nvSpPr>
          <p:spPr bwMode="auto">
            <a:xfrm>
              <a:off x="2408267" y="1574269"/>
              <a:ext cx="508712" cy="466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000" b="1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1" name="箭头: 五边形 10"/>
            <p:cNvSpPr/>
            <p:nvPr>
              <p:custDataLst>
                <p:tags r:id="rId5"/>
              </p:custDataLst>
            </p:nvPr>
          </p:nvSpPr>
          <p:spPr>
            <a:xfrm>
              <a:off x="2581830" y="2429679"/>
              <a:ext cx="7080343" cy="581337"/>
            </a:xfrm>
            <a:prstGeom prst="homePlat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rmAutofit/>
            </a:bodyPr>
            <a:lstStyle/>
            <a:p>
              <a:pPr algn="ctr">
                <a:lnSpc>
                  <a:spcPct val="120000"/>
                </a:lnSpc>
                <a:buClrTx/>
                <a:buSzTx/>
                <a:buFontTx/>
              </a:pPr>
              <a:r>
                <a:rPr lang="en-US" altLang="zh-CN" sz="2400" b="1" dirty="0">
                  <a:solidFill>
                    <a:schemeClr val="tx1"/>
                  </a:solidFill>
                  <a:cs typeface="+mn-lt"/>
                  <a:sym typeface="+mn-lt"/>
                </a:rPr>
                <a:t>ER Diagram Design</a:t>
              </a:r>
            </a:p>
          </p:txBody>
        </p:sp>
        <p:sp>
          <p:nvSpPr>
            <p:cNvPr id="12" name="等腰三角形 11"/>
            <p:cNvSpPr/>
            <p:nvPr>
              <p:custDataLst>
                <p:tags r:id="rId6"/>
              </p:custDataLst>
            </p:nvPr>
          </p:nvSpPr>
          <p:spPr>
            <a:xfrm rot="19800000" flipH="1">
              <a:off x="2126734" y="2225190"/>
              <a:ext cx="910194" cy="78464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7"/>
              </p:custDataLst>
            </p:nvPr>
          </p:nvSpPr>
          <p:spPr bwMode="auto">
            <a:xfrm>
              <a:off x="2408267" y="2490787"/>
              <a:ext cx="508712" cy="466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000" b="1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4" name="箭头: 五边形 13"/>
            <p:cNvSpPr/>
            <p:nvPr>
              <p:custDataLst>
                <p:tags r:id="rId8"/>
              </p:custDataLst>
            </p:nvPr>
          </p:nvSpPr>
          <p:spPr>
            <a:xfrm>
              <a:off x="2581830" y="3346196"/>
              <a:ext cx="7080343" cy="581337"/>
            </a:xfrm>
            <a:prstGeom prst="homePlat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cs typeface="+mn-lt"/>
                  <a:sym typeface="+mn-lt"/>
                </a:rPr>
                <a:t>Database Setup</a:t>
              </a:r>
            </a:p>
          </p:txBody>
        </p:sp>
        <p:sp>
          <p:nvSpPr>
            <p:cNvPr id="15" name="等腰三角形 14"/>
            <p:cNvSpPr/>
            <p:nvPr>
              <p:custDataLst>
                <p:tags r:id="rId9"/>
              </p:custDataLst>
            </p:nvPr>
          </p:nvSpPr>
          <p:spPr>
            <a:xfrm rot="19800000" flipH="1">
              <a:off x="2126734" y="3141707"/>
              <a:ext cx="910194" cy="78464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10"/>
              </p:custDataLst>
            </p:nvPr>
          </p:nvSpPr>
          <p:spPr bwMode="auto">
            <a:xfrm>
              <a:off x="2408267" y="3407304"/>
              <a:ext cx="508712" cy="466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000" b="1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17" name="箭头: 五边形 16"/>
            <p:cNvSpPr/>
            <p:nvPr>
              <p:custDataLst>
                <p:tags r:id="rId11"/>
              </p:custDataLst>
            </p:nvPr>
          </p:nvSpPr>
          <p:spPr>
            <a:xfrm>
              <a:off x="2581830" y="4262713"/>
              <a:ext cx="7080343" cy="581337"/>
            </a:xfrm>
            <a:prstGeom prst="homePlat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cs typeface="+mn-lt"/>
                  <a:sym typeface="+mn-lt"/>
                </a:rPr>
                <a:t>Sample Queries</a:t>
              </a:r>
            </a:p>
          </p:txBody>
        </p:sp>
        <p:sp>
          <p:nvSpPr>
            <p:cNvPr id="18" name="等腰三角形 17"/>
            <p:cNvSpPr/>
            <p:nvPr>
              <p:custDataLst>
                <p:tags r:id="rId12"/>
              </p:custDataLst>
            </p:nvPr>
          </p:nvSpPr>
          <p:spPr>
            <a:xfrm rot="19800000" flipH="1">
              <a:off x="2126734" y="4058224"/>
              <a:ext cx="910194" cy="78464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>
              <p:custDataLst>
                <p:tags r:id="rId13"/>
              </p:custDataLst>
            </p:nvPr>
          </p:nvSpPr>
          <p:spPr bwMode="auto">
            <a:xfrm>
              <a:off x="2408267" y="4323821"/>
              <a:ext cx="508712" cy="466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000" b="1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20" name="箭头: 五边形 19"/>
            <p:cNvSpPr/>
            <p:nvPr>
              <p:custDataLst>
                <p:tags r:id="rId14"/>
              </p:custDataLst>
            </p:nvPr>
          </p:nvSpPr>
          <p:spPr>
            <a:xfrm>
              <a:off x="2581830" y="5179229"/>
              <a:ext cx="7080343" cy="581337"/>
            </a:xfrm>
            <a:prstGeom prst="homePlat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cs typeface="+mn-lt"/>
                  <a:sym typeface="+mn-lt"/>
                </a:rPr>
                <a:t>Webset Display</a:t>
              </a:r>
            </a:p>
          </p:txBody>
        </p:sp>
        <p:sp>
          <p:nvSpPr>
            <p:cNvPr id="21" name="等腰三角形 20"/>
            <p:cNvSpPr/>
            <p:nvPr>
              <p:custDataLst>
                <p:tags r:id="rId15"/>
              </p:custDataLst>
            </p:nvPr>
          </p:nvSpPr>
          <p:spPr>
            <a:xfrm rot="19800000" flipH="1">
              <a:off x="2126734" y="4974740"/>
              <a:ext cx="910194" cy="78464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>
              <p:custDataLst>
                <p:tags r:id="rId16"/>
              </p:custDataLst>
            </p:nvPr>
          </p:nvSpPr>
          <p:spPr bwMode="auto">
            <a:xfrm>
              <a:off x="2408267" y="5240336"/>
              <a:ext cx="508712" cy="466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000" b="1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7180" y="415290"/>
            <a:ext cx="1659890" cy="6231890"/>
          </a:xfrm>
          <a:prstGeom prst="rect">
            <a:avLst/>
          </a:prstGeom>
        </p:spPr>
        <p:txBody>
          <a:bodyPr vert="eaVert" wrap="square">
            <a:sp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algn="l"/>
            <a:r>
              <a:rPr lang="en-US" altLang="zh-CN" sz="9600" b="1">
                <a:solidFill>
                  <a:schemeClr val="bg1"/>
                </a:solidFill>
                <a:latin typeface="+mj-lt"/>
                <a:cs typeface="+mj-lt"/>
              </a:rPr>
              <a:t>CONTENT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314575" y="-17780"/>
            <a:ext cx="9525" cy="69246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4708780"/>
            <a:ext cx="9636670" cy="18983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9924" y="1067370"/>
            <a:ext cx="11436718" cy="842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b" anchorCtr="0">
            <a:normAutofit lnSpcReduction="10000"/>
          </a:bodyPr>
          <a:lstStyle/>
          <a:p>
            <a:r>
              <a:rPr lang="en-US" altLang="zh-CN" sz="2600" dirty="0">
                <a:latin typeface="Consolas" panose="020B0609020204030204" pitchFamily="49" charset="0"/>
              </a:rPr>
              <a:t>Detect anomaly records for </a:t>
            </a:r>
            <a:r>
              <a:rPr lang="en-US" altLang="zh-CN" sz="2600" dirty="0" err="1">
                <a:latin typeface="Consolas" panose="020B0609020204030204" pitchFamily="49" charset="0"/>
              </a:rPr>
              <a:t>TotalPrice</a:t>
            </a:r>
            <a:r>
              <a:rPr lang="en-US" altLang="zh-CN" sz="2600" dirty="0">
                <a:latin typeface="Consolas" panose="020B0609020204030204" pitchFamily="49" charset="0"/>
              </a:rPr>
              <a:t> in the </a:t>
            </a:r>
            <a:r>
              <a:rPr lang="en-US" altLang="zh-CN" sz="2600" dirty="0" err="1">
                <a:latin typeface="Consolas" panose="020B0609020204030204" pitchFamily="49" charset="0"/>
              </a:rPr>
              <a:t>Porder</a:t>
            </a:r>
            <a:r>
              <a:rPr lang="en-US" altLang="zh-CN" sz="2600" dirty="0">
                <a:latin typeface="Consolas" panose="020B0609020204030204" pitchFamily="49" charset="0"/>
              </a:rPr>
              <a:t> table and show the </a:t>
            </a:r>
            <a:r>
              <a:rPr lang="en-US" altLang="zh-CN" sz="2600" dirty="0" err="1">
                <a:latin typeface="Consolas" panose="020B0609020204030204" pitchFamily="49" charset="0"/>
              </a:rPr>
              <a:t>Saleperson</a:t>
            </a:r>
            <a:r>
              <a:rPr lang="en-US" altLang="zh-CN" sz="2600" dirty="0">
                <a:latin typeface="Consolas" panose="020B0609020204030204" pitchFamily="49" charset="0"/>
              </a:rPr>
              <a:t> who processed it.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986538"/>
            <a:ext cx="6415307" cy="2645127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CSC3170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95985" y="-1905"/>
            <a:ext cx="10850880" cy="50863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Sample Queries Used for Daily Operations</a:t>
            </a:r>
            <a:endParaRPr 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-15240" y="110490"/>
            <a:ext cx="3750310" cy="359410"/>
            <a:chOff x="-24" y="174"/>
            <a:chExt cx="5906" cy="566"/>
          </a:xfrm>
        </p:grpSpPr>
        <p:sp>
          <p:nvSpPr>
            <p:cNvPr id="59" name="五边形 58"/>
            <p:cNvSpPr/>
            <p:nvPr/>
          </p:nvSpPr>
          <p:spPr>
            <a:xfrm>
              <a:off x="-24" y="174"/>
              <a:ext cx="1547" cy="566"/>
            </a:xfrm>
            <a:prstGeom prst="homePlate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 flipV="1">
              <a:off x="-24" y="708"/>
              <a:ext cx="5906" cy="12"/>
            </a:xfrm>
            <a:prstGeom prst="line">
              <a:avLst/>
            </a:prstGeom>
            <a:ln w="28575" cmpd="dbl">
              <a:solidFill>
                <a:srgbClr val="F083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t>21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9924" y="1084217"/>
            <a:ext cx="11436718" cy="8752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b" anchorCtr="0">
            <a:no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dirty="0">
                <a:cs typeface="+mn-lt"/>
                <a:sym typeface="+mn-ea"/>
              </a:rPr>
              <a:t>Select active users based on their number of orders (order count above average).</a:t>
            </a:r>
          </a:p>
        </p:txBody>
      </p:sp>
      <p:sp>
        <p:nvSpPr>
          <p:cNvPr id="31" name="标题 30"/>
          <p:cNvSpPr>
            <a:spLocks noGrp="1"/>
          </p:cNvSpPr>
          <p:nvPr>
            <p:ph type="title" hasCustomPrompt="1"/>
          </p:nvPr>
        </p:nvSpPr>
        <p:spPr>
          <a:xfrm>
            <a:off x="984250" y="-4445"/>
            <a:ext cx="10850880" cy="5187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Sample Queries for Data Mining Purposes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2527272"/>
            <a:ext cx="7679999" cy="3337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46"/>
          <a:stretch>
            <a:fillRect/>
          </a:stretch>
        </p:blipFill>
        <p:spPr>
          <a:xfrm>
            <a:off x="7981950" y="2237105"/>
            <a:ext cx="4210050" cy="420941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-15240" y="110490"/>
            <a:ext cx="3750310" cy="359410"/>
            <a:chOff x="-24" y="174"/>
            <a:chExt cx="5906" cy="566"/>
          </a:xfrm>
        </p:grpSpPr>
        <p:sp>
          <p:nvSpPr>
            <p:cNvPr id="59" name="五边形 58"/>
            <p:cNvSpPr/>
            <p:nvPr/>
          </p:nvSpPr>
          <p:spPr>
            <a:xfrm>
              <a:off x="-24" y="174"/>
              <a:ext cx="1547" cy="566"/>
            </a:xfrm>
            <a:prstGeom prst="homePlate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 flipV="1">
              <a:off x="-24" y="708"/>
              <a:ext cx="5906" cy="12"/>
            </a:xfrm>
            <a:prstGeom prst="line">
              <a:avLst/>
            </a:prstGeom>
            <a:ln w="28575" cmpd="dbl">
              <a:solidFill>
                <a:srgbClr val="F083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60" y="563889"/>
            <a:ext cx="10268600" cy="37982703"/>
          </a:xfrm>
          <a:prstGeom prst="rect">
            <a:avLst/>
          </a:prstGeom>
        </p:spPr>
      </p:pic>
      <p:sp>
        <p:nvSpPr>
          <p:cNvPr id="31" name="标题 30"/>
          <p:cNvSpPr>
            <a:spLocks noGrp="1"/>
          </p:cNvSpPr>
          <p:nvPr>
            <p:ph type="title" hasCustomPrompt="1"/>
          </p:nvPr>
        </p:nvSpPr>
        <p:spPr>
          <a:xfrm>
            <a:off x="960755" y="11430"/>
            <a:ext cx="10850880" cy="481330"/>
          </a:xfrm>
        </p:spPr>
        <p:txBody>
          <a:bodyPr>
            <a:normAutofit fontScale="90000"/>
          </a:bodyPr>
          <a:lstStyle>
            <a:lvl1pPr>
              <a:defRPr/>
            </a:lvl1pPr>
          </a:lstStyle>
          <a:p>
            <a:r>
              <a:rPr lang="en-US" altLang="zh-CN" dirty="0"/>
              <a:t>Prompts That Guide ChatGPT to Accurately Generate Queries</a:t>
            </a:r>
            <a:endParaRPr lang="en-US" dirty="0"/>
          </a:p>
        </p:txBody>
      </p:sp>
      <p:sp>
        <p:nvSpPr>
          <p:cNvPr id="41" name="矩形 40"/>
          <p:cNvSpPr/>
          <p:nvPr/>
        </p:nvSpPr>
        <p:spPr>
          <a:xfrm>
            <a:off x="1417774" y="1023711"/>
            <a:ext cx="9522822" cy="666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15240" y="110490"/>
            <a:ext cx="3750310" cy="359410"/>
            <a:chOff x="-24" y="174"/>
            <a:chExt cx="5906" cy="566"/>
          </a:xfrm>
        </p:grpSpPr>
        <p:sp>
          <p:nvSpPr>
            <p:cNvPr id="59" name="五边形 58"/>
            <p:cNvSpPr/>
            <p:nvPr/>
          </p:nvSpPr>
          <p:spPr>
            <a:xfrm>
              <a:off x="-24" y="174"/>
              <a:ext cx="1547" cy="566"/>
            </a:xfrm>
            <a:prstGeom prst="homePlate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 flipV="1">
              <a:off x="-24" y="708"/>
              <a:ext cx="5906" cy="12"/>
            </a:xfrm>
            <a:prstGeom prst="line">
              <a:avLst/>
            </a:prstGeom>
            <a:ln w="28575" cmpd="dbl">
              <a:solidFill>
                <a:srgbClr val="F083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0.00013 -5.2 " pathEditMode="relative" rAng="0" ptsTypes="AA">
                                      <p:cBhvr>
                                        <p:cTn id="11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00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41" grpId="1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26" y="1245966"/>
            <a:ext cx="9840757" cy="608774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9925" y="675005"/>
            <a:ext cx="11436985" cy="572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b" anchorCtr="0">
            <a:noAutofit/>
          </a:bodyPr>
          <a:lstStyle/>
          <a:p>
            <a:r>
              <a:rPr lang="en-US" altLang="zh-CN" sz="2800" dirty="0">
                <a:cs typeface="+mn-lt"/>
              </a:rPr>
              <a:t>Select the users who contributes to the total revenue above average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804852" y="1961787"/>
            <a:ext cx="9076508" cy="644434"/>
            <a:chOff x="1804852" y="2867297"/>
            <a:chExt cx="9076508" cy="64443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0038806" y="2867297"/>
              <a:ext cx="84255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804852" y="3209108"/>
              <a:ext cx="852133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04852" y="3511731"/>
              <a:ext cx="64835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960755" y="11430"/>
            <a:ext cx="10850880" cy="481330"/>
          </a:xfrm>
        </p:spPr>
        <p:txBody>
          <a:bodyPr>
            <a:normAutofit fontScale="90000"/>
          </a:bodyPr>
          <a:lstStyle>
            <a:lvl1pPr>
              <a:defRPr/>
            </a:lvl1pPr>
          </a:lstStyle>
          <a:p>
            <a:r>
              <a:rPr lang="en-US" altLang="zh-CN" dirty="0"/>
              <a:t>Prompts That Guide ChatGPT to Accurately Generate Queries</a:t>
            </a:r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-15240" y="110490"/>
            <a:ext cx="3750310" cy="359410"/>
            <a:chOff x="-24" y="174"/>
            <a:chExt cx="5906" cy="566"/>
          </a:xfrm>
        </p:grpSpPr>
        <p:sp>
          <p:nvSpPr>
            <p:cNvPr id="59" name="五边形 58"/>
            <p:cNvSpPr/>
            <p:nvPr/>
          </p:nvSpPr>
          <p:spPr>
            <a:xfrm>
              <a:off x="-24" y="174"/>
              <a:ext cx="1547" cy="566"/>
            </a:xfrm>
            <a:prstGeom prst="homePlate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 flipV="1">
              <a:off x="-24" y="708"/>
              <a:ext cx="5906" cy="12"/>
            </a:xfrm>
            <a:prstGeom prst="line">
              <a:avLst/>
            </a:prstGeom>
            <a:ln w="28575" cmpd="dbl">
              <a:solidFill>
                <a:srgbClr val="F083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0.00013 -0.38055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02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文本框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065" y="544326"/>
            <a:ext cx="8994279" cy="107782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</p:pic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960755" y="11430"/>
            <a:ext cx="10850880" cy="481330"/>
          </a:xfrm>
        </p:spPr>
        <p:txBody>
          <a:bodyPr>
            <a:normAutofit fontScale="90000"/>
          </a:bodyPr>
          <a:lstStyle>
            <a:lvl1pPr>
              <a:defRPr/>
            </a:lvl1pPr>
          </a:lstStyle>
          <a:p>
            <a:r>
              <a:rPr lang="en-US" altLang="zh-CN" dirty="0"/>
              <a:t>Prompts That Guide ChatGPT to Accurately Generate Queries</a:t>
            </a:r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-15240" y="110490"/>
            <a:ext cx="3750310" cy="359410"/>
            <a:chOff x="-24" y="174"/>
            <a:chExt cx="5906" cy="566"/>
          </a:xfrm>
        </p:grpSpPr>
        <p:sp>
          <p:nvSpPr>
            <p:cNvPr id="59" name="五边形 58"/>
            <p:cNvSpPr/>
            <p:nvPr/>
          </p:nvSpPr>
          <p:spPr>
            <a:xfrm>
              <a:off x="-24" y="174"/>
              <a:ext cx="1547" cy="566"/>
            </a:xfrm>
            <a:prstGeom prst="homePlate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 flipV="1">
              <a:off x="-24" y="708"/>
              <a:ext cx="5906" cy="12"/>
            </a:xfrm>
            <a:prstGeom prst="line">
              <a:avLst/>
            </a:prstGeom>
            <a:ln w="28575" cmpd="dbl">
              <a:solidFill>
                <a:srgbClr val="F083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0.00013 -0.827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44" y="1034614"/>
            <a:ext cx="9680521" cy="4948039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960755" y="11430"/>
            <a:ext cx="10850880" cy="481330"/>
          </a:xfrm>
        </p:spPr>
        <p:txBody>
          <a:bodyPr>
            <a:normAutofit fontScale="90000"/>
          </a:bodyPr>
          <a:lstStyle>
            <a:lvl1pPr>
              <a:defRPr/>
            </a:lvl1pPr>
          </a:lstStyle>
          <a:p>
            <a:r>
              <a:rPr lang="en-US" altLang="zh-CN" dirty="0"/>
              <a:t>Prompts That Guide ChatGPT to Accurately Generate Queries</a:t>
            </a:r>
            <a:endParaRPr 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-15240" y="110490"/>
            <a:ext cx="3750310" cy="359410"/>
            <a:chOff x="-24" y="174"/>
            <a:chExt cx="5906" cy="566"/>
          </a:xfrm>
        </p:grpSpPr>
        <p:sp>
          <p:nvSpPr>
            <p:cNvPr id="59" name="五边形 58"/>
            <p:cNvSpPr/>
            <p:nvPr/>
          </p:nvSpPr>
          <p:spPr>
            <a:xfrm>
              <a:off x="-24" y="174"/>
              <a:ext cx="1547" cy="566"/>
            </a:xfrm>
            <a:prstGeom prst="homePlate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 flipV="1">
              <a:off x="-24" y="708"/>
              <a:ext cx="5906" cy="12"/>
            </a:xfrm>
            <a:prstGeom prst="line">
              <a:avLst/>
            </a:prstGeom>
            <a:ln w="28575" cmpd="dbl">
              <a:solidFill>
                <a:srgbClr val="F083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4628"/>
          <a:stretch>
            <a:fillRect/>
          </a:stretch>
        </p:blipFill>
        <p:spPr>
          <a:xfrm>
            <a:off x="1062914" y="1657203"/>
            <a:ext cx="4154231" cy="47478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890" y="1772683"/>
            <a:ext cx="6052217" cy="463256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4355" y="831215"/>
            <a:ext cx="11436985" cy="487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b" anchorCtr="0">
            <a:no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dirty="0">
                <a:cs typeface="+mn-lt"/>
                <a:sym typeface="+mn-ea"/>
              </a:rPr>
              <a:t>Select the users who contributes to the total revenue above average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960755" y="11430"/>
            <a:ext cx="10850880" cy="481330"/>
          </a:xfrm>
        </p:spPr>
        <p:txBody>
          <a:bodyPr>
            <a:normAutofit fontScale="90000"/>
          </a:bodyPr>
          <a:lstStyle>
            <a:lvl1pPr>
              <a:defRPr/>
            </a:lvl1pPr>
          </a:lstStyle>
          <a:p>
            <a:r>
              <a:rPr lang="en-US" altLang="zh-CN" dirty="0"/>
              <a:t>Prompts That Guide ChatGPT to Accurately Generate Queries</a:t>
            </a:r>
            <a:endParaRPr 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-15240" y="110490"/>
            <a:ext cx="3750310" cy="359410"/>
            <a:chOff x="-24" y="174"/>
            <a:chExt cx="5906" cy="566"/>
          </a:xfrm>
        </p:grpSpPr>
        <p:sp>
          <p:nvSpPr>
            <p:cNvPr id="59" name="五边形 58"/>
            <p:cNvSpPr/>
            <p:nvPr/>
          </p:nvSpPr>
          <p:spPr>
            <a:xfrm>
              <a:off x="-24" y="174"/>
              <a:ext cx="1547" cy="566"/>
            </a:xfrm>
            <a:prstGeom prst="homePlate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 flipV="1">
              <a:off x="-24" y="708"/>
              <a:ext cx="5906" cy="12"/>
            </a:xfrm>
            <a:prstGeom prst="line">
              <a:avLst/>
            </a:prstGeom>
            <a:ln w="28575" cmpd="dbl">
              <a:solidFill>
                <a:srgbClr val="F083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64025" y="3335020"/>
            <a:ext cx="7541260" cy="895350"/>
          </a:xfrm>
        </p:spPr>
        <p:txBody>
          <a:bodyPr/>
          <a:lstStyle/>
          <a:p>
            <a:r>
              <a:rPr lang="en-US" altLang="zh-CN" sz="4400" dirty="0">
                <a:latin typeface="+mn-lt"/>
                <a:ea typeface="+mn-ea"/>
                <a:cs typeface="+mn-ea"/>
                <a:sym typeface="+mn-lt"/>
              </a:rPr>
              <a:t>Webset Display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44035" y="1645285"/>
            <a:ext cx="1665605" cy="147129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noAutofit/>
          </a:bodyPr>
          <a:lstStyle/>
          <a:p>
            <a:r>
              <a:rPr lang="en-US" altLang="zh-CN" sz="3200" spc="100" dirty="0">
                <a:solidFill>
                  <a:schemeClr val="accent4"/>
                </a:solidFill>
                <a:cs typeface="+mn-ea"/>
                <a:sym typeface="+mn-lt"/>
              </a:rPr>
              <a:t>05</a:t>
            </a:r>
            <a:endParaRPr lang="zh-CN" altLang="en-US" sz="3200" spc="10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370070" y="3200400"/>
            <a:ext cx="5933440" cy="1016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467350" y="4354830"/>
            <a:ext cx="5943600" cy="3429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微信图片_202404242223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245" y="2150745"/>
            <a:ext cx="2000250" cy="1835150"/>
          </a:xfrm>
          <a:prstGeom prst="rect">
            <a:avLst/>
          </a:prstGeom>
        </p:spPr>
      </p:pic>
      <p:pic>
        <p:nvPicPr>
          <p:cNvPr id="3" name="图片 2" descr="微信图片_20240424222306"/>
          <p:cNvPicPr>
            <a:picLocks noChangeAspect="1"/>
          </p:cNvPicPr>
          <p:nvPr/>
        </p:nvPicPr>
        <p:blipFill>
          <a:blip r:embed="rId3"/>
          <a:srcRect r="176" b="5991"/>
          <a:stretch>
            <a:fillRect/>
          </a:stretch>
        </p:blipFill>
        <p:spPr>
          <a:xfrm>
            <a:off x="3281680" y="2143760"/>
            <a:ext cx="2038985" cy="1920875"/>
          </a:xfrm>
          <a:prstGeom prst="rect">
            <a:avLst/>
          </a:prstGeom>
        </p:spPr>
      </p:pic>
      <p:pic>
        <p:nvPicPr>
          <p:cNvPr id="6" name="图片 5" descr="微信图片_202404242223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555" y="2254885"/>
            <a:ext cx="1791970" cy="1809750"/>
          </a:xfrm>
          <a:prstGeom prst="rect">
            <a:avLst/>
          </a:prstGeom>
        </p:spPr>
      </p:pic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227326" y="1210310"/>
            <a:ext cx="11861169" cy="3806190"/>
            <a:chOff x="1273990" y="2088271"/>
            <a:chExt cx="9709513" cy="3115634"/>
          </a:xfrm>
        </p:grpSpPr>
        <p:sp>
          <p:nvSpPr>
            <p:cNvPr id="29" name="任意多边形: 形状 28"/>
            <p:cNvSpPr/>
            <p:nvPr/>
          </p:nvSpPr>
          <p:spPr>
            <a:xfrm>
              <a:off x="2891118" y="4659683"/>
              <a:ext cx="1382172" cy="529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246" extrusionOk="0">
                  <a:moveTo>
                    <a:pt x="0" y="949"/>
                  </a:moveTo>
                  <a:lnTo>
                    <a:pt x="652" y="0"/>
                  </a:lnTo>
                  <a:cubicBezTo>
                    <a:pt x="3871" y="14536"/>
                    <a:pt x="11077" y="19627"/>
                    <a:pt x="16746" y="11373"/>
                  </a:cubicBezTo>
                  <a:cubicBezTo>
                    <a:pt x="18232" y="9210"/>
                    <a:pt x="19516" y="6246"/>
                    <a:pt x="20511" y="2686"/>
                  </a:cubicBezTo>
                  <a:lnTo>
                    <a:pt x="20078" y="2056"/>
                  </a:lnTo>
                  <a:lnTo>
                    <a:pt x="21508" y="475"/>
                  </a:lnTo>
                  <a:lnTo>
                    <a:pt x="21600" y="4271"/>
                  </a:lnTo>
                  <a:lnTo>
                    <a:pt x="21167" y="3640"/>
                  </a:lnTo>
                  <a:cubicBezTo>
                    <a:pt x="17163" y="18155"/>
                    <a:pt x="9329" y="21600"/>
                    <a:pt x="3668" y="11335"/>
                  </a:cubicBezTo>
                  <a:cubicBezTo>
                    <a:pt x="2163" y="8605"/>
                    <a:pt x="910" y="5060"/>
                    <a:pt x="0" y="9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  <a:miter lim="400000"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00000"/>
                </a:lnSpc>
                <a:defRPr sz="3200" b="0" spc="0"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5419986" y="2088271"/>
              <a:ext cx="1589056" cy="583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050" extrusionOk="0">
                  <a:moveTo>
                    <a:pt x="0" y="16210"/>
                  </a:moveTo>
                  <a:cubicBezTo>
                    <a:pt x="3419" y="835"/>
                    <a:pt x="11072" y="-4550"/>
                    <a:pt x="17092" y="4181"/>
                  </a:cubicBezTo>
                  <a:cubicBezTo>
                    <a:pt x="18733" y="6560"/>
                    <a:pt x="20142" y="9855"/>
                    <a:pt x="21215" y="13819"/>
                  </a:cubicBezTo>
                  <a:lnTo>
                    <a:pt x="21600" y="13261"/>
                  </a:lnTo>
                  <a:lnTo>
                    <a:pt x="21513" y="16630"/>
                  </a:lnTo>
                  <a:lnTo>
                    <a:pt x="20248" y="15221"/>
                  </a:lnTo>
                  <a:lnTo>
                    <a:pt x="20633" y="14663"/>
                  </a:lnTo>
                  <a:cubicBezTo>
                    <a:pt x="16879" y="938"/>
                    <a:pt x="9479" y="-2418"/>
                    <a:pt x="4105" y="7168"/>
                  </a:cubicBezTo>
                  <a:cubicBezTo>
                    <a:pt x="2656" y="9751"/>
                    <a:pt x="1452" y="13127"/>
                    <a:pt x="579" y="170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  <a:miter lim="400000"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00000"/>
                </a:lnSpc>
                <a:defRPr sz="3200" b="0" spc="0"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7948856" y="4659683"/>
              <a:ext cx="1389969" cy="544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246" extrusionOk="0">
                  <a:moveTo>
                    <a:pt x="0" y="949"/>
                  </a:moveTo>
                  <a:lnTo>
                    <a:pt x="652" y="0"/>
                  </a:lnTo>
                  <a:cubicBezTo>
                    <a:pt x="3871" y="14536"/>
                    <a:pt x="11077" y="19627"/>
                    <a:pt x="16746" y="11373"/>
                  </a:cubicBezTo>
                  <a:cubicBezTo>
                    <a:pt x="18232" y="9210"/>
                    <a:pt x="19516" y="6246"/>
                    <a:pt x="20511" y="2686"/>
                  </a:cubicBezTo>
                  <a:lnTo>
                    <a:pt x="20078" y="2056"/>
                  </a:lnTo>
                  <a:lnTo>
                    <a:pt x="21508" y="475"/>
                  </a:lnTo>
                  <a:lnTo>
                    <a:pt x="21600" y="4271"/>
                  </a:lnTo>
                  <a:lnTo>
                    <a:pt x="21167" y="3640"/>
                  </a:lnTo>
                  <a:cubicBezTo>
                    <a:pt x="17163" y="18155"/>
                    <a:pt x="9329" y="21600"/>
                    <a:pt x="3668" y="11335"/>
                  </a:cubicBezTo>
                  <a:cubicBezTo>
                    <a:pt x="2163" y="8605"/>
                    <a:pt x="910" y="5060"/>
                    <a:pt x="0" y="9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  <a:miter lim="400000"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00000"/>
                </a:lnSpc>
                <a:defRPr sz="3200" b="0" spc="0"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273990" y="2792846"/>
              <a:ext cx="2122642" cy="1974985"/>
              <a:chOff x="1273990" y="2792845"/>
              <a:chExt cx="2122642" cy="1974985"/>
            </a:xfrm>
          </p:grpSpPr>
          <p:sp>
            <p:nvSpPr>
              <p:cNvPr id="22" name="矩形: 圆角 21"/>
              <p:cNvSpPr/>
              <p:nvPr/>
            </p:nvSpPr>
            <p:spPr>
              <a:xfrm>
                <a:off x="1273990" y="2792845"/>
                <a:ext cx="1705964" cy="1705964"/>
              </a:xfrm>
              <a:prstGeom prst="roundRect">
                <a:avLst>
                  <a:gd name="adj" fmla="val 6535"/>
                </a:avLst>
              </a:prstGeom>
              <a:noFill/>
              <a:ln w="12700">
                <a:solidFill>
                  <a:schemeClr val="accent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矩形: 圆角 22"/>
              <p:cNvSpPr/>
              <p:nvPr/>
            </p:nvSpPr>
            <p:spPr>
              <a:xfrm>
                <a:off x="1951721" y="4215234"/>
                <a:ext cx="1444911" cy="552596"/>
              </a:xfrm>
              <a:prstGeom prst="roundRect">
                <a:avLst>
                  <a:gd name="adj" fmla="val 6535"/>
                </a:avLst>
              </a:pr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b="1" i="1" dirty="0">
                    <a:cs typeface="+mn-ea"/>
                    <a:sym typeface="+mn-lt"/>
                  </a:rPr>
                  <a:t>MySQL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737454" y="2509271"/>
              <a:ext cx="2188135" cy="1982262"/>
              <a:chOff x="3737454" y="2509270"/>
              <a:chExt cx="2188135" cy="1982262"/>
            </a:xfrm>
          </p:grpSpPr>
          <p:sp>
            <p:nvSpPr>
              <p:cNvPr id="19" name="矩形: 圆角 18"/>
              <p:cNvSpPr/>
              <p:nvPr/>
            </p:nvSpPr>
            <p:spPr>
              <a:xfrm>
                <a:off x="3737454" y="2785568"/>
                <a:ext cx="1705964" cy="1705964"/>
              </a:xfrm>
              <a:prstGeom prst="roundRect">
                <a:avLst>
                  <a:gd name="adj" fmla="val 6535"/>
                </a:avLst>
              </a:prstGeom>
              <a:noFill/>
              <a:ln w="12700">
                <a:solidFill>
                  <a:schemeClr val="accent2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矩形: 圆角 19"/>
              <p:cNvSpPr/>
              <p:nvPr/>
            </p:nvSpPr>
            <p:spPr>
              <a:xfrm>
                <a:off x="4480678" y="2509270"/>
                <a:ext cx="1444911" cy="552596"/>
              </a:xfrm>
              <a:prstGeom prst="roundRect">
                <a:avLst>
                  <a:gd name="adj" fmla="val 6535"/>
                </a:avLst>
              </a:prstGeom>
              <a:solidFill>
                <a:schemeClr val="accent2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b="1" i="1" dirty="0">
                    <a:cs typeface="+mn-ea"/>
                    <a:sym typeface="+mn-lt"/>
                  </a:rPr>
                  <a:t>Maven</a:t>
                </a: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6266411" y="2785569"/>
              <a:ext cx="2188135" cy="1982262"/>
              <a:chOff x="6266411" y="2785568"/>
              <a:chExt cx="2188135" cy="1982262"/>
            </a:xfrm>
          </p:grpSpPr>
          <p:sp>
            <p:nvSpPr>
              <p:cNvPr id="16" name="矩形: 圆角 15"/>
              <p:cNvSpPr/>
              <p:nvPr/>
            </p:nvSpPr>
            <p:spPr>
              <a:xfrm>
                <a:off x="6266411" y="2785568"/>
                <a:ext cx="1705964" cy="1705964"/>
              </a:xfrm>
              <a:prstGeom prst="roundRect">
                <a:avLst>
                  <a:gd name="adj" fmla="val 6535"/>
                </a:avLst>
              </a:prstGeom>
              <a:noFill/>
              <a:ln w="12700">
                <a:solidFill>
                  <a:schemeClr val="accent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矩形: 圆角 16"/>
              <p:cNvSpPr/>
              <p:nvPr/>
            </p:nvSpPr>
            <p:spPr>
              <a:xfrm>
                <a:off x="7009635" y="4215234"/>
                <a:ext cx="1444911" cy="552596"/>
              </a:xfrm>
              <a:prstGeom prst="roundRect">
                <a:avLst>
                  <a:gd name="adj" fmla="val 6535"/>
                </a:avLst>
              </a:pr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b="1" i="1" dirty="0">
                    <a:cs typeface="+mn-ea"/>
                    <a:sym typeface="+mn-lt"/>
                  </a:rPr>
                  <a:t>IDEA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795368" y="2509271"/>
              <a:ext cx="2188135" cy="1982262"/>
              <a:chOff x="8795368" y="2509270"/>
              <a:chExt cx="2188135" cy="1982262"/>
            </a:xfrm>
          </p:grpSpPr>
          <p:sp>
            <p:nvSpPr>
              <p:cNvPr id="13" name="矩形: 圆角 12"/>
              <p:cNvSpPr/>
              <p:nvPr/>
            </p:nvSpPr>
            <p:spPr>
              <a:xfrm>
                <a:off x="8795368" y="2785568"/>
                <a:ext cx="1705964" cy="1705964"/>
              </a:xfrm>
              <a:prstGeom prst="roundRect">
                <a:avLst>
                  <a:gd name="adj" fmla="val 6535"/>
                </a:avLst>
              </a:prstGeom>
              <a:noFill/>
              <a:ln w="12700">
                <a:solidFill>
                  <a:schemeClr val="accent2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矩形: 圆角 13"/>
              <p:cNvSpPr/>
              <p:nvPr/>
            </p:nvSpPr>
            <p:spPr>
              <a:xfrm>
                <a:off x="9538592" y="2509270"/>
                <a:ext cx="1444911" cy="552596"/>
              </a:xfrm>
              <a:prstGeom prst="roundRect">
                <a:avLst>
                  <a:gd name="adj" fmla="val 6535"/>
                </a:avLst>
              </a:prstGeom>
              <a:solidFill>
                <a:schemeClr val="accent2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b="1" i="1" dirty="0">
                    <a:cs typeface="+mn-ea"/>
                    <a:sym typeface="+mn-lt"/>
                  </a:rPr>
                  <a:t>Navicat</a:t>
                </a:r>
              </a:p>
            </p:txBody>
          </p:sp>
        </p:grpSp>
      </p:grpSp>
      <p:pic>
        <p:nvPicPr>
          <p:cNvPr id="2" name="图片 1" descr="微信图片_202404242222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445" y="2466340"/>
            <a:ext cx="2035175" cy="127571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-15240" y="110490"/>
            <a:ext cx="3750310" cy="359410"/>
            <a:chOff x="-24" y="174"/>
            <a:chExt cx="5906" cy="566"/>
          </a:xfrm>
        </p:grpSpPr>
        <p:sp>
          <p:nvSpPr>
            <p:cNvPr id="59" name="五边形 58"/>
            <p:cNvSpPr/>
            <p:nvPr/>
          </p:nvSpPr>
          <p:spPr>
            <a:xfrm>
              <a:off x="-24" y="174"/>
              <a:ext cx="1547" cy="566"/>
            </a:xfrm>
            <a:prstGeom prst="homePlate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 flipV="1">
              <a:off x="-24" y="708"/>
              <a:ext cx="5906" cy="12"/>
            </a:xfrm>
            <a:prstGeom prst="line">
              <a:avLst/>
            </a:prstGeom>
            <a:ln w="28575" cmpd="dbl">
              <a:solidFill>
                <a:srgbClr val="F083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920115" y="635"/>
            <a:ext cx="5419090" cy="528955"/>
          </a:xfrm>
        </p:spPr>
        <p:txBody>
          <a:bodyPr/>
          <a:lstStyle/>
          <a:p>
            <a:r>
              <a:rPr lang="en-US" altLang="zh-CN"/>
              <a:t>Tools Used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微信图片_20240424222651"/>
          <p:cNvPicPr>
            <a:picLocks noChangeAspect="1"/>
          </p:cNvPicPr>
          <p:nvPr/>
        </p:nvPicPr>
        <p:blipFill>
          <a:blip r:embed="rId2"/>
          <a:srcRect b="1389"/>
          <a:stretch>
            <a:fillRect/>
          </a:stretch>
        </p:blipFill>
        <p:spPr>
          <a:xfrm>
            <a:off x="-15240" y="529590"/>
            <a:ext cx="12206605" cy="676275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-15240" y="110490"/>
            <a:ext cx="3750310" cy="359410"/>
            <a:chOff x="-24" y="174"/>
            <a:chExt cx="5906" cy="566"/>
          </a:xfrm>
        </p:grpSpPr>
        <p:sp>
          <p:nvSpPr>
            <p:cNvPr id="59" name="五边形 58"/>
            <p:cNvSpPr/>
            <p:nvPr/>
          </p:nvSpPr>
          <p:spPr>
            <a:xfrm>
              <a:off x="-24" y="174"/>
              <a:ext cx="1547" cy="566"/>
            </a:xfrm>
            <a:prstGeom prst="homePlate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 flipV="1">
              <a:off x="-24" y="708"/>
              <a:ext cx="5906" cy="12"/>
            </a:xfrm>
            <a:prstGeom prst="line">
              <a:avLst/>
            </a:prstGeom>
            <a:ln w="28575" cmpd="dbl">
              <a:solidFill>
                <a:srgbClr val="F083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920115" y="635"/>
            <a:ext cx="5419090" cy="528955"/>
          </a:xfrm>
        </p:spPr>
        <p:txBody>
          <a:bodyPr/>
          <a:lstStyle/>
          <a:p>
            <a:r>
              <a:rPr lang="en-US" altLang="zh-CN"/>
              <a:t>Webset Homepage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64025" y="3335020"/>
            <a:ext cx="7541260" cy="895350"/>
          </a:xfrm>
        </p:spPr>
        <p:txBody>
          <a:bodyPr/>
          <a:lstStyle/>
          <a:p>
            <a:r>
              <a:rPr lang="en-US" altLang="zh-CN" sz="4400" dirty="0">
                <a:latin typeface="+mn-lt"/>
                <a:ea typeface="+mn-ea"/>
                <a:cs typeface="+mn-ea"/>
                <a:sym typeface="+mn-lt"/>
              </a:rPr>
              <a:t>Introduction &amp; Motivation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44035" y="1645285"/>
            <a:ext cx="1665605" cy="147129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noAutofit/>
          </a:bodyPr>
          <a:lstStyle/>
          <a:p>
            <a:r>
              <a:rPr lang="en-US" altLang="zh-CN" sz="3200" spc="100" dirty="0">
                <a:solidFill>
                  <a:schemeClr val="accent4"/>
                </a:solidFill>
                <a:cs typeface="+mn-ea"/>
                <a:sym typeface="+mn-lt"/>
              </a:rPr>
              <a:t>01</a:t>
            </a:r>
            <a:endParaRPr lang="zh-CN" altLang="en-US" sz="3200" spc="10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370070" y="3200400"/>
            <a:ext cx="5933440" cy="1016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467350" y="4354830"/>
            <a:ext cx="5943600" cy="3429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75640" y="1301115"/>
            <a:ext cx="6927850" cy="2216785"/>
          </a:xfrm>
        </p:spPr>
        <p:txBody>
          <a:bodyPr>
            <a:normAutofit/>
          </a:bodyPr>
          <a:lstStyle/>
          <a:p>
            <a:r>
              <a:rPr lang="en-US" altLang="zh-CN" sz="7335">
                <a:solidFill>
                  <a:schemeClr val="accent4"/>
                </a:solidFill>
                <a:ea typeface="+mn-ea"/>
                <a:cs typeface="+mj-lt"/>
                <a:sym typeface="+mn-lt"/>
              </a:rPr>
              <a:t>Thanks for your Attention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.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26415" y="873125"/>
            <a:ext cx="6252210" cy="4673600"/>
            <a:chOff x="829" y="1375"/>
            <a:chExt cx="9846" cy="7360"/>
          </a:xfrm>
        </p:grpSpPr>
        <p:grpSp>
          <p:nvGrpSpPr>
            <p:cNvPr id="6" name="组合 5"/>
            <p:cNvGrpSpPr/>
            <p:nvPr/>
          </p:nvGrpSpPr>
          <p:grpSpPr>
            <a:xfrm>
              <a:off x="959" y="1375"/>
              <a:ext cx="4220" cy="2647"/>
              <a:chOff x="673099" y="2263478"/>
              <a:chExt cx="2679702" cy="1680789"/>
            </a:xfrm>
          </p:grpSpPr>
          <p:sp>
            <p:nvSpPr>
              <p:cNvPr id="25" name="等腰三角形 24"/>
              <p:cNvSpPr/>
              <p:nvPr>
                <p:custDataLst>
                  <p:tags r:id="rId10"/>
                </p:custDataLst>
              </p:nvPr>
            </p:nvSpPr>
            <p:spPr>
              <a:xfrm>
                <a:off x="1888381" y="3160319"/>
                <a:ext cx="237067" cy="17517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28" name="矩形: 圆角 27"/>
              <p:cNvSpPr/>
              <p:nvPr>
                <p:custDataLst>
                  <p:tags r:id="rId11"/>
                </p:custDataLst>
              </p:nvPr>
            </p:nvSpPr>
            <p:spPr>
              <a:xfrm>
                <a:off x="673099" y="3335490"/>
                <a:ext cx="2679702" cy="60877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b="1" dirty="0">
                    <a:cs typeface="+mn-lt"/>
                    <a:sym typeface="+mn-ea"/>
                  </a:rPr>
                  <a:t>· </a:t>
                </a:r>
                <a:r>
                  <a:rPr lang="en-US" altLang="zh-CN" b="1" dirty="0">
                    <a:solidFill>
                      <a:srgbClr val="0D0D0D"/>
                    </a:solidFill>
                    <a:effectLst/>
                    <a:ea typeface="等线" panose="02010600030101010101" pitchFamily="2" charset="-122"/>
                    <a:cs typeface="+mn-lt"/>
                    <a:sym typeface="+mn-ea"/>
                  </a:rPr>
                  <a:t>Information overload</a:t>
                </a:r>
                <a:endParaRPr lang="en-US" altLang="zh-CN" b="1" i="1" dirty="0">
                  <a:solidFill>
                    <a:srgbClr val="0D0D0D"/>
                  </a:solidFill>
                  <a:effectLst/>
                  <a:ea typeface="等线" panose="02010600030101010101" pitchFamily="2" charset="-122"/>
                  <a:cs typeface="+mn-lt"/>
                  <a:sym typeface="+mn-ea"/>
                </a:endParaRPr>
              </a:p>
            </p:txBody>
          </p:sp>
          <p:sp>
            <p:nvSpPr>
              <p:cNvPr id="27" name="矩形 26"/>
              <p:cNvSpPr/>
              <p:nvPr>
                <p:custDataLst>
                  <p:tags r:id="rId12"/>
                </p:custDataLst>
              </p:nvPr>
            </p:nvSpPr>
            <p:spPr>
              <a:xfrm>
                <a:off x="1571539" y="2263478"/>
                <a:ext cx="870751" cy="830997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 defTabSz="914400"/>
                <a:r>
                  <a:rPr lang="en-US" altLang="zh-CN" sz="4800" b="1" i="1" dirty="0">
                    <a:solidFill>
                      <a:schemeClr val="accent1"/>
                    </a:solidFill>
                    <a:cs typeface="+mn-ea"/>
                    <a:sym typeface="+mn-lt"/>
                  </a:rPr>
                  <a:t>01</a:t>
                </a:r>
                <a:endParaRPr lang="zh-CN" altLang="en-US" sz="4800" b="1" i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5275" y="3063"/>
              <a:ext cx="4220" cy="2647"/>
              <a:chOff x="3362943" y="3332833"/>
              <a:chExt cx="2679702" cy="1680789"/>
            </a:xfrm>
          </p:grpSpPr>
          <p:sp>
            <p:nvSpPr>
              <p:cNvPr id="20" name="等腰三角形 19"/>
              <p:cNvSpPr/>
              <p:nvPr>
                <p:custDataLst>
                  <p:tags r:id="rId7"/>
                </p:custDataLst>
              </p:nvPr>
            </p:nvSpPr>
            <p:spPr>
              <a:xfrm flipV="1">
                <a:off x="4584261" y="3941609"/>
                <a:ext cx="237067" cy="175172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21" name="矩形 20"/>
              <p:cNvSpPr/>
              <p:nvPr>
                <p:custDataLst>
                  <p:tags r:id="rId8"/>
                </p:custDataLst>
              </p:nvPr>
            </p:nvSpPr>
            <p:spPr>
              <a:xfrm>
                <a:off x="4267419" y="4182625"/>
                <a:ext cx="870751" cy="830997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 defTabSz="914400"/>
                <a:r>
                  <a:rPr lang="en-US" altLang="zh-CN" sz="4800" b="1" i="1" dirty="0">
                    <a:solidFill>
                      <a:schemeClr val="accent2"/>
                    </a:solidFill>
                    <a:cs typeface="+mn-ea"/>
                    <a:sym typeface="+mn-lt"/>
                  </a:rPr>
                  <a:t>02</a:t>
                </a:r>
                <a:endParaRPr lang="zh-CN" altLang="en-US" sz="4800" b="1" i="1" dirty="0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矩形: 圆角 22"/>
              <p:cNvSpPr/>
              <p:nvPr>
                <p:custDataLst>
                  <p:tags r:id="rId9"/>
                </p:custDataLst>
              </p:nvPr>
            </p:nvSpPr>
            <p:spPr>
              <a:xfrm>
                <a:off x="3362943" y="3332833"/>
                <a:ext cx="2679702" cy="60877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700" b="1" dirty="0">
                    <a:cs typeface="+mn-lt"/>
                    <a:sym typeface="+mn-ea"/>
                  </a:rPr>
                  <a:t>· </a:t>
                </a:r>
                <a:r>
                  <a:rPr lang="en-US" altLang="zh-CN" sz="1700" b="1" dirty="0">
                    <a:solidFill>
                      <a:srgbClr val="0D0D0D"/>
                    </a:solidFill>
                    <a:effectLst/>
                    <a:ea typeface="等线" panose="02010600030101010101" pitchFamily="2" charset="-122"/>
                    <a:cs typeface="+mn-lt"/>
                    <a:sym typeface="+mn-ea"/>
                  </a:rPr>
                  <a:t>Low transaction efficiency </a:t>
                </a:r>
                <a:endParaRPr lang="en-US" altLang="zh-CN" sz="1100" b="1" i="1" dirty="0">
                  <a:solidFill>
                    <a:srgbClr val="0D0D0D"/>
                  </a:solidFill>
                  <a:effectLst/>
                  <a:ea typeface="等线" panose="02010600030101010101" pitchFamily="2" charset="-122"/>
                  <a:cs typeface="+mn-lt"/>
                  <a:sym typeface="+mn-ea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829" y="4401"/>
              <a:ext cx="5336" cy="2647"/>
              <a:chOff x="6052787" y="2263478"/>
              <a:chExt cx="3388360" cy="1680845"/>
            </a:xfrm>
          </p:grpSpPr>
          <p:sp>
            <p:nvSpPr>
              <p:cNvPr id="15" name="等腰三角形 14"/>
              <p:cNvSpPr/>
              <p:nvPr>
                <p:custDataLst>
                  <p:tags r:id="rId4"/>
                </p:custDataLst>
              </p:nvPr>
            </p:nvSpPr>
            <p:spPr>
              <a:xfrm>
                <a:off x="7274105" y="3160319"/>
                <a:ext cx="237067" cy="17517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>
                <p:custDataLst>
                  <p:tags r:id="rId5"/>
                </p:custDataLst>
              </p:nvPr>
            </p:nvSpPr>
            <p:spPr>
              <a:xfrm>
                <a:off x="6957263" y="2263478"/>
                <a:ext cx="870751" cy="830997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 defTabSz="914400"/>
                <a:r>
                  <a:rPr lang="en-US" altLang="zh-CN" sz="4800" b="1" i="1" dirty="0">
                    <a:solidFill>
                      <a:schemeClr val="accent1"/>
                    </a:solidFill>
                    <a:cs typeface="+mn-ea"/>
                    <a:sym typeface="+mn-lt"/>
                  </a:rPr>
                  <a:t>03</a:t>
                </a:r>
                <a:endParaRPr lang="zh-CN" altLang="en-US" sz="4800" b="1" i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矩形: 圆角 17"/>
              <p:cNvSpPr/>
              <p:nvPr>
                <p:custDataLst>
                  <p:tags r:id="rId6"/>
                </p:custDataLst>
              </p:nvPr>
            </p:nvSpPr>
            <p:spPr>
              <a:xfrm>
                <a:off x="6052787" y="3335358"/>
                <a:ext cx="3388360" cy="60896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b="1" dirty="0">
                    <a:cs typeface="+mn-lt"/>
                    <a:sym typeface="+mn-ea"/>
                  </a:rPr>
                  <a:t>· </a:t>
                </a:r>
                <a:r>
                  <a:rPr lang="en-US" altLang="zh-CN" b="1" dirty="0">
                    <a:solidFill>
                      <a:srgbClr val="0D0D0D"/>
                    </a:solidFill>
                    <a:effectLst/>
                    <a:ea typeface="等线" panose="02010600030101010101" pitchFamily="2" charset="-122"/>
                    <a:cs typeface="+mn-lt"/>
                    <a:sym typeface="+mn-ea"/>
                  </a:rPr>
                  <a:t>Inventory management challenges</a:t>
                </a:r>
                <a:endParaRPr lang="en-US" altLang="zh-CN" b="1" i="1" dirty="0">
                  <a:solidFill>
                    <a:srgbClr val="0D0D0D"/>
                  </a:solidFill>
                  <a:effectLst/>
                  <a:ea typeface="等线" panose="02010600030101010101" pitchFamily="2" charset="-122"/>
                  <a:cs typeface="+mn-lt"/>
                  <a:sym typeface="+mn-ea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6455" y="6089"/>
              <a:ext cx="4220" cy="2647"/>
              <a:chOff x="8839198" y="3332833"/>
              <a:chExt cx="2679702" cy="1680789"/>
            </a:xfrm>
          </p:grpSpPr>
          <p:sp>
            <p:nvSpPr>
              <p:cNvPr id="10" name="等腰三角形 9"/>
              <p:cNvSpPr/>
              <p:nvPr>
                <p:custDataLst>
                  <p:tags r:id="rId1"/>
                </p:custDataLst>
              </p:nvPr>
            </p:nvSpPr>
            <p:spPr>
              <a:xfrm flipV="1">
                <a:off x="10060516" y="3941609"/>
                <a:ext cx="237067" cy="175172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>
                <p:custDataLst>
                  <p:tags r:id="rId2"/>
                </p:custDataLst>
              </p:nvPr>
            </p:nvSpPr>
            <p:spPr>
              <a:xfrm>
                <a:off x="9743674" y="4182625"/>
                <a:ext cx="870751" cy="830997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 defTabSz="914400"/>
                <a:r>
                  <a:rPr lang="en-US" altLang="zh-CN" sz="4800" b="1" i="1" dirty="0">
                    <a:solidFill>
                      <a:schemeClr val="accent2"/>
                    </a:solidFill>
                    <a:cs typeface="+mn-ea"/>
                    <a:sym typeface="+mn-lt"/>
                  </a:rPr>
                  <a:t>04</a:t>
                </a:r>
                <a:endParaRPr lang="zh-CN" altLang="en-US" sz="4800" b="1" i="1" dirty="0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矩形: 圆角 12"/>
              <p:cNvSpPr/>
              <p:nvPr>
                <p:custDataLst>
                  <p:tags r:id="rId3"/>
                </p:custDataLst>
              </p:nvPr>
            </p:nvSpPr>
            <p:spPr>
              <a:xfrm>
                <a:off x="8839198" y="3332833"/>
                <a:ext cx="2679702" cy="60877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700" b="1" dirty="0">
                    <a:cs typeface="+mn-lt"/>
                    <a:sym typeface="+mn-ea"/>
                  </a:rPr>
                  <a:t>· </a:t>
                </a:r>
                <a:r>
                  <a:rPr lang="en-US" altLang="zh-CN" sz="1700" b="1" dirty="0">
                    <a:solidFill>
                      <a:srgbClr val="0D0D0D"/>
                    </a:solidFill>
                    <a:effectLst/>
                    <a:ea typeface="等线" panose="02010600030101010101" pitchFamily="2" charset="-122"/>
                    <a:cs typeface="+mn-lt"/>
                    <a:sym typeface="+mn-ea"/>
                  </a:rPr>
                  <a:t>Communication difficulties</a:t>
                </a:r>
                <a:endParaRPr lang="en-US" altLang="zh-CN" sz="1100" b="1" i="1" dirty="0">
                  <a:solidFill>
                    <a:srgbClr val="0D0D0D"/>
                  </a:solidFill>
                  <a:effectLst/>
                  <a:ea typeface="等线" panose="02010600030101010101" pitchFamily="2" charset="-122"/>
                  <a:cs typeface="+mn-lt"/>
                  <a:sym typeface="+mn-ea"/>
                </a:endParaRPr>
              </a:p>
            </p:txBody>
          </p:sp>
        </p:grpSp>
      </p:grp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7" t="6049"/>
          <a:stretch>
            <a:fillRect/>
          </a:stretch>
        </p:blipFill>
        <p:spPr>
          <a:xfrm>
            <a:off x="9384975" y="592577"/>
            <a:ext cx="2626052" cy="5299703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796" y="1160540"/>
            <a:ext cx="4244668" cy="3221595"/>
          </a:xfrm>
          <a:prstGeom prst="rect">
            <a:avLst/>
          </a:prstGeom>
        </p:spPr>
      </p:pic>
      <p:sp>
        <p:nvSpPr>
          <p:cNvPr id="30" name="右箭头 29"/>
          <p:cNvSpPr/>
          <p:nvPr/>
        </p:nvSpPr>
        <p:spPr>
          <a:xfrm>
            <a:off x="452755" y="5354955"/>
            <a:ext cx="5791200" cy="1181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21055" y="5714365"/>
            <a:ext cx="5053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+mj-lt"/>
                <a:cs typeface="+mj-lt"/>
                <a:sym typeface="+mn-lt"/>
              </a:rPr>
              <a:t>Online Trading Platform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-15240" y="110490"/>
            <a:ext cx="2599690" cy="359410"/>
            <a:chOff x="-24" y="174"/>
            <a:chExt cx="4094" cy="566"/>
          </a:xfrm>
        </p:grpSpPr>
        <p:sp>
          <p:nvSpPr>
            <p:cNvPr id="59" name="五边形 58"/>
            <p:cNvSpPr/>
            <p:nvPr/>
          </p:nvSpPr>
          <p:spPr>
            <a:xfrm>
              <a:off x="-24" y="174"/>
              <a:ext cx="1547" cy="566"/>
            </a:xfrm>
            <a:prstGeom prst="homePlate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 flipV="1">
              <a:off x="-24" y="713"/>
              <a:ext cx="4094" cy="7"/>
            </a:xfrm>
            <a:prstGeom prst="line">
              <a:avLst/>
            </a:prstGeom>
            <a:ln w="28575" cmpd="dbl">
              <a:solidFill>
                <a:srgbClr val="F083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60" name="文本框 59"/>
          <p:cNvSpPr txBox="1"/>
          <p:nvPr/>
        </p:nvSpPr>
        <p:spPr>
          <a:xfrm>
            <a:off x="1181735" y="34290"/>
            <a:ext cx="2744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5633720" y="1411605"/>
            <a:ext cx="6562090" cy="1189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en-US" altLang="zh-CN" sz="3200" b="1" dirty="0">
                <a:cs typeface="+mn-ea"/>
                <a:sym typeface="+mn-ea"/>
              </a:rPr>
              <a:t>·</a:t>
            </a:r>
            <a:r>
              <a:rPr lang="en-US" altLang="zh-CN" sz="2400" b="1" dirty="0">
                <a:cs typeface="+mn-ea"/>
                <a:sym typeface="+mn-ea"/>
              </a:rPr>
              <a:t>Two products. One is second-hand book </a:t>
            </a:r>
          </a:p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en-US" altLang="zh-CN" sz="2400" b="1" dirty="0">
                <a:cs typeface="+mn-ea"/>
                <a:sym typeface="+mn-ea"/>
              </a:rPr>
              <a:t>and the other is notes. </a:t>
            </a:r>
            <a:endParaRPr lang="en-US" altLang="zh-CN" sz="3200" b="1" dirty="0">
              <a:cs typeface="+mn-ea"/>
              <a:sym typeface="+mn-ea"/>
            </a:endParaRPr>
          </a:p>
        </p:txBody>
      </p:sp>
      <p:sp>
        <p:nvSpPr>
          <p:cNvPr id="47" name="圆角矩形标注 46"/>
          <p:cNvSpPr/>
          <p:nvPr/>
        </p:nvSpPr>
        <p:spPr>
          <a:xfrm>
            <a:off x="5882640" y="1567180"/>
            <a:ext cx="6177915" cy="935355"/>
          </a:xfrm>
          <a:prstGeom prst="wedgeRoundRectCallout">
            <a:avLst>
              <a:gd name="adj1" fmla="val -54615"/>
              <a:gd name="adj2" fmla="val 37236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标注 45"/>
          <p:cNvSpPr/>
          <p:nvPr/>
        </p:nvSpPr>
        <p:spPr>
          <a:xfrm>
            <a:off x="3993515" y="46355"/>
            <a:ext cx="6337935" cy="1094740"/>
          </a:xfrm>
          <a:prstGeom prst="wedgeRoundRectCallout">
            <a:avLst>
              <a:gd name="adj1" fmla="val -57421"/>
              <a:gd name="adj2" fmla="val -3831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20650" y="174625"/>
            <a:ext cx="5659755" cy="6158230"/>
            <a:chOff x="4705776" y="1985726"/>
            <a:chExt cx="2780448" cy="3305648"/>
          </a:xfrm>
        </p:grpSpPr>
        <p:sp>
          <p:nvSpPr>
            <p:cNvPr id="25" name="任意多边形: 形状 24"/>
            <p:cNvSpPr/>
            <p:nvPr/>
          </p:nvSpPr>
          <p:spPr>
            <a:xfrm>
              <a:off x="4788767" y="2155029"/>
              <a:ext cx="2614465" cy="2967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570" extrusionOk="0">
                  <a:moveTo>
                    <a:pt x="10576" y="7"/>
                  </a:moveTo>
                  <a:cubicBezTo>
                    <a:pt x="10316" y="32"/>
                    <a:pt x="10047" y="121"/>
                    <a:pt x="9827" y="299"/>
                  </a:cubicBezTo>
                  <a:cubicBezTo>
                    <a:pt x="9719" y="387"/>
                    <a:pt x="9627" y="497"/>
                    <a:pt x="9563" y="615"/>
                  </a:cubicBezTo>
                  <a:cubicBezTo>
                    <a:pt x="9531" y="673"/>
                    <a:pt x="9506" y="734"/>
                    <a:pt x="9487" y="795"/>
                  </a:cubicBezTo>
                  <a:cubicBezTo>
                    <a:pt x="9482" y="810"/>
                    <a:pt x="9477" y="824"/>
                    <a:pt x="9474" y="839"/>
                  </a:cubicBezTo>
                  <a:cubicBezTo>
                    <a:pt x="9471" y="852"/>
                    <a:pt x="9467" y="866"/>
                    <a:pt x="9464" y="879"/>
                  </a:cubicBezTo>
                  <a:cubicBezTo>
                    <a:pt x="9460" y="897"/>
                    <a:pt x="9454" y="914"/>
                    <a:pt x="9450" y="932"/>
                  </a:cubicBezTo>
                  <a:cubicBezTo>
                    <a:pt x="9419" y="1060"/>
                    <a:pt x="9384" y="1192"/>
                    <a:pt x="9341" y="1320"/>
                  </a:cubicBezTo>
                  <a:cubicBezTo>
                    <a:pt x="9257" y="1577"/>
                    <a:pt x="9149" y="1828"/>
                    <a:pt x="9023" y="2072"/>
                  </a:cubicBezTo>
                  <a:cubicBezTo>
                    <a:pt x="8517" y="3046"/>
                    <a:pt x="7673" y="3879"/>
                    <a:pt x="6628" y="4419"/>
                  </a:cubicBezTo>
                  <a:cubicBezTo>
                    <a:pt x="5580" y="4964"/>
                    <a:pt x="4369" y="5264"/>
                    <a:pt x="3199" y="5205"/>
                  </a:cubicBezTo>
                  <a:cubicBezTo>
                    <a:pt x="2907" y="5191"/>
                    <a:pt x="2619" y="5154"/>
                    <a:pt x="2338" y="5094"/>
                  </a:cubicBezTo>
                  <a:cubicBezTo>
                    <a:pt x="2197" y="5064"/>
                    <a:pt x="2058" y="5029"/>
                    <a:pt x="1922" y="4987"/>
                  </a:cubicBezTo>
                  <a:cubicBezTo>
                    <a:pt x="1887" y="4977"/>
                    <a:pt x="1853" y="4966"/>
                    <a:pt x="1819" y="4955"/>
                  </a:cubicBezTo>
                  <a:cubicBezTo>
                    <a:pt x="1781" y="4942"/>
                    <a:pt x="1743" y="4930"/>
                    <a:pt x="1706" y="4917"/>
                  </a:cubicBezTo>
                  <a:cubicBezTo>
                    <a:pt x="1594" y="4880"/>
                    <a:pt x="1469" y="4853"/>
                    <a:pt x="1338" y="4843"/>
                  </a:cubicBezTo>
                  <a:cubicBezTo>
                    <a:pt x="1076" y="4822"/>
                    <a:pt x="782" y="4880"/>
                    <a:pt x="543" y="5025"/>
                  </a:cubicBezTo>
                  <a:cubicBezTo>
                    <a:pt x="304" y="5168"/>
                    <a:pt x="123" y="5390"/>
                    <a:pt x="46" y="5640"/>
                  </a:cubicBezTo>
                  <a:cubicBezTo>
                    <a:pt x="-34" y="5889"/>
                    <a:pt x="-4" y="6160"/>
                    <a:pt x="100" y="6381"/>
                  </a:cubicBezTo>
                  <a:cubicBezTo>
                    <a:pt x="204" y="6604"/>
                    <a:pt x="369" y="6779"/>
                    <a:pt x="541" y="6911"/>
                  </a:cubicBezTo>
                  <a:cubicBezTo>
                    <a:pt x="542" y="6911"/>
                    <a:pt x="543" y="6910"/>
                    <a:pt x="543" y="6910"/>
                  </a:cubicBezTo>
                  <a:cubicBezTo>
                    <a:pt x="1465" y="7610"/>
                    <a:pt x="2084" y="8536"/>
                    <a:pt x="2343" y="9549"/>
                  </a:cubicBezTo>
                  <a:cubicBezTo>
                    <a:pt x="2607" y="10562"/>
                    <a:pt x="2501" y="11652"/>
                    <a:pt x="2067" y="12652"/>
                  </a:cubicBezTo>
                  <a:cubicBezTo>
                    <a:pt x="1852" y="13152"/>
                    <a:pt x="1549" y="13623"/>
                    <a:pt x="1175" y="14045"/>
                  </a:cubicBezTo>
                  <a:cubicBezTo>
                    <a:pt x="988" y="14257"/>
                    <a:pt x="785" y="14456"/>
                    <a:pt x="565" y="14641"/>
                  </a:cubicBezTo>
                  <a:cubicBezTo>
                    <a:pt x="537" y="14664"/>
                    <a:pt x="509" y="14687"/>
                    <a:pt x="481" y="14710"/>
                  </a:cubicBezTo>
                  <a:cubicBezTo>
                    <a:pt x="449" y="14735"/>
                    <a:pt x="416" y="14761"/>
                    <a:pt x="384" y="14787"/>
                  </a:cubicBezTo>
                  <a:cubicBezTo>
                    <a:pt x="262" y="14888"/>
                    <a:pt x="169" y="15013"/>
                    <a:pt x="114" y="15147"/>
                  </a:cubicBezTo>
                  <a:cubicBezTo>
                    <a:pt x="5" y="15418"/>
                    <a:pt x="39" y="15673"/>
                    <a:pt x="116" y="15883"/>
                  </a:cubicBezTo>
                  <a:cubicBezTo>
                    <a:pt x="196" y="16096"/>
                    <a:pt x="324" y="16282"/>
                    <a:pt x="510" y="16443"/>
                  </a:cubicBezTo>
                  <a:cubicBezTo>
                    <a:pt x="604" y="16522"/>
                    <a:pt x="715" y="16595"/>
                    <a:pt x="847" y="16652"/>
                  </a:cubicBezTo>
                  <a:cubicBezTo>
                    <a:pt x="978" y="16709"/>
                    <a:pt x="1133" y="16748"/>
                    <a:pt x="1298" y="16754"/>
                  </a:cubicBezTo>
                  <a:cubicBezTo>
                    <a:pt x="1380" y="16756"/>
                    <a:pt x="1462" y="16750"/>
                    <a:pt x="1543" y="16736"/>
                  </a:cubicBezTo>
                  <a:cubicBezTo>
                    <a:pt x="1583" y="16729"/>
                    <a:pt x="1623" y="16721"/>
                    <a:pt x="1661" y="16711"/>
                  </a:cubicBezTo>
                  <a:cubicBezTo>
                    <a:pt x="1683" y="16704"/>
                    <a:pt x="1705" y="16698"/>
                    <a:pt x="1727" y="16692"/>
                  </a:cubicBezTo>
                  <a:cubicBezTo>
                    <a:pt x="1763" y="16681"/>
                    <a:pt x="1798" y="16671"/>
                    <a:pt x="1834" y="16661"/>
                  </a:cubicBezTo>
                  <a:cubicBezTo>
                    <a:pt x="1870" y="16651"/>
                    <a:pt x="1907" y="16641"/>
                    <a:pt x="1943" y="16632"/>
                  </a:cubicBezTo>
                  <a:cubicBezTo>
                    <a:pt x="2089" y="16594"/>
                    <a:pt x="2236" y="16562"/>
                    <a:pt x="2384" y="16534"/>
                  </a:cubicBezTo>
                  <a:cubicBezTo>
                    <a:pt x="2978" y="16424"/>
                    <a:pt x="3591" y="16393"/>
                    <a:pt x="4194" y="16443"/>
                  </a:cubicBezTo>
                  <a:cubicBezTo>
                    <a:pt x="5402" y="16540"/>
                    <a:pt x="6568" y="16973"/>
                    <a:pt x="7493" y="17667"/>
                  </a:cubicBezTo>
                  <a:cubicBezTo>
                    <a:pt x="8420" y="18356"/>
                    <a:pt x="9101" y="19300"/>
                    <a:pt x="9407" y="20333"/>
                  </a:cubicBezTo>
                  <a:cubicBezTo>
                    <a:pt x="9427" y="20398"/>
                    <a:pt x="9443" y="20464"/>
                    <a:pt x="9460" y="20529"/>
                  </a:cubicBezTo>
                  <a:cubicBezTo>
                    <a:pt x="9468" y="20562"/>
                    <a:pt x="9475" y="20594"/>
                    <a:pt x="9483" y="20627"/>
                  </a:cubicBezTo>
                  <a:cubicBezTo>
                    <a:pt x="9488" y="20647"/>
                    <a:pt x="9492" y="20666"/>
                    <a:pt x="9497" y="20685"/>
                  </a:cubicBezTo>
                  <a:cubicBezTo>
                    <a:pt x="9499" y="20694"/>
                    <a:pt x="9502" y="20704"/>
                    <a:pt x="9505" y="20713"/>
                  </a:cubicBezTo>
                  <a:cubicBezTo>
                    <a:pt x="9509" y="20728"/>
                    <a:pt x="9514" y="20744"/>
                    <a:pt x="9518" y="20759"/>
                  </a:cubicBezTo>
                  <a:cubicBezTo>
                    <a:pt x="9554" y="20877"/>
                    <a:pt x="9607" y="20989"/>
                    <a:pt x="9689" y="21099"/>
                  </a:cubicBezTo>
                  <a:cubicBezTo>
                    <a:pt x="9770" y="21207"/>
                    <a:pt x="9878" y="21306"/>
                    <a:pt x="10002" y="21380"/>
                  </a:cubicBezTo>
                  <a:cubicBezTo>
                    <a:pt x="10253" y="21532"/>
                    <a:pt x="10546" y="21583"/>
                    <a:pt x="10809" y="21567"/>
                  </a:cubicBezTo>
                  <a:cubicBezTo>
                    <a:pt x="11074" y="21551"/>
                    <a:pt x="11324" y="21472"/>
                    <a:pt x="11546" y="21331"/>
                  </a:cubicBezTo>
                  <a:cubicBezTo>
                    <a:pt x="11766" y="21191"/>
                    <a:pt x="11953" y="20968"/>
                    <a:pt x="12022" y="20711"/>
                  </a:cubicBezTo>
                  <a:cubicBezTo>
                    <a:pt x="12040" y="20639"/>
                    <a:pt x="12058" y="20568"/>
                    <a:pt x="12076" y="20496"/>
                  </a:cubicBezTo>
                  <a:cubicBezTo>
                    <a:pt x="12094" y="20431"/>
                    <a:pt x="12114" y="20368"/>
                    <a:pt x="12135" y="20303"/>
                  </a:cubicBezTo>
                  <a:cubicBezTo>
                    <a:pt x="12217" y="20044"/>
                    <a:pt x="12320" y="19791"/>
                    <a:pt x="12444" y="19546"/>
                  </a:cubicBezTo>
                  <a:cubicBezTo>
                    <a:pt x="12935" y="18564"/>
                    <a:pt x="13762" y="17718"/>
                    <a:pt x="14798" y="17165"/>
                  </a:cubicBezTo>
                  <a:cubicBezTo>
                    <a:pt x="15832" y="16608"/>
                    <a:pt x="17063" y="16343"/>
                    <a:pt x="18273" y="16412"/>
                  </a:cubicBezTo>
                  <a:cubicBezTo>
                    <a:pt x="18576" y="16429"/>
                    <a:pt x="18877" y="16465"/>
                    <a:pt x="19173" y="16522"/>
                  </a:cubicBezTo>
                  <a:cubicBezTo>
                    <a:pt x="19322" y="16550"/>
                    <a:pt x="19469" y="16583"/>
                    <a:pt x="19615" y="16621"/>
                  </a:cubicBezTo>
                  <a:cubicBezTo>
                    <a:pt x="19687" y="16640"/>
                    <a:pt x="19760" y="16660"/>
                    <a:pt x="19832" y="16681"/>
                  </a:cubicBezTo>
                  <a:cubicBezTo>
                    <a:pt x="19846" y="16685"/>
                    <a:pt x="19859" y="16689"/>
                    <a:pt x="19873" y="16693"/>
                  </a:cubicBezTo>
                  <a:cubicBezTo>
                    <a:pt x="19893" y="16698"/>
                    <a:pt x="19913" y="16704"/>
                    <a:pt x="19933" y="16709"/>
                  </a:cubicBezTo>
                  <a:cubicBezTo>
                    <a:pt x="19975" y="16717"/>
                    <a:pt x="20008" y="16723"/>
                    <a:pt x="20046" y="16728"/>
                  </a:cubicBezTo>
                  <a:cubicBezTo>
                    <a:pt x="20121" y="16737"/>
                    <a:pt x="20198" y="16740"/>
                    <a:pt x="20274" y="16736"/>
                  </a:cubicBezTo>
                  <a:cubicBezTo>
                    <a:pt x="20578" y="16722"/>
                    <a:pt x="20847" y="16602"/>
                    <a:pt x="21043" y="16446"/>
                  </a:cubicBezTo>
                  <a:cubicBezTo>
                    <a:pt x="21241" y="16289"/>
                    <a:pt x="21385" y="16092"/>
                    <a:pt x="21461" y="15863"/>
                  </a:cubicBezTo>
                  <a:cubicBezTo>
                    <a:pt x="21538" y="15636"/>
                    <a:pt x="21536" y="15362"/>
                    <a:pt x="21413" y="15118"/>
                  </a:cubicBezTo>
                  <a:cubicBezTo>
                    <a:pt x="21353" y="14997"/>
                    <a:pt x="21267" y="14888"/>
                    <a:pt x="21170" y="14801"/>
                  </a:cubicBezTo>
                  <a:cubicBezTo>
                    <a:pt x="21157" y="14789"/>
                    <a:pt x="21145" y="14778"/>
                    <a:pt x="21133" y="14768"/>
                  </a:cubicBezTo>
                  <a:cubicBezTo>
                    <a:pt x="21122" y="14759"/>
                    <a:pt x="21110" y="14751"/>
                    <a:pt x="21100" y="14742"/>
                  </a:cubicBezTo>
                  <a:cubicBezTo>
                    <a:pt x="21085" y="14730"/>
                    <a:pt x="21070" y="14716"/>
                    <a:pt x="21055" y="14704"/>
                  </a:cubicBezTo>
                  <a:cubicBezTo>
                    <a:pt x="21028" y="14682"/>
                    <a:pt x="20999" y="14660"/>
                    <a:pt x="20971" y="14637"/>
                  </a:cubicBezTo>
                  <a:cubicBezTo>
                    <a:pt x="20086" y="13898"/>
                    <a:pt x="19447" y="12932"/>
                    <a:pt x="19183" y="11888"/>
                  </a:cubicBezTo>
                  <a:cubicBezTo>
                    <a:pt x="18915" y="10846"/>
                    <a:pt x="19029" y="9731"/>
                    <a:pt x="19498" y="8744"/>
                  </a:cubicBezTo>
                  <a:cubicBezTo>
                    <a:pt x="19731" y="8250"/>
                    <a:pt x="20049" y="7787"/>
                    <a:pt x="20437" y="7375"/>
                  </a:cubicBezTo>
                  <a:cubicBezTo>
                    <a:pt x="20631" y="7168"/>
                    <a:pt x="20842" y="6975"/>
                    <a:pt x="21069" y="6796"/>
                  </a:cubicBezTo>
                  <a:cubicBezTo>
                    <a:pt x="21086" y="6782"/>
                    <a:pt x="21104" y="6768"/>
                    <a:pt x="21121" y="6753"/>
                  </a:cubicBezTo>
                  <a:cubicBezTo>
                    <a:pt x="21140" y="6737"/>
                    <a:pt x="21177" y="6705"/>
                    <a:pt x="21195" y="6686"/>
                  </a:cubicBezTo>
                  <a:cubicBezTo>
                    <a:pt x="21240" y="6643"/>
                    <a:pt x="21283" y="6596"/>
                    <a:pt x="21321" y="6544"/>
                  </a:cubicBezTo>
                  <a:cubicBezTo>
                    <a:pt x="21399" y="6442"/>
                    <a:pt x="21460" y="6324"/>
                    <a:pt x="21494" y="6197"/>
                  </a:cubicBezTo>
                  <a:cubicBezTo>
                    <a:pt x="21566" y="5944"/>
                    <a:pt x="21522" y="5678"/>
                    <a:pt x="21405" y="5461"/>
                  </a:cubicBezTo>
                  <a:cubicBezTo>
                    <a:pt x="21288" y="5243"/>
                    <a:pt x="21103" y="5063"/>
                    <a:pt x="20865" y="4939"/>
                  </a:cubicBezTo>
                  <a:cubicBezTo>
                    <a:pt x="20628" y="4815"/>
                    <a:pt x="20329" y="4759"/>
                    <a:pt x="20048" y="4795"/>
                  </a:cubicBezTo>
                  <a:cubicBezTo>
                    <a:pt x="19978" y="4804"/>
                    <a:pt x="19909" y="4817"/>
                    <a:pt x="19844" y="4835"/>
                  </a:cubicBezTo>
                  <a:cubicBezTo>
                    <a:pt x="19803" y="4846"/>
                    <a:pt x="19762" y="4858"/>
                    <a:pt x="19722" y="4869"/>
                  </a:cubicBezTo>
                  <a:cubicBezTo>
                    <a:pt x="19653" y="4888"/>
                    <a:pt x="19578" y="4908"/>
                    <a:pt x="19506" y="4926"/>
                  </a:cubicBezTo>
                  <a:cubicBezTo>
                    <a:pt x="19359" y="4961"/>
                    <a:pt x="19210" y="4992"/>
                    <a:pt x="19061" y="5018"/>
                  </a:cubicBezTo>
                  <a:cubicBezTo>
                    <a:pt x="18464" y="5122"/>
                    <a:pt x="17850" y="5149"/>
                    <a:pt x="17247" y="5096"/>
                  </a:cubicBezTo>
                  <a:cubicBezTo>
                    <a:pt x="16038" y="4993"/>
                    <a:pt x="14879" y="4552"/>
                    <a:pt x="13962" y="3850"/>
                  </a:cubicBezTo>
                  <a:cubicBezTo>
                    <a:pt x="13042" y="3152"/>
                    <a:pt x="12373" y="2202"/>
                    <a:pt x="12076" y="1166"/>
                  </a:cubicBezTo>
                  <a:cubicBezTo>
                    <a:pt x="12058" y="1101"/>
                    <a:pt x="12040" y="1035"/>
                    <a:pt x="12024" y="970"/>
                  </a:cubicBezTo>
                  <a:cubicBezTo>
                    <a:pt x="12015" y="933"/>
                    <a:pt x="12007" y="897"/>
                    <a:pt x="11999" y="860"/>
                  </a:cubicBezTo>
                  <a:cubicBezTo>
                    <a:pt x="11996" y="851"/>
                    <a:pt x="11993" y="842"/>
                    <a:pt x="11991" y="833"/>
                  </a:cubicBezTo>
                  <a:cubicBezTo>
                    <a:pt x="11985" y="814"/>
                    <a:pt x="11981" y="795"/>
                    <a:pt x="11975" y="776"/>
                  </a:cubicBezTo>
                  <a:cubicBezTo>
                    <a:pt x="11964" y="744"/>
                    <a:pt x="11952" y="714"/>
                    <a:pt x="11938" y="683"/>
                  </a:cubicBezTo>
                  <a:cubicBezTo>
                    <a:pt x="11830" y="436"/>
                    <a:pt x="11599" y="233"/>
                    <a:pt x="11351" y="127"/>
                  </a:cubicBezTo>
                  <a:cubicBezTo>
                    <a:pt x="11102" y="18"/>
                    <a:pt x="10837" y="-17"/>
                    <a:pt x="10576" y="7"/>
                  </a:cubicBezTo>
                  <a:close/>
                  <a:moveTo>
                    <a:pt x="10690" y="939"/>
                  </a:moveTo>
                  <a:cubicBezTo>
                    <a:pt x="10756" y="932"/>
                    <a:pt x="10831" y="943"/>
                    <a:pt x="10877" y="965"/>
                  </a:cubicBezTo>
                  <a:cubicBezTo>
                    <a:pt x="10925" y="987"/>
                    <a:pt x="10938" y="1005"/>
                    <a:pt x="10951" y="1030"/>
                  </a:cubicBezTo>
                  <a:cubicBezTo>
                    <a:pt x="10952" y="1034"/>
                    <a:pt x="10955" y="1037"/>
                    <a:pt x="10957" y="1040"/>
                  </a:cubicBezTo>
                  <a:cubicBezTo>
                    <a:pt x="10959" y="1048"/>
                    <a:pt x="10961" y="1055"/>
                    <a:pt x="10962" y="1063"/>
                  </a:cubicBezTo>
                  <a:cubicBezTo>
                    <a:pt x="10971" y="1097"/>
                    <a:pt x="10978" y="1132"/>
                    <a:pt x="10986" y="1167"/>
                  </a:cubicBezTo>
                  <a:cubicBezTo>
                    <a:pt x="11004" y="1244"/>
                    <a:pt x="11024" y="1321"/>
                    <a:pt x="11046" y="1397"/>
                  </a:cubicBezTo>
                  <a:cubicBezTo>
                    <a:pt x="11396" y="2620"/>
                    <a:pt x="12185" y="3739"/>
                    <a:pt x="13268" y="4560"/>
                  </a:cubicBezTo>
                  <a:cubicBezTo>
                    <a:pt x="13808" y="4971"/>
                    <a:pt x="14419" y="5310"/>
                    <a:pt x="15076" y="5559"/>
                  </a:cubicBezTo>
                  <a:cubicBezTo>
                    <a:pt x="15732" y="5808"/>
                    <a:pt x="16433" y="5965"/>
                    <a:pt x="17142" y="6027"/>
                  </a:cubicBezTo>
                  <a:cubicBezTo>
                    <a:pt x="17851" y="6091"/>
                    <a:pt x="18569" y="6058"/>
                    <a:pt x="19267" y="5936"/>
                  </a:cubicBezTo>
                  <a:cubicBezTo>
                    <a:pt x="19441" y="5906"/>
                    <a:pt x="19615" y="5871"/>
                    <a:pt x="19786" y="5830"/>
                  </a:cubicBezTo>
                  <a:cubicBezTo>
                    <a:pt x="19872" y="5809"/>
                    <a:pt x="19955" y="5788"/>
                    <a:pt x="20044" y="5763"/>
                  </a:cubicBezTo>
                  <a:cubicBezTo>
                    <a:pt x="20082" y="5753"/>
                    <a:pt x="20119" y="5741"/>
                    <a:pt x="20157" y="5731"/>
                  </a:cubicBezTo>
                  <a:cubicBezTo>
                    <a:pt x="20170" y="5727"/>
                    <a:pt x="20182" y="5725"/>
                    <a:pt x="20194" y="5724"/>
                  </a:cubicBezTo>
                  <a:cubicBezTo>
                    <a:pt x="20240" y="5719"/>
                    <a:pt x="20282" y="5725"/>
                    <a:pt x="20330" y="5749"/>
                  </a:cubicBezTo>
                  <a:cubicBezTo>
                    <a:pt x="20377" y="5773"/>
                    <a:pt x="20423" y="5816"/>
                    <a:pt x="20447" y="5861"/>
                  </a:cubicBezTo>
                  <a:cubicBezTo>
                    <a:pt x="20471" y="5907"/>
                    <a:pt x="20472" y="5946"/>
                    <a:pt x="20464" y="5976"/>
                  </a:cubicBezTo>
                  <a:cubicBezTo>
                    <a:pt x="20460" y="5992"/>
                    <a:pt x="20451" y="6007"/>
                    <a:pt x="20437" y="6026"/>
                  </a:cubicBezTo>
                  <a:cubicBezTo>
                    <a:pt x="20430" y="6035"/>
                    <a:pt x="20422" y="6045"/>
                    <a:pt x="20412" y="6055"/>
                  </a:cubicBezTo>
                  <a:cubicBezTo>
                    <a:pt x="20408" y="6058"/>
                    <a:pt x="20404" y="6063"/>
                    <a:pt x="20400" y="6067"/>
                  </a:cubicBezTo>
                  <a:cubicBezTo>
                    <a:pt x="20387" y="6077"/>
                    <a:pt x="20374" y="6087"/>
                    <a:pt x="20361" y="6098"/>
                  </a:cubicBezTo>
                  <a:cubicBezTo>
                    <a:pt x="20096" y="6307"/>
                    <a:pt x="19848" y="6534"/>
                    <a:pt x="19620" y="6776"/>
                  </a:cubicBezTo>
                  <a:cubicBezTo>
                    <a:pt x="19166" y="7259"/>
                    <a:pt x="18792" y="7802"/>
                    <a:pt x="18518" y="8384"/>
                  </a:cubicBezTo>
                  <a:cubicBezTo>
                    <a:pt x="17967" y="9545"/>
                    <a:pt x="17832" y="10861"/>
                    <a:pt x="18149" y="12092"/>
                  </a:cubicBezTo>
                  <a:cubicBezTo>
                    <a:pt x="18461" y="13325"/>
                    <a:pt x="19212" y="14457"/>
                    <a:pt x="20242" y="15317"/>
                  </a:cubicBezTo>
                  <a:cubicBezTo>
                    <a:pt x="20298" y="15362"/>
                    <a:pt x="20351" y="15407"/>
                    <a:pt x="20406" y="15453"/>
                  </a:cubicBezTo>
                  <a:cubicBezTo>
                    <a:pt x="20424" y="15469"/>
                    <a:pt x="20435" y="15481"/>
                    <a:pt x="20441" y="15494"/>
                  </a:cubicBezTo>
                  <a:cubicBezTo>
                    <a:pt x="20452" y="15517"/>
                    <a:pt x="20457" y="15552"/>
                    <a:pt x="20441" y="15604"/>
                  </a:cubicBezTo>
                  <a:cubicBezTo>
                    <a:pt x="20425" y="15654"/>
                    <a:pt x="20383" y="15711"/>
                    <a:pt x="20336" y="15748"/>
                  </a:cubicBezTo>
                  <a:cubicBezTo>
                    <a:pt x="20287" y="15786"/>
                    <a:pt x="20243" y="15799"/>
                    <a:pt x="20217" y="15799"/>
                  </a:cubicBezTo>
                  <a:cubicBezTo>
                    <a:pt x="20210" y="15800"/>
                    <a:pt x="20161" y="15791"/>
                    <a:pt x="20161" y="15791"/>
                  </a:cubicBezTo>
                  <a:cubicBezTo>
                    <a:pt x="20157" y="15790"/>
                    <a:pt x="20001" y="15744"/>
                    <a:pt x="19916" y="15722"/>
                  </a:cubicBezTo>
                  <a:cubicBezTo>
                    <a:pt x="19745" y="15678"/>
                    <a:pt x="19573" y="15638"/>
                    <a:pt x="19399" y="15605"/>
                  </a:cubicBezTo>
                  <a:cubicBezTo>
                    <a:pt x="19051" y="15539"/>
                    <a:pt x="18695" y="15496"/>
                    <a:pt x="18339" y="15477"/>
                  </a:cubicBezTo>
                  <a:cubicBezTo>
                    <a:pt x="16916" y="15396"/>
                    <a:pt x="15467" y="15707"/>
                    <a:pt x="14248" y="16364"/>
                  </a:cubicBezTo>
                  <a:cubicBezTo>
                    <a:pt x="13023" y="17017"/>
                    <a:pt x="12047" y="18016"/>
                    <a:pt x="11472" y="19165"/>
                  </a:cubicBezTo>
                  <a:cubicBezTo>
                    <a:pt x="11327" y="19452"/>
                    <a:pt x="11208" y="19748"/>
                    <a:pt x="11112" y="20050"/>
                  </a:cubicBezTo>
                  <a:cubicBezTo>
                    <a:pt x="11088" y="20126"/>
                    <a:pt x="11065" y="20201"/>
                    <a:pt x="11044" y="20277"/>
                  </a:cubicBezTo>
                  <a:cubicBezTo>
                    <a:pt x="11024" y="20349"/>
                    <a:pt x="11002" y="20449"/>
                    <a:pt x="10992" y="20490"/>
                  </a:cubicBezTo>
                  <a:cubicBezTo>
                    <a:pt x="10984" y="20517"/>
                    <a:pt x="10966" y="20544"/>
                    <a:pt x="10920" y="20575"/>
                  </a:cubicBezTo>
                  <a:cubicBezTo>
                    <a:pt x="10874" y="20606"/>
                    <a:pt x="10803" y="20629"/>
                    <a:pt x="10739" y="20632"/>
                  </a:cubicBezTo>
                  <a:cubicBezTo>
                    <a:pt x="10674" y="20636"/>
                    <a:pt x="10625" y="20620"/>
                    <a:pt x="10603" y="20606"/>
                  </a:cubicBezTo>
                  <a:cubicBezTo>
                    <a:pt x="10582" y="20593"/>
                    <a:pt x="10562" y="20572"/>
                    <a:pt x="10545" y="20521"/>
                  </a:cubicBezTo>
                  <a:cubicBezTo>
                    <a:pt x="10544" y="20518"/>
                    <a:pt x="10537" y="20497"/>
                    <a:pt x="10535" y="20488"/>
                  </a:cubicBezTo>
                  <a:cubicBezTo>
                    <a:pt x="10531" y="20472"/>
                    <a:pt x="10529" y="20456"/>
                    <a:pt x="10525" y="20440"/>
                  </a:cubicBezTo>
                  <a:cubicBezTo>
                    <a:pt x="10516" y="20401"/>
                    <a:pt x="10505" y="20363"/>
                    <a:pt x="10496" y="20325"/>
                  </a:cubicBezTo>
                  <a:cubicBezTo>
                    <a:pt x="10477" y="20248"/>
                    <a:pt x="10457" y="20171"/>
                    <a:pt x="10434" y="20095"/>
                  </a:cubicBezTo>
                  <a:cubicBezTo>
                    <a:pt x="10072" y="18874"/>
                    <a:pt x="9270" y="17762"/>
                    <a:pt x="8179" y="16951"/>
                  </a:cubicBezTo>
                  <a:cubicBezTo>
                    <a:pt x="7092" y="16135"/>
                    <a:pt x="5714" y="15623"/>
                    <a:pt x="4293" y="15509"/>
                  </a:cubicBezTo>
                  <a:cubicBezTo>
                    <a:pt x="3583" y="15451"/>
                    <a:pt x="2864" y="15490"/>
                    <a:pt x="2167" y="15619"/>
                  </a:cubicBezTo>
                  <a:cubicBezTo>
                    <a:pt x="1992" y="15652"/>
                    <a:pt x="1819" y="15689"/>
                    <a:pt x="1648" y="15732"/>
                  </a:cubicBezTo>
                  <a:cubicBezTo>
                    <a:pt x="1605" y="15743"/>
                    <a:pt x="1562" y="15755"/>
                    <a:pt x="1519" y="15767"/>
                  </a:cubicBezTo>
                  <a:cubicBezTo>
                    <a:pt x="1385" y="15804"/>
                    <a:pt x="1252" y="15803"/>
                    <a:pt x="1169" y="15677"/>
                  </a:cubicBezTo>
                  <a:cubicBezTo>
                    <a:pt x="1064" y="15516"/>
                    <a:pt x="1175" y="15420"/>
                    <a:pt x="1199" y="15401"/>
                  </a:cubicBezTo>
                  <a:cubicBezTo>
                    <a:pt x="1231" y="15374"/>
                    <a:pt x="1263" y="15347"/>
                    <a:pt x="1296" y="15321"/>
                  </a:cubicBezTo>
                  <a:cubicBezTo>
                    <a:pt x="1554" y="15104"/>
                    <a:pt x="1794" y="14872"/>
                    <a:pt x="2013" y="14624"/>
                  </a:cubicBezTo>
                  <a:cubicBezTo>
                    <a:pt x="2451" y="14129"/>
                    <a:pt x="2806" y="13573"/>
                    <a:pt x="3059" y="12985"/>
                  </a:cubicBezTo>
                  <a:cubicBezTo>
                    <a:pt x="3570" y="11808"/>
                    <a:pt x="3690" y="10516"/>
                    <a:pt x="3374" y="9321"/>
                  </a:cubicBezTo>
                  <a:cubicBezTo>
                    <a:pt x="3218" y="8723"/>
                    <a:pt x="2957" y="8147"/>
                    <a:pt x="2596" y="7620"/>
                  </a:cubicBezTo>
                  <a:cubicBezTo>
                    <a:pt x="2237" y="7093"/>
                    <a:pt x="1772" y="6610"/>
                    <a:pt x="1237" y="6202"/>
                  </a:cubicBezTo>
                  <a:cubicBezTo>
                    <a:pt x="1226" y="6214"/>
                    <a:pt x="1214" y="6225"/>
                    <a:pt x="1202" y="6237"/>
                  </a:cubicBezTo>
                  <a:lnTo>
                    <a:pt x="1200" y="6237"/>
                  </a:lnTo>
                  <a:cubicBezTo>
                    <a:pt x="1212" y="6225"/>
                    <a:pt x="1224" y="6213"/>
                    <a:pt x="1235" y="6201"/>
                  </a:cubicBezTo>
                  <a:cubicBezTo>
                    <a:pt x="1159" y="6143"/>
                    <a:pt x="1110" y="6084"/>
                    <a:pt x="1088" y="6034"/>
                  </a:cubicBezTo>
                  <a:cubicBezTo>
                    <a:pt x="1066" y="5985"/>
                    <a:pt x="1066" y="5946"/>
                    <a:pt x="1076" y="5912"/>
                  </a:cubicBezTo>
                  <a:cubicBezTo>
                    <a:pt x="1087" y="5879"/>
                    <a:pt x="1112" y="5849"/>
                    <a:pt x="1144" y="5830"/>
                  </a:cubicBezTo>
                  <a:cubicBezTo>
                    <a:pt x="1177" y="5812"/>
                    <a:pt x="1215" y="5802"/>
                    <a:pt x="1274" y="5806"/>
                  </a:cubicBezTo>
                  <a:cubicBezTo>
                    <a:pt x="1304" y="5809"/>
                    <a:pt x="1337" y="5813"/>
                    <a:pt x="1375" y="5827"/>
                  </a:cubicBezTo>
                  <a:cubicBezTo>
                    <a:pt x="1413" y="5840"/>
                    <a:pt x="1452" y="5854"/>
                    <a:pt x="1490" y="5866"/>
                  </a:cubicBezTo>
                  <a:cubicBezTo>
                    <a:pt x="1532" y="5880"/>
                    <a:pt x="1573" y="5892"/>
                    <a:pt x="1614" y="5906"/>
                  </a:cubicBezTo>
                  <a:cubicBezTo>
                    <a:pt x="1783" y="5958"/>
                    <a:pt x="1954" y="6002"/>
                    <a:pt x="2126" y="6039"/>
                  </a:cubicBezTo>
                  <a:cubicBezTo>
                    <a:pt x="2469" y="6113"/>
                    <a:pt x="2817" y="6157"/>
                    <a:pt x="3166" y="6173"/>
                  </a:cubicBezTo>
                  <a:cubicBezTo>
                    <a:pt x="4564" y="6236"/>
                    <a:pt x="5943" y="5861"/>
                    <a:pt x="7166" y="5228"/>
                  </a:cubicBezTo>
                  <a:cubicBezTo>
                    <a:pt x="8399" y="4590"/>
                    <a:pt x="9395" y="3609"/>
                    <a:pt x="9989" y="2465"/>
                  </a:cubicBezTo>
                  <a:cubicBezTo>
                    <a:pt x="10138" y="2179"/>
                    <a:pt x="10261" y="1883"/>
                    <a:pt x="10360" y="1581"/>
                  </a:cubicBezTo>
                  <a:cubicBezTo>
                    <a:pt x="10410" y="1429"/>
                    <a:pt x="10452" y="1280"/>
                    <a:pt x="10490" y="1123"/>
                  </a:cubicBezTo>
                  <a:cubicBezTo>
                    <a:pt x="10494" y="1105"/>
                    <a:pt x="10499" y="1087"/>
                    <a:pt x="10504" y="1069"/>
                  </a:cubicBezTo>
                  <a:cubicBezTo>
                    <a:pt x="10505" y="1064"/>
                    <a:pt x="10506" y="1059"/>
                    <a:pt x="10508" y="1054"/>
                  </a:cubicBezTo>
                  <a:cubicBezTo>
                    <a:pt x="10508" y="1051"/>
                    <a:pt x="10509" y="1048"/>
                    <a:pt x="10510" y="1045"/>
                  </a:cubicBezTo>
                  <a:cubicBezTo>
                    <a:pt x="10513" y="1036"/>
                    <a:pt x="10516" y="1028"/>
                    <a:pt x="10519" y="1021"/>
                  </a:cubicBezTo>
                  <a:cubicBezTo>
                    <a:pt x="10527" y="1008"/>
                    <a:pt x="10534" y="999"/>
                    <a:pt x="10547" y="989"/>
                  </a:cubicBezTo>
                  <a:cubicBezTo>
                    <a:pt x="10570" y="968"/>
                    <a:pt x="10623" y="945"/>
                    <a:pt x="10690" y="93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lnSpc>
                  <a:spcPct val="90000"/>
                </a:lnSpc>
                <a:spcBef>
                  <a:spcPts val="2250"/>
                </a:spcBef>
              </a:pPr>
              <a:endParaRPr>
                <a:cs typeface="+mn-ea"/>
                <a:sym typeface="+mn-lt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836467" y="1985726"/>
              <a:ext cx="519066" cy="519066"/>
              <a:chOff x="5836467" y="1985726"/>
              <a:chExt cx="519066" cy="519066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5836467" y="1985726"/>
                <a:ext cx="519066" cy="51906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5982322" y="2092592"/>
                <a:ext cx="227356" cy="305334"/>
              </a:xfrm>
              <a:custGeom>
                <a:avLst/>
                <a:gdLst>
                  <a:gd name="T0" fmla="*/ 91 w 377"/>
                  <a:gd name="T1" fmla="*/ 170 h 507"/>
                  <a:gd name="T2" fmla="*/ 91 w 377"/>
                  <a:gd name="T3" fmla="*/ 45 h 507"/>
                  <a:gd name="T4" fmla="*/ 91 w 377"/>
                  <a:gd name="T5" fmla="*/ 40 h 507"/>
                  <a:gd name="T6" fmla="*/ 227 w 377"/>
                  <a:gd name="T7" fmla="*/ 33 h 507"/>
                  <a:gd name="T8" fmla="*/ 287 w 377"/>
                  <a:gd name="T9" fmla="*/ 43 h 507"/>
                  <a:gd name="T10" fmla="*/ 287 w 377"/>
                  <a:gd name="T11" fmla="*/ 45 h 507"/>
                  <a:gd name="T12" fmla="*/ 287 w 377"/>
                  <a:gd name="T13" fmla="*/ 170 h 507"/>
                  <a:gd name="T14" fmla="*/ 189 w 377"/>
                  <a:gd name="T15" fmla="*/ 252 h 507"/>
                  <a:gd name="T16" fmla="*/ 91 w 377"/>
                  <a:gd name="T17" fmla="*/ 170 h 507"/>
                  <a:gd name="T18" fmla="*/ 89 w 377"/>
                  <a:gd name="T19" fmla="*/ 314 h 507"/>
                  <a:gd name="T20" fmla="*/ 149 w 377"/>
                  <a:gd name="T21" fmla="*/ 314 h 507"/>
                  <a:gd name="T22" fmla="*/ 121 w 377"/>
                  <a:gd name="T23" fmla="*/ 259 h 507"/>
                  <a:gd name="T24" fmla="*/ 85 w 377"/>
                  <a:gd name="T25" fmla="*/ 259 h 507"/>
                  <a:gd name="T26" fmla="*/ 44 w 377"/>
                  <a:gd name="T27" fmla="*/ 288 h 507"/>
                  <a:gd name="T28" fmla="*/ 4 w 377"/>
                  <a:gd name="T29" fmla="*/ 413 h 507"/>
                  <a:gd name="T30" fmla="*/ 10 w 377"/>
                  <a:gd name="T31" fmla="*/ 451 h 507"/>
                  <a:gd name="T32" fmla="*/ 45 w 377"/>
                  <a:gd name="T33" fmla="*/ 469 h 507"/>
                  <a:gd name="T34" fmla="*/ 89 w 377"/>
                  <a:gd name="T35" fmla="*/ 469 h 507"/>
                  <a:gd name="T36" fmla="*/ 89 w 377"/>
                  <a:gd name="T37" fmla="*/ 314 h 507"/>
                  <a:gd name="T38" fmla="*/ 89 w 377"/>
                  <a:gd name="T39" fmla="*/ 314 h 507"/>
                  <a:gd name="T40" fmla="*/ 373 w 377"/>
                  <a:gd name="T41" fmla="*/ 413 h 507"/>
                  <a:gd name="T42" fmla="*/ 333 w 377"/>
                  <a:gd name="T43" fmla="*/ 288 h 507"/>
                  <a:gd name="T44" fmla="*/ 292 w 377"/>
                  <a:gd name="T45" fmla="*/ 259 h 507"/>
                  <a:gd name="T46" fmla="*/ 257 w 377"/>
                  <a:gd name="T47" fmla="*/ 259 h 507"/>
                  <a:gd name="T48" fmla="*/ 229 w 377"/>
                  <a:gd name="T49" fmla="*/ 314 h 507"/>
                  <a:gd name="T50" fmla="*/ 289 w 377"/>
                  <a:gd name="T51" fmla="*/ 314 h 507"/>
                  <a:gd name="T52" fmla="*/ 289 w 377"/>
                  <a:gd name="T53" fmla="*/ 469 h 507"/>
                  <a:gd name="T54" fmla="*/ 333 w 377"/>
                  <a:gd name="T55" fmla="*/ 469 h 507"/>
                  <a:gd name="T56" fmla="*/ 367 w 377"/>
                  <a:gd name="T57" fmla="*/ 451 h 507"/>
                  <a:gd name="T58" fmla="*/ 373 w 377"/>
                  <a:gd name="T59" fmla="*/ 413 h 507"/>
                  <a:gd name="T60" fmla="*/ 69 w 377"/>
                  <a:gd name="T61" fmla="*/ 507 h 507"/>
                  <a:gd name="T62" fmla="*/ 308 w 377"/>
                  <a:gd name="T63" fmla="*/ 507 h 507"/>
                  <a:gd name="T64" fmla="*/ 308 w 377"/>
                  <a:gd name="T65" fmla="*/ 478 h 507"/>
                  <a:gd name="T66" fmla="*/ 69 w 377"/>
                  <a:gd name="T67" fmla="*/ 478 h 507"/>
                  <a:gd name="T68" fmla="*/ 69 w 377"/>
                  <a:gd name="T6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7" h="507">
                    <a:moveTo>
                      <a:pt x="91" y="170"/>
                    </a:moveTo>
                    <a:lnTo>
                      <a:pt x="91" y="45"/>
                    </a:lnTo>
                    <a:cubicBezTo>
                      <a:pt x="91" y="43"/>
                      <a:pt x="91" y="42"/>
                      <a:pt x="91" y="40"/>
                    </a:cubicBezTo>
                    <a:cubicBezTo>
                      <a:pt x="94" y="37"/>
                      <a:pt x="113" y="0"/>
                      <a:pt x="227" y="33"/>
                    </a:cubicBezTo>
                    <a:cubicBezTo>
                      <a:pt x="240" y="36"/>
                      <a:pt x="269" y="44"/>
                      <a:pt x="287" y="43"/>
                    </a:cubicBezTo>
                    <a:cubicBezTo>
                      <a:pt x="287" y="44"/>
                      <a:pt x="287" y="45"/>
                      <a:pt x="287" y="45"/>
                    </a:cubicBezTo>
                    <a:lnTo>
                      <a:pt x="287" y="170"/>
                    </a:lnTo>
                    <a:cubicBezTo>
                      <a:pt x="287" y="215"/>
                      <a:pt x="243" y="252"/>
                      <a:pt x="189" y="252"/>
                    </a:cubicBezTo>
                    <a:cubicBezTo>
                      <a:pt x="135" y="252"/>
                      <a:pt x="91" y="215"/>
                      <a:pt x="91" y="170"/>
                    </a:cubicBezTo>
                    <a:close/>
                    <a:moveTo>
                      <a:pt x="89" y="314"/>
                    </a:moveTo>
                    <a:lnTo>
                      <a:pt x="149" y="314"/>
                    </a:lnTo>
                    <a:lnTo>
                      <a:pt x="121" y="259"/>
                    </a:lnTo>
                    <a:lnTo>
                      <a:pt x="85" y="259"/>
                    </a:lnTo>
                    <a:cubicBezTo>
                      <a:pt x="67" y="259"/>
                      <a:pt x="50" y="271"/>
                      <a:pt x="44" y="288"/>
                    </a:cubicBezTo>
                    <a:lnTo>
                      <a:pt x="4" y="413"/>
                    </a:lnTo>
                    <a:cubicBezTo>
                      <a:pt x="0" y="426"/>
                      <a:pt x="2" y="440"/>
                      <a:pt x="10" y="451"/>
                    </a:cubicBezTo>
                    <a:cubicBezTo>
                      <a:pt x="19" y="462"/>
                      <a:pt x="31" y="469"/>
                      <a:pt x="45" y="469"/>
                    </a:cubicBezTo>
                    <a:lnTo>
                      <a:pt x="89" y="469"/>
                    </a:lnTo>
                    <a:lnTo>
                      <a:pt x="89" y="314"/>
                    </a:lnTo>
                    <a:lnTo>
                      <a:pt x="89" y="314"/>
                    </a:lnTo>
                    <a:close/>
                    <a:moveTo>
                      <a:pt x="373" y="413"/>
                    </a:moveTo>
                    <a:lnTo>
                      <a:pt x="333" y="288"/>
                    </a:lnTo>
                    <a:cubicBezTo>
                      <a:pt x="327" y="271"/>
                      <a:pt x="311" y="259"/>
                      <a:pt x="292" y="259"/>
                    </a:cubicBezTo>
                    <a:lnTo>
                      <a:pt x="257" y="259"/>
                    </a:lnTo>
                    <a:lnTo>
                      <a:pt x="229" y="314"/>
                    </a:lnTo>
                    <a:lnTo>
                      <a:pt x="289" y="314"/>
                    </a:lnTo>
                    <a:lnTo>
                      <a:pt x="289" y="469"/>
                    </a:lnTo>
                    <a:lnTo>
                      <a:pt x="333" y="469"/>
                    </a:lnTo>
                    <a:cubicBezTo>
                      <a:pt x="346" y="469"/>
                      <a:pt x="359" y="462"/>
                      <a:pt x="367" y="451"/>
                    </a:cubicBezTo>
                    <a:cubicBezTo>
                      <a:pt x="375" y="440"/>
                      <a:pt x="377" y="426"/>
                      <a:pt x="373" y="413"/>
                    </a:cubicBezTo>
                    <a:close/>
                    <a:moveTo>
                      <a:pt x="69" y="507"/>
                    </a:moveTo>
                    <a:lnTo>
                      <a:pt x="308" y="507"/>
                    </a:lnTo>
                    <a:lnTo>
                      <a:pt x="308" y="478"/>
                    </a:lnTo>
                    <a:lnTo>
                      <a:pt x="69" y="478"/>
                    </a:lnTo>
                    <a:lnTo>
                      <a:pt x="69" y="507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5836467" y="4772308"/>
              <a:ext cx="519066" cy="519066"/>
              <a:chOff x="5836467" y="4772308"/>
              <a:chExt cx="519066" cy="519066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5836467" y="4772308"/>
                <a:ext cx="519066" cy="51906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5982322" y="4879174"/>
                <a:ext cx="227356" cy="305334"/>
              </a:xfrm>
              <a:custGeom>
                <a:avLst/>
                <a:gdLst>
                  <a:gd name="T0" fmla="*/ 91 w 377"/>
                  <a:gd name="T1" fmla="*/ 170 h 507"/>
                  <a:gd name="T2" fmla="*/ 91 w 377"/>
                  <a:gd name="T3" fmla="*/ 45 h 507"/>
                  <a:gd name="T4" fmla="*/ 91 w 377"/>
                  <a:gd name="T5" fmla="*/ 40 h 507"/>
                  <a:gd name="T6" fmla="*/ 227 w 377"/>
                  <a:gd name="T7" fmla="*/ 33 h 507"/>
                  <a:gd name="T8" fmla="*/ 287 w 377"/>
                  <a:gd name="T9" fmla="*/ 43 h 507"/>
                  <a:gd name="T10" fmla="*/ 287 w 377"/>
                  <a:gd name="T11" fmla="*/ 45 h 507"/>
                  <a:gd name="T12" fmla="*/ 287 w 377"/>
                  <a:gd name="T13" fmla="*/ 170 h 507"/>
                  <a:gd name="T14" fmla="*/ 189 w 377"/>
                  <a:gd name="T15" fmla="*/ 252 h 507"/>
                  <a:gd name="T16" fmla="*/ 91 w 377"/>
                  <a:gd name="T17" fmla="*/ 170 h 507"/>
                  <a:gd name="T18" fmla="*/ 89 w 377"/>
                  <a:gd name="T19" fmla="*/ 314 h 507"/>
                  <a:gd name="T20" fmla="*/ 149 w 377"/>
                  <a:gd name="T21" fmla="*/ 314 h 507"/>
                  <a:gd name="T22" fmla="*/ 121 w 377"/>
                  <a:gd name="T23" fmla="*/ 259 h 507"/>
                  <a:gd name="T24" fmla="*/ 85 w 377"/>
                  <a:gd name="T25" fmla="*/ 259 h 507"/>
                  <a:gd name="T26" fmla="*/ 44 w 377"/>
                  <a:gd name="T27" fmla="*/ 288 h 507"/>
                  <a:gd name="T28" fmla="*/ 4 w 377"/>
                  <a:gd name="T29" fmla="*/ 413 h 507"/>
                  <a:gd name="T30" fmla="*/ 10 w 377"/>
                  <a:gd name="T31" fmla="*/ 451 h 507"/>
                  <a:gd name="T32" fmla="*/ 45 w 377"/>
                  <a:gd name="T33" fmla="*/ 469 h 507"/>
                  <a:gd name="T34" fmla="*/ 89 w 377"/>
                  <a:gd name="T35" fmla="*/ 469 h 507"/>
                  <a:gd name="T36" fmla="*/ 89 w 377"/>
                  <a:gd name="T37" fmla="*/ 314 h 507"/>
                  <a:gd name="T38" fmla="*/ 89 w 377"/>
                  <a:gd name="T39" fmla="*/ 314 h 507"/>
                  <a:gd name="T40" fmla="*/ 373 w 377"/>
                  <a:gd name="T41" fmla="*/ 413 h 507"/>
                  <a:gd name="T42" fmla="*/ 333 w 377"/>
                  <a:gd name="T43" fmla="*/ 288 h 507"/>
                  <a:gd name="T44" fmla="*/ 292 w 377"/>
                  <a:gd name="T45" fmla="*/ 259 h 507"/>
                  <a:gd name="T46" fmla="*/ 257 w 377"/>
                  <a:gd name="T47" fmla="*/ 259 h 507"/>
                  <a:gd name="T48" fmla="*/ 229 w 377"/>
                  <a:gd name="T49" fmla="*/ 314 h 507"/>
                  <a:gd name="T50" fmla="*/ 289 w 377"/>
                  <a:gd name="T51" fmla="*/ 314 h 507"/>
                  <a:gd name="T52" fmla="*/ 289 w 377"/>
                  <a:gd name="T53" fmla="*/ 469 h 507"/>
                  <a:gd name="T54" fmla="*/ 333 w 377"/>
                  <a:gd name="T55" fmla="*/ 469 h 507"/>
                  <a:gd name="T56" fmla="*/ 367 w 377"/>
                  <a:gd name="T57" fmla="*/ 451 h 507"/>
                  <a:gd name="T58" fmla="*/ 373 w 377"/>
                  <a:gd name="T59" fmla="*/ 413 h 507"/>
                  <a:gd name="T60" fmla="*/ 69 w 377"/>
                  <a:gd name="T61" fmla="*/ 507 h 507"/>
                  <a:gd name="T62" fmla="*/ 308 w 377"/>
                  <a:gd name="T63" fmla="*/ 507 h 507"/>
                  <a:gd name="T64" fmla="*/ 308 w 377"/>
                  <a:gd name="T65" fmla="*/ 478 h 507"/>
                  <a:gd name="T66" fmla="*/ 69 w 377"/>
                  <a:gd name="T67" fmla="*/ 478 h 507"/>
                  <a:gd name="T68" fmla="*/ 69 w 377"/>
                  <a:gd name="T6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7" h="507">
                    <a:moveTo>
                      <a:pt x="91" y="170"/>
                    </a:moveTo>
                    <a:lnTo>
                      <a:pt x="91" y="45"/>
                    </a:lnTo>
                    <a:cubicBezTo>
                      <a:pt x="91" y="43"/>
                      <a:pt x="91" y="42"/>
                      <a:pt x="91" y="40"/>
                    </a:cubicBezTo>
                    <a:cubicBezTo>
                      <a:pt x="94" y="37"/>
                      <a:pt x="113" y="0"/>
                      <a:pt x="227" y="33"/>
                    </a:cubicBezTo>
                    <a:cubicBezTo>
                      <a:pt x="240" y="36"/>
                      <a:pt x="269" y="44"/>
                      <a:pt x="287" y="43"/>
                    </a:cubicBezTo>
                    <a:cubicBezTo>
                      <a:pt x="287" y="44"/>
                      <a:pt x="287" y="45"/>
                      <a:pt x="287" y="45"/>
                    </a:cubicBezTo>
                    <a:lnTo>
                      <a:pt x="287" y="170"/>
                    </a:lnTo>
                    <a:cubicBezTo>
                      <a:pt x="287" y="215"/>
                      <a:pt x="243" y="252"/>
                      <a:pt x="189" y="252"/>
                    </a:cubicBezTo>
                    <a:cubicBezTo>
                      <a:pt x="135" y="252"/>
                      <a:pt x="91" y="215"/>
                      <a:pt x="91" y="170"/>
                    </a:cubicBezTo>
                    <a:close/>
                    <a:moveTo>
                      <a:pt x="89" y="314"/>
                    </a:moveTo>
                    <a:lnTo>
                      <a:pt x="149" y="314"/>
                    </a:lnTo>
                    <a:lnTo>
                      <a:pt x="121" y="259"/>
                    </a:lnTo>
                    <a:lnTo>
                      <a:pt x="85" y="259"/>
                    </a:lnTo>
                    <a:cubicBezTo>
                      <a:pt x="67" y="259"/>
                      <a:pt x="50" y="271"/>
                      <a:pt x="44" y="288"/>
                    </a:cubicBezTo>
                    <a:lnTo>
                      <a:pt x="4" y="413"/>
                    </a:lnTo>
                    <a:cubicBezTo>
                      <a:pt x="0" y="426"/>
                      <a:pt x="2" y="440"/>
                      <a:pt x="10" y="451"/>
                    </a:cubicBezTo>
                    <a:cubicBezTo>
                      <a:pt x="19" y="462"/>
                      <a:pt x="31" y="469"/>
                      <a:pt x="45" y="469"/>
                    </a:cubicBezTo>
                    <a:lnTo>
                      <a:pt x="89" y="469"/>
                    </a:lnTo>
                    <a:lnTo>
                      <a:pt x="89" y="314"/>
                    </a:lnTo>
                    <a:lnTo>
                      <a:pt x="89" y="314"/>
                    </a:lnTo>
                    <a:close/>
                    <a:moveTo>
                      <a:pt x="373" y="413"/>
                    </a:moveTo>
                    <a:lnTo>
                      <a:pt x="333" y="288"/>
                    </a:lnTo>
                    <a:cubicBezTo>
                      <a:pt x="327" y="271"/>
                      <a:pt x="311" y="259"/>
                      <a:pt x="292" y="259"/>
                    </a:cubicBezTo>
                    <a:lnTo>
                      <a:pt x="257" y="259"/>
                    </a:lnTo>
                    <a:lnTo>
                      <a:pt x="229" y="314"/>
                    </a:lnTo>
                    <a:lnTo>
                      <a:pt x="289" y="314"/>
                    </a:lnTo>
                    <a:lnTo>
                      <a:pt x="289" y="469"/>
                    </a:lnTo>
                    <a:lnTo>
                      <a:pt x="333" y="469"/>
                    </a:lnTo>
                    <a:cubicBezTo>
                      <a:pt x="346" y="469"/>
                      <a:pt x="359" y="462"/>
                      <a:pt x="367" y="451"/>
                    </a:cubicBezTo>
                    <a:cubicBezTo>
                      <a:pt x="375" y="440"/>
                      <a:pt x="377" y="426"/>
                      <a:pt x="373" y="413"/>
                    </a:cubicBezTo>
                    <a:close/>
                    <a:moveTo>
                      <a:pt x="69" y="507"/>
                    </a:moveTo>
                    <a:lnTo>
                      <a:pt x="308" y="507"/>
                    </a:lnTo>
                    <a:lnTo>
                      <a:pt x="308" y="478"/>
                    </a:lnTo>
                    <a:lnTo>
                      <a:pt x="69" y="478"/>
                    </a:lnTo>
                    <a:lnTo>
                      <a:pt x="69" y="507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6967158" y="2623996"/>
              <a:ext cx="519066" cy="519066"/>
              <a:chOff x="6967158" y="2623996"/>
              <a:chExt cx="519066" cy="519066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967158" y="2623996"/>
                <a:ext cx="519066" cy="51906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7113012" y="2730862"/>
                <a:ext cx="227356" cy="305334"/>
              </a:xfrm>
              <a:custGeom>
                <a:avLst/>
                <a:gdLst>
                  <a:gd name="T0" fmla="*/ 91 w 377"/>
                  <a:gd name="T1" fmla="*/ 170 h 507"/>
                  <a:gd name="T2" fmla="*/ 91 w 377"/>
                  <a:gd name="T3" fmla="*/ 45 h 507"/>
                  <a:gd name="T4" fmla="*/ 91 w 377"/>
                  <a:gd name="T5" fmla="*/ 40 h 507"/>
                  <a:gd name="T6" fmla="*/ 227 w 377"/>
                  <a:gd name="T7" fmla="*/ 33 h 507"/>
                  <a:gd name="T8" fmla="*/ 287 w 377"/>
                  <a:gd name="T9" fmla="*/ 43 h 507"/>
                  <a:gd name="T10" fmla="*/ 287 w 377"/>
                  <a:gd name="T11" fmla="*/ 45 h 507"/>
                  <a:gd name="T12" fmla="*/ 287 w 377"/>
                  <a:gd name="T13" fmla="*/ 170 h 507"/>
                  <a:gd name="T14" fmla="*/ 189 w 377"/>
                  <a:gd name="T15" fmla="*/ 252 h 507"/>
                  <a:gd name="T16" fmla="*/ 91 w 377"/>
                  <a:gd name="T17" fmla="*/ 170 h 507"/>
                  <a:gd name="T18" fmla="*/ 89 w 377"/>
                  <a:gd name="T19" fmla="*/ 314 h 507"/>
                  <a:gd name="T20" fmla="*/ 149 w 377"/>
                  <a:gd name="T21" fmla="*/ 314 h 507"/>
                  <a:gd name="T22" fmla="*/ 121 w 377"/>
                  <a:gd name="T23" fmla="*/ 259 h 507"/>
                  <a:gd name="T24" fmla="*/ 85 w 377"/>
                  <a:gd name="T25" fmla="*/ 259 h 507"/>
                  <a:gd name="T26" fmla="*/ 44 w 377"/>
                  <a:gd name="T27" fmla="*/ 288 h 507"/>
                  <a:gd name="T28" fmla="*/ 4 w 377"/>
                  <a:gd name="T29" fmla="*/ 413 h 507"/>
                  <a:gd name="T30" fmla="*/ 10 w 377"/>
                  <a:gd name="T31" fmla="*/ 451 h 507"/>
                  <a:gd name="T32" fmla="*/ 45 w 377"/>
                  <a:gd name="T33" fmla="*/ 469 h 507"/>
                  <a:gd name="T34" fmla="*/ 89 w 377"/>
                  <a:gd name="T35" fmla="*/ 469 h 507"/>
                  <a:gd name="T36" fmla="*/ 89 w 377"/>
                  <a:gd name="T37" fmla="*/ 314 h 507"/>
                  <a:gd name="T38" fmla="*/ 89 w 377"/>
                  <a:gd name="T39" fmla="*/ 314 h 507"/>
                  <a:gd name="T40" fmla="*/ 373 w 377"/>
                  <a:gd name="T41" fmla="*/ 413 h 507"/>
                  <a:gd name="T42" fmla="*/ 333 w 377"/>
                  <a:gd name="T43" fmla="*/ 288 h 507"/>
                  <a:gd name="T44" fmla="*/ 292 w 377"/>
                  <a:gd name="T45" fmla="*/ 259 h 507"/>
                  <a:gd name="T46" fmla="*/ 257 w 377"/>
                  <a:gd name="T47" fmla="*/ 259 h 507"/>
                  <a:gd name="T48" fmla="*/ 229 w 377"/>
                  <a:gd name="T49" fmla="*/ 314 h 507"/>
                  <a:gd name="T50" fmla="*/ 289 w 377"/>
                  <a:gd name="T51" fmla="*/ 314 h 507"/>
                  <a:gd name="T52" fmla="*/ 289 w 377"/>
                  <a:gd name="T53" fmla="*/ 469 h 507"/>
                  <a:gd name="T54" fmla="*/ 333 w 377"/>
                  <a:gd name="T55" fmla="*/ 469 h 507"/>
                  <a:gd name="T56" fmla="*/ 367 w 377"/>
                  <a:gd name="T57" fmla="*/ 451 h 507"/>
                  <a:gd name="T58" fmla="*/ 373 w 377"/>
                  <a:gd name="T59" fmla="*/ 413 h 507"/>
                  <a:gd name="T60" fmla="*/ 69 w 377"/>
                  <a:gd name="T61" fmla="*/ 507 h 507"/>
                  <a:gd name="T62" fmla="*/ 308 w 377"/>
                  <a:gd name="T63" fmla="*/ 507 h 507"/>
                  <a:gd name="T64" fmla="*/ 308 w 377"/>
                  <a:gd name="T65" fmla="*/ 478 h 507"/>
                  <a:gd name="T66" fmla="*/ 69 w 377"/>
                  <a:gd name="T67" fmla="*/ 478 h 507"/>
                  <a:gd name="T68" fmla="*/ 69 w 377"/>
                  <a:gd name="T6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7" h="507">
                    <a:moveTo>
                      <a:pt x="91" y="170"/>
                    </a:moveTo>
                    <a:lnTo>
                      <a:pt x="91" y="45"/>
                    </a:lnTo>
                    <a:cubicBezTo>
                      <a:pt x="91" y="43"/>
                      <a:pt x="91" y="42"/>
                      <a:pt x="91" y="40"/>
                    </a:cubicBezTo>
                    <a:cubicBezTo>
                      <a:pt x="94" y="37"/>
                      <a:pt x="113" y="0"/>
                      <a:pt x="227" y="33"/>
                    </a:cubicBezTo>
                    <a:cubicBezTo>
                      <a:pt x="240" y="36"/>
                      <a:pt x="269" y="44"/>
                      <a:pt x="287" y="43"/>
                    </a:cubicBezTo>
                    <a:cubicBezTo>
                      <a:pt x="287" y="44"/>
                      <a:pt x="287" y="45"/>
                      <a:pt x="287" y="45"/>
                    </a:cubicBezTo>
                    <a:lnTo>
                      <a:pt x="287" y="170"/>
                    </a:lnTo>
                    <a:cubicBezTo>
                      <a:pt x="287" y="215"/>
                      <a:pt x="243" y="252"/>
                      <a:pt x="189" y="252"/>
                    </a:cubicBezTo>
                    <a:cubicBezTo>
                      <a:pt x="135" y="252"/>
                      <a:pt x="91" y="215"/>
                      <a:pt x="91" y="170"/>
                    </a:cubicBezTo>
                    <a:close/>
                    <a:moveTo>
                      <a:pt x="89" y="314"/>
                    </a:moveTo>
                    <a:lnTo>
                      <a:pt x="149" y="314"/>
                    </a:lnTo>
                    <a:lnTo>
                      <a:pt x="121" y="259"/>
                    </a:lnTo>
                    <a:lnTo>
                      <a:pt x="85" y="259"/>
                    </a:lnTo>
                    <a:cubicBezTo>
                      <a:pt x="67" y="259"/>
                      <a:pt x="50" y="271"/>
                      <a:pt x="44" y="288"/>
                    </a:cubicBezTo>
                    <a:lnTo>
                      <a:pt x="4" y="413"/>
                    </a:lnTo>
                    <a:cubicBezTo>
                      <a:pt x="0" y="426"/>
                      <a:pt x="2" y="440"/>
                      <a:pt x="10" y="451"/>
                    </a:cubicBezTo>
                    <a:cubicBezTo>
                      <a:pt x="19" y="462"/>
                      <a:pt x="31" y="469"/>
                      <a:pt x="45" y="469"/>
                    </a:cubicBezTo>
                    <a:lnTo>
                      <a:pt x="89" y="469"/>
                    </a:lnTo>
                    <a:lnTo>
                      <a:pt x="89" y="314"/>
                    </a:lnTo>
                    <a:lnTo>
                      <a:pt x="89" y="314"/>
                    </a:lnTo>
                    <a:close/>
                    <a:moveTo>
                      <a:pt x="373" y="413"/>
                    </a:moveTo>
                    <a:lnTo>
                      <a:pt x="333" y="288"/>
                    </a:lnTo>
                    <a:cubicBezTo>
                      <a:pt x="327" y="271"/>
                      <a:pt x="311" y="259"/>
                      <a:pt x="292" y="259"/>
                    </a:cubicBezTo>
                    <a:lnTo>
                      <a:pt x="257" y="259"/>
                    </a:lnTo>
                    <a:lnTo>
                      <a:pt x="229" y="314"/>
                    </a:lnTo>
                    <a:lnTo>
                      <a:pt x="289" y="314"/>
                    </a:lnTo>
                    <a:lnTo>
                      <a:pt x="289" y="469"/>
                    </a:lnTo>
                    <a:lnTo>
                      <a:pt x="333" y="469"/>
                    </a:lnTo>
                    <a:cubicBezTo>
                      <a:pt x="346" y="469"/>
                      <a:pt x="359" y="462"/>
                      <a:pt x="367" y="451"/>
                    </a:cubicBezTo>
                    <a:cubicBezTo>
                      <a:pt x="375" y="440"/>
                      <a:pt x="377" y="426"/>
                      <a:pt x="373" y="413"/>
                    </a:cubicBezTo>
                    <a:close/>
                    <a:moveTo>
                      <a:pt x="69" y="507"/>
                    </a:moveTo>
                    <a:lnTo>
                      <a:pt x="308" y="507"/>
                    </a:lnTo>
                    <a:lnTo>
                      <a:pt x="308" y="478"/>
                    </a:lnTo>
                    <a:lnTo>
                      <a:pt x="69" y="478"/>
                    </a:lnTo>
                    <a:lnTo>
                      <a:pt x="69" y="507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6967158" y="4134039"/>
              <a:ext cx="519066" cy="519066"/>
              <a:chOff x="6967158" y="4134039"/>
              <a:chExt cx="519066" cy="519066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967158" y="4134039"/>
                <a:ext cx="519066" cy="51906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7113012" y="4240905"/>
                <a:ext cx="227356" cy="305334"/>
              </a:xfrm>
              <a:custGeom>
                <a:avLst/>
                <a:gdLst>
                  <a:gd name="T0" fmla="*/ 91 w 377"/>
                  <a:gd name="T1" fmla="*/ 170 h 507"/>
                  <a:gd name="T2" fmla="*/ 91 w 377"/>
                  <a:gd name="T3" fmla="*/ 45 h 507"/>
                  <a:gd name="T4" fmla="*/ 91 w 377"/>
                  <a:gd name="T5" fmla="*/ 40 h 507"/>
                  <a:gd name="T6" fmla="*/ 227 w 377"/>
                  <a:gd name="T7" fmla="*/ 33 h 507"/>
                  <a:gd name="T8" fmla="*/ 287 w 377"/>
                  <a:gd name="T9" fmla="*/ 43 h 507"/>
                  <a:gd name="T10" fmla="*/ 287 w 377"/>
                  <a:gd name="T11" fmla="*/ 45 h 507"/>
                  <a:gd name="T12" fmla="*/ 287 w 377"/>
                  <a:gd name="T13" fmla="*/ 170 h 507"/>
                  <a:gd name="T14" fmla="*/ 189 w 377"/>
                  <a:gd name="T15" fmla="*/ 252 h 507"/>
                  <a:gd name="T16" fmla="*/ 91 w 377"/>
                  <a:gd name="T17" fmla="*/ 170 h 507"/>
                  <a:gd name="T18" fmla="*/ 89 w 377"/>
                  <a:gd name="T19" fmla="*/ 314 h 507"/>
                  <a:gd name="T20" fmla="*/ 149 w 377"/>
                  <a:gd name="T21" fmla="*/ 314 h 507"/>
                  <a:gd name="T22" fmla="*/ 121 w 377"/>
                  <a:gd name="T23" fmla="*/ 259 h 507"/>
                  <a:gd name="T24" fmla="*/ 85 w 377"/>
                  <a:gd name="T25" fmla="*/ 259 h 507"/>
                  <a:gd name="T26" fmla="*/ 44 w 377"/>
                  <a:gd name="T27" fmla="*/ 288 h 507"/>
                  <a:gd name="T28" fmla="*/ 4 w 377"/>
                  <a:gd name="T29" fmla="*/ 413 h 507"/>
                  <a:gd name="T30" fmla="*/ 10 w 377"/>
                  <a:gd name="T31" fmla="*/ 451 h 507"/>
                  <a:gd name="T32" fmla="*/ 45 w 377"/>
                  <a:gd name="T33" fmla="*/ 469 h 507"/>
                  <a:gd name="T34" fmla="*/ 89 w 377"/>
                  <a:gd name="T35" fmla="*/ 469 h 507"/>
                  <a:gd name="T36" fmla="*/ 89 w 377"/>
                  <a:gd name="T37" fmla="*/ 314 h 507"/>
                  <a:gd name="T38" fmla="*/ 89 w 377"/>
                  <a:gd name="T39" fmla="*/ 314 h 507"/>
                  <a:gd name="T40" fmla="*/ 373 w 377"/>
                  <a:gd name="T41" fmla="*/ 413 h 507"/>
                  <a:gd name="T42" fmla="*/ 333 w 377"/>
                  <a:gd name="T43" fmla="*/ 288 h 507"/>
                  <a:gd name="T44" fmla="*/ 292 w 377"/>
                  <a:gd name="T45" fmla="*/ 259 h 507"/>
                  <a:gd name="T46" fmla="*/ 257 w 377"/>
                  <a:gd name="T47" fmla="*/ 259 h 507"/>
                  <a:gd name="T48" fmla="*/ 229 w 377"/>
                  <a:gd name="T49" fmla="*/ 314 h 507"/>
                  <a:gd name="T50" fmla="*/ 289 w 377"/>
                  <a:gd name="T51" fmla="*/ 314 h 507"/>
                  <a:gd name="T52" fmla="*/ 289 w 377"/>
                  <a:gd name="T53" fmla="*/ 469 h 507"/>
                  <a:gd name="T54" fmla="*/ 333 w 377"/>
                  <a:gd name="T55" fmla="*/ 469 h 507"/>
                  <a:gd name="T56" fmla="*/ 367 w 377"/>
                  <a:gd name="T57" fmla="*/ 451 h 507"/>
                  <a:gd name="T58" fmla="*/ 373 w 377"/>
                  <a:gd name="T59" fmla="*/ 413 h 507"/>
                  <a:gd name="T60" fmla="*/ 69 w 377"/>
                  <a:gd name="T61" fmla="*/ 507 h 507"/>
                  <a:gd name="T62" fmla="*/ 308 w 377"/>
                  <a:gd name="T63" fmla="*/ 507 h 507"/>
                  <a:gd name="T64" fmla="*/ 308 w 377"/>
                  <a:gd name="T65" fmla="*/ 478 h 507"/>
                  <a:gd name="T66" fmla="*/ 69 w 377"/>
                  <a:gd name="T67" fmla="*/ 478 h 507"/>
                  <a:gd name="T68" fmla="*/ 69 w 377"/>
                  <a:gd name="T6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7" h="507">
                    <a:moveTo>
                      <a:pt x="91" y="170"/>
                    </a:moveTo>
                    <a:lnTo>
                      <a:pt x="91" y="45"/>
                    </a:lnTo>
                    <a:cubicBezTo>
                      <a:pt x="91" y="43"/>
                      <a:pt x="91" y="42"/>
                      <a:pt x="91" y="40"/>
                    </a:cubicBezTo>
                    <a:cubicBezTo>
                      <a:pt x="94" y="37"/>
                      <a:pt x="113" y="0"/>
                      <a:pt x="227" y="33"/>
                    </a:cubicBezTo>
                    <a:cubicBezTo>
                      <a:pt x="240" y="36"/>
                      <a:pt x="269" y="44"/>
                      <a:pt x="287" y="43"/>
                    </a:cubicBezTo>
                    <a:cubicBezTo>
                      <a:pt x="287" y="44"/>
                      <a:pt x="287" y="45"/>
                      <a:pt x="287" y="45"/>
                    </a:cubicBezTo>
                    <a:lnTo>
                      <a:pt x="287" y="170"/>
                    </a:lnTo>
                    <a:cubicBezTo>
                      <a:pt x="287" y="215"/>
                      <a:pt x="243" y="252"/>
                      <a:pt x="189" y="252"/>
                    </a:cubicBezTo>
                    <a:cubicBezTo>
                      <a:pt x="135" y="252"/>
                      <a:pt x="91" y="215"/>
                      <a:pt x="91" y="170"/>
                    </a:cubicBezTo>
                    <a:close/>
                    <a:moveTo>
                      <a:pt x="89" y="314"/>
                    </a:moveTo>
                    <a:lnTo>
                      <a:pt x="149" y="314"/>
                    </a:lnTo>
                    <a:lnTo>
                      <a:pt x="121" y="259"/>
                    </a:lnTo>
                    <a:lnTo>
                      <a:pt x="85" y="259"/>
                    </a:lnTo>
                    <a:cubicBezTo>
                      <a:pt x="67" y="259"/>
                      <a:pt x="50" y="271"/>
                      <a:pt x="44" y="288"/>
                    </a:cubicBezTo>
                    <a:lnTo>
                      <a:pt x="4" y="413"/>
                    </a:lnTo>
                    <a:cubicBezTo>
                      <a:pt x="0" y="426"/>
                      <a:pt x="2" y="440"/>
                      <a:pt x="10" y="451"/>
                    </a:cubicBezTo>
                    <a:cubicBezTo>
                      <a:pt x="19" y="462"/>
                      <a:pt x="31" y="469"/>
                      <a:pt x="45" y="469"/>
                    </a:cubicBezTo>
                    <a:lnTo>
                      <a:pt x="89" y="469"/>
                    </a:lnTo>
                    <a:lnTo>
                      <a:pt x="89" y="314"/>
                    </a:lnTo>
                    <a:lnTo>
                      <a:pt x="89" y="314"/>
                    </a:lnTo>
                    <a:close/>
                    <a:moveTo>
                      <a:pt x="373" y="413"/>
                    </a:moveTo>
                    <a:lnTo>
                      <a:pt x="333" y="288"/>
                    </a:lnTo>
                    <a:cubicBezTo>
                      <a:pt x="327" y="271"/>
                      <a:pt x="311" y="259"/>
                      <a:pt x="292" y="259"/>
                    </a:cubicBezTo>
                    <a:lnTo>
                      <a:pt x="257" y="259"/>
                    </a:lnTo>
                    <a:lnTo>
                      <a:pt x="229" y="314"/>
                    </a:lnTo>
                    <a:lnTo>
                      <a:pt x="289" y="314"/>
                    </a:lnTo>
                    <a:lnTo>
                      <a:pt x="289" y="469"/>
                    </a:lnTo>
                    <a:lnTo>
                      <a:pt x="333" y="469"/>
                    </a:lnTo>
                    <a:cubicBezTo>
                      <a:pt x="346" y="469"/>
                      <a:pt x="359" y="462"/>
                      <a:pt x="367" y="451"/>
                    </a:cubicBezTo>
                    <a:cubicBezTo>
                      <a:pt x="375" y="440"/>
                      <a:pt x="377" y="426"/>
                      <a:pt x="373" y="413"/>
                    </a:cubicBezTo>
                    <a:close/>
                    <a:moveTo>
                      <a:pt x="69" y="507"/>
                    </a:moveTo>
                    <a:lnTo>
                      <a:pt x="308" y="507"/>
                    </a:lnTo>
                    <a:lnTo>
                      <a:pt x="308" y="478"/>
                    </a:lnTo>
                    <a:lnTo>
                      <a:pt x="69" y="478"/>
                    </a:lnTo>
                    <a:lnTo>
                      <a:pt x="69" y="507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4705776" y="2623996"/>
              <a:ext cx="519066" cy="519066"/>
              <a:chOff x="4705776" y="2623996"/>
              <a:chExt cx="519066" cy="51906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4705776" y="2623996"/>
                <a:ext cx="519066" cy="51906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4851631" y="2730862"/>
                <a:ext cx="227356" cy="305334"/>
              </a:xfrm>
              <a:custGeom>
                <a:avLst/>
                <a:gdLst>
                  <a:gd name="T0" fmla="*/ 91 w 377"/>
                  <a:gd name="T1" fmla="*/ 170 h 507"/>
                  <a:gd name="T2" fmla="*/ 91 w 377"/>
                  <a:gd name="T3" fmla="*/ 45 h 507"/>
                  <a:gd name="T4" fmla="*/ 91 w 377"/>
                  <a:gd name="T5" fmla="*/ 40 h 507"/>
                  <a:gd name="T6" fmla="*/ 227 w 377"/>
                  <a:gd name="T7" fmla="*/ 33 h 507"/>
                  <a:gd name="T8" fmla="*/ 287 w 377"/>
                  <a:gd name="T9" fmla="*/ 43 h 507"/>
                  <a:gd name="T10" fmla="*/ 287 w 377"/>
                  <a:gd name="T11" fmla="*/ 45 h 507"/>
                  <a:gd name="T12" fmla="*/ 287 w 377"/>
                  <a:gd name="T13" fmla="*/ 170 h 507"/>
                  <a:gd name="T14" fmla="*/ 189 w 377"/>
                  <a:gd name="T15" fmla="*/ 252 h 507"/>
                  <a:gd name="T16" fmla="*/ 91 w 377"/>
                  <a:gd name="T17" fmla="*/ 170 h 507"/>
                  <a:gd name="T18" fmla="*/ 89 w 377"/>
                  <a:gd name="T19" fmla="*/ 314 h 507"/>
                  <a:gd name="T20" fmla="*/ 149 w 377"/>
                  <a:gd name="T21" fmla="*/ 314 h 507"/>
                  <a:gd name="T22" fmla="*/ 121 w 377"/>
                  <a:gd name="T23" fmla="*/ 259 h 507"/>
                  <a:gd name="T24" fmla="*/ 85 w 377"/>
                  <a:gd name="T25" fmla="*/ 259 h 507"/>
                  <a:gd name="T26" fmla="*/ 44 w 377"/>
                  <a:gd name="T27" fmla="*/ 288 h 507"/>
                  <a:gd name="T28" fmla="*/ 4 w 377"/>
                  <a:gd name="T29" fmla="*/ 413 h 507"/>
                  <a:gd name="T30" fmla="*/ 10 w 377"/>
                  <a:gd name="T31" fmla="*/ 451 h 507"/>
                  <a:gd name="T32" fmla="*/ 45 w 377"/>
                  <a:gd name="T33" fmla="*/ 469 h 507"/>
                  <a:gd name="T34" fmla="*/ 89 w 377"/>
                  <a:gd name="T35" fmla="*/ 469 h 507"/>
                  <a:gd name="T36" fmla="*/ 89 w 377"/>
                  <a:gd name="T37" fmla="*/ 314 h 507"/>
                  <a:gd name="T38" fmla="*/ 89 w 377"/>
                  <a:gd name="T39" fmla="*/ 314 h 507"/>
                  <a:gd name="T40" fmla="*/ 373 w 377"/>
                  <a:gd name="T41" fmla="*/ 413 h 507"/>
                  <a:gd name="T42" fmla="*/ 333 w 377"/>
                  <a:gd name="T43" fmla="*/ 288 h 507"/>
                  <a:gd name="T44" fmla="*/ 292 w 377"/>
                  <a:gd name="T45" fmla="*/ 259 h 507"/>
                  <a:gd name="T46" fmla="*/ 257 w 377"/>
                  <a:gd name="T47" fmla="*/ 259 h 507"/>
                  <a:gd name="T48" fmla="*/ 229 w 377"/>
                  <a:gd name="T49" fmla="*/ 314 h 507"/>
                  <a:gd name="T50" fmla="*/ 289 w 377"/>
                  <a:gd name="T51" fmla="*/ 314 h 507"/>
                  <a:gd name="T52" fmla="*/ 289 w 377"/>
                  <a:gd name="T53" fmla="*/ 469 h 507"/>
                  <a:gd name="T54" fmla="*/ 333 w 377"/>
                  <a:gd name="T55" fmla="*/ 469 h 507"/>
                  <a:gd name="T56" fmla="*/ 367 w 377"/>
                  <a:gd name="T57" fmla="*/ 451 h 507"/>
                  <a:gd name="T58" fmla="*/ 373 w 377"/>
                  <a:gd name="T59" fmla="*/ 413 h 507"/>
                  <a:gd name="T60" fmla="*/ 69 w 377"/>
                  <a:gd name="T61" fmla="*/ 507 h 507"/>
                  <a:gd name="T62" fmla="*/ 308 w 377"/>
                  <a:gd name="T63" fmla="*/ 507 h 507"/>
                  <a:gd name="T64" fmla="*/ 308 w 377"/>
                  <a:gd name="T65" fmla="*/ 478 h 507"/>
                  <a:gd name="T66" fmla="*/ 69 w 377"/>
                  <a:gd name="T67" fmla="*/ 478 h 507"/>
                  <a:gd name="T68" fmla="*/ 69 w 377"/>
                  <a:gd name="T6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7" h="507">
                    <a:moveTo>
                      <a:pt x="91" y="170"/>
                    </a:moveTo>
                    <a:lnTo>
                      <a:pt x="91" y="45"/>
                    </a:lnTo>
                    <a:cubicBezTo>
                      <a:pt x="91" y="43"/>
                      <a:pt x="91" y="42"/>
                      <a:pt x="91" y="40"/>
                    </a:cubicBezTo>
                    <a:cubicBezTo>
                      <a:pt x="94" y="37"/>
                      <a:pt x="113" y="0"/>
                      <a:pt x="227" y="33"/>
                    </a:cubicBezTo>
                    <a:cubicBezTo>
                      <a:pt x="240" y="36"/>
                      <a:pt x="269" y="44"/>
                      <a:pt x="287" y="43"/>
                    </a:cubicBezTo>
                    <a:cubicBezTo>
                      <a:pt x="287" y="44"/>
                      <a:pt x="287" y="45"/>
                      <a:pt x="287" y="45"/>
                    </a:cubicBezTo>
                    <a:lnTo>
                      <a:pt x="287" y="170"/>
                    </a:lnTo>
                    <a:cubicBezTo>
                      <a:pt x="287" y="215"/>
                      <a:pt x="243" y="252"/>
                      <a:pt x="189" y="252"/>
                    </a:cubicBezTo>
                    <a:cubicBezTo>
                      <a:pt x="135" y="252"/>
                      <a:pt x="91" y="215"/>
                      <a:pt x="91" y="170"/>
                    </a:cubicBezTo>
                    <a:close/>
                    <a:moveTo>
                      <a:pt x="89" y="314"/>
                    </a:moveTo>
                    <a:lnTo>
                      <a:pt x="149" y="314"/>
                    </a:lnTo>
                    <a:lnTo>
                      <a:pt x="121" y="259"/>
                    </a:lnTo>
                    <a:lnTo>
                      <a:pt x="85" y="259"/>
                    </a:lnTo>
                    <a:cubicBezTo>
                      <a:pt x="67" y="259"/>
                      <a:pt x="50" y="271"/>
                      <a:pt x="44" y="288"/>
                    </a:cubicBezTo>
                    <a:lnTo>
                      <a:pt x="4" y="413"/>
                    </a:lnTo>
                    <a:cubicBezTo>
                      <a:pt x="0" y="426"/>
                      <a:pt x="2" y="440"/>
                      <a:pt x="10" y="451"/>
                    </a:cubicBezTo>
                    <a:cubicBezTo>
                      <a:pt x="19" y="462"/>
                      <a:pt x="31" y="469"/>
                      <a:pt x="45" y="469"/>
                    </a:cubicBezTo>
                    <a:lnTo>
                      <a:pt x="89" y="469"/>
                    </a:lnTo>
                    <a:lnTo>
                      <a:pt x="89" y="314"/>
                    </a:lnTo>
                    <a:lnTo>
                      <a:pt x="89" y="314"/>
                    </a:lnTo>
                    <a:close/>
                    <a:moveTo>
                      <a:pt x="373" y="413"/>
                    </a:moveTo>
                    <a:lnTo>
                      <a:pt x="333" y="288"/>
                    </a:lnTo>
                    <a:cubicBezTo>
                      <a:pt x="327" y="271"/>
                      <a:pt x="311" y="259"/>
                      <a:pt x="292" y="259"/>
                    </a:cubicBezTo>
                    <a:lnTo>
                      <a:pt x="257" y="259"/>
                    </a:lnTo>
                    <a:lnTo>
                      <a:pt x="229" y="314"/>
                    </a:lnTo>
                    <a:lnTo>
                      <a:pt x="289" y="314"/>
                    </a:lnTo>
                    <a:lnTo>
                      <a:pt x="289" y="469"/>
                    </a:lnTo>
                    <a:lnTo>
                      <a:pt x="333" y="469"/>
                    </a:lnTo>
                    <a:cubicBezTo>
                      <a:pt x="346" y="469"/>
                      <a:pt x="359" y="462"/>
                      <a:pt x="367" y="451"/>
                    </a:cubicBezTo>
                    <a:cubicBezTo>
                      <a:pt x="375" y="440"/>
                      <a:pt x="377" y="426"/>
                      <a:pt x="373" y="413"/>
                    </a:cubicBezTo>
                    <a:close/>
                    <a:moveTo>
                      <a:pt x="69" y="507"/>
                    </a:moveTo>
                    <a:lnTo>
                      <a:pt x="308" y="507"/>
                    </a:lnTo>
                    <a:lnTo>
                      <a:pt x="308" y="478"/>
                    </a:lnTo>
                    <a:lnTo>
                      <a:pt x="69" y="478"/>
                    </a:lnTo>
                    <a:lnTo>
                      <a:pt x="69" y="507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705776" y="4134039"/>
              <a:ext cx="519066" cy="519066"/>
              <a:chOff x="4705776" y="4134039"/>
              <a:chExt cx="519066" cy="519066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4705776" y="4134039"/>
                <a:ext cx="519066" cy="51906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4851631" y="4240905"/>
                <a:ext cx="227356" cy="305334"/>
              </a:xfrm>
              <a:custGeom>
                <a:avLst/>
                <a:gdLst>
                  <a:gd name="T0" fmla="*/ 91 w 377"/>
                  <a:gd name="T1" fmla="*/ 170 h 507"/>
                  <a:gd name="T2" fmla="*/ 91 w 377"/>
                  <a:gd name="T3" fmla="*/ 45 h 507"/>
                  <a:gd name="T4" fmla="*/ 91 w 377"/>
                  <a:gd name="T5" fmla="*/ 40 h 507"/>
                  <a:gd name="T6" fmla="*/ 227 w 377"/>
                  <a:gd name="T7" fmla="*/ 33 h 507"/>
                  <a:gd name="T8" fmla="*/ 287 w 377"/>
                  <a:gd name="T9" fmla="*/ 43 h 507"/>
                  <a:gd name="T10" fmla="*/ 287 w 377"/>
                  <a:gd name="T11" fmla="*/ 45 h 507"/>
                  <a:gd name="T12" fmla="*/ 287 w 377"/>
                  <a:gd name="T13" fmla="*/ 170 h 507"/>
                  <a:gd name="T14" fmla="*/ 189 w 377"/>
                  <a:gd name="T15" fmla="*/ 252 h 507"/>
                  <a:gd name="T16" fmla="*/ 91 w 377"/>
                  <a:gd name="T17" fmla="*/ 170 h 507"/>
                  <a:gd name="T18" fmla="*/ 89 w 377"/>
                  <a:gd name="T19" fmla="*/ 314 h 507"/>
                  <a:gd name="T20" fmla="*/ 149 w 377"/>
                  <a:gd name="T21" fmla="*/ 314 h 507"/>
                  <a:gd name="T22" fmla="*/ 121 w 377"/>
                  <a:gd name="T23" fmla="*/ 259 h 507"/>
                  <a:gd name="T24" fmla="*/ 85 w 377"/>
                  <a:gd name="T25" fmla="*/ 259 h 507"/>
                  <a:gd name="T26" fmla="*/ 44 w 377"/>
                  <a:gd name="T27" fmla="*/ 288 h 507"/>
                  <a:gd name="T28" fmla="*/ 4 w 377"/>
                  <a:gd name="T29" fmla="*/ 413 h 507"/>
                  <a:gd name="T30" fmla="*/ 10 w 377"/>
                  <a:gd name="T31" fmla="*/ 451 h 507"/>
                  <a:gd name="T32" fmla="*/ 45 w 377"/>
                  <a:gd name="T33" fmla="*/ 469 h 507"/>
                  <a:gd name="T34" fmla="*/ 89 w 377"/>
                  <a:gd name="T35" fmla="*/ 469 h 507"/>
                  <a:gd name="T36" fmla="*/ 89 w 377"/>
                  <a:gd name="T37" fmla="*/ 314 h 507"/>
                  <a:gd name="T38" fmla="*/ 89 w 377"/>
                  <a:gd name="T39" fmla="*/ 314 h 507"/>
                  <a:gd name="T40" fmla="*/ 373 w 377"/>
                  <a:gd name="T41" fmla="*/ 413 h 507"/>
                  <a:gd name="T42" fmla="*/ 333 w 377"/>
                  <a:gd name="T43" fmla="*/ 288 h 507"/>
                  <a:gd name="T44" fmla="*/ 292 w 377"/>
                  <a:gd name="T45" fmla="*/ 259 h 507"/>
                  <a:gd name="T46" fmla="*/ 257 w 377"/>
                  <a:gd name="T47" fmla="*/ 259 h 507"/>
                  <a:gd name="T48" fmla="*/ 229 w 377"/>
                  <a:gd name="T49" fmla="*/ 314 h 507"/>
                  <a:gd name="T50" fmla="*/ 289 w 377"/>
                  <a:gd name="T51" fmla="*/ 314 h 507"/>
                  <a:gd name="T52" fmla="*/ 289 w 377"/>
                  <a:gd name="T53" fmla="*/ 469 h 507"/>
                  <a:gd name="T54" fmla="*/ 333 w 377"/>
                  <a:gd name="T55" fmla="*/ 469 h 507"/>
                  <a:gd name="T56" fmla="*/ 367 w 377"/>
                  <a:gd name="T57" fmla="*/ 451 h 507"/>
                  <a:gd name="T58" fmla="*/ 373 w 377"/>
                  <a:gd name="T59" fmla="*/ 413 h 507"/>
                  <a:gd name="T60" fmla="*/ 69 w 377"/>
                  <a:gd name="T61" fmla="*/ 507 h 507"/>
                  <a:gd name="T62" fmla="*/ 308 w 377"/>
                  <a:gd name="T63" fmla="*/ 507 h 507"/>
                  <a:gd name="T64" fmla="*/ 308 w 377"/>
                  <a:gd name="T65" fmla="*/ 478 h 507"/>
                  <a:gd name="T66" fmla="*/ 69 w 377"/>
                  <a:gd name="T67" fmla="*/ 478 h 507"/>
                  <a:gd name="T68" fmla="*/ 69 w 377"/>
                  <a:gd name="T6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7" h="507">
                    <a:moveTo>
                      <a:pt x="91" y="170"/>
                    </a:moveTo>
                    <a:lnTo>
                      <a:pt x="91" y="45"/>
                    </a:lnTo>
                    <a:cubicBezTo>
                      <a:pt x="91" y="43"/>
                      <a:pt x="91" y="42"/>
                      <a:pt x="91" y="40"/>
                    </a:cubicBezTo>
                    <a:cubicBezTo>
                      <a:pt x="94" y="37"/>
                      <a:pt x="113" y="0"/>
                      <a:pt x="227" y="33"/>
                    </a:cubicBezTo>
                    <a:cubicBezTo>
                      <a:pt x="240" y="36"/>
                      <a:pt x="269" y="44"/>
                      <a:pt x="287" y="43"/>
                    </a:cubicBezTo>
                    <a:cubicBezTo>
                      <a:pt x="287" y="44"/>
                      <a:pt x="287" y="45"/>
                      <a:pt x="287" y="45"/>
                    </a:cubicBezTo>
                    <a:lnTo>
                      <a:pt x="287" y="170"/>
                    </a:lnTo>
                    <a:cubicBezTo>
                      <a:pt x="287" y="215"/>
                      <a:pt x="243" y="252"/>
                      <a:pt x="189" y="252"/>
                    </a:cubicBezTo>
                    <a:cubicBezTo>
                      <a:pt x="135" y="252"/>
                      <a:pt x="91" y="215"/>
                      <a:pt x="91" y="170"/>
                    </a:cubicBezTo>
                    <a:close/>
                    <a:moveTo>
                      <a:pt x="89" y="314"/>
                    </a:moveTo>
                    <a:lnTo>
                      <a:pt x="149" y="314"/>
                    </a:lnTo>
                    <a:lnTo>
                      <a:pt x="121" y="259"/>
                    </a:lnTo>
                    <a:lnTo>
                      <a:pt x="85" y="259"/>
                    </a:lnTo>
                    <a:cubicBezTo>
                      <a:pt x="67" y="259"/>
                      <a:pt x="50" y="271"/>
                      <a:pt x="44" y="288"/>
                    </a:cubicBezTo>
                    <a:lnTo>
                      <a:pt x="4" y="413"/>
                    </a:lnTo>
                    <a:cubicBezTo>
                      <a:pt x="0" y="426"/>
                      <a:pt x="2" y="440"/>
                      <a:pt x="10" y="451"/>
                    </a:cubicBezTo>
                    <a:cubicBezTo>
                      <a:pt x="19" y="462"/>
                      <a:pt x="31" y="469"/>
                      <a:pt x="45" y="469"/>
                    </a:cubicBezTo>
                    <a:lnTo>
                      <a:pt x="89" y="469"/>
                    </a:lnTo>
                    <a:lnTo>
                      <a:pt x="89" y="314"/>
                    </a:lnTo>
                    <a:lnTo>
                      <a:pt x="89" y="314"/>
                    </a:lnTo>
                    <a:close/>
                    <a:moveTo>
                      <a:pt x="373" y="413"/>
                    </a:moveTo>
                    <a:lnTo>
                      <a:pt x="333" y="288"/>
                    </a:lnTo>
                    <a:cubicBezTo>
                      <a:pt x="327" y="271"/>
                      <a:pt x="311" y="259"/>
                      <a:pt x="292" y="259"/>
                    </a:cubicBezTo>
                    <a:lnTo>
                      <a:pt x="257" y="259"/>
                    </a:lnTo>
                    <a:lnTo>
                      <a:pt x="229" y="314"/>
                    </a:lnTo>
                    <a:lnTo>
                      <a:pt x="289" y="314"/>
                    </a:lnTo>
                    <a:lnTo>
                      <a:pt x="289" y="469"/>
                    </a:lnTo>
                    <a:lnTo>
                      <a:pt x="333" y="469"/>
                    </a:lnTo>
                    <a:cubicBezTo>
                      <a:pt x="346" y="469"/>
                      <a:pt x="359" y="462"/>
                      <a:pt x="367" y="451"/>
                    </a:cubicBezTo>
                    <a:cubicBezTo>
                      <a:pt x="375" y="440"/>
                      <a:pt x="377" y="426"/>
                      <a:pt x="373" y="413"/>
                    </a:cubicBezTo>
                    <a:close/>
                    <a:moveTo>
                      <a:pt x="69" y="507"/>
                    </a:moveTo>
                    <a:lnTo>
                      <a:pt x="308" y="507"/>
                    </a:lnTo>
                    <a:lnTo>
                      <a:pt x="308" y="478"/>
                    </a:lnTo>
                    <a:lnTo>
                      <a:pt x="69" y="478"/>
                    </a:lnTo>
                    <a:lnTo>
                      <a:pt x="69" y="507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5612066" y="3149866"/>
              <a:ext cx="957160" cy="972013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r>
                <a:rPr lang="en-US" altLang="zh-CN" sz="2000" b="1" i="1">
                  <a:solidFill>
                    <a:schemeClr val="bg1"/>
                  </a:solidFill>
                  <a:cs typeface="+mn-ea"/>
                  <a:sym typeface="+mn-lt"/>
                </a:rPr>
                <a:t>Database</a:t>
              </a:r>
            </a:p>
          </p:txBody>
        </p:sp>
      </p:grpSp>
      <p:sp>
        <p:nvSpPr>
          <p:cNvPr id="15" name="矩形 14"/>
          <p:cNvSpPr/>
          <p:nvPr/>
        </p:nvSpPr>
        <p:spPr bwMode="auto">
          <a:xfrm>
            <a:off x="3667125" y="-635"/>
            <a:ext cx="678370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3200" b="1" dirty="0">
                <a:cs typeface="+mn-ea"/>
                <a:sym typeface="+mn-lt"/>
              </a:rPr>
              <a:t>·</a:t>
            </a:r>
            <a:r>
              <a:rPr lang="en-US" altLang="zh-CN" sz="2400" b="1" dirty="0">
                <a:cs typeface="+mn-ea"/>
                <a:sym typeface="+mn-lt"/>
              </a:rPr>
              <a:t>The database should store information about books, staff and order details.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84600" y="5257800"/>
            <a:ext cx="6917690" cy="156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ClrTx/>
              <a:buSzTx/>
              <a:buNone/>
            </a:pPr>
            <a:r>
              <a:rPr lang="en-US" altLang="zh-CN" sz="3200" b="1" dirty="0">
                <a:cs typeface="+mn-ea"/>
                <a:sym typeface="+mn-ea"/>
              </a:rPr>
              <a:t>·</a:t>
            </a:r>
            <a:r>
              <a:rPr lang="en-US" altLang="zh-CN" sz="2400" b="1" dirty="0">
                <a:cs typeface="+mn-ea"/>
                <a:sym typeface="+mn-ea"/>
              </a:rPr>
              <a:t>Two types of staff, salesperson and delivery man, who are responsible for the transaction and transportation of books.</a:t>
            </a:r>
            <a:endParaRPr lang="en-US" altLang="zh-CN" sz="2400" b="1" dirty="0">
              <a:cs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86145" y="3132455"/>
            <a:ext cx="6082665" cy="20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ClrTx/>
              <a:buSzTx/>
              <a:buNone/>
            </a:pPr>
            <a:r>
              <a:rPr lang="en-US" altLang="zh-CN" sz="3200" b="1" dirty="0">
                <a:cs typeface="+mn-ea"/>
                <a:sym typeface="+mn-ea"/>
              </a:rPr>
              <a:t>·</a:t>
            </a:r>
            <a:r>
              <a:rPr lang="en-US" altLang="zh-CN" sz="2400" b="1" dirty="0">
                <a:cs typeface="+mn-ea"/>
              </a:rPr>
              <a:t>All product transactions are completed online, and the products are transferred between the express station and store selected by the user.</a:t>
            </a:r>
          </a:p>
        </p:txBody>
      </p:sp>
      <p:sp>
        <p:nvSpPr>
          <p:cNvPr id="48" name="圆角矩形标注 47"/>
          <p:cNvSpPr/>
          <p:nvPr/>
        </p:nvSpPr>
        <p:spPr>
          <a:xfrm>
            <a:off x="5986780" y="3211195"/>
            <a:ext cx="6111240" cy="2030730"/>
          </a:xfrm>
          <a:prstGeom prst="wedgeRoundRectCallout">
            <a:avLst>
              <a:gd name="adj1" fmla="val -53761"/>
              <a:gd name="adj2" fmla="val 7160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标注 48"/>
          <p:cNvSpPr/>
          <p:nvPr/>
        </p:nvSpPr>
        <p:spPr>
          <a:xfrm>
            <a:off x="3937000" y="5383530"/>
            <a:ext cx="6904990" cy="1398270"/>
          </a:xfrm>
          <a:prstGeom prst="wedgeRoundRectCallout">
            <a:avLst>
              <a:gd name="adj1" fmla="val -55444"/>
              <a:gd name="adj2" fmla="val -11852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071880" y="46355"/>
            <a:ext cx="2744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Analyze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-15240" y="110490"/>
            <a:ext cx="2599690" cy="359410"/>
            <a:chOff x="-24" y="174"/>
            <a:chExt cx="4094" cy="566"/>
          </a:xfrm>
        </p:grpSpPr>
        <p:sp>
          <p:nvSpPr>
            <p:cNvPr id="59" name="五边形 58"/>
            <p:cNvSpPr/>
            <p:nvPr/>
          </p:nvSpPr>
          <p:spPr>
            <a:xfrm>
              <a:off x="-24" y="174"/>
              <a:ext cx="1547" cy="566"/>
            </a:xfrm>
            <a:prstGeom prst="homePlate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 flipV="1">
              <a:off x="-24" y="713"/>
              <a:ext cx="4094" cy="7"/>
            </a:xfrm>
            <a:prstGeom prst="line">
              <a:avLst/>
            </a:prstGeom>
            <a:ln w="28575" cmpd="dbl">
              <a:solidFill>
                <a:srgbClr val="F083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667385" y="613410"/>
            <a:ext cx="10280015" cy="5914390"/>
            <a:chOff x="1065" y="602"/>
            <a:chExt cx="16189" cy="9314"/>
          </a:xfrm>
        </p:grpSpPr>
        <p:sp>
          <p:nvSpPr>
            <p:cNvPr id="30" name="菱形 29"/>
            <p:cNvSpPr/>
            <p:nvPr>
              <p:custDataLst>
                <p:tags r:id="rId1"/>
              </p:custDataLst>
            </p:nvPr>
          </p:nvSpPr>
          <p:spPr>
            <a:xfrm>
              <a:off x="1065" y="7102"/>
              <a:ext cx="649" cy="676"/>
            </a:xfrm>
            <a:prstGeom prst="diamond">
              <a:avLst/>
            </a:prstGeom>
            <a:solidFill>
              <a:schemeClr val="accent2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0000"/>
            </a:bodyPr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31" name="菱形 30"/>
            <p:cNvSpPr/>
            <p:nvPr>
              <p:custDataLst>
                <p:tags r:id="rId2"/>
              </p:custDataLst>
            </p:nvPr>
          </p:nvSpPr>
          <p:spPr>
            <a:xfrm>
              <a:off x="1065" y="6033"/>
              <a:ext cx="649" cy="676"/>
            </a:xfrm>
            <a:prstGeom prst="diamond">
              <a:avLst/>
            </a:prstGeom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0000"/>
            </a:bodyPr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32" name="菱形 31"/>
            <p:cNvSpPr/>
            <p:nvPr>
              <p:custDataLst>
                <p:tags r:id="rId3"/>
              </p:custDataLst>
            </p:nvPr>
          </p:nvSpPr>
          <p:spPr>
            <a:xfrm>
              <a:off x="1065" y="8171"/>
              <a:ext cx="649" cy="676"/>
            </a:xfrm>
            <a:prstGeom prst="diamond">
              <a:avLst/>
            </a:prstGeom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0000"/>
            </a:bodyPr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33" name="菱形 32"/>
            <p:cNvSpPr/>
            <p:nvPr>
              <p:custDataLst>
                <p:tags r:id="rId4"/>
              </p:custDataLst>
            </p:nvPr>
          </p:nvSpPr>
          <p:spPr>
            <a:xfrm>
              <a:off x="1065" y="3895"/>
              <a:ext cx="649" cy="676"/>
            </a:xfrm>
            <a:prstGeom prst="diamond">
              <a:avLst/>
            </a:prstGeom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0000"/>
            </a:bodyPr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34" name="菱形 33"/>
            <p:cNvSpPr/>
            <p:nvPr>
              <p:custDataLst>
                <p:tags r:id="rId5"/>
              </p:custDataLst>
            </p:nvPr>
          </p:nvSpPr>
          <p:spPr>
            <a:xfrm>
              <a:off x="1065" y="9240"/>
              <a:ext cx="649" cy="676"/>
            </a:xfrm>
            <a:prstGeom prst="diamond">
              <a:avLst/>
            </a:prstGeom>
            <a:solidFill>
              <a:schemeClr val="accent2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0000"/>
            </a:bodyPr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35" name="菱形 34"/>
            <p:cNvSpPr/>
            <p:nvPr>
              <p:custDataLst>
                <p:tags r:id="rId6"/>
              </p:custDataLst>
            </p:nvPr>
          </p:nvSpPr>
          <p:spPr>
            <a:xfrm>
              <a:off x="1065" y="4964"/>
              <a:ext cx="649" cy="676"/>
            </a:xfrm>
            <a:prstGeom prst="diamond">
              <a:avLst/>
            </a:prstGeom>
            <a:solidFill>
              <a:schemeClr val="accent2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0000"/>
            </a:bodyPr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36" name="菱形 35"/>
            <p:cNvSpPr/>
            <p:nvPr>
              <p:custDataLst>
                <p:tags r:id="rId7"/>
              </p:custDataLst>
            </p:nvPr>
          </p:nvSpPr>
          <p:spPr>
            <a:xfrm>
              <a:off x="1065" y="688"/>
              <a:ext cx="649" cy="676"/>
            </a:xfrm>
            <a:prstGeom prst="diamond">
              <a:avLst/>
            </a:prstGeom>
            <a:solidFill>
              <a:schemeClr val="accent2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0000"/>
            </a:bodyPr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37" name="菱形 36"/>
            <p:cNvSpPr/>
            <p:nvPr>
              <p:custDataLst>
                <p:tags r:id="rId8"/>
              </p:custDataLst>
            </p:nvPr>
          </p:nvSpPr>
          <p:spPr>
            <a:xfrm>
              <a:off x="1065" y="1757"/>
              <a:ext cx="649" cy="676"/>
            </a:xfrm>
            <a:prstGeom prst="diamond">
              <a:avLst/>
            </a:prstGeom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0000"/>
            </a:bodyPr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38" name="菱形 37"/>
            <p:cNvSpPr/>
            <p:nvPr>
              <p:custDataLst>
                <p:tags r:id="rId9"/>
              </p:custDataLst>
            </p:nvPr>
          </p:nvSpPr>
          <p:spPr>
            <a:xfrm>
              <a:off x="1065" y="2826"/>
              <a:ext cx="649" cy="676"/>
            </a:xfrm>
            <a:prstGeom prst="diamond">
              <a:avLst/>
            </a:prstGeom>
            <a:solidFill>
              <a:schemeClr val="accent2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0000"/>
            </a:bodyPr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110" y="602"/>
              <a:ext cx="1474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cs typeface="+mn-lt"/>
                </a:rPr>
                <a:t>Each time a user can buy multiple products in an sale order through only one salesperson and delivered by only one delivery man.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110" y="1826"/>
              <a:ext cx="1428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cs typeface="+mn-lt"/>
                </a:rPr>
                <a:t>There are only 2 kinds of products: notes and books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110" y="2866"/>
              <a:ext cx="101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There are only 2 kinds of staff: salesperson and delivery man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110" y="3766"/>
              <a:ext cx="1514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One salesperson only works in one store and one store can have multiple salespersons. Every store needs to employ salespersons.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110" y="4948"/>
              <a:ext cx="1475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One delivery man is responsible for multiple express stations and one express station can have several delivery men.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110" y="6116"/>
              <a:ext cx="1187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One user can own many orders and one order belongs to only one user.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110" y="7128"/>
              <a:ext cx="137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One user can own many orders and one order belongs to only one user.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110" y="8028"/>
              <a:ext cx="1512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An order is either for the user to sell second-hand products to the store, or for the store to sell products to the user. All transactions are completed online.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110" y="9266"/>
              <a:ext cx="132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The transportation of products is done between express stations and stores.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137" y="741"/>
              <a:ext cx="3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cs typeface="+mn-lt"/>
                </a:rPr>
                <a:t>1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148" y="1820"/>
              <a:ext cx="44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155" y="2873"/>
              <a:ext cx="283" cy="57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159" y="395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157" y="5034"/>
              <a:ext cx="2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172" y="6092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189" y="7176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172" y="8248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187" y="9293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9</a:t>
              </a: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1181735" y="34290"/>
            <a:ext cx="2744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Assumption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-15240" y="110490"/>
            <a:ext cx="3750310" cy="359410"/>
            <a:chOff x="-24" y="174"/>
            <a:chExt cx="5906" cy="566"/>
          </a:xfrm>
        </p:grpSpPr>
        <p:sp>
          <p:nvSpPr>
            <p:cNvPr id="59" name="五边形 58"/>
            <p:cNvSpPr/>
            <p:nvPr/>
          </p:nvSpPr>
          <p:spPr>
            <a:xfrm>
              <a:off x="-24" y="174"/>
              <a:ext cx="1547" cy="566"/>
            </a:xfrm>
            <a:prstGeom prst="homePlate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 flipV="1">
              <a:off x="-24" y="708"/>
              <a:ext cx="5906" cy="12"/>
            </a:xfrm>
            <a:prstGeom prst="line">
              <a:avLst/>
            </a:prstGeom>
            <a:ln w="28575" cmpd="dbl">
              <a:solidFill>
                <a:srgbClr val="F083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64025" y="3335020"/>
            <a:ext cx="7541260" cy="895350"/>
          </a:xfrm>
        </p:spPr>
        <p:txBody>
          <a:bodyPr/>
          <a:lstStyle/>
          <a:p>
            <a:r>
              <a:rPr lang="en-US" altLang="zh-CN" sz="4400" dirty="0">
                <a:latin typeface="+mn-lt"/>
                <a:ea typeface="+mn-ea"/>
                <a:cs typeface="+mn-lt"/>
                <a:sym typeface="+mn-lt"/>
              </a:rPr>
              <a:t>ER Diagram Design</a:t>
            </a:r>
            <a:endParaRPr lang="en-US" altLang="zh-CN" sz="4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44035" y="1645285"/>
            <a:ext cx="1665605" cy="147129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noAutofit/>
          </a:bodyPr>
          <a:lstStyle/>
          <a:p>
            <a:r>
              <a:rPr lang="en-US" altLang="zh-CN" sz="3200" spc="100" dirty="0">
                <a:solidFill>
                  <a:schemeClr val="accent4"/>
                </a:solidFill>
                <a:cs typeface="+mn-ea"/>
                <a:sym typeface="+mn-lt"/>
              </a:rPr>
              <a:t>02</a:t>
            </a:r>
            <a:endParaRPr lang="zh-CN" altLang="en-US" sz="3200" spc="10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370070" y="3200400"/>
            <a:ext cx="5933440" cy="1016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467350" y="4354830"/>
            <a:ext cx="5943600" cy="3429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115" y="635"/>
            <a:ext cx="5419090" cy="528955"/>
          </a:xfrm>
        </p:spPr>
        <p:txBody>
          <a:bodyPr/>
          <a:lstStyle/>
          <a:p>
            <a:r>
              <a:rPr lang="en-US" altLang="zh-CN">
                <a:sym typeface="+mn-ea"/>
              </a:rPr>
              <a:t>ERD Overview</a:t>
            </a:r>
            <a:endParaRPr lang="zh-CN" altLang="en-US"/>
          </a:p>
        </p:txBody>
      </p:sp>
      <p:pic>
        <p:nvPicPr>
          <p:cNvPr id="4" name="图片 3" descr="ER dia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5" y="736600"/>
            <a:ext cx="8176895" cy="578231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-15240" y="110490"/>
            <a:ext cx="3750310" cy="359410"/>
            <a:chOff x="-24" y="174"/>
            <a:chExt cx="5906" cy="566"/>
          </a:xfrm>
        </p:grpSpPr>
        <p:sp>
          <p:nvSpPr>
            <p:cNvPr id="59" name="五边形 58"/>
            <p:cNvSpPr/>
            <p:nvPr/>
          </p:nvSpPr>
          <p:spPr>
            <a:xfrm>
              <a:off x="-24" y="174"/>
              <a:ext cx="1547" cy="566"/>
            </a:xfrm>
            <a:prstGeom prst="homePlate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 flipV="1">
              <a:off x="-24" y="708"/>
              <a:ext cx="5906" cy="12"/>
            </a:xfrm>
            <a:prstGeom prst="line">
              <a:avLst/>
            </a:prstGeom>
            <a:ln w="28575" cmpd="dbl">
              <a:solidFill>
                <a:srgbClr val="F083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193006" y="1142999"/>
            <a:ext cx="9806482" cy="4749801"/>
            <a:chOff x="1193006" y="1142999"/>
            <a:chExt cx="9806482" cy="4749801"/>
          </a:xfrm>
        </p:grpSpPr>
        <p:sp>
          <p:nvSpPr>
            <p:cNvPr id="6" name="矩形: 圆角 5"/>
            <p:cNvSpPr/>
            <p:nvPr/>
          </p:nvSpPr>
          <p:spPr>
            <a:xfrm>
              <a:off x="1193006" y="1650999"/>
              <a:ext cx="9805988" cy="4241801"/>
            </a:xfrm>
            <a:prstGeom prst="roundRect">
              <a:avLst>
                <a:gd name="adj" fmla="val 4784"/>
              </a:avLst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i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864915" y="1142999"/>
              <a:ext cx="1277938" cy="1463675"/>
              <a:chOff x="1908967" y="1130300"/>
              <a:chExt cx="1277938" cy="1463675"/>
            </a:xfrm>
          </p:grpSpPr>
          <p:sp>
            <p:nvSpPr>
              <p:cNvPr id="30" name="任意多边形: 形状 29"/>
              <p:cNvSpPr/>
              <p:nvPr/>
            </p:nvSpPr>
            <p:spPr bwMode="auto">
              <a:xfrm>
                <a:off x="1908967" y="1130300"/>
                <a:ext cx="1277938" cy="1463675"/>
              </a:xfrm>
              <a:custGeom>
                <a:avLst/>
                <a:gdLst>
                  <a:gd name="T0" fmla="*/ 11023 w 13408"/>
                  <a:gd name="T1" fmla="*/ 2385 h 15341"/>
                  <a:gd name="T2" fmla="*/ 11023 w 13408"/>
                  <a:gd name="T3" fmla="*/ 11022 h 15341"/>
                  <a:gd name="T4" fmla="*/ 6704 w 13408"/>
                  <a:gd name="T5" fmla="*/ 15341 h 15341"/>
                  <a:gd name="T6" fmla="*/ 2386 w 13408"/>
                  <a:gd name="T7" fmla="*/ 11022 h 15341"/>
                  <a:gd name="T8" fmla="*/ 2386 w 13408"/>
                  <a:gd name="T9" fmla="*/ 2385 h 15341"/>
                  <a:gd name="T10" fmla="*/ 11023 w 13408"/>
                  <a:gd name="T11" fmla="*/ 2385 h 15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408" h="15341">
                    <a:moveTo>
                      <a:pt x="11023" y="2385"/>
                    </a:moveTo>
                    <a:cubicBezTo>
                      <a:pt x="13408" y="4770"/>
                      <a:pt x="13408" y="8637"/>
                      <a:pt x="11023" y="11022"/>
                    </a:cubicBezTo>
                    <a:cubicBezTo>
                      <a:pt x="9584" y="12462"/>
                      <a:pt x="8144" y="13902"/>
                      <a:pt x="6704" y="15341"/>
                    </a:cubicBezTo>
                    <a:cubicBezTo>
                      <a:pt x="5265" y="13902"/>
                      <a:pt x="3825" y="12462"/>
                      <a:pt x="2386" y="11022"/>
                    </a:cubicBezTo>
                    <a:cubicBezTo>
                      <a:pt x="0" y="8637"/>
                      <a:pt x="0" y="4770"/>
                      <a:pt x="2386" y="2385"/>
                    </a:cubicBezTo>
                    <a:cubicBezTo>
                      <a:pt x="4771" y="0"/>
                      <a:pt x="8638" y="0"/>
                      <a:pt x="11023" y="2385"/>
                    </a:cubicBezTo>
                  </a:path>
                </a:pathLst>
              </a:custGeom>
              <a:solidFill>
                <a:schemeClr val="bg1"/>
              </a:solidFill>
              <a:ln w="15875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2071686" y="1316037"/>
                <a:ext cx="952500" cy="952500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2292285" y="1448594"/>
                <a:ext cx="511301" cy="687386"/>
              </a:xfrm>
              <a:custGeom>
                <a:avLst/>
                <a:gdLst>
                  <a:gd name="T0" fmla="*/ 2721 w 4881"/>
                  <a:gd name="T1" fmla="*/ 28 h 6573"/>
                  <a:gd name="T2" fmla="*/ 2828 w 4881"/>
                  <a:gd name="T3" fmla="*/ 377 h 6573"/>
                  <a:gd name="T4" fmla="*/ 4525 w 4881"/>
                  <a:gd name="T5" fmla="*/ 1512 h 6573"/>
                  <a:gd name="T6" fmla="*/ 3391 w 4881"/>
                  <a:gd name="T7" fmla="*/ 852 h 6573"/>
                  <a:gd name="T8" fmla="*/ 2828 w 4881"/>
                  <a:gd name="T9" fmla="*/ 1140 h 6573"/>
                  <a:gd name="T10" fmla="*/ 1812 w 4881"/>
                  <a:gd name="T11" fmla="*/ 676 h 6573"/>
                  <a:gd name="T12" fmla="*/ 3063 w 4881"/>
                  <a:gd name="T13" fmla="*/ 5897 h 6573"/>
                  <a:gd name="T14" fmla="*/ 2047 w 4881"/>
                  <a:gd name="T15" fmla="*/ 5433 h 6573"/>
                  <a:gd name="T16" fmla="*/ 1484 w 4881"/>
                  <a:gd name="T17" fmla="*/ 5721 h 6573"/>
                  <a:gd name="T18" fmla="*/ 349 w 4881"/>
                  <a:gd name="T19" fmla="*/ 5061 h 6573"/>
                  <a:gd name="T20" fmla="*/ 2047 w 4881"/>
                  <a:gd name="T21" fmla="*/ 6196 h 6573"/>
                  <a:gd name="T22" fmla="*/ 2153 w 4881"/>
                  <a:gd name="T23" fmla="*/ 6545 h 6573"/>
                  <a:gd name="T24" fmla="*/ 3063 w 4881"/>
                  <a:gd name="T25" fmla="*/ 5897 h 6573"/>
                  <a:gd name="T26" fmla="*/ 3531 w 4881"/>
                  <a:gd name="T27" fmla="*/ 3265 h 6573"/>
                  <a:gd name="T28" fmla="*/ 4045 w 4881"/>
                  <a:gd name="T29" fmla="*/ 3265 h 6573"/>
                  <a:gd name="T30" fmla="*/ 1092 w 4881"/>
                  <a:gd name="T31" fmla="*/ 3008 h 6573"/>
                  <a:gd name="T32" fmla="*/ 1092 w 4881"/>
                  <a:gd name="T33" fmla="*/ 3523 h 6573"/>
                  <a:gd name="T34" fmla="*/ 1092 w 4881"/>
                  <a:gd name="T35" fmla="*/ 3008 h 6573"/>
                  <a:gd name="T36" fmla="*/ 4881 w 4881"/>
                  <a:gd name="T37" fmla="*/ 4353 h 6573"/>
                  <a:gd name="T38" fmla="*/ 423 w 4881"/>
                  <a:gd name="T39" fmla="*/ 4776 h 6573"/>
                  <a:gd name="T40" fmla="*/ 0 w 4881"/>
                  <a:gd name="T41" fmla="*/ 2177 h 6573"/>
                  <a:gd name="T42" fmla="*/ 4459 w 4881"/>
                  <a:gd name="T43" fmla="*/ 1755 h 6573"/>
                  <a:gd name="T44" fmla="*/ 4520 w 4881"/>
                  <a:gd name="T45" fmla="*/ 2635 h 6573"/>
                  <a:gd name="T46" fmla="*/ 3987 w 4881"/>
                  <a:gd name="T47" fmla="*/ 2220 h 6573"/>
                  <a:gd name="T48" fmla="*/ 856 w 4881"/>
                  <a:gd name="T49" fmla="*/ 2116 h 6573"/>
                  <a:gd name="T50" fmla="*/ 436 w 4881"/>
                  <a:gd name="T51" fmla="*/ 2623 h 6573"/>
                  <a:gd name="T52" fmla="*/ 361 w 4881"/>
                  <a:gd name="T53" fmla="*/ 3916 h 6573"/>
                  <a:gd name="T54" fmla="*/ 864 w 4881"/>
                  <a:gd name="T55" fmla="*/ 4337 h 6573"/>
                  <a:gd name="T56" fmla="*/ 3988 w 4881"/>
                  <a:gd name="T57" fmla="*/ 4416 h 6573"/>
                  <a:gd name="T58" fmla="*/ 4412 w 4881"/>
                  <a:gd name="T59" fmla="*/ 3935 h 6573"/>
                  <a:gd name="T60" fmla="*/ 4517 w 4881"/>
                  <a:gd name="T61" fmla="*/ 2635 h 6573"/>
                  <a:gd name="T62" fmla="*/ 3367 w 4881"/>
                  <a:gd name="T63" fmla="*/ 3265 h 6573"/>
                  <a:gd name="T64" fmla="*/ 1513 w 4881"/>
                  <a:gd name="T65" fmla="*/ 3265 h 6573"/>
                  <a:gd name="T66" fmla="*/ 3367 w 4881"/>
                  <a:gd name="T67" fmla="*/ 3265 h 6573"/>
                  <a:gd name="T68" fmla="*/ 2440 w 4881"/>
                  <a:gd name="T69" fmla="*/ 2729 h 6573"/>
                  <a:gd name="T70" fmla="*/ 2440 w 4881"/>
                  <a:gd name="T71" fmla="*/ 3801 h 6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881" h="6573">
                    <a:moveTo>
                      <a:pt x="1812" y="553"/>
                    </a:moveTo>
                    <a:lnTo>
                      <a:pt x="2721" y="28"/>
                    </a:lnTo>
                    <a:cubicBezTo>
                      <a:pt x="2769" y="0"/>
                      <a:pt x="2828" y="35"/>
                      <a:pt x="2828" y="89"/>
                    </a:cubicBezTo>
                    <a:lnTo>
                      <a:pt x="2828" y="377"/>
                    </a:lnTo>
                    <a:lnTo>
                      <a:pt x="3391" y="377"/>
                    </a:lnTo>
                    <a:cubicBezTo>
                      <a:pt x="4016" y="377"/>
                      <a:pt x="4525" y="887"/>
                      <a:pt x="4525" y="1512"/>
                    </a:cubicBezTo>
                    <a:lnTo>
                      <a:pt x="4051" y="1512"/>
                    </a:lnTo>
                    <a:cubicBezTo>
                      <a:pt x="4051" y="1148"/>
                      <a:pt x="3755" y="852"/>
                      <a:pt x="3391" y="852"/>
                    </a:cubicBezTo>
                    <a:lnTo>
                      <a:pt x="2828" y="852"/>
                    </a:lnTo>
                    <a:lnTo>
                      <a:pt x="2828" y="1140"/>
                    </a:lnTo>
                    <a:cubicBezTo>
                      <a:pt x="2828" y="1195"/>
                      <a:pt x="2769" y="1229"/>
                      <a:pt x="2721" y="1201"/>
                    </a:cubicBezTo>
                    <a:lnTo>
                      <a:pt x="1812" y="676"/>
                    </a:lnTo>
                    <a:cubicBezTo>
                      <a:pt x="1765" y="649"/>
                      <a:pt x="1765" y="580"/>
                      <a:pt x="1812" y="553"/>
                    </a:cubicBezTo>
                    <a:close/>
                    <a:moveTo>
                      <a:pt x="3063" y="5897"/>
                    </a:moveTo>
                    <a:lnTo>
                      <a:pt x="2153" y="5372"/>
                    </a:lnTo>
                    <a:cubicBezTo>
                      <a:pt x="2105" y="5344"/>
                      <a:pt x="2047" y="5379"/>
                      <a:pt x="2047" y="5433"/>
                    </a:cubicBezTo>
                    <a:lnTo>
                      <a:pt x="2047" y="5721"/>
                    </a:lnTo>
                    <a:lnTo>
                      <a:pt x="1484" y="5721"/>
                    </a:lnTo>
                    <a:cubicBezTo>
                      <a:pt x="1120" y="5721"/>
                      <a:pt x="824" y="5425"/>
                      <a:pt x="824" y="5061"/>
                    </a:cubicBezTo>
                    <a:lnTo>
                      <a:pt x="349" y="5061"/>
                    </a:lnTo>
                    <a:cubicBezTo>
                      <a:pt x="349" y="5687"/>
                      <a:pt x="859" y="6196"/>
                      <a:pt x="1484" y="6196"/>
                    </a:cubicBezTo>
                    <a:lnTo>
                      <a:pt x="2047" y="6196"/>
                    </a:lnTo>
                    <a:lnTo>
                      <a:pt x="2047" y="6484"/>
                    </a:lnTo>
                    <a:cubicBezTo>
                      <a:pt x="2047" y="6539"/>
                      <a:pt x="2105" y="6573"/>
                      <a:pt x="2153" y="6545"/>
                    </a:cubicBezTo>
                    <a:lnTo>
                      <a:pt x="3063" y="6020"/>
                    </a:lnTo>
                    <a:cubicBezTo>
                      <a:pt x="3109" y="5993"/>
                      <a:pt x="3109" y="5924"/>
                      <a:pt x="3063" y="5897"/>
                    </a:cubicBezTo>
                    <a:close/>
                    <a:moveTo>
                      <a:pt x="3788" y="3008"/>
                    </a:moveTo>
                    <a:cubicBezTo>
                      <a:pt x="3647" y="3008"/>
                      <a:pt x="3531" y="3123"/>
                      <a:pt x="3531" y="3265"/>
                    </a:cubicBezTo>
                    <a:cubicBezTo>
                      <a:pt x="3531" y="3407"/>
                      <a:pt x="3645" y="3523"/>
                      <a:pt x="3788" y="3523"/>
                    </a:cubicBezTo>
                    <a:cubicBezTo>
                      <a:pt x="3929" y="3523"/>
                      <a:pt x="4045" y="3408"/>
                      <a:pt x="4045" y="3265"/>
                    </a:cubicBezTo>
                    <a:cubicBezTo>
                      <a:pt x="4045" y="3123"/>
                      <a:pt x="3929" y="3008"/>
                      <a:pt x="3788" y="3008"/>
                    </a:cubicBezTo>
                    <a:close/>
                    <a:moveTo>
                      <a:pt x="1092" y="3008"/>
                    </a:moveTo>
                    <a:cubicBezTo>
                      <a:pt x="951" y="3008"/>
                      <a:pt x="835" y="3123"/>
                      <a:pt x="835" y="3265"/>
                    </a:cubicBezTo>
                    <a:cubicBezTo>
                      <a:pt x="835" y="3407"/>
                      <a:pt x="949" y="3523"/>
                      <a:pt x="1092" y="3523"/>
                    </a:cubicBezTo>
                    <a:cubicBezTo>
                      <a:pt x="1233" y="3523"/>
                      <a:pt x="1349" y="3408"/>
                      <a:pt x="1349" y="3265"/>
                    </a:cubicBezTo>
                    <a:cubicBezTo>
                      <a:pt x="1349" y="3123"/>
                      <a:pt x="1233" y="3008"/>
                      <a:pt x="1092" y="3008"/>
                    </a:cubicBezTo>
                    <a:close/>
                    <a:moveTo>
                      <a:pt x="4881" y="2177"/>
                    </a:moveTo>
                    <a:lnTo>
                      <a:pt x="4881" y="4353"/>
                    </a:lnTo>
                    <a:cubicBezTo>
                      <a:pt x="4881" y="4587"/>
                      <a:pt x="4692" y="4776"/>
                      <a:pt x="4459" y="4776"/>
                    </a:cubicBezTo>
                    <a:lnTo>
                      <a:pt x="423" y="4776"/>
                    </a:lnTo>
                    <a:cubicBezTo>
                      <a:pt x="189" y="4776"/>
                      <a:pt x="0" y="4587"/>
                      <a:pt x="0" y="4353"/>
                    </a:cubicBezTo>
                    <a:lnTo>
                      <a:pt x="0" y="2177"/>
                    </a:lnTo>
                    <a:cubicBezTo>
                      <a:pt x="0" y="1944"/>
                      <a:pt x="189" y="1755"/>
                      <a:pt x="423" y="1755"/>
                    </a:cubicBezTo>
                    <a:lnTo>
                      <a:pt x="4459" y="1755"/>
                    </a:lnTo>
                    <a:cubicBezTo>
                      <a:pt x="4691" y="1753"/>
                      <a:pt x="4881" y="1944"/>
                      <a:pt x="4881" y="2177"/>
                    </a:cubicBezTo>
                    <a:close/>
                    <a:moveTo>
                      <a:pt x="4520" y="2635"/>
                    </a:moveTo>
                    <a:cubicBezTo>
                      <a:pt x="4487" y="2643"/>
                      <a:pt x="4451" y="2648"/>
                      <a:pt x="4415" y="2648"/>
                    </a:cubicBezTo>
                    <a:cubicBezTo>
                      <a:pt x="4179" y="2648"/>
                      <a:pt x="3987" y="2456"/>
                      <a:pt x="3987" y="2220"/>
                    </a:cubicBezTo>
                    <a:cubicBezTo>
                      <a:pt x="3987" y="2184"/>
                      <a:pt x="3991" y="2149"/>
                      <a:pt x="4000" y="2116"/>
                    </a:cubicBezTo>
                    <a:lnTo>
                      <a:pt x="856" y="2116"/>
                    </a:lnTo>
                    <a:cubicBezTo>
                      <a:pt x="861" y="2141"/>
                      <a:pt x="864" y="2168"/>
                      <a:pt x="864" y="2195"/>
                    </a:cubicBezTo>
                    <a:cubicBezTo>
                      <a:pt x="864" y="2431"/>
                      <a:pt x="672" y="2623"/>
                      <a:pt x="436" y="2623"/>
                    </a:cubicBezTo>
                    <a:cubicBezTo>
                      <a:pt x="411" y="2623"/>
                      <a:pt x="385" y="2620"/>
                      <a:pt x="361" y="2616"/>
                    </a:cubicBezTo>
                    <a:lnTo>
                      <a:pt x="361" y="3916"/>
                    </a:lnTo>
                    <a:cubicBezTo>
                      <a:pt x="385" y="3912"/>
                      <a:pt x="411" y="3909"/>
                      <a:pt x="436" y="3909"/>
                    </a:cubicBezTo>
                    <a:cubicBezTo>
                      <a:pt x="672" y="3909"/>
                      <a:pt x="864" y="4101"/>
                      <a:pt x="864" y="4337"/>
                    </a:cubicBezTo>
                    <a:cubicBezTo>
                      <a:pt x="864" y="4364"/>
                      <a:pt x="861" y="4391"/>
                      <a:pt x="856" y="4416"/>
                    </a:cubicBezTo>
                    <a:lnTo>
                      <a:pt x="3988" y="4416"/>
                    </a:lnTo>
                    <a:cubicBezTo>
                      <a:pt x="3985" y="4399"/>
                      <a:pt x="3984" y="4381"/>
                      <a:pt x="3984" y="4363"/>
                    </a:cubicBezTo>
                    <a:cubicBezTo>
                      <a:pt x="3984" y="4127"/>
                      <a:pt x="4176" y="3935"/>
                      <a:pt x="4412" y="3935"/>
                    </a:cubicBezTo>
                    <a:cubicBezTo>
                      <a:pt x="4448" y="3935"/>
                      <a:pt x="4484" y="3940"/>
                      <a:pt x="4517" y="3948"/>
                    </a:cubicBezTo>
                    <a:lnTo>
                      <a:pt x="4517" y="2635"/>
                    </a:lnTo>
                    <a:lnTo>
                      <a:pt x="4520" y="2635"/>
                    </a:lnTo>
                    <a:close/>
                    <a:moveTo>
                      <a:pt x="3367" y="3265"/>
                    </a:moveTo>
                    <a:cubicBezTo>
                      <a:pt x="3367" y="3777"/>
                      <a:pt x="2952" y="4192"/>
                      <a:pt x="2440" y="4192"/>
                    </a:cubicBezTo>
                    <a:cubicBezTo>
                      <a:pt x="1928" y="4192"/>
                      <a:pt x="1513" y="3777"/>
                      <a:pt x="1513" y="3265"/>
                    </a:cubicBezTo>
                    <a:cubicBezTo>
                      <a:pt x="1513" y="2753"/>
                      <a:pt x="1928" y="2339"/>
                      <a:pt x="2440" y="2339"/>
                    </a:cubicBezTo>
                    <a:cubicBezTo>
                      <a:pt x="2952" y="2339"/>
                      <a:pt x="3367" y="2753"/>
                      <a:pt x="3367" y="3265"/>
                    </a:cubicBezTo>
                    <a:close/>
                    <a:moveTo>
                      <a:pt x="2976" y="3265"/>
                    </a:moveTo>
                    <a:cubicBezTo>
                      <a:pt x="2976" y="2969"/>
                      <a:pt x="2735" y="2729"/>
                      <a:pt x="2440" y="2729"/>
                    </a:cubicBezTo>
                    <a:cubicBezTo>
                      <a:pt x="2144" y="2729"/>
                      <a:pt x="1904" y="2971"/>
                      <a:pt x="1904" y="3265"/>
                    </a:cubicBezTo>
                    <a:cubicBezTo>
                      <a:pt x="1904" y="3561"/>
                      <a:pt x="2145" y="3801"/>
                      <a:pt x="2440" y="3801"/>
                    </a:cubicBezTo>
                    <a:cubicBezTo>
                      <a:pt x="2736" y="3801"/>
                      <a:pt x="2976" y="3561"/>
                      <a:pt x="2976" y="3265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470327" y="2781253"/>
              <a:ext cx="3795807" cy="2335530"/>
              <a:chOff x="1514379" y="2840783"/>
              <a:chExt cx="3795807" cy="2335530"/>
            </a:xfrm>
          </p:grpSpPr>
          <p:sp>
            <p:nvSpPr>
              <p:cNvPr id="27" name="矩形 26"/>
              <p:cNvSpPr/>
              <p:nvPr/>
            </p:nvSpPr>
            <p:spPr bwMode="auto">
              <a:xfrm>
                <a:off x="1974531" y="2840783"/>
                <a:ext cx="3335655" cy="441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l">
                  <a:lnSpc>
                    <a:spcPct val="140000"/>
                  </a:lnSpc>
                  <a:buClrTx/>
                  <a:buSzTx/>
                  <a:buFontTx/>
                </a:pPr>
                <a:r>
                  <a:rPr lang="en-US" altLang="zh-CN" sz="1900" dirty="0">
                    <a:cs typeface="+mn-lt"/>
                    <a:sym typeface="+mn-lt"/>
                  </a:rPr>
                  <a:t>Product</a:t>
                </a:r>
              </a:p>
            </p:txBody>
          </p:sp>
          <p:sp>
            <p:nvSpPr>
              <p:cNvPr id="28" name="矩形 27"/>
              <p:cNvSpPr/>
              <p:nvPr/>
            </p:nvSpPr>
            <p:spPr bwMode="auto">
              <a:xfrm>
                <a:off x="1514379" y="3414823"/>
                <a:ext cx="2080260" cy="1761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l">
                  <a:lnSpc>
                    <a:spcPct val="140000"/>
                  </a:lnSpc>
                  <a:buClrTx/>
                  <a:buSzTx/>
                  <a:buFontTx/>
                </a:pPr>
                <a:r>
                  <a:rPr lang="en-US" altLang="zh-CN" sz="1900" dirty="0">
                    <a:cs typeface="+mn-lt"/>
                    <a:sym typeface="+mn-lt"/>
                  </a:rPr>
                  <a:t>ProductID</a:t>
                </a:r>
              </a:p>
              <a:p>
                <a:pPr lvl="0" algn="l">
                  <a:lnSpc>
                    <a:spcPct val="140000"/>
                  </a:lnSpc>
                  <a:buClrTx/>
                  <a:buSzTx/>
                  <a:buFontTx/>
                </a:pPr>
                <a:r>
                  <a:rPr lang="en-US" altLang="zh-CN" sz="1900" dirty="0">
                    <a:cs typeface="+mn-lt"/>
                    <a:sym typeface="+mn-lt"/>
                  </a:rPr>
                  <a:t>Price</a:t>
                </a:r>
              </a:p>
              <a:p>
                <a:pPr lvl="0" algn="l">
                  <a:lnSpc>
                    <a:spcPct val="140000"/>
                  </a:lnSpc>
                  <a:buClrTx/>
                  <a:buSzTx/>
                  <a:buFontTx/>
                </a:pPr>
                <a:r>
                  <a:rPr lang="en-US" altLang="zh-CN" sz="1900" dirty="0">
                    <a:cs typeface="+mn-lt"/>
                    <a:sym typeface="+mn-lt"/>
                  </a:rPr>
                  <a:t>ProductCondition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457032" y="1142999"/>
              <a:ext cx="1277938" cy="1463675"/>
              <a:chOff x="5501084" y="1130300"/>
              <a:chExt cx="1277938" cy="1463675"/>
            </a:xfrm>
          </p:grpSpPr>
          <p:sp>
            <p:nvSpPr>
              <p:cNvPr id="24" name="任意多边形: 形状 23"/>
              <p:cNvSpPr/>
              <p:nvPr/>
            </p:nvSpPr>
            <p:spPr bwMode="auto">
              <a:xfrm>
                <a:off x="5501084" y="1130300"/>
                <a:ext cx="1277938" cy="1463675"/>
              </a:xfrm>
              <a:custGeom>
                <a:avLst/>
                <a:gdLst>
                  <a:gd name="T0" fmla="*/ 11023 w 13408"/>
                  <a:gd name="T1" fmla="*/ 2385 h 15341"/>
                  <a:gd name="T2" fmla="*/ 11023 w 13408"/>
                  <a:gd name="T3" fmla="*/ 11022 h 15341"/>
                  <a:gd name="T4" fmla="*/ 6704 w 13408"/>
                  <a:gd name="T5" fmla="*/ 15341 h 15341"/>
                  <a:gd name="T6" fmla="*/ 2386 w 13408"/>
                  <a:gd name="T7" fmla="*/ 11022 h 15341"/>
                  <a:gd name="T8" fmla="*/ 2386 w 13408"/>
                  <a:gd name="T9" fmla="*/ 2385 h 15341"/>
                  <a:gd name="T10" fmla="*/ 11023 w 13408"/>
                  <a:gd name="T11" fmla="*/ 2385 h 15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408" h="15341">
                    <a:moveTo>
                      <a:pt x="11023" y="2385"/>
                    </a:moveTo>
                    <a:cubicBezTo>
                      <a:pt x="13408" y="4770"/>
                      <a:pt x="13408" y="8637"/>
                      <a:pt x="11023" y="11022"/>
                    </a:cubicBezTo>
                    <a:cubicBezTo>
                      <a:pt x="9584" y="12462"/>
                      <a:pt x="8144" y="13902"/>
                      <a:pt x="6704" y="15341"/>
                    </a:cubicBezTo>
                    <a:cubicBezTo>
                      <a:pt x="5265" y="13902"/>
                      <a:pt x="3825" y="12462"/>
                      <a:pt x="2386" y="11022"/>
                    </a:cubicBezTo>
                    <a:cubicBezTo>
                      <a:pt x="0" y="8637"/>
                      <a:pt x="0" y="4770"/>
                      <a:pt x="2386" y="2385"/>
                    </a:cubicBezTo>
                    <a:cubicBezTo>
                      <a:pt x="4771" y="0"/>
                      <a:pt x="8638" y="0"/>
                      <a:pt x="11023" y="2385"/>
                    </a:cubicBezTo>
                  </a:path>
                </a:pathLst>
              </a:custGeom>
              <a:solidFill>
                <a:schemeClr val="bg1"/>
              </a:solidFill>
              <a:ln w="15875">
                <a:solidFill>
                  <a:schemeClr val="accent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663803" y="1316037"/>
                <a:ext cx="952500" cy="952500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5842249" y="1517649"/>
                <a:ext cx="595608" cy="549276"/>
              </a:xfrm>
              <a:custGeom>
                <a:avLst/>
                <a:gdLst>
                  <a:gd name="connsiteX0" fmla="*/ 392435 w 609156"/>
                  <a:gd name="connsiteY0" fmla="*/ 452324 h 561771"/>
                  <a:gd name="connsiteX1" fmla="*/ 427863 w 609156"/>
                  <a:gd name="connsiteY1" fmla="*/ 452324 h 561771"/>
                  <a:gd name="connsiteX2" fmla="*/ 435435 w 609156"/>
                  <a:gd name="connsiteY2" fmla="*/ 459885 h 561771"/>
                  <a:gd name="connsiteX3" fmla="*/ 435435 w 609156"/>
                  <a:gd name="connsiteY3" fmla="*/ 474634 h 561771"/>
                  <a:gd name="connsiteX4" fmla="*/ 435435 w 609156"/>
                  <a:gd name="connsiteY4" fmla="*/ 539321 h 561771"/>
                  <a:gd name="connsiteX5" fmla="*/ 435435 w 609156"/>
                  <a:gd name="connsiteY5" fmla="*/ 553976 h 561771"/>
                  <a:gd name="connsiteX6" fmla="*/ 427863 w 609156"/>
                  <a:gd name="connsiteY6" fmla="*/ 561630 h 561771"/>
                  <a:gd name="connsiteX7" fmla="*/ 392435 w 609156"/>
                  <a:gd name="connsiteY7" fmla="*/ 561630 h 561771"/>
                  <a:gd name="connsiteX8" fmla="*/ 384863 w 609156"/>
                  <a:gd name="connsiteY8" fmla="*/ 553976 h 561771"/>
                  <a:gd name="connsiteX9" fmla="*/ 384863 w 609156"/>
                  <a:gd name="connsiteY9" fmla="*/ 539321 h 561771"/>
                  <a:gd name="connsiteX10" fmla="*/ 384863 w 609156"/>
                  <a:gd name="connsiteY10" fmla="*/ 474634 h 561771"/>
                  <a:gd name="connsiteX11" fmla="*/ 384863 w 609156"/>
                  <a:gd name="connsiteY11" fmla="*/ 459885 h 561771"/>
                  <a:gd name="connsiteX12" fmla="*/ 392435 w 609156"/>
                  <a:gd name="connsiteY12" fmla="*/ 452324 h 561771"/>
                  <a:gd name="connsiteX13" fmla="*/ 464152 w 609156"/>
                  <a:gd name="connsiteY13" fmla="*/ 409985 h 561771"/>
                  <a:gd name="connsiteX14" fmla="*/ 499488 w 609156"/>
                  <a:gd name="connsiteY14" fmla="*/ 409985 h 561771"/>
                  <a:gd name="connsiteX15" fmla="*/ 507153 w 609156"/>
                  <a:gd name="connsiteY15" fmla="*/ 417551 h 561771"/>
                  <a:gd name="connsiteX16" fmla="*/ 507153 w 609156"/>
                  <a:gd name="connsiteY16" fmla="*/ 474622 h 561771"/>
                  <a:gd name="connsiteX17" fmla="*/ 507153 w 609156"/>
                  <a:gd name="connsiteY17" fmla="*/ 496853 h 561771"/>
                  <a:gd name="connsiteX18" fmla="*/ 507153 w 609156"/>
                  <a:gd name="connsiteY18" fmla="*/ 553923 h 561771"/>
                  <a:gd name="connsiteX19" fmla="*/ 499488 w 609156"/>
                  <a:gd name="connsiteY19" fmla="*/ 561489 h 561771"/>
                  <a:gd name="connsiteX20" fmla="*/ 464152 w 609156"/>
                  <a:gd name="connsiteY20" fmla="*/ 561489 h 561771"/>
                  <a:gd name="connsiteX21" fmla="*/ 456487 w 609156"/>
                  <a:gd name="connsiteY21" fmla="*/ 553923 h 561771"/>
                  <a:gd name="connsiteX22" fmla="*/ 456487 w 609156"/>
                  <a:gd name="connsiteY22" fmla="*/ 496853 h 561771"/>
                  <a:gd name="connsiteX23" fmla="*/ 456487 w 609156"/>
                  <a:gd name="connsiteY23" fmla="*/ 474622 h 561771"/>
                  <a:gd name="connsiteX24" fmla="*/ 456487 w 609156"/>
                  <a:gd name="connsiteY24" fmla="*/ 417551 h 561771"/>
                  <a:gd name="connsiteX25" fmla="*/ 464152 w 609156"/>
                  <a:gd name="connsiteY25" fmla="*/ 409985 h 561771"/>
                  <a:gd name="connsiteX26" fmla="*/ 553539 w 609156"/>
                  <a:gd name="connsiteY26" fmla="*/ 277886 h 561771"/>
                  <a:gd name="connsiteX27" fmla="*/ 558399 w 609156"/>
                  <a:gd name="connsiteY27" fmla="*/ 280594 h 561771"/>
                  <a:gd name="connsiteX28" fmla="*/ 608220 w 609156"/>
                  <a:gd name="connsiteY28" fmla="*/ 360717 h 561771"/>
                  <a:gd name="connsiteX29" fmla="*/ 603359 w 609156"/>
                  <a:gd name="connsiteY29" fmla="*/ 369402 h 561771"/>
                  <a:gd name="connsiteX30" fmla="*/ 578776 w 609156"/>
                  <a:gd name="connsiteY30" fmla="*/ 369402 h 561771"/>
                  <a:gd name="connsiteX31" fmla="*/ 578776 w 609156"/>
                  <a:gd name="connsiteY31" fmla="*/ 429074 h 561771"/>
                  <a:gd name="connsiteX32" fmla="*/ 578776 w 609156"/>
                  <a:gd name="connsiteY32" fmla="*/ 432529 h 561771"/>
                  <a:gd name="connsiteX33" fmla="*/ 578776 w 609156"/>
                  <a:gd name="connsiteY33" fmla="*/ 554674 h 561771"/>
                  <a:gd name="connsiteX34" fmla="*/ 571205 w 609156"/>
                  <a:gd name="connsiteY34" fmla="*/ 561771 h 561771"/>
                  <a:gd name="connsiteX35" fmla="*/ 535779 w 609156"/>
                  <a:gd name="connsiteY35" fmla="*/ 561771 h 561771"/>
                  <a:gd name="connsiteX36" fmla="*/ 528208 w 609156"/>
                  <a:gd name="connsiteY36" fmla="*/ 554207 h 561771"/>
                  <a:gd name="connsiteX37" fmla="*/ 528208 w 609156"/>
                  <a:gd name="connsiteY37" fmla="*/ 369495 h 561771"/>
                  <a:gd name="connsiteX38" fmla="*/ 503625 w 609156"/>
                  <a:gd name="connsiteY38" fmla="*/ 369495 h 561771"/>
                  <a:gd name="connsiteX39" fmla="*/ 498764 w 609156"/>
                  <a:gd name="connsiteY39" fmla="*/ 360717 h 561771"/>
                  <a:gd name="connsiteX40" fmla="*/ 548678 w 609156"/>
                  <a:gd name="connsiteY40" fmla="*/ 280594 h 561771"/>
                  <a:gd name="connsiteX41" fmla="*/ 553539 w 609156"/>
                  <a:gd name="connsiteY41" fmla="*/ 277886 h 561771"/>
                  <a:gd name="connsiteX42" fmla="*/ 248743 w 609156"/>
                  <a:gd name="connsiteY42" fmla="*/ 0 h 561771"/>
                  <a:gd name="connsiteX43" fmla="*/ 260245 w 609156"/>
                  <a:gd name="connsiteY43" fmla="*/ 0 h 561771"/>
                  <a:gd name="connsiteX44" fmla="*/ 271654 w 609156"/>
                  <a:gd name="connsiteY44" fmla="*/ 0 h 561771"/>
                  <a:gd name="connsiteX45" fmla="*/ 368159 w 609156"/>
                  <a:gd name="connsiteY45" fmla="*/ 96367 h 561771"/>
                  <a:gd name="connsiteX46" fmla="*/ 368159 w 609156"/>
                  <a:gd name="connsiteY46" fmla="*/ 203287 h 561771"/>
                  <a:gd name="connsiteX47" fmla="*/ 346651 w 609156"/>
                  <a:gd name="connsiteY47" fmla="*/ 243440 h 561771"/>
                  <a:gd name="connsiteX48" fmla="*/ 346651 w 609156"/>
                  <a:gd name="connsiteY48" fmla="*/ 346532 h 561771"/>
                  <a:gd name="connsiteX49" fmla="*/ 349269 w 609156"/>
                  <a:gd name="connsiteY49" fmla="*/ 351014 h 561771"/>
                  <a:gd name="connsiteX50" fmla="*/ 440257 w 609156"/>
                  <a:gd name="connsiteY50" fmla="*/ 403493 h 561771"/>
                  <a:gd name="connsiteX51" fmla="*/ 436236 w 609156"/>
                  <a:gd name="connsiteY51" fmla="*/ 417687 h 561771"/>
                  <a:gd name="connsiteX52" fmla="*/ 436236 w 609156"/>
                  <a:gd name="connsiteY52" fmla="*/ 433748 h 561771"/>
                  <a:gd name="connsiteX53" fmla="*/ 427820 w 609156"/>
                  <a:gd name="connsiteY53" fmla="*/ 432441 h 561771"/>
                  <a:gd name="connsiteX54" fmla="*/ 392378 w 609156"/>
                  <a:gd name="connsiteY54" fmla="*/ 432441 h 561771"/>
                  <a:gd name="connsiteX55" fmla="*/ 364699 w 609156"/>
                  <a:gd name="connsiteY55" fmla="*/ 460081 h 561771"/>
                  <a:gd name="connsiteX56" fmla="*/ 364699 w 609156"/>
                  <a:gd name="connsiteY56" fmla="*/ 474742 h 561771"/>
                  <a:gd name="connsiteX57" fmla="*/ 364699 w 609156"/>
                  <a:gd name="connsiteY57" fmla="*/ 539454 h 561771"/>
                  <a:gd name="connsiteX58" fmla="*/ 364699 w 609156"/>
                  <a:gd name="connsiteY58" fmla="*/ 554207 h 561771"/>
                  <a:gd name="connsiteX59" fmla="*/ 365821 w 609156"/>
                  <a:gd name="connsiteY59" fmla="*/ 561771 h 561771"/>
                  <a:gd name="connsiteX60" fmla="*/ 294471 w 609156"/>
                  <a:gd name="connsiteY60" fmla="*/ 561771 h 561771"/>
                  <a:gd name="connsiteX61" fmla="*/ 272215 w 609156"/>
                  <a:gd name="connsiteY61" fmla="*/ 459521 h 561771"/>
                  <a:gd name="connsiteX62" fmla="*/ 260339 w 609156"/>
                  <a:gd name="connsiteY62" fmla="*/ 393595 h 561771"/>
                  <a:gd name="connsiteX63" fmla="*/ 248463 w 609156"/>
                  <a:gd name="connsiteY63" fmla="*/ 459521 h 561771"/>
                  <a:gd name="connsiteX64" fmla="*/ 226207 w 609156"/>
                  <a:gd name="connsiteY64" fmla="*/ 561771 h 561771"/>
                  <a:gd name="connsiteX65" fmla="*/ 0 w 609156"/>
                  <a:gd name="connsiteY65" fmla="*/ 561771 h 561771"/>
                  <a:gd name="connsiteX66" fmla="*/ 0 w 609156"/>
                  <a:gd name="connsiteY66" fmla="*/ 488468 h 561771"/>
                  <a:gd name="connsiteX67" fmla="*/ 18796 w 609156"/>
                  <a:gd name="connsiteY67" fmla="*/ 448315 h 561771"/>
                  <a:gd name="connsiteX68" fmla="*/ 171221 w 609156"/>
                  <a:gd name="connsiteY68" fmla="*/ 350734 h 561771"/>
                  <a:gd name="connsiteX69" fmla="*/ 173840 w 609156"/>
                  <a:gd name="connsiteY69" fmla="*/ 346532 h 561771"/>
                  <a:gd name="connsiteX70" fmla="*/ 173840 w 609156"/>
                  <a:gd name="connsiteY70" fmla="*/ 243440 h 561771"/>
                  <a:gd name="connsiteX71" fmla="*/ 152238 w 609156"/>
                  <a:gd name="connsiteY71" fmla="*/ 203287 h 561771"/>
                  <a:gd name="connsiteX72" fmla="*/ 152238 w 609156"/>
                  <a:gd name="connsiteY72" fmla="*/ 96367 h 561771"/>
                  <a:gd name="connsiteX73" fmla="*/ 248743 w 609156"/>
                  <a:gd name="connsiteY73" fmla="*/ 0 h 561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609156" h="561771">
                    <a:moveTo>
                      <a:pt x="392435" y="452324"/>
                    </a:moveTo>
                    <a:lnTo>
                      <a:pt x="427863" y="452324"/>
                    </a:lnTo>
                    <a:cubicBezTo>
                      <a:pt x="432070" y="452324"/>
                      <a:pt x="435529" y="455685"/>
                      <a:pt x="435435" y="459885"/>
                    </a:cubicBezTo>
                    <a:lnTo>
                      <a:pt x="435435" y="474634"/>
                    </a:lnTo>
                    <a:lnTo>
                      <a:pt x="435435" y="539321"/>
                    </a:lnTo>
                    <a:lnTo>
                      <a:pt x="435435" y="553976"/>
                    </a:lnTo>
                    <a:cubicBezTo>
                      <a:pt x="435435" y="558270"/>
                      <a:pt x="432070" y="561630"/>
                      <a:pt x="427863" y="561630"/>
                    </a:cubicBezTo>
                    <a:lnTo>
                      <a:pt x="392435" y="561630"/>
                    </a:lnTo>
                    <a:cubicBezTo>
                      <a:pt x="388228" y="561630"/>
                      <a:pt x="384863" y="558270"/>
                      <a:pt x="384863" y="553976"/>
                    </a:cubicBezTo>
                    <a:lnTo>
                      <a:pt x="384863" y="539321"/>
                    </a:lnTo>
                    <a:lnTo>
                      <a:pt x="384863" y="474634"/>
                    </a:lnTo>
                    <a:lnTo>
                      <a:pt x="384863" y="459885"/>
                    </a:lnTo>
                    <a:cubicBezTo>
                      <a:pt x="384863" y="455685"/>
                      <a:pt x="388228" y="452324"/>
                      <a:pt x="392435" y="452324"/>
                    </a:cubicBezTo>
                    <a:close/>
                    <a:moveTo>
                      <a:pt x="464152" y="409985"/>
                    </a:moveTo>
                    <a:lnTo>
                      <a:pt x="499488" y="409985"/>
                    </a:lnTo>
                    <a:cubicBezTo>
                      <a:pt x="503788" y="409985"/>
                      <a:pt x="507153" y="413348"/>
                      <a:pt x="507153" y="417551"/>
                    </a:cubicBezTo>
                    <a:lnTo>
                      <a:pt x="507153" y="474622"/>
                    </a:lnTo>
                    <a:lnTo>
                      <a:pt x="507153" y="496853"/>
                    </a:lnTo>
                    <a:lnTo>
                      <a:pt x="507153" y="553923"/>
                    </a:lnTo>
                    <a:cubicBezTo>
                      <a:pt x="507153" y="558127"/>
                      <a:pt x="503788" y="561489"/>
                      <a:pt x="499488" y="561489"/>
                    </a:cubicBezTo>
                    <a:lnTo>
                      <a:pt x="464152" y="561489"/>
                    </a:lnTo>
                    <a:cubicBezTo>
                      <a:pt x="459852" y="561489"/>
                      <a:pt x="456487" y="558127"/>
                      <a:pt x="456487" y="553923"/>
                    </a:cubicBezTo>
                    <a:lnTo>
                      <a:pt x="456487" y="496853"/>
                    </a:lnTo>
                    <a:lnTo>
                      <a:pt x="456487" y="474622"/>
                    </a:lnTo>
                    <a:lnTo>
                      <a:pt x="456487" y="417551"/>
                    </a:lnTo>
                    <a:cubicBezTo>
                      <a:pt x="456487" y="413348"/>
                      <a:pt x="459852" y="409985"/>
                      <a:pt x="464152" y="409985"/>
                    </a:cubicBezTo>
                    <a:close/>
                    <a:moveTo>
                      <a:pt x="553539" y="277886"/>
                    </a:moveTo>
                    <a:cubicBezTo>
                      <a:pt x="555408" y="277886"/>
                      <a:pt x="557277" y="278727"/>
                      <a:pt x="558399" y="280594"/>
                    </a:cubicBezTo>
                    <a:lnTo>
                      <a:pt x="608220" y="360717"/>
                    </a:lnTo>
                    <a:cubicBezTo>
                      <a:pt x="610743" y="364546"/>
                      <a:pt x="607846" y="369495"/>
                      <a:pt x="603359" y="369402"/>
                    </a:cubicBezTo>
                    <a:lnTo>
                      <a:pt x="578776" y="369402"/>
                    </a:lnTo>
                    <a:lnTo>
                      <a:pt x="578776" y="429074"/>
                    </a:lnTo>
                    <a:lnTo>
                      <a:pt x="578776" y="432529"/>
                    </a:lnTo>
                    <a:lnTo>
                      <a:pt x="578776" y="554674"/>
                    </a:lnTo>
                    <a:cubicBezTo>
                      <a:pt x="578589" y="558690"/>
                      <a:pt x="575224" y="561771"/>
                      <a:pt x="571205" y="561771"/>
                    </a:cubicBezTo>
                    <a:lnTo>
                      <a:pt x="535779" y="561771"/>
                    </a:lnTo>
                    <a:cubicBezTo>
                      <a:pt x="531573" y="561771"/>
                      <a:pt x="528208" y="558409"/>
                      <a:pt x="528208" y="554207"/>
                    </a:cubicBezTo>
                    <a:lnTo>
                      <a:pt x="528208" y="369495"/>
                    </a:lnTo>
                    <a:lnTo>
                      <a:pt x="503625" y="369495"/>
                    </a:lnTo>
                    <a:cubicBezTo>
                      <a:pt x="499138" y="369495"/>
                      <a:pt x="496427" y="364546"/>
                      <a:pt x="498764" y="360717"/>
                    </a:cubicBezTo>
                    <a:lnTo>
                      <a:pt x="548678" y="280594"/>
                    </a:lnTo>
                    <a:cubicBezTo>
                      <a:pt x="549800" y="278727"/>
                      <a:pt x="551669" y="277886"/>
                      <a:pt x="553539" y="277886"/>
                    </a:cubicBezTo>
                    <a:close/>
                    <a:moveTo>
                      <a:pt x="248743" y="0"/>
                    </a:moveTo>
                    <a:lnTo>
                      <a:pt x="260245" y="0"/>
                    </a:lnTo>
                    <a:lnTo>
                      <a:pt x="271654" y="0"/>
                    </a:lnTo>
                    <a:cubicBezTo>
                      <a:pt x="325049" y="0"/>
                      <a:pt x="368159" y="43234"/>
                      <a:pt x="368159" y="96367"/>
                    </a:cubicBezTo>
                    <a:lnTo>
                      <a:pt x="368159" y="203287"/>
                    </a:lnTo>
                    <a:cubicBezTo>
                      <a:pt x="368159" y="220002"/>
                      <a:pt x="359555" y="234849"/>
                      <a:pt x="346651" y="243440"/>
                    </a:cubicBezTo>
                    <a:lnTo>
                      <a:pt x="346651" y="346532"/>
                    </a:lnTo>
                    <a:cubicBezTo>
                      <a:pt x="346651" y="348399"/>
                      <a:pt x="347586" y="349987"/>
                      <a:pt x="349269" y="351014"/>
                    </a:cubicBezTo>
                    <a:cubicBezTo>
                      <a:pt x="359368" y="355869"/>
                      <a:pt x="396399" y="374545"/>
                      <a:pt x="440257" y="403493"/>
                    </a:cubicBezTo>
                    <a:cubicBezTo>
                      <a:pt x="437732" y="407602"/>
                      <a:pt x="436236" y="412457"/>
                      <a:pt x="436236" y="417687"/>
                    </a:cubicBezTo>
                    <a:lnTo>
                      <a:pt x="436236" y="433748"/>
                    </a:lnTo>
                    <a:cubicBezTo>
                      <a:pt x="433617" y="432908"/>
                      <a:pt x="430812" y="432441"/>
                      <a:pt x="427820" y="432441"/>
                    </a:cubicBezTo>
                    <a:lnTo>
                      <a:pt x="392378" y="432441"/>
                    </a:lnTo>
                    <a:cubicBezTo>
                      <a:pt x="377136" y="432441"/>
                      <a:pt x="364699" y="444767"/>
                      <a:pt x="364699" y="460081"/>
                    </a:cubicBezTo>
                    <a:lnTo>
                      <a:pt x="364699" y="474742"/>
                    </a:lnTo>
                    <a:lnTo>
                      <a:pt x="364699" y="539454"/>
                    </a:lnTo>
                    <a:lnTo>
                      <a:pt x="364699" y="554207"/>
                    </a:lnTo>
                    <a:cubicBezTo>
                      <a:pt x="364699" y="556822"/>
                      <a:pt x="365073" y="559250"/>
                      <a:pt x="365821" y="561771"/>
                    </a:cubicBezTo>
                    <a:lnTo>
                      <a:pt x="294471" y="561771"/>
                    </a:lnTo>
                    <a:lnTo>
                      <a:pt x="272215" y="459521"/>
                    </a:lnTo>
                    <a:cubicBezTo>
                      <a:pt x="317288" y="396676"/>
                      <a:pt x="268848" y="393688"/>
                      <a:pt x="260339" y="393595"/>
                    </a:cubicBezTo>
                    <a:cubicBezTo>
                      <a:pt x="251829" y="393688"/>
                      <a:pt x="203390" y="396676"/>
                      <a:pt x="248463" y="459521"/>
                    </a:cubicBezTo>
                    <a:lnTo>
                      <a:pt x="226207" y="561771"/>
                    </a:lnTo>
                    <a:lnTo>
                      <a:pt x="0" y="561771"/>
                    </a:lnTo>
                    <a:lnTo>
                      <a:pt x="0" y="488468"/>
                    </a:lnTo>
                    <a:cubicBezTo>
                      <a:pt x="0" y="472874"/>
                      <a:pt x="6826" y="458213"/>
                      <a:pt x="18796" y="448315"/>
                    </a:cubicBezTo>
                    <a:cubicBezTo>
                      <a:pt x="85190" y="393968"/>
                      <a:pt x="156633" y="357830"/>
                      <a:pt x="171221" y="350734"/>
                    </a:cubicBezTo>
                    <a:cubicBezTo>
                      <a:pt x="172811" y="349987"/>
                      <a:pt x="173840" y="348399"/>
                      <a:pt x="173840" y="346532"/>
                    </a:cubicBezTo>
                    <a:lnTo>
                      <a:pt x="173840" y="243440"/>
                    </a:lnTo>
                    <a:cubicBezTo>
                      <a:pt x="160841" y="234849"/>
                      <a:pt x="152238" y="220095"/>
                      <a:pt x="152238" y="203287"/>
                    </a:cubicBezTo>
                    <a:lnTo>
                      <a:pt x="152238" y="96367"/>
                    </a:lnTo>
                    <a:cubicBezTo>
                      <a:pt x="152238" y="43048"/>
                      <a:pt x="195534" y="0"/>
                      <a:pt x="2487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582807" y="2781253"/>
              <a:ext cx="2368742" cy="2857863"/>
              <a:chOff x="5626859" y="2840783"/>
              <a:chExt cx="2368742" cy="2857863"/>
            </a:xfrm>
          </p:grpSpPr>
          <p:sp>
            <p:nvSpPr>
              <p:cNvPr id="20" name="矩形 19"/>
              <p:cNvSpPr/>
              <p:nvPr/>
            </p:nvSpPr>
            <p:spPr bwMode="auto">
              <a:xfrm>
                <a:off x="5780086" y="2840783"/>
                <a:ext cx="2215515" cy="441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l">
                  <a:lnSpc>
                    <a:spcPct val="140000"/>
                  </a:lnSpc>
                  <a:buClrTx/>
                  <a:buSzTx/>
                  <a:buFontTx/>
                </a:pPr>
                <a:r>
                  <a:rPr lang="en-US" altLang="zh-CN" sz="1900" dirty="0">
                    <a:cs typeface="+mn-lt"/>
                    <a:sym typeface="+mn-lt"/>
                  </a:rPr>
                  <a:t>User</a:t>
                </a:r>
              </a:p>
            </p:txBody>
          </p:sp>
          <p:sp>
            <p:nvSpPr>
              <p:cNvPr id="21" name="矩形 20"/>
              <p:cNvSpPr/>
              <p:nvPr/>
            </p:nvSpPr>
            <p:spPr bwMode="auto">
              <a:xfrm>
                <a:off x="5626859" y="3414551"/>
                <a:ext cx="1466215" cy="2284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40000"/>
                  </a:lnSpc>
                </a:pPr>
                <a:r>
                  <a:rPr lang="en-US" altLang="zh-CN" sz="1900" dirty="0">
                    <a:cs typeface="+mn-lt"/>
                    <a:sym typeface="+mn-lt"/>
                  </a:rPr>
                  <a:t>UserID</a:t>
                </a: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1900" dirty="0">
                    <a:cs typeface="+mn-lt"/>
                    <a:sym typeface="+mn-lt"/>
                  </a:rPr>
                  <a:t>Name</a:t>
                </a: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1900" dirty="0">
                    <a:cs typeface="+mn-lt"/>
                    <a:sym typeface="+mn-lt"/>
                  </a:rPr>
                  <a:t>{Phone}</a:t>
                </a: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1900" dirty="0">
                    <a:cs typeface="+mn-lt"/>
                    <a:sym typeface="+mn-lt"/>
                  </a:rPr>
                  <a:t>Email</a:t>
                </a: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1900" dirty="0">
                    <a:cs typeface="+mn-lt"/>
                    <a:sym typeface="+mn-lt"/>
                  </a:rPr>
                  <a:t>Address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9049148" y="1142999"/>
              <a:ext cx="1277938" cy="1463675"/>
              <a:chOff x="9093200" y="1130300"/>
              <a:chExt cx="1277938" cy="1463675"/>
            </a:xfrm>
          </p:grpSpPr>
          <p:sp>
            <p:nvSpPr>
              <p:cNvPr id="17" name="任意多边形: 形状 16"/>
              <p:cNvSpPr/>
              <p:nvPr/>
            </p:nvSpPr>
            <p:spPr bwMode="auto">
              <a:xfrm>
                <a:off x="9093200" y="1130300"/>
                <a:ext cx="1277938" cy="1463675"/>
              </a:xfrm>
              <a:custGeom>
                <a:avLst/>
                <a:gdLst>
                  <a:gd name="T0" fmla="*/ 11023 w 13408"/>
                  <a:gd name="T1" fmla="*/ 2385 h 15341"/>
                  <a:gd name="T2" fmla="*/ 11023 w 13408"/>
                  <a:gd name="T3" fmla="*/ 11022 h 15341"/>
                  <a:gd name="T4" fmla="*/ 6704 w 13408"/>
                  <a:gd name="T5" fmla="*/ 15341 h 15341"/>
                  <a:gd name="T6" fmla="*/ 2386 w 13408"/>
                  <a:gd name="T7" fmla="*/ 11022 h 15341"/>
                  <a:gd name="T8" fmla="*/ 2386 w 13408"/>
                  <a:gd name="T9" fmla="*/ 2385 h 15341"/>
                  <a:gd name="T10" fmla="*/ 11023 w 13408"/>
                  <a:gd name="T11" fmla="*/ 2385 h 15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408" h="15341">
                    <a:moveTo>
                      <a:pt x="11023" y="2385"/>
                    </a:moveTo>
                    <a:cubicBezTo>
                      <a:pt x="13408" y="4770"/>
                      <a:pt x="13408" y="8637"/>
                      <a:pt x="11023" y="11022"/>
                    </a:cubicBezTo>
                    <a:cubicBezTo>
                      <a:pt x="9584" y="12462"/>
                      <a:pt x="8144" y="13902"/>
                      <a:pt x="6704" y="15341"/>
                    </a:cubicBezTo>
                    <a:cubicBezTo>
                      <a:pt x="5265" y="13902"/>
                      <a:pt x="3825" y="12462"/>
                      <a:pt x="2386" y="11022"/>
                    </a:cubicBezTo>
                    <a:cubicBezTo>
                      <a:pt x="0" y="8637"/>
                      <a:pt x="0" y="4770"/>
                      <a:pt x="2386" y="2385"/>
                    </a:cubicBezTo>
                    <a:cubicBezTo>
                      <a:pt x="4771" y="0"/>
                      <a:pt x="8638" y="0"/>
                      <a:pt x="11023" y="2385"/>
                    </a:cubicBezTo>
                  </a:path>
                </a:pathLst>
              </a:custGeom>
              <a:solidFill>
                <a:schemeClr val="bg1"/>
              </a:solidFill>
              <a:ln w="15875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9255919" y="1316037"/>
                <a:ext cx="952500" cy="952500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9451723" y="1498601"/>
                <a:ext cx="560892" cy="587374"/>
              </a:xfrm>
              <a:custGeom>
                <a:avLst/>
                <a:gdLst>
                  <a:gd name="connsiteX0" fmla="*/ 446809 w 560501"/>
                  <a:gd name="connsiteY0" fmla="*/ 409068 h 586963"/>
                  <a:gd name="connsiteX1" fmla="*/ 454547 w 560501"/>
                  <a:gd name="connsiteY1" fmla="*/ 416800 h 586963"/>
                  <a:gd name="connsiteX2" fmla="*/ 454547 w 560501"/>
                  <a:gd name="connsiteY2" fmla="*/ 423021 h 586963"/>
                  <a:gd name="connsiteX3" fmla="*/ 469046 w 560501"/>
                  <a:gd name="connsiteY3" fmla="*/ 425065 h 586963"/>
                  <a:gd name="connsiteX4" fmla="*/ 475539 w 560501"/>
                  <a:gd name="connsiteY4" fmla="*/ 436174 h 586963"/>
                  <a:gd name="connsiteX5" fmla="*/ 475361 w 560501"/>
                  <a:gd name="connsiteY5" fmla="*/ 436797 h 586963"/>
                  <a:gd name="connsiteX6" fmla="*/ 471269 w 560501"/>
                  <a:gd name="connsiteY6" fmla="*/ 442129 h 586963"/>
                  <a:gd name="connsiteX7" fmla="*/ 464510 w 560501"/>
                  <a:gd name="connsiteY7" fmla="*/ 442929 h 586963"/>
                  <a:gd name="connsiteX8" fmla="*/ 450100 w 560501"/>
                  <a:gd name="connsiteY8" fmla="*/ 440796 h 586963"/>
                  <a:gd name="connsiteX9" fmla="*/ 436491 w 560501"/>
                  <a:gd name="connsiteY9" fmla="*/ 449683 h 586963"/>
                  <a:gd name="connsiteX10" fmla="*/ 455526 w 560501"/>
                  <a:gd name="connsiteY10" fmla="*/ 463281 h 586963"/>
                  <a:gd name="connsiteX11" fmla="*/ 482032 w 560501"/>
                  <a:gd name="connsiteY11" fmla="*/ 492964 h 586963"/>
                  <a:gd name="connsiteX12" fmla="*/ 453747 w 560501"/>
                  <a:gd name="connsiteY12" fmla="*/ 522381 h 586963"/>
                  <a:gd name="connsiteX13" fmla="*/ 453747 w 560501"/>
                  <a:gd name="connsiteY13" fmla="*/ 530735 h 586963"/>
                  <a:gd name="connsiteX14" fmla="*/ 446009 w 560501"/>
                  <a:gd name="connsiteY14" fmla="*/ 538556 h 586963"/>
                  <a:gd name="connsiteX15" fmla="*/ 438270 w 560501"/>
                  <a:gd name="connsiteY15" fmla="*/ 530735 h 586963"/>
                  <a:gd name="connsiteX16" fmla="*/ 438270 w 560501"/>
                  <a:gd name="connsiteY16" fmla="*/ 523448 h 586963"/>
                  <a:gd name="connsiteX17" fmla="*/ 420036 w 560501"/>
                  <a:gd name="connsiteY17" fmla="*/ 520337 h 586963"/>
                  <a:gd name="connsiteX18" fmla="*/ 413365 w 560501"/>
                  <a:gd name="connsiteY18" fmla="*/ 508339 h 586963"/>
                  <a:gd name="connsiteX19" fmla="*/ 413543 w 560501"/>
                  <a:gd name="connsiteY19" fmla="*/ 507806 h 586963"/>
                  <a:gd name="connsiteX20" fmla="*/ 417724 w 560501"/>
                  <a:gd name="connsiteY20" fmla="*/ 502385 h 586963"/>
                  <a:gd name="connsiteX21" fmla="*/ 424572 w 560501"/>
                  <a:gd name="connsiteY21" fmla="*/ 501852 h 586963"/>
                  <a:gd name="connsiteX22" fmla="*/ 442362 w 560501"/>
                  <a:gd name="connsiteY22" fmla="*/ 505051 h 586963"/>
                  <a:gd name="connsiteX23" fmla="*/ 457572 w 560501"/>
                  <a:gd name="connsiteY23" fmla="*/ 495186 h 586963"/>
                  <a:gd name="connsiteX24" fmla="*/ 440761 w 560501"/>
                  <a:gd name="connsiteY24" fmla="*/ 481411 h 586963"/>
                  <a:gd name="connsiteX25" fmla="*/ 412209 w 560501"/>
                  <a:gd name="connsiteY25" fmla="*/ 452349 h 586963"/>
                  <a:gd name="connsiteX26" fmla="*/ 438982 w 560501"/>
                  <a:gd name="connsiteY26" fmla="*/ 424088 h 586963"/>
                  <a:gd name="connsiteX27" fmla="*/ 438982 w 560501"/>
                  <a:gd name="connsiteY27" fmla="*/ 416800 h 586963"/>
                  <a:gd name="connsiteX28" fmla="*/ 446809 w 560501"/>
                  <a:gd name="connsiteY28" fmla="*/ 409068 h 586963"/>
                  <a:gd name="connsiteX29" fmla="*/ 447093 w 560501"/>
                  <a:gd name="connsiteY29" fmla="*/ 399133 h 586963"/>
                  <a:gd name="connsiteX30" fmla="*/ 372407 w 560501"/>
                  <a:gd name="connsiteY30" fmla="*/ 473767 h 586963"/>
                  <a:gd name="connsiteX31" fmla="*/ 447093 w 560501"/>
                  <a:gd name="connsiteY31" fmla="*/ 548402 h 586963"/>
                  <a:gd name="connsiteX32" fmla="*/ 521867 w 560501"/>
                  <a:gd name="connsiteY32" fmla="*/ 473767 h 586963"/>
                  <a:gd name="connsiteX33" fmla="*/ 447093 w 560501"/>
                  <a:gd name="connsiteY33" fmla="*/ 399133 h 586963"/>
                  <a:gd name="connsiteX34" fmla="*/ 165311 w 560501"/>
                  <a:gd name="connsiteY34" fmla="*/ 379995 h 586963"/>
                  <a:gd name="connsiteX35" fmla="*/ 179728 w 560501"/>
                  <a:gd name="connsiteY35" fmla="*/ 392971 h 586963"/>
                  <a:gd name="connsiteX36" fmla="*/ 209808 w 560501"/>
                  <a:gd name="connsiteY36" fmla="*/ 448254 h 586963"/>
                  <a:gd name="connsiteX37" fmla="*/ 250212 w 560501"/>
                  <a:gd name="connsiteY37" fmla="*/ 465586 h 586963"/>
                  <a:gd name="connsiteX38" fmla="*/ 240778 w 560501"/>
                  <a:gd name="connsiteY38" fmla="*/ 433856 h 586963"/>
                  <a:gd name="connsiteX39" fmla="*/ 242024 w 560501"/>
                  <a:gd name="connsiteY39" fmla="*/ 427012 h 586963"/>
                  <a:gd name="connsiteX40" fmla="*/ 248966 w 560501"/>
                  <a:gd name="connsiteY40" fmla="*/ 426657 h 586963"/>
                  <a:gd name="connsiteX41" fmla="*/ 316156 w 560501"/>
                  <a:gd name="connsiteY41" fmla="*/ 473851 h 586963"/>
                  <a:gd name="connsiteX42" fmla="*/ 321407 w 560501"/>
                  <a:gd name="connsiteY42" fmla="*/ 484161 h 586963"/>
                  <a:gd name="connsiteX43" fmla="*/ 315622 w 560501"/>
                  <a:gd name="connsiteY43" fmla="*/ 494116 h 586963"/>
                  <a:gd name="connsiteX44" fmla="*/ 245584 w 560501"/>
                  <a:gd name="connsiteY44" fmla="*/ 537133 h 586963"/>
                  <a:gd name="connsiteX45" fmla="*/ 238731 w 560501"/>
                  <a:gd name="connsiteY45" fmla="*/ 536422 h 586963"/>
                  <a:gd name="connsiteX46" fmla="*/ 237841 w 560501"/>
                  <a:gd name="connsiteY46" fmla="*/ 529489 h 586963"/>
                  <a:gd name="connsiteX47" fmla="*/ 251013 w 560501"/>
                  <a:gd name="connsiteY47" fmla="*/ 495004 h 586963"/>
                  <a:gd name="connsiteX48" fmla="*/ 191653 w 560501"/>
                  <a:gd name="connsiteY48" fmla="*/ 470741 h 586963"/>
                  <a:gd name="connsiteX49" fmla="*/ 150894 w 560501"/>
                  <a:gd name="connsiteY49" fmla="*/ 395993 h 586963"/>
                  <a:gd name="connsiteX50" fmla="*/ 163798 w 560501"/>
                  <a:gd name="connsiteY50" fmla="*/ 380084 h 586963"/>
                  <a:gd name="connsiteX51" fmla="*/ 165311 w 560501"/>
                  <a:gd name="connsiteY51" fmla="*/ 379995 h 586963"/>
                  <a:gd name="connsiteX52" fmla="*/ 447093 w 560501"/>
                  <a:gd name="connsiteY52" fmla="*/ 360660 h 586963"/>
                  <a:gd name="connsiteX53" fmla="*/ 560501 w 560501"/>
                  <a:gd name="connsiteY53" fmla="*/ 473767 h 586963"/>
                  <a:gd name="connsiteX54" fmla="*/ 447093 w 560501"/>
                  <a:gd name="connsiteY54" fmla="*/ 586963 h 586963"/>
                  <a:gd name="connsiteX55" fmla="*/ 333774 w 560501"/>
                  <a:gd name="connsiteY55" fmla="*/ 473767 h 586963"/>
                  <a:gd name="connsiteX56" fmla="*/ 447093 w 560501"/>
                  <a:gd name="connsiteY56" fmla="*/ 360660 h 586963"/>
                  <a:gd name="connsiteX57" fmla="*/ 99451 w 560501"/>
                  <a:gd name="connsiteY57" fmla="*/ 239217 h 586963"/>
                  <a:gd name="connsiteX58" fmla="*/ 106128 w 560501"/>
                  <a:gd name="connsiteY58" fmla="*/ 245881 h 586963"/>
                  <a:gd name="connsiteX59" fmla="*/ 106128 w 560501"/>
                  <a:gd name="connsiteY59" fmla="*/ 251213 h 586963"/>
                  <a:gd name="connsiteX60" fmla="*/ 118502 w 560501"/>
                  <a:gd name="connsiteY60" fmla="*/ 252990 h 586963"/>
                  <a:gd name="connsiteX61" fmla="*/ 124110 w 560501"/>
                  <a:gd name="connsiteY61" fmla="*/ 262498 h 586963"/>
                  <a:gd name="connsiteX62" fmla="*/ 123932 w 560501"/>
                  <a:gd name="connsiteY62" fmla="*/ 262942 h 586963"/>
                  <a:gd name="connsiteX63" fmla="*/ 120371 w 560501"/>
                  <a:gd name="connsiteY63" fmla="*/ 267563 h 586963"/>
                  <a:gd name="connsiteX64" fmla="*/ 114674 w 560501"/>
                  <a:gd name="connsiteY64" fmla="*/ 268185 h 586963"/>
                  <a:gd name="connsiteX65" fmla="*/ 102300 w 560501"/>
                  <a:gd name="connsiteY65" fmla="*/ 266407 h 586963"/>
                  <a:gd name="connsiteX66" fmla="*/ 90639 w 560501"/>
                  <a:gd name="connsiteY66" fmla="*/ 273960 h 586963"/>
                  <a:gd name="connsiteX67" fmla="*/ 106929 w 560501"/>
                  <a:gd name="connsiteY67" fmla="*/ 285601 h 586963"/>
                  <a:gd name="connsiteX68" fmla="*/ 129629 w 560501"/>
                  <a:gd name="connsiteY68" fmla="*/ 311014 h 586963"/>
                  <a:gd name="connsiteX69" fmla="*/ 105416 w 560501"/>
                  <a:gd name="connsiteY69" fmla="*/ 336072 h 586963"/>
                  <a:gd name="connsiteX70" fmla="*/ 105416 w 560501"/>
                  <a:gd name="connsiteY70" fmla="*/ 343270 h 586963"/>
                  <a:gd name="connsiteX71" fmla="*/ 98828 w 560501"/>
                  <a:gd name="connsiteY71" fmla="*/ 349934 h 586963"/>
                  <a:gd name="connsiteX72" fmla="*/ 92152 w 560501"/>
                  <a:gd name="connsiteY72" fmla="*/ 343270 h 586963"/>
                  <a:gd name="connsiteX73" fmla="*/ 92152 w 560501"/>
                  <a:gd name="connsiteY73" fmla="*/ 337049 h 586963"/>
                  <a:gd name="connsiteX74" fmla="*/ 76573 w 560501"/>
                  <a:gd name="connsiteY74" fmla="*/ 334384 h 586963"/>
                  <a:gd name="connsiteX75" fmla="*/ 70876 w 560501"/>
                  <a:gd name="connsiteY75" fmla="*/ 324165 h 586963"/>
                  <a:gd name="connsiteX76" fmla="*/ 70965 w 560501"/>
                  <a:gd name="connsiteY76" fmla="*/ 323632 h 586963"/>
                  <a:gd name="connsiteX77" fmla="*/ 74615 w 560501"/>
                  <a:gd name="connsiteY77" fmla="*/ 319011 h 586963"/>
                  <a:gd name="connsiteX78" fmla="*/ 80401 w 560501"/>
                  <a:gd name="connsiteY78" fmla="*/ 318567 h 586963"/>
                  <a:gd name="connsiteX79" fmla="*/ 95713 w 560501"/>
                  <a:gd name="connsiteY79" fmla="*/ 321322 h 586963"/>
                  <a:gd name="connsiteX80" fmla="*/ 108709 w 560501"/>
                  <a:gd name="connsiteY80" fmla="*/ 312880 h 586963"/>
                  <a:gd name="connsiteX81" fmla="*/ 94288 w 560501"/>
                  <a:gd name="connsiteY81" fmla="*/ 301062 h 586963"/>
                  <a:gd name="connsiteX82" fmla="*/ 69897 w 560501"/>
                  <a:gd name="connsiteY82" fmla="*/ 276271 h 586963"/>
                  <a:gd name="connsiteX83" fmla="*/ 92775 w 560501"/>
                  <a:gd name="connsiteY83" fmla="*/ 252101 h 586963"/>
                  <a:gd name="connsiteX84" fmla="*/ 92775 w 560501"/>
                  <a:gd name="connsiteY84" fmla="*/ 245881 h 586963"/>
                  <a:gd name="connsiteX85" fmla="*/ 99451 w 560501"/>
                  <a:gd name="connsiteY85" fmla="*/ 239217 h 586963"/>
                  <a:gd name="connsiteX86" fmla="*/ 99699 w 560501"/>
                  <a:gd name="connsiteY86" fmla="*/ 233523 h 586963"/>
                  <a:gd name="connsiteX87" fmla="*/ 38634 w 560501"/>
                  <a:gd name="connsiteY87" fmla="*/ 294575 h 586963"/>
                  <a:gd name="connsiteX88" fmla="*/ 99699 w 560501"/>
                  <a:gd name="connsiteY88" fmla="*/ 355628 h 586963"/>
                  <a:gd name="connsiteX89" fmla="*/ 160854 w 560501"/>
                  <a:gd name="connsiteY89" fmla="*/ 294575 h 586963"/>
                  <a:gd name="connsiteX90" fmla="*/ 99699 w 560501"/>
                  <a:gd name="connsiteY90" fmla="*/ 233523 h 586963"/>
                  <a:gd name="connsiteX91" fmla="*/ 99699 w 560501"/>
                  <a:gd name="connsiteY91" fmla="*/ 195043 h 586963"/>
                  <a:gd name="connsiteX92" fmla="*/ 199488 w 560501"/>
                  <a:gd name="connsiteY92" fmla="*/ 294575 h 586963"/>
                  <a:gd name="connsiteX93" fmla="*/ 99699 w 560501"/>
                  <a:gd name="connsiteY93" fmla="*/ 394108 h 586963"/>
                  <a:gd name="connsiteX94" fmla="*/ 0 w 560501"/>
                  <a:gd name="connsiteY94" fmla="*/ 294575 h 586963"/>
                  <a:gd name="connsiteX95" fmla="*/ 99699 w 560501"/>
                  <a:gd name="connsiteY95" fmla="*/ 195043 h 586963"/>
                  <a:gd name="connsiteX96" fmla="*/ 245584 w 560501"/>
                  <a:gd name="connsiteY96" fmla="*/ 50676 h 586963"/>
                  <a:gd name="connsiteX97" fmla="*/ 315622 w 560501"/>
                  <a:gd name="connsiteY97" fmla="*/ 93675 h 586963"/>
                  <a:gd name="connsiteX98" fmla="*/ 321407 w 560501"/>
                  <a:gd name="connsiteY98" fmla="*/ 103625 h 586963"/>
                  <a:gd name="connsiteX99" fmla="*/ 316156 w 560501"/>
                  <a:gd name="connsiteY99" fmla="*/ 113930 h 586963"/>
                  <a:gd name="connsiteX100" fmla="*/ 248966 w 560501"/>
                  <a:gd name="connsiteY100" fmla="*/ 161104 h 586963"/>
                  <a:gd name="connsiteX101" fmla="*/ 242024 w 560501"/>
                  <a:gd name="connsiteY101" fmla="*/ 160749 h 586963"/>
                  <a:gd name="connsiteX102" fmla="*/ 240778 w 560501"/>
                  <a:gd name="connsiteY102" fmla="*/ 153908 h 586963"/>
                  <a:gd name="connsiteX103" fmla="*/ 250212 w 560501"/>
                  <a:gd name="connsiteY103" fmla="*/ 122192 h 586963"/>
                  <a:gd name="connsiteX104" fmla="*/ 209808 w 560501"/>
                  <a:gd name="connsiteY104" fmla="*/ 139516 h 586963"/>
                  <a:gd name="connsiteX105" fmla="*/ 179728 w 560501"/>
                  <a:gd name="connsiteY105" fmla="*/ 194863 h 586963"/>
                  <a:gd name="connsiteX106" fmla="*/ 165311 w 560501"/>
                  <a:gd name="connsiteY106" fmla="*/ 207745 h 586963"/>
                  <a:gd name="connsiteX107" fmla="*/ 163798 w 560501"/>
                  <a:gd name="connsiteY107" fmla="*/ 207656 h 586963"/>
                  <a:gd name="connsiteX108" fmla="*/ 150894 w 560501"/>
                  <a:gd name="connsiteY108" fmla="*/ 191754 h 586963"/>
                  <a:gd name="connsiteX109" fmla="*/ 191653 w 560501"/>
                  <a:gd name="connsiteY109" fmla="*/ 117040 h 586963"/>
                  <a:gd name="connsiteX110" fmla="*/ 251013 w 560501"/>
                  <a:gd name="connsiteY110" fmla="*/ 92786 h 586963"/>
                  <a:gd name="connsiteX111" fmla="*/ 237841 w 560501"/>
                  <a:gd name="connsiteY111" fmla="*/ 58317 h 586963"/>
                  <a:gd name="connsiteX112" fmla="*/ 238731 w 560501"/>
                  <a:gd name="connsiteY112" fmla="*/ 51387 h 586963"/>
                  <a:gd name="connsiteX113" fmla="*/ 245584 w 560501"/>
                  <a:gd name="connsiteY113" fmla="*/ 50676 h 586963"/>
                  <a:gd name="connsiteX114" fmla="*/ 446809 w 560501"/>
                  <a:gd name="connsiteY114" fmla="*/ 48408 h 586963"/>
                  <a:gd name="connsiteX115" fmla="*/ 454547 w 560501"/>
                  <a:gd name="connsiteY115" fmla="*/ 56140 h 586963"/>
                  <a:gd name="connsiteX116" fmla="*/ 454547 w 560501"/>
                  <a:gd name="connsiteY116" fmla="*/ 62361 h 586963"/>
                  <a:gd name="connsiteX117" fmla="*/ 469046 w 560501"/>
                  <a:gd name="connsiteY117" fmla="*/ 64494 h 586963"/>
                  <a:gd name="connsiteX118" fmla="*/ 475539 w 560501"/>
                  <a:gd name="connsiteY118" fmla="*/ 75603 h 586963"/>
                  <a:gd name="connsiteX119" fmla="*/ 475272 w 560501"/>
                  <a:gd name="connsiteY119" fmla="*/ 76669 h 586963"/>
                  <a:gd name="connsiteX120" fmla="*/ 471358 w 560501"/>
                  <a:gd name="connsiteY120" fmla="*/ 81735 h 586963"/>
                  <a:gd name="connsiteX121" fmla="*/ 465043 w 560501"/>
                  <a:gd name="connsiteY121" fmla="*/ 82446 h 586963"/>
                  <a:gd name="connsiteX122" fmla="*/ 450100 w 560501"/>
                  <a:gd name="connsiteY122" fmla="*/ 80136 h 586963"/>
                  <a:gd name="connsiteX123" fmla="*/ 436491 w 560501"/>
                  <a:gd name="connsiteY123" fmla="*/ 89023 h 586963"/>
                  <a:gd name="connsiteX124" fmla="*/ 455526 w 560501"/>
                  <a:gd name="connsiteY124" fmla="*/ 102709 h 586963"/>
                  <a:gd name="connsiteX125" fmla="*/ 482032 w 560501"/>
                  <a:gd name="connsiteY125" fmla="*/ 132393 h 586963"/>
                  <a:gd name="connsiteX126" fmla="*/ 453747 w 560501"/>
                  <a:gd name="connsiteY126" fmla="*/ 161721 h 586963"/>
                  <a:gd name="connsiteX127" fmla="*/ 453747 w 560501"/>
                  <a:gd name="connsiteY127" fmla="*/ 170075 h 586963"/>
                  <a:gd name="connsiteX128" fmla="*/ 446009 w 560501"/>
                  <a:gd name="connsiteY128" fmla="*/ 177896 h 586963"/>
                  <a:gd name="connsiteX129" fmla="*/ 438270 w 560501"/>
                  <a:gd name="connsiteY129" fmla="*/ 170164 h 586963"/>
                  <a:gd name="connsiteX130" fmla="*/ 438270 w 560501"/>
                  <a:gd name="connsiteY130" fmla="*/ 162787 h 586963"/>
                  <a:gd name="connsiteX131" fmla="*/ 420036 w 560501"/>
                  <a:gd name="connsiteY131" fmla="*/ 159677 h 586963"/>
                  <a:gd name="connsiteX132" fmla="*/ 413365 w 560501"/>
                  <a:gd name="connsiteY132" fmla="*/ 147679 h 586963"/>
                  <a:gd name="connsiteX133" fmla="*/ 413543 w 560501"/>
                  <a:gd name="connsiteY133" fmla="*/ 147146 h 586963"/>
                  <a:gd name="connsiteX134" fmla="*/ 417724 w 560501"/>
                  <a:gd name="connsiteY134" fmla="*/ 141725 h 586963"/>
                  <a:gd name="connsiteX135" fmla="*/ 424572 w 560501"/>
                  <a:gd name="connsiteY135" fmla="*/ 141191 h 586963"/>
                  <a:gd name="connsiteX136" fmla="*/ 442362 w 560501"/>
                  <a:gd name="connsiteY136" fmla="*/ 144391 h 586963"/>
                  <a:gd name="connsiteX137" fmla="*/ 457572 w 560501"/>
                  <a:gd name="connsiteY137" fmla="*/ 134526 h 586963"/>
                  <a:gd name="connsiteX138" fmla="*/ 440761 w 560501"/>
                  <a:gd name="connsiteY138" fmla="*/ 120751 h 586963"/>
                  <a:gd name="connsiteX139" fmla="*/ 412209 w 560501"/>
                  <a:gd name="connsiteY139" fmla="*/ 91689 h 586963"/>
                  <a:gd name="connsiteX140" fmla="*/ 438982 w 560501"/>
                  <a:gd name="connsiteY140" fmla="*/ 63516 h 586963"/>
                  <a:gd name="connsiteX141" fmla="*/ 438982 w 560501"/>
                  <a:gd name="connsiteY141" fmla="*/ 56140 h 586963"/>
                  <a:gd name="connsiteX142" fmla="*/ 446809 w 560501"/>
                  <a:gd name="connsiteY142" fmla="*/ 48408 h 586963"/>
                  <a:gd name="connsiteX143" fmla="*/ 447093 w 560501"/>
                  <a:gd name="connsiteY143" fmla="*/ 38573 h 586963"/>
                  <a:gd name="connsiteX144" fmla="*/ 372407 w 560501"/>
                  <a:gd name="connsiteY144" fmla="*/ 113142 h 586963"/>
                  <a:gd name="connsiteX145" fmla="*/ 447093 w 560501"/>
                  <a:gd name="connsiteY145" fmla="*/ 187801 h 586963"/>
                  <a:gd name="connsiteX146" fmla="*/ 521867 w 560501"/>
                  <a:gd name="connsiteY146" fmla="*/ 113142 h 586963"/>
                  <a:gd name="connsiteX147" fmla="*/ 447093 w 560501"/>
                  <a:gd name="connsiteY147" fmla="*/ 38573 h 586963"/>
                  <a:gd name="connsiteX148" fmla="*/ 447093 w 560501"/>
                  <a:gd name="connsiteY148" fmla="*/ 0 h 586963"/>
                  <a:gd name="connsiteX149" fmla="*/ 560501 w 560501"/>
                  <a:gd name="connsiteY149" fmla="*/ 113231 h 586963"/>
                  <a:gd name="connsiteX150" fmla="*/ 447093 w 560501"/>
                  <a:gd name="connsiteY150" fmla="*/ 226374 h 586963"/>
                  <a:gd name="connsiteX151" fmla="*/ 333774 w 560501"/>
                  <a:gd name="connsiteY151" fmla="*/ 113231 h 586963"/>
                  <a:gd name="connsiteX152" fmla="*/ 447093 w 560501"/>
                  <a:gd name="connsiteY152" fmla="*/ 0 h 586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560501" h="586963">
                    <a:moveTo>
                      <a:pt x="446809" y="409068"/>
                    </a:moveTo>
                    <a:cubicBezTo>
                      <a:pt x="451079" y="409068"/>
                      <a:pt x="454547" y="412534"/>
                      <a:pt x="454547" y="416800"/>
                    </a:cubicBezTo>
                    <a:lnTo>
                      <a:pt x="454547" y="423021"/>
                    </a:lnTo>
                    <a:cubicBezTo>
                      <a:pt x="460329" y="423288"/>
                      <a:pt x="465043" y="423999"/>
                      <a:pt x="469046" y="425065"/>
                    </a:cubicBezTo>
                    <a:cubicBezTo>
                      <a:pt x="473849" y="426398"/>
                      <a:pt x="476784" y="431375"/>
                      <a:pt x="475539" y="436174"/>
                    </a:cubicBezTo>
                    <a:lnTo>
                      <a:pt x="475361" y="436797"/>
                    </a:lnTo>
                    <a:cubicBezTo>
                      <a:pt x="474827" y="439107"/>
                      <a:pt x="473315" y="440974"/>
                      <a:pt x="471269" y="442129"/>
                    </a:cubicBezTo>
                    <a:cubicBezTo>
                      <a:pt x="469224" y="443284"/>
                      <a:pt x="466822" y="443551"/>
                      <a:pt x="464510" y="442929"/>
                    </a:cubicBezTo>
                    <a:cubicBezTo>
                      <a:pt x="460685" y="441685"/>
                      <a:pt x="455971" y="440796"/>
                      <a:pt x="450100" y="440796"/>
                    </a:cubicBezTo>
                    <a:cubicBezTo>
                      <a:pt x="439782" y="440796"/>
                      <a:pt x="436491" y="445239"/>
                      <a:pt x="436491" y="449683"/>
                    </a:cubicBezTo>
                    <a:cubicBezTo>
                      <a:pt x="436491" y="454927"/>
                      <a:pt x="442006" y="458215"/>
                      <a:pt x="455526" y="463281"/>
                    </a:cubicBezTo>
                    <a:cubicBezTo>
                      <a:pt x="474472" y="469946"/>
                      <a:pt x="482032" y="478745"/>
                      <a:pt x="482032" y="492964"/>
                    </a:cubicBezTo>
                    <a:cubicBezTo>
                      <a:pt x="482032" y="507095"/>
                      <a:pt x="472070" y="519182"/>
                      <a:pt x="453747" y="522381"/>
                    </a:cubicBezTo>
                    <a:lnTo>
                      <a:pt x="453747" y="530735"/>
                    </a:lnTo>
                    <a:cubicBezTo>
                      <a:pt x="453747" y="535001"/>
                      <a:pt x="450278" y="538556"/>
                      <a:pt x="446009" y="538556"/>
                    </a:cubicBezTo>
                    <a:cubicBezTo>
                      <a:pt x="441650" y="538556"/>
                      <a:pt x="438270" y="535090"/>
                      <a:pt x="438270" y="530735"/>
                    </a:cubicBezTo>
                    <a:lnTo>
                      <a:pt x="438270" y="523448"/>
                    </a:lnTo>
                    <a:cubicBezTo>
                      <a:pt x="431777" y="523181"/>
                      <a:pt x="425373" y="521937"/>
                      <a:pt x="420036" y="520337"/>
                    </a:cubicBezTo>
                    <a:cubicBezTo>
                      <a:pt x="414966" y="518737"/>
                      <a:pt x="412031" y="513494"/>
                      <a:pt x="413365" y="508339"/>
                    </a:cubicBezTo>
                    <a:lnTo>
                      <a:pt x="413543" y="507806"/>
                    </a:lnTo>
                    <a:cubicBezTo>
                      <a:pt x="414077" y="505495"/>
                      <a:pt x="415589" y="503540"/>
                      <a:pt x="417724" y="502385"/>
                    </a:cubicBezTo>
                    <a:cubicBezTo>
                      <a:pt x="419858" y="501318"/>
                      <a:pt x="422260" y="501052"/>
                      <a:pt x="424572" y="501852"/>
                    </a:cubicBezTo>
                    <a:cubicBezTo>
                      <a:pt x="429820" y="503718"/>
                      <a:pt x="435869" y="505051"/>
                      <a:pt x="442362" y="505051"/>
                    </a:cubicBezTo>
                    <a:cubicBezTo>
                      <a:pt x="451345" y="505051"/>
                      <a:pt x="457572" y="501585"/>
                      <a:pt x="457572" y="495186"/>
                    </a:cubicBezTo>
                    <a:cubicBezTo>
                      <a:pt x="457572" y="489143"/>
                      <a:pt x="452502" y="485410"/>
                      <a:pt x="440761" y="481411"/>
                    </a:cubicBezTo>
                    <a:cubicBezTo>
                      <a:pt x="423772" y="475634"/>
                      <a:pt x="412209" y="467724"/>
                      <a:pt x="412209" y="452349"/>
                    </a:cubicBezTo>
                    <a:cubicBezTo>
                      <a:pt x="412209" y="438396"/>
                      <a:pt x="421993" y="427465"/>
                      <a:pt x="438982" y="424088"/>
                    </a:cubicBezTo>
                    <a:lnTo>
                      <a:pt x="438982" y="416800"/>
                    </a:lnTo>
                    <a:cubicBezTo>
                      <a:pt x="438982" y="412534"/>
                      <a:pt x="442451" y="409068"/>
                      <a:pt x="446809" y="409068"/>
                    </a:cubicBezTo>
                    <a:close/>
                    <a:moveTo>
                      <a:pt x="447093" y="399133"/>
                    </a:moveTo>
                    <a:cubicBezTo>
                      <a:pt x="405967" y="399133"/>
                      <a:pt x="372407" y="432629"/>
                      <a:pt x="372407" y="473767"/>
                    </a:cubicBezTo>
                    <a:cubicBezTo>
                      <a:pt x="372407" y="514905"/>
                      <a:pt x="405967" y="548402"/>
                      <a:pt x="447093" y="548402"/>
                    </a:cubicBezTo>
                    <a:cubicBezTo>
                      <a:pt x="488308" y="548402"/>
                      <a:pt x="521867" y="514905"/>
                      <a:pt x="521867" y="473767"/>
                    </a:cubicBezTo>
                    <a:cubicBezTo>
                      <a:pt x="521867" y="432629"/>
                      <a:pt x="488308" y="399133"/>
                      <a:pt x="447093" y="399133"/>
                    </a:cubicBezTo>
                    <a:close/>
                    <a:moveTo>
                      <a:pt x="165311" y="379995"/>
                    </a:moveTo>
                    <a:cubicBezTo>
                      <a:pt x="172698" y="379995"/>
                      <a:pt x="178927" y="385506"/>
                      <a:pt x="179728" y="392971"/>
                    </a:cubicBezTo>
                    <a:cubicBezTo>
                      <a:pt x="182042" y="414836"/>
                      <a:pt x="192721" y="434478"/>
                      <a:pt x="209808" y="448254"/>
                    </a:cubicBezTo>
                    <a:cubicBezTo>
                      <a:pt x="221644" y="457764"/>
                      <a:pt x="235528" y="463541"/>
                      <a:pt x="250212" y="465586"/>
                    </a:cubicBezTo>
                    <a:cubicBezTo>
                      <a:pt x="250212" y="465586"/>
                      <a:pt x="245050" y="447010"/>
                      <a:pt x="240778" y="433856"/>
                    </a:cubicBezTo>
                    <a:cubicBezTo>
                      <a:pt x="239977" y="431456"/>
                      <a:pt x="240155" y="428790"/>
                      <a:pt x="242024" y="427012"/>
                    </a:cubicBezTo>
                    <a:cubicBezTo>
                      <a:pt x="243982" y="425323"/>
                      <a:pt x="246830" y="425146"/>
                      <a:pt x="248966" y="426657"/>
                    </a:cubicBezTo>
                    <a:lnTo>
                      <a:pt x="316156" y="473851"/>
                    </a:lnTo>
                    <a:cubicBezTo>
                      <a:pt x="319538" y="476251"/>
                      <a:pt x="321496" y="480073"/>
                      <a:pt x="321407" y="484161"/>
                    </a:cubicBezTo>
                    <a:cubicBezTo>
                      <a:pt x="321229" y="488250"/>
                      <a:pt x="319004" y="491983"/>
                      <a:pt x="315622" y="494116"/>
                    </a:cubicBezTo>
                    <a:lnTo>
                      <a:pt x="245584" y="537133"/>
                    </a:lnTo>
                    <a:cubicBezTo>
                      <a:pt x="243448" y="538555"/>
                      <a:pt x="240511" y="538200"/>
                      <a:pt x="238731" y="536422"/>
                    </a:cubicBezTo>
                    <a:cubicBezTo>
                      <a:pt x="236862" y="534556"/>
                      <a:pt x="236862" y="531889"/>
                      <a:pt x="237841" y="529489"/>
                    </a:cubicBezTo>
                    <a:cubicBezTo>
                      <a:pt x="245940" y="509136"/>
                      <a:pt x="251013" y="495004"/>
                      <a:pt x="251013" y="495004"/>
                    </a:cubicBezTo>
                    <a:cubicBezTo>
                      <a:pt x="229387" y="492960"/>
                      <a:pt x="208918" y="484695"/>
                      <a:pt x="191653" y="470741"/>
                    </a:cubicBezTo>
                    <a:cubicBezTo>
                      <a:pt x="168515" y="452076"/>
                      <a:pt x="154009" y="425501"/>
                      <a:pt x="150894" y="395993"/>
                    </a:cubicBezTo>
                    <a:cubicBezTo>
                      <a:pt x="150093" y="387994"/>
                      <a:pt x="155878" y="380884"/>
                      <a:pt x="163798" y="380084"/>
                    </a:cubicBezTo>
                    <a:cubicBezTo>
                      <a:pt x="164332" y="379995"/>
                      <a:pt x="164866" y="379995"/>
                      <a:pt x="165311" y="379995"/>
                    </a:cubicBezTo>
                    <a:close/>
                    <a:moveTo>
                      <a:pt x="447093" y="360660"/>
                    </a:moveTo>
                    <a:cubicBezTo>
                      <a:pt x="509672" y="360660"/>
                      <a:pt x="560501" y="411394"/>
                      <a:pt x="560501" y="473767"/>
                    </a:cubicBezTo>
                    <a:cubicBezTo>
                      <a:pt x="560501" y="536140"/>
                      <a:pt x="509672" y="586963"/>
                      <a:pt x="447093" y="586963"/>
                    </a:cubicBezTo>
                    <a:cubicBezTo>
                      <a:pt x="384603" y="586963"/>
                      <a:pt x="333774" y="536140"/>
                      <a:pt x="333774" y="473767"/>
                    </a:cubicBezTo>
                    <a:cubicBezTo>
                      <a:pt x="333774" y="411394"/>
                      <a:pt x="384603" y="360660"/>
                      <a:pt x="447093" y="360660"/>
                    </a:cubicBezTo>
                    <a:close/>
                    <a:moveTo>
                      <a:pt x="99451" y="239217"/>
                    </a:moveTo>
                    <a:cubicBezTo>
                      <a:pt x="103101" y="239217"/>
                      <a:pt x="106128" y="242238"/>
                      <a:pt x="106128" y="245881"/>
                    </a:cubicBezTo>
                    <a:lnTo>
                      <a:pt x="106128" y="251213"/>
                    </a:lnTo>
                    <a:cubicBezTo>
                      <a:pt x="111024" y="251390"/>
                      <a:pt x="115119" y="252101"/>
                      <a:pt x="118502" y="252990"/>
                    </a:cubicBezTo>
                    <a:cubicBezTo>
                      <a:pt x="122685" y="254056"/>
                      <a:pt x="125178" y="258321"/>
                      <a:pt x="124110" y="262498"/>
                    </a:cubicBezTo>
                    <a:lnTo>
                      <a:pt x="123932" y="262942"/>
                    </a:lnTo>
                    <a:cubicBezTo>
                      <a:pt x="123398" y="264897"/>
                      <a:pt x="122151" y="266585"/>
                      <a:pt x="120371" y="267563"/>
                    </a:cubicBezTo>
                    <a:cubicBezTo>
                      <a:pt x="118680" y="268540"/>
                      <a:pt x="116632" y="268718"/>
                      <a:pt x="114674" y="268185"/>
                    </a:cubicBezTo>
                    <a:cubicBezTo>
                      <a:pt x="111380" y="267207"/>
                      <a:pt x="107285" y="266407"/>
                      <a:pt x="102300" y="266407"/>
                    </a:cubicBezTo>
                    <a:cubicBezTo>
                      <a:pt x="93487" y="266407"/>
                      <a:pt x="90639" y="270139"/>
                      <a:pt x="90639" y="273960"/>
                    </a:cubicBezTo>
                    <a:cubicBezTo>
                      <a:pt x="90639" y="278403"/>
                      <a:pt x="95357" y="281336"/>
                      <a:pt x="106929" y="285601"/>
                    </a:cubicBezTo>
                    <a:cubicBezTo>
                      <a:pt x="123131" y="291376"/>
                      <a:pt x="129629" y="298752"/>
                      <a:pt x="129629" y="311014"/>
                    </a:cubicBezTo>
                    <a:cubicBezTo>
                      <a:pt x="129629" y="323099"/>
                      <a:pt x="121083" y="333406"/>
                      <a:pt x="105416" y="336072"/>
                    </a:cubicBezTo>
                    <a:lnTo>
                      <a:pt x="105416" y="343270"/>
                    </a:lnTo>
                    <a:cubicBezTo>
                      <a:pt x="105416" y="346913"/>
                      <a:pt x="102478" y="349934"/>
                      <a:pt x="98828" y="349934"/>
                    </a:cubicBezTo>
                    <a:cubicBezTo>
                      <a:pt x="95090" y="349934"/>
                      <a:pt x="92152" y="346913"/>
                      <a:pt x="92152" y="343270"/>
                    </a:cubicBezTo>
                    <a:lnTo>
                      <a:pt x="92152" y="337049"/>
                    </a:lnTo>
                    <a:cubicBezTo>
                      <a:pt x="86544" y="336783"/>
                      <a:pt x="81113" y="335805"/>
                      <a:pt x="76573" y="334384"/>
                    </a:cubicBezTo>
                    <a:cubicBezTo>
                      <a:pt x="72212" y="333051"/>
                      <a:pt x="69719" y="328519"/>
                      <a:pt x="70876" y="324165"/>
                    </a:cubicBezTo>
                    <a:lnTo>
                      <a:pt x="70965" y="323632"/>
                    </a:lnTo>
                    <a:cubicBezTo>
                      <a:pt x="71499" y="321677"/>
                      <a:pt x="72835" y="319989"/>
                      <a:pt x="74615" y="319011"/>
                    </a:cubicBezTo>
                    <a:cubicBezTo>
                      <a:pt x="76395" y="318123"/>
                      <a:pt x="78532" y="317945"/>
                      <a:pt x="80401" y="318567"/>
                    </a:cubicBezTo>
                    <a:cubicBezTo>
                      <a:pt x="84941" y="320166"/>
                      <a:pt x="90193" y="321322"/>
                      <a:pt x="95713" y="321322"/>
                    </a:cubicBezTo>
                    <a:cubicBezTo>
                      <a:pt x="103368" y="321322"/>
                      <a:pt x="108709" y="318300"/>
                      <a:pt x="108709" y="312880"/>
                    </a:cubicBezTo>
                    <a:cubicBezTo>
                      <a:pt x="108709" y="307726"/>
                      <a:pt x="104348" y="304439"/>
                      <a:pt x="94288" y="301062"/>
                    </a:cubicBezTo>
                    <a:cubicBezTo>
                      <a:pt x="79778" y="296175"/>
                      <a:pt x="69897" y="289422"/>
                      <a:pt x="69897" y="276271"/>
                    </a:cubicBezTo>
                    <a:cubicBezTo>
                      <a:pt x="69897" y="264364"/>
                      <a:pt x="78265" y="254945"/>
                      <a:pt x="92775" y="252101"/>
                    </a:cubicBezTo>
                    <a:lnTo>
                      <a:pt x="92775" y="245881"/>
                    </a:lnTo>
                    <a:cubicBezTo>
                      <a:pt x="92775" y="242238"/>
                      <a:pt x="95802" y="239217"/>
                      <a:pt x="99451" y="239217"/>
                    </a:cubicBezTo>
                    <a:close/>
                    <a:moveTo>
                      <a:pt x="99699" y="233523"/>
                    </a:moveTo>
                    <a:cubicBezTo>
                      <a:pt x="65962" y="233523"/>
                      <a:pt x="38634" y="260894"/>
                      <a:pt x="38634" y="294575"/>
                    </a:cubicBezTo>
                    <a:cubicBezTo>
                      <a:pt x="38634" y="328256"/>
                      <a:pt x="65962" y="355628"/>
                      <a:pt x="99699" y="355628"/>
                    </a:cubicBezTo>
                    <a:cubicBezTo>
                      <a:pt x="133437" y="355628"/>
                      <a:pt x="160854" y="328256"/>
                      <a:pt x="160854" y="294575"/>
                    </a:cubicBezTo>
                    <a:cubicBezTo>
                      <a:pt x="160854" y="260894"/>
                      <a:pt x="133437" y="233523"/>
                      <a:pt x="99699" y="233523"/>
                    </a:cubicBezTo>
                    <a:close/>
                    <a:moveTo>
                      <a:pt x="99699" y="195043"/>
                    </a:moveTo>
                    <a:cubicBezTo>
                      <a:pt x="154712" y="195043"/>
                      <a:pt x="199488" y="239655"/>
                      <a:pt x="199488" y="294575"/>
                    </a:cubicBezTo>
                    <a:cubicBezTo>
                      <a:pt x="199488" y="349496"/>
                      <a:pt x="154712" y="394108"/>
                      <a:pt x="99699" y="394108"/>
                    </a:cubicBezTo>
                    <a:cubicBezTo>
                      <a:pt x="44776" y="394108"/>
                      <a:pt x="0" y="349496"/>
                      <a:pt x="0" y="294575"/>
                    </a:cubicBezTo>
                    <a:cubicBezTo>
                      <a:pt x="0" y="239655"/>
                      <a:pt x="44776" y="195043"/>
                      <a:pt x="99699" y="195043"/>
                    </a:cubicBezTo>
                    <a:close/>
                    <a:moveTo>
                      <a:pt x="245584" y="50676"/>
                    </a:moveTo>
                    <a:lnTo>
                      <a:pt x="315622" y="93675"/>
                    </a:lnTo>
                    <a:cubicBezTo>
                      <a:pt x="319004" y="95807"/>
                      <a:pt x="321229" y="99538"/>
                      <a:pt x="321407" y="103625"/>
                    </a:cubicBezTo>
                    <a:cubicBezTo>
                      <a:pt x="321496" y="107711"/>
                      <a:pt x="319538" y="111531"/>
                      <a:pt x="316156" y="113930"/>
                    </a:cubicBezTo>
                    <a:lnTo>
                      <a:pt x="248966" y="161104"/>
                    </a:lnTo>
                    <a:cubicBezTo>
                      <a:pt x="246830" y="162614"/>
                      <a:pt x="243982" y="162437"/>
                      <a:pt x="242024" y="160749"/>
                    </a:cubicBezTo>
                    <a:cubicBezTo>
                      <a:pt x="240155" y="159061"/>
                      <a:pt x="239977" y="156396"/>
                      <a:pt x="240778" y="153908"/>
                    </a:cubicBezTo>
                    <a:cubicBezTo>
                      <a:pt x="245050" y="140760"/>
                      <a:pt x="250212" y="122192"/>
                      <a:pt x="250212" y="122192"/>
                    </a:cubicBezTo>
                    <a:cubicBezTo>
                      <a:pt x="235528" y="124236"/>
                      <a:pt x="221644" y="130010"/>
                      <a:pt x="209808" y="139516"/>
                    </a:cubicBezTo>
                    <a:cubicBezTo>
                      <a:pt x="192721" y="153286"/>
                      <a:pt x="182042" y="173009"/>
                      <a:pt x="179728" y="194863"/>
                    </a:cubicBezTo>
                    <a:cubicBezTo>
                      <a:pt x="178927" y="202237"/>
                      <a:pt x="172698" y="207745"/>
                      <a:pt x="165311" y="207745"/>
                    </a:cubicBezTo>
                    <a:cubicBezTo>
                      <a:pt x="164866" y="207745"/>
                      <a:pt x="164332" y="207745"/>
                      <a:pt x="163798" y="207656"/>
                    </a:cubicBezTo>
                    <a:cubicBezTo>
                      <a:pt x="155878" y="206856"/>
                      <a:pt x="150093" y="199749"/>
                      <a:pt x="150894" y="191754"/>
                    </a:cubicBezTo>
                    <a:cubicBezTo>
                      <a:pt x="154009" y="162259"/>
                      <a:pt x="168515" y="135696"/>
                      <a:pt x="191653" y="117040"/>
                    </a:cubicBezTo>
                    <a:cubicBezTo>
                      <a:pt x="208918" y="103092"/>
                      <a:pt x="229387" y="94830"/>
                      <a:pt x="251013" y="92786"/>
                    </a:cubicBezTo>
                    <a:cubicBezTo>
                      <a:pt x="251013" y="92786"/>
                      <a:pt x="245940" y="78661"/>
                      <a:pt x="237841" y="58317"/>
                    </a:cubicBezTo>
                    <a:cubicBezTo>
                      <a:pt x="236862" y="55918"/>
                      <a:pt x="236862" y="53253"/>
                      <a:pt x="238731" y="51387"/>
                    </a:cubicBezTo>
                    <a:cubicBezTo>
                      <a:pt x="240511" y="49610"/>
                      <a:pt x="243448" y="49255"/>
                      <a:pt x="245584" y="50676"/>
                    </a:cubicBezTo>
                    <a:close/>
                    <a:moveTo>
                      <a:pt x="446809" y="48408"/>
                    </a:moveTo>
                    <a:cubicBezTo>
                      <a:pt x="451079" y="48408"/>
                      <a:pt x="454547" y="51874"/>
                      <a:pt x="454547" y="56140"/>
                    </a:cubicBezTo>
                    <a:lnTo>
                      <a:pt x="454547" y="62361"/>
                    </a:lnTo>
                    <a:cubicBezTo>
                      <a:pt x="460329" y="62628"/>
                      <a:pt x="465043" y="63427"/>
                      <a:pt x="469046" y="64494"/>
                    </a:cubicBezTo>
                    <a:cubicBezTo>
                      <a:pt x="473849" y="65738"/>
                      <a:pt x="476784" y="70715"/>
                      <a:pt x="475539" y="75603"/>
                    </a:cubicBezTo>
                    <a:lnTo>
                      <a:pt x="475272" y="76669"/>
                    </a:lnTo>
                    <a:cubicBezTo>
                      <a:pt x="474738" y="78891"/>
                      <a:pt x="473315" y="80669"/>
                      <a:pt x="471358" y="81735"/>
                    </a:cubicBezTo>
                    <a:cubicBezTo>
                      <a:pt x="469402" y="82802"/>
                      <a:pt x="467089" y="83068"/>
                      <a:pt x="465043" y="82446"/>
                    </a:cubicBezTo>
                    <a:cubicBezTo>
                      <a:pt x="461130" y="81202"/>
                      <a:pt x="456237" y="80136"/>
                      <a:pt x="450100" y="80136"/>
                    </a:cubicBezTo>
                    <a:cubicBezTo>
                      <a:pt x="439782" y="80136"/>
                      <a:pt x="436491" y="84579"/>
                      <a:pt x="436491" y="89023"/>
                    </a:cubicBezTo>
                    <a:cubicBezTo>
                      <a:pt x="436491" y="94266"/>
                      <a:pt x="442006" y="97555"/>
                      <a:pt x="455526" y="102709"/>
                    </a:cubicBezTo>
                    <a:cubicBezTo>
                      <a:pt x="474472" y="109375"/>
                      <a:pt x="482032" y="118084"/>
                      <a:pt x="482032" y="132393"/>
                    </a:cubicBezTo>
                    <a:cubicBezTo>
                      <a:pt x="482032" y="146435"/>
                      <a:pt x="472070" y="158522"/>
                      <a:pt x="453747" y="161721"/>
                    </a:cubicBezTo>
                    <a:lnTo>
                      <a:pt x="453747" y="170075"/>
                    </a:lnTo>
                    <a:cubicBezTo>
                      <a:pt x="453747" y="174430"/>
                      <a:pt x="450278" y="177896"/>
                      <a:pt x="446009" y="177896"/>
                    </a:cubicBezTo>
                    <a:cubicBezTo>
                      <a:pt x="441650" y="177896"/>
                      <a:pt x="438270" y="174430"/>
                      <a:pt x="438270" y="170164"/>
                    </a:cubicBezTo>
                    <a:lnTo>
                      <a:pt x="438270" y="162787"/>
                    </a:lnTo>
                    <a:cubicBezTo>
                      <a:pt x="431777" y="162521"/>
                      <a:pt x="425373" y="161365"/>
                      <a:pt x="420036" y="159677"/>
                    </a:cubicBezTo>
                    <a:cubicBezTo>
                      <a:pt x="414966" y="158077"/>
                      <a:pt x="412031" y="152834"/>
                      <a:pt x="413365" y="147679"/>
                    </a:cubicBezTo>
                    <a:lnTo>
                      <a:pt x="413543" y="147146"/>
                    </a:lnTo>
                    <a:cubicBezTo>
                      <a:pt x="414077" y="144835"/>
                      <a:pt x="415589" y="142880"/>
                      <a:pt x="417724" y="141725"/>
                    </a:cubicBezTo>
                    <a:cubicBezTo>
                      <a:pt x="419858" y="140658"/>
                      <a:pt x="422260" y="140480"/>
                      <a:pt x="424572" y="141191"/>
                    </a:cubicBezTo>
                    <a:cubicBezTo>
                      <a:pt x="429820" y="143147"/>
                      <a:pt x="435869" y="144391"/>
                      <a:pt x="442362" y="144391"/>
                    </a:cubicBezTo>
                    <a:cubicBezTo>
                      <a:pt x="451345" y="144391"/>
                      <a:pt x="457572" y="140925"/>
                      <a:pt x="457572" y="134526"/>
                    </a:cubicBezTo>
                    <a:cubicBezTo>
                      <a:pt x="457572" y="128571"/>
                      <a:pt x="452502" y="124750"/>
                      <a:pt x="440761" y="120751"/>
                    </a:cubicBezTo>
                    <a:cubicBezTo>
                      <a:pt x="423772" y="115063"/>
                      <a:pt x="412209" y="107153"/>
                      <a:pt x="412209" y="91689"/>
                    </a:cubicBezTo>
                    <a:cubicBezTo>
                      <a:pt x="412209" y="77736"/>
                      <a:pt x="421993" y="66805"/>
                      <a:pt x="438982" y="63516"/>
                    </a:cubicBezTo>
                    <a:lnTo>
                      <a:pt x="438982" y="56140"/>
                    </a:lnTo>
                    <a:cubicBezTo>
                      <a:pt x="438982" y="51874"/>
                      <a:pt x="442451" y="48408"/>
                      <a:pt x="446809" y="48408"/>
                    </a:cubicBezTo>
                    <a:close/>
                    <a:moveTo>
                      <a:pt x="447093" y="38573"/>
                    </a:moveTo>
                    <a:cubicBezTo>
                      <a:pt x="405967" y="38573"/>
                      <a:pt x="372407" y="71992"/>
                      <a:pt x="372407" y="113142"/>
                    </a:cubicBezTo>
                    <a:cubicBezTo>
                      <a:pt x="372407" y="154382"/>
                      <a:pt x="405967" y="187801"/>
                      <a:pt x="447093" y="187801"/>
                    </a:cubicBezTo>
                    <a:cubicBezTo>
                      <a:pt x="488308" y="187801"/>
                      <a:pt x="521867" y="154382"/>
                      <a:pt x="521867" y="113142"/>
                    </a:cubicBezTo>
                    <a:cubicBezTo>
                      <a:pt x="521867" y="71992"/>
                      <a:pt x="488308" y="38573"/>
                      <a:pt x="447093" y="38573"/>
                    </a:cubicBezTo>
                    <a:close/>
                    <a:moveTo>
                      <a:pt x="447093" y="0"/>
                    </a:moveTo>
                    <a:cubicBezTo>
                      <a:pt x="509672" y="0"/>
                      <a:pt x="560501" y="50750"/>
                      <a:pt x="560501" y="113231"/>
                    </a:cubicBezTo>
                    <a:cubicBezTo>
                      <a:pt x="560501" y="175624"/>
                      <a:pt x="509672" y="226374"/>
                      <a:pt x="447093" y="226374"/>
                    </a:cubicBezTo>
                    <a:cubicBezTo>
                      <a:pt x="384603" y="226374"/>
                      <a:pt x="333774" y="175624"/>
                      <a:pt x="333774" y="113231"/>
                    </a:cubicBezTo>
                    <a:cubicBezTo>
                      <a:pt x="333774" y="50750"/>
                      <a:pt x="384603" y="0"/>
                      <a:pt x="44709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968758" y="2781253"/>
              <a:ext cx="2030730" cy="2618740"/>
              <a:chOff x="9012810" y="2840783"/>
              <a:chExt cx="2030730" cy="2618740"/>
            </a:xfrm>
          </p:grpSpPr>
          <p:sp>
            <p:nvSpPr>
              <p:cNvPr id="14" name="矩形 13"/>
              <p:cNvSpPr/>
              <p:nvPr/>
            </p:nvSpPr>
            <p:spPr bwMode="auto">
              <a:xfrm>
                <a:off x="9306180" y="2840783"/>
                <a:ext cx="1737360" cy="441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l">
                  <a:lnSpc>
                    <a:spcPct val="140000"/>
                  </a:lnSpc>
                  <a:buClrTx/>
                  <a:buSzTx/>
                  <a:buFontTx/>
                </a:pPr>
                <a:r>
                  <a:rPr lang="en-US" altLang="zh-CN" sz="1900" dirty="0">
                    <a:cs typeface="+mn-lt"/>
                    <a:sym typeface="+mn-lt"/>
                  </a:rPr>
                  <a:t>Order</a:t>
                </a: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9012810" y="3414823"/>
                <a:ext cx="1537335" cy="2044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l">
                  <a:lnSpc>
                    <a:spcPct val="140000"/>
                  </a:lnSpc>
                  <a:buClrTx/>
                  <a:buSzTx/>
                  <a:buFontTx/>
                </a:pPr>
                <a:r>
                  <a:rPr lang="en-US" altLang="zh-CN" sz="1900" dirty="0">
                    <a:cs typeface="+mn-lt"/>
                    <a:sym typeface="+mn-lt"/>
                  </a:rPr>
                  <a:t>OrderID</a:t>
                </a:r>
              </a:p>
              <a:p>
                <a:pPr lvl="0" algn="l">
                  <a:lnSpc>
                    <a:spcPct val="140000"/>
                  </a:lnSpc>
                  <a:buClrTx/>
                  <a:buSzTx/>
                  <a:buFontTx/>
                </a:pPr>
                <a:r>
                  <a:rPr lang="en-US" altLang="zh-CN" sz="1900" dirty="0">
                    <a:cs typeface="+mn-lt"/>
                    <a:sym typeface="+mn-lt"/>
                  </a:rPr>
                  <a:t>OrderDate</a:t>
                </a:r>
              </a:p>
              <a:p>
                <a:pPr lvl="0" algn="l">
                  <a:lnSpc>
                    <a:spcPct val="140000"/>
                  </a:lnSpc>
                  <a:buClrTx/>
                  <a:buSzTx/>
                  <a:buFontTx/>
                </a:pPr>
                <a:r>
                  <a:rPr lang="en-US" altLang="zh-CN" sz="1900" dirty="0">
                    <a:cs typeface="+mn-lt"/>
                    <a:sym typeface="+mn-lt"/>
                  </a:rPr>
                  <a:t>OrderStatus</a:t>
                </a:r>
              </a:p>
              <a:p>
                <a:pPr lvl="0" algn="l">
                  <a:lnSpc>
                    <a:spcPct val="140000"/>
                  </a:lnSpc>
                  <a:buClrTx/>
                  <a:buSzTx/>
                  <a:buFontTx/>
                </a:pPr>
                <a:r>
                  <a:rPr lang="en-US" altLang="zh-CN" sz="1900" dirty="0">
                    <a:cs typeface="+mn-lt"/>
                    <a:sym typeface="+mn-lt"/>
                  </a:rPr>
                  <a:t>TotalPrice</a:t>
                </a:r>
              </a:p>
            </p:txBody>
          </p:sp>
        </p:grpSp>
      </p:grpSp>
      <p:sp>
        <p:nvSpPr>
          <p:cNvPr id="2" name="圆角矩形 1"/>
          <p:cNvSpPr/>
          <p:nvPr/>
        </p:nvSpPr>
        <p:spPr>
          <a:xfrm>
            <a:off x="1903730" y="2823845"/>
            <a:ext cx="1199515" cy="481965"/>
          </a:xfrm>
          <a:prstGeom prst="roundRect">
            <a:avLst/>
          </a:prstGeom>
          <a:noFill/>
          <a:ln>
            <a:solidFill>
              <a:srgbClr val="F083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181465" y="2842260"/>
            <a:ext cx="1010920" cy="443865"/>
          </a:xfrm>
          <a:prstGeom prst="roundRect">
            <a:avLst/>
          </a:prstGeom>
          <a:noFill/>
          <a:ln>
            <a:solidFill>
              <a:srgbClr val="F083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614035" y="2851785"/>
            <a:ext cx="953770" cy="453390"/>
          </a:xfrm>
          <a:prstGeom prst="roundRect">
            <a:avLst/>
          </a:prstGeom>
          <a:noFill/>
          <a:ln>
            <a:solidFill>
              <a:srgbClr val="66B3E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920115" y="1905"/>
            <a:ext cx="3321685" cy="527685"/>
          </a:xfrm>
        </p:spPr>
        <p:txBody>
          <a:bodyPr/>
          <a:lstStyle/>
          <a:p>
            <a:r>
              <a:rPr lang="en-US" altLang="zh-CN">
                <a:sym typeface="+mn-ea"/>
              </a:rPr>
              <a:t>ERD Design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-15240" y="110490"/>
            <a:ext cx="3750310" cy="359410"/>
            <a:chOff x="-24" y="174"/>
            <a:chExt cx="5906" cy="566"/>
          </a:xfrm>
        </p:grpSpPr>
        <p:sp>
          <p:nvSpPr>
            <p:cNvPr id="59" name="五边形 58"/>
            <p:cNvSpPr/>
            <p:nvPr/>
          </p:nvSpPr>
          <p:spPr>
            <a:xfrm>
              <a:off x="-24" y="174"/>
              <a:ext cx="1547" cy="566"/>
            </a:xfrm>
            <a:prstGeom prst="homePlate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 flipV="1">
              <a:off x="-24" y="708"/>
              <a:ext cx="5906" cy="12"/>
            </a:xfrm>
            <a:prstGeom prst="line">
              <a:avLst/>
            </a:prstGeom>
            <a:ln w="28575" cmpd="dbl">
              <a:solidFill>
                <a:srgbClr val="F083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HOWCASE" val="b5e9a9e8-6d4e-4eab-8b76-6cdff33635ca"/>
  <p:tag name="COMMONDATA" val="eyJoZGlkIjoiOTJmZTdiZGU5NWU1ZDhiMzUwN2VhY2Y3YzhiNGY3OW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4.45,&quot;left&quot;:205.9,&quot;top&quot;:67.45,&quot;width&quot;:615.5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4.45,&quot;left&quot;:205.9,&quot;top&quot;:67.45,&quot;width&quot;:615.5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4.45,&quot;left&quot;:205.9,&quot;top&quot;:67.45,&quot;width&quot;:615.5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4.45,&quot;left&quot;:205.9,&quot;top&quot;:67.45,&quot;width&quot;:615.5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4.45,&quot;left&quot;:205.9,&quot;top&quot;:67.45,&quot;width&quot;:615.5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4.45,&quot;left&quot;:205.9,&quot;top&quot;:67.45,&quot;width&quot;:615.5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4.45,&quot;left&quot;:205.9,&quot;top&quot;:67.45,&quot;width&quot;:615.5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4.45,&quot;left&quot;:205.9,&quot;top&quot;:67.45,&quot;width&quot;:615.5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5566929133859,&quot;left&quot;:53,&quot;top&quot;:144.7216535433071,&quot;width&quot;:854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5566929133859,&quot;left&quot;:53,&quot;top&quot;:144.7216535433071,&quot;width&quot;:85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4.45,&quot;left&quot;:205.9,&quot;top&quot;:67.45,&quot;width&quot;:615.5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5566929133859,&quot;left&quot;:53,&quot;top&quot;:144.7216535433071,&quot;width&quot;:854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5566929133859,&quot;left&quot;:53,&quot;top&quot;:144.7216535433071,&quot;width&quot;:854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5566929133859,&quot;left&quot;:53,&quot;top&quot;:144.7216535433071,&quot;width&quot;:854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5566929133859,&quot;left&quot;:53,&quot;top&quot;:144.7216535433071,&quot;width&quot;:854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5566929133859,&quot;left&quot;:53,&quot;top&quot;:144.7216535433071,&quot;width&quot;:854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5566929133859,&quot;left&quot;:53,&quot;top&quot;:144.7216535433071,&quot;width&quot;:854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5566929133859,&quot;left&quot;:53,&quot;top&quot;:144.7216535433071,&quot;width&quot;:854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5566929133859,&quot;left&quot;:53,&quot;top&quot;:144.7216535433071,&quot;width&quot;:854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5566929133859,&quot;left&quot;:53,&quot;top&quot;:144.7216535433071,&quot;width&quot;:854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5566929133859,&quot;left&quot;:53,&quot;top&quot;:144.7216535433071,&quot;width&quot;:85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4.45,&quot;left&quot;:205.9,&quot;top&quot;:67.45,&quot;width&quot;:615.5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8.0962992125984,&quot;left&quot;:0,&quot;top&quot;:80.40370078740159,&quot;width&quot;:975.65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8.0962992125984,&quot;left&quot;:0,&quot;top&quot;:80.40370078740159,&quot;width&quot;:975.65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8.0962992125984,&quot;left&quot;:0,&quot;top&quot;:80.40370078740159,&quot;width&quot;:975.65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8.0962992125984,&quot;left&quot;:0,&quot;top&quot;:80.40370078740159,&quot;width&quot;:975.65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8.0962992125984,&quot;left&quot;:0,&quot;top&quot;:80.40370078740159,&quot;width&quot;:975.65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8.0962992125984,&quot;left&quot;:0,&quot;top&quot;:80.40370078740159,&quot;width&quot;:975.65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8.0962992125984,&quot;left&quot;:0,&quot;top&quot;:80.40370078740159,&quot;width&quot;:975.65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8.0962992125984,&quot;left&quot;:0,&quot;top&quot;:80.40370078740159,&quot;width&quot;:975.65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8.0962992125984,&quot;left&quot;:0,&quot;top&quot;:80.40370078740159,&quot;width&quot;:975.6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4.45,&quot;left&quot;:205.9,&quot;top&quot;:67.45,&quot;width&quot;:615.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4.45,&quot;left&quot;:205.9,&quot;top&quot;:67.45,&quot;width&quot;:615.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4.45,&quot;left&quot;:205.9,&quot;top&quot;:67.45,&quot;width&quot;:615.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4.45,&quot;left&quot;:205.9,&quot;top&quot;:67.45,&quot;width&quot;:615.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4.45,&quot;left&quot;:205.9,&quot;top&quot;:67.45,&quot;width&quot;:615.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4.45,&quot;left&quot;:205.9,&quot;top&quot;:67.45,&quot;width&quot;:615.5}"/>
</p:tagLst>
</file>

<file path=ppt/theme/theme1.xml><?xml version="1.0" encoding="utf-8"?>
<a:theme xmlns:a="http://schemas.openxmlformats.org/drawingml/2006/main" name="OfficePLUS主题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08300"/>
      </a:accent1>
      <a:accent2>
        <a:srgbClr val="66B3E1"/>
      </a:accent2>
      <a:accent3>
        <a:srgbClr val="1165A0"/>
      </a:accent3>
      <a:accent4>
        <a:srgbClr val="EBA417"/>
      </a:accent4>
      <a:accent5>
        <a:srgbClr val="2E9EDA"/>
      </a:accent5>
      <a:accent6>
        <a:srgbClr val="053675"/>
      </a:accent6>
      <a:hlink>
        <a:srgbClr val="4472C4"/>
      </a:hlink>
      <a:folHlink>
        <a:srgbClr val="BFBFBF"/>
      </a:folHlink>
    </a:clrScheme>
    <a:fontScheme name="y4n2efv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43A8EF62DE444B1FF07917E22EF72" ma:contentTypeVersion="17" ma:contentTypeDescription="Create a new document." ma:contentTypeScope="" ma:versionID="ae809626c8abf568b6a415226af21ced">
  <xsd:schema xmlns:xsd="http://www.w3.org/2001/XMLSchema" xmlns:xs="http://www.w3.org/2001/XMLSchema" xmlns:p="http://schemas.microsoft.com/office/2006/metadata/properties" xmlns:ns1="http://schemas.microsoft.com/sharepoint/v3" xmlns:ns2="0a5c0dea-e5d7-4228-9256-3793bb42faa5" xmlns:ns3="97934b4b-eba6-486d-bfc1-4b8e3fe39092" targetNamespace="http://schemas.microsoft.com/office/2006/metadata/properties" ma:root="true" ma:fieldsID="1ffe3db4c8c97a24da98b2b5f963ec28" ns1:_="" ns2:_="" ns3:_="">
    <xsd:import namespace="http://schemas.microsoft.com/sharepoint/v3"/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934b4b-eba6-486d-bfc1-4b8e3fe39092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2CF345-0079-449D-8461-CEC7455F54DD}">
  <ds:schemaRefs/>
</ds:datastoreItem>
</file>

<file path=customXml/itemProps2.xml><?xml version="1.0" encoding="utf-8"?>
<ds:datastoreItem xmlns:ds="http://schemas.openxmlformats.org/officeDocument/2006/customXml" ds:itemID="{E282ED70-2812-4AEA-B3D1-B9B7204CDC18}">
  <ds:schemaRefs/>
</ds:datastoreItem>
</file>

<file path=customXml/itemProps3.xml><?xml version="1.0" encoding="utf-8"?>
<ds:datastoreItem xmlns:ds="http://schemas.openxmlformats.org/officeDocument/2006/customXml" ds:itemID="{F5467BB9-3D7B-4457-AA5B-CE31D9D7CAD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</TotalTime>
  <Words>906</Words>
  <Application>Microsoft Macintosh PowerPoint</Application>
  <PresentationFormat>宽屏</PresentationFormat>
  <Paragraphs>163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等线</vt:lpstr>
      <vt:lpstr>Arial</vt:lpstr>
      <vt:lpstr>Calibri</vt:lpstr>
      <vt:lpstr>Consolas</vt:lpstr>
      <vt:lpstr>OfficePLUS主题</vt:lpstr>
      <vt:lpstr>CSC3170 Group Project</vt:lpstr>
      <vt:lpstr>PowerPoint 演示文稿</vt:lpstr>
      <vt:lpstr>Introduction &amp; Motivation</vt:lpstr>
      <vt:lpstr>PowerPoint 演示文稿</vt:lpstr>
      <vt:lpstr>PowerPoint 演示文稿</vt:lpstr>
      <vt:lpstr>PowerPoint 演示文稿</vt:lpstr>
      <vt:lpstr>ER Diagram Design</vt:lpstr>
      <vt:lpstr>ERD Overview</vt:lpstr>
      <vt:lpstr>ERD Design</vt:lpstr>
      <vt:lpstr>PowerPoint 演示文稿</vt:lpstr>
      <vt:lpstr>PowerPoint 演示文稿</vt:lpstr>
      <vt:lpstr>Database Setup</vt:lpstr>
      <vt:lpstr>Table Setup and Data Insertion</vt:lpstr>
      <vt:lpstr>PowerPoint 演示文稿</vt:lpstr>
      <vt:lpstr>Sample Queries</vt:lpstr>
      <vt:lpstr>Sample Queries Used for Daily Operations</vt:lpstr>
      <vt:lpstr>Sample Queries Used for Daily Operations</vt:lpstr>
      <vt:lpstr>Sample Queries Used for Daily Operations</vt:lpstr>
      <vt:lpstr>Sample Queries Used for Daily Operations</vt:lpstr>
      <vt:lpstr>Sample Queries Used for Daily Operations</vt:lpstr>
      <vt:lpstr>Sample Queries for Data Mining Purposes</vt:lpstr>
      <vt:lpstr>Prompts That Guide ChatGPT to Accurately Generate Queries</vt:lpstr>
      <vt:lpstr>Prompts That Guide ChatGPT to Accurately Generate Queries</vt:lpstr>
      <vt:lpstr>Prompts That Guide ChatGPT to Accurately Generate Queries</vt:lpstr>
      <vt:lpstr>Prompts That Guide ChatGPT to Accurately Generate Queries</vt:lpstr>
      <vt:lpstr>Prompts That Guide ChatGPT to Accurately Generate Queries</vt:lpstr>
      <vt:lpstr>Webset Display</vt:lpstr>
      <vt:lpstr>Tools Used </vt:lpstr>
      <vt:lpstr>Webset Homepage</vt:lpstr>
      <vt:lpstr>Thanks for your Attention.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oo</cp:lastModifiedBy>
  <cp:revision>13</cp:revision>
  <cp:lastPrinted>2019-12-18T16:00:00Z</cp:lastPrinted>
  <dcterms:created xsi:type="dcterms:W3CDTF">2019-12-18T16:00:00Z</dcterms:created>
  <dcterms:modified xsi:type="dcterms:W3CDTF">2024-04-25T07:34:36Z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ContentTypeId">
    <vt:lpwstr>0x010100D1443A8EF62DE444B1FF07917E22EF72</vt:lpwstr>
  </property>
  <property fmtid="{D5CDD505-2E9C-101B-9397-08002B2CF9AE}" pid="4" name="ICV">
    <vt:lpwstr>7080A6F55897402DB78C2F7A3E73473C_12</vt:lpwstr>
  </property>
  <property fmtid="{D5CDD505-2E9C-101B-9397-08002B2CF9AE}" pid="5" name="KSOProductBuildVer">
    <vt:lpwstr>2052-12.1.0.16417</vt:lpwstr>
  </property>
</Properties>
</file>