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9D2D9-14E5-4D56-901D-B4227EAAD5ED}" type="datetimeFigureOut">
              <a:rPr lang="en-US" smtClean="0"/>
              <a:t>6/6/18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E7A08-AB46-413C-ABBE-29D2BF8FA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4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4CF3A-C982-4836-B392-EBEF72E9239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231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2747-0E73-454B-867C-892BD2E863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AF86-DCAB-471C-A674-0625DCAE78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68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2747-0E73-454B-867C-892BD2E863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AF86-DCAB-471C-A674-0625DCAE78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43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2747-0E73-454B-867C-892BD2E863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AF86-DCAB-471C-A674-0625DCAE78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36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27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3800"/>
            <a:ext cx="10515600" cy="49831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2747-0E73-454B-867C-892BD2E863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AF86-DCAB-471C-A674-0625DCAE78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838200" y="1041400"/>
            <a:ext cx="10515600" cy="1270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27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2747-0E73-454B-867C-892BD2E863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AF86-DCAB-471C-A674-0625DCAE78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98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0787"/>
            <a:ext cx="5181600" cy="495617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33487"/>
            <a:ext cx="5181600" cy="494347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2747-0E73-454B-867C-892BD2E863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AF86-DCAB-471C-A674-0625DCAE78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838200" y="1041400"/>
            <a:ext cx="10515600" cy="1270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6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2747-0E73-454B-867C-892BD2E863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AF86-DCAB-471C-A674-0625DCAE78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31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2747-0E73-454B-867C-892BD2E863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AF86-DCAB-471C-A674-0625DCAE78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15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2747-0E73-454B-867C-892BD2E863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AF86-DCAB-471C-A674-0625DCAE78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77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2747-0E73-454B-867C-892BD2E863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AF86-DCAB-471C-A674-0625DCAE78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05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2747-0E73-454B-867C-892BD2E863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AF86-DCAB-471C-A674-0625DCAE78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48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2747-0E73-454B-867C-892BD2E863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6AF86-DCAB-471C-A674-0625DCAE78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0.88.3.6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on OJ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– Exact Inference</a:t>
            </a:r>
          </a:p>
        </p:txBody>
      </p:sp>
      <p:sp>
        <p:nvSpPr>
          <p:cNvPr id="6" name="矩形 5"/>
          <p:cNvSpPr/>
          <p:nvPr/>
        </p:nvSpPr>
        <p:spPr>
          <a:xfrm>
            <a:off x="7028597" y="0"/>
            <a:ext cx="4435522" cy="6858000"/>
          </a:xfrm>
          <a:prstGeom prst="rect">
            <a:avLst/>
          </a:prstGeom>
          <a:solidFill>
            <a:srgbClr val="D0CECE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28597" y="955343"/>
            <a:ext cx="44355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3"/>
              </a:rPr>
              <a:t>http://10.88.3.60/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1003    Exact Inference</a:t>
            </a:r>
          </a:p>
        </p:txBody>
      </p:sp>
    </p:spTree>
    <p:extLst>
      <p:ext uri="{BB962C8B-B14F-4D97-AF65-F5344CB8AC3E}">
        <p14:creationId xmlns:p14="http://schemas.microsoft.com/office/powerpoint/2010/main" val="2865597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pseudocode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Elimination algorithm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456" y="1848601"/>
            <a:ext cx="8843087" cy="328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4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 on exact inference algorithm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MaryCall</a:t>
            </a:r>
            <a:r>
              <a:rPr lang="en-US" dirty="0"/>
              <a:t>, </a:t>
            </a:r>
            <a:r>
              <a:rPr lang="en-US" dirty="0" err="1"/>
              <a:t>JohnCall</a:t>
            </a:r>
            <a:r>
              <a:rPr lang="en-US" dirty="0"/>
              <a:t> in Ch14</a:t>
            </a:r>
          </a:p>
          <a:p>
            <a:endParaRPr lang="en-US" dirty="0"/>
          </a:p>
          <a:p>
            <a:r>
              <a:rPr lang="en-US" dirty="0"/>
              <a:t>Enumeration algorithm:</a:t>
            </a:r>
          </a:p>
          <a:p>
            <a:pPr lvl="1"/>
            <a:r>
              <a:rPr lang="en-US" dirty="0"/>
              <a:t>Step 1: Select the entries consistent with the evidence</a:t>
            </a:r>
          </a:p>
          <a:p>
            <a:pPr lvl="1"/>
            <a:r>
              <a:rPr lang="en-US" dirty="0"/>
              <a:t>Step 2: Sum out </a:t>
            </a:r>
            <a:r>
              <a:rPr lang="en-US" i="1" dirty="0"/>
              <a:t>hidden </a:t>
            </a:r>
            <a:r>
              <a:rPr lang="en-US" i="1" dirty="0" err="1"/>
              <a:t>vars</a:t>
            </a:r>
            <a:r>
              <a:rPr lang="en-US" dirty="0"/>
              <a:t> to get joint of Query and evidence</a:t>
            </a:r>
          </a:p>
          <a:p>
            <a:pPr lvl="1"/>
            <a:r>
              <a:rPr lang="en-US" dirty="0"/>
              <a:t>Step 3: Normalize</a:t>
            </a:r>
          </a:p>
          <a:p>
            <a:pPr lvl="1"/>
            <a:endParaRPr lang="en-US" dirty="0"/>
          </a:p>
          <a:p>
            <a:r>
              <a:rPr lang="en-US" dirty="0"/>
              <a:t>Elimination algorithm:</a:t>
            </a:r>
          </a:p>
          <a:p>
            <a:pPr lvl="1"/>
            <a:r>
              <a:rPr lang="en-US" altLang="zh-CN" dirty="0"/>
              <a:t>Make factors</a:t>
            </a:r>
          </a:p>
          <a:p>
            <a:pPr lvl="1"/>
            <a:r>
              <a:rPr lang="en-US" altLang="zh-CN" dirty="0"/>
              <a:t>Join all </a:t>
            </a:r>
            <a:r>
              <a:rPr lang="en-US" altLang="zh-CN" i="1" dirty="0"/>
              <a:t>factors</a:t>
            </a:r>
            <a:r>
              <a:rPr lang="en-US" altLang="zh-CN" dirty="0"/>
              <a:t> and eliminate all </a:t>
            </a:r>
            <a:r>
              <a:rPr lang="en-US" altLang="zh-CN" i="1" dirty="0"/>
              <a:t>hidden</a:t>
            </a:r>
            <a:r>
              <a:rPr lang="en-US" altLang="zh-CN" dirty="0"/>
              <a:t> </a:t>
            </a:r>
            <a:r>
              <a:rPr lang="en-US" altLang="zh-CN" i="1" dirty="0"/>
              <a:t>vars</a:t>
            </a:r>
            <a:r>
              <a:rPr lang="en-US" altLang="zh-C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278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 on exact inference algorithm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MaryCall</a:t>
            </a:r>
            <a:r>
              <a:rPr lang="en-US" dirty="0"/>
              <a:t>, </a:t>
            </a:r>
            <a:r>
              <a:rPr lang="en-US" dirty="0" err="1"/>
              <a:t>JohnCall</a:t>
            </a:r>
            <a:r>
              <a:rPr lang="en-US" dirty="0"/>
              <a:t> in Ch14</a:t>
            </a:r>
          </a:p>
          <a:p>
            <a:endParaRPr lang="en-US" dirty="0"/>
          </a:p>
          <a:p>
            <a:r>
              <a:rPr lang="en-US" dirty="0"/>
              <a:t>Enumeration algorithm:</a:t>
            </a:r>
          </a:p>
          <a:p>
            <a:pPr lvl="1"/>
            <a:r>
              <a:rPr lang="en-US" dirty="0"/>
              <a:t>Def </a:t>
            </a:r>
            <a:r>
              <a:rPr lang="en-US" dirty="0" err="1"/>
              <a:t>enumeration_ask</a:t>
            </a:r>
            <a:r>
              <a:rPr lang="en-US" dirty="0"/>
              <a:t>(X, e, </a:t>
            </a:r>
            <a:r>
              <a:rPr lang="en-US" dirty="0" err="1"/>
              <a:t>bn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Def </a:t>
            </a:r>
            <a:r>
              <a:rPr lang="en-US" dirty="0" err="1"/>
              <a:t>enumeration_all</a:t>
            </a:r>
            <a:r>
              <a:rPr lang="en-US" dirty="0"/>
              <a:t>(X, e, </a:t>
            </a:r>
            <a:r>
              <a:rPr lang="en-US" dirty="0" err="1"/>
              <a:t>bn</a:t>
            </a:r>
            <a:r>
              <a:rPr lang="en-US" dirty="0"/>
              <a:t>):</a:t>
            </a:r>
          </a:p>
          <a:p>
            <a:pPr lvl="1"/>
            <a:endParaRPr lang="en-US" dirty="0"/>
          </a:p>
          <a:p>
            <a:r>
              <a:rPr lang="en-US" dirty="0"/>
              <a:t>Elimination algorithm:</a:t>
            </a:r>
          </a:p>
          <a:p>
            <a:pPr lvl="1"/>
            <a:r>
              <a:rPr lang="en-US" dirty="0"/>
              <a:t>Def </a:t>
            </a:r>
            <a:r>
              <a:rPr lang="en-US" dirty="0" err="1"/>
              <a:t>elimination_ask</a:t>
            </a:r>
            <a:r>
              <a:rPr lang="en-US" dirty="0"/>
              <a:t>(X, e, </a:t>
            </a:r>
            <a:r>
              <a:rPr lang="en-US" dirty="0" err="1"/>
              <a:t>bn</a:t>
            </a:r>
            <a:r>
              <a:rPr lang="en-US" dirty="0"/>
              <a:t>):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35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description </a:t>
            </a:r>
            <a:r>
              <a:rPr lang="en-US" altLang="zh-CN" dirty="0"/>
              <a:t>– sample in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P(Earthquake = -)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P(Burglary = + | John = +, Mary = +)</a:t>
            </a:r>
          </a:p>
          <a:p>
            <a:pPr marL="0" indent="0">
              <a:buNone/>
            </a:pPr>
            <a:r>
              <a:rPr lang="en-US" sz="2000" dirty="0"/>
              <a:t>******</a:t>
            </a:r>
          </a:p>
          <a:p>
            <a:pPr marL="0" indent="0">
              <a:buNone/>
            </a:pPr>
            <a:r>
              <a:rPr lang="en-US" sz="2000" dirty="0"/>
              <a:t>Burglary</a:t>
            </a:r>
          </a:p>
          <a:p>
            <a:pPr marL="0" indent="0">
              <a:buNone/>
            </a:pPr>
            <a:r>
              <a:rPr lang="en-US" sz="2000" dirty="0"/>
              <a:t>0.001</a:t>
            </a:r>
          </a:p>
          <a:p>
            <a:pPr marL="0" indent="0">
              <a:buNone/>
            </a:pPr>
            <a:r>
              <a:rPr lang="en-US" sz="2000" dirty="0"/>
              <a:t>***</a:t>
            </a:r>
          </a:p>
          <a:p>
            <a:pPr marL="0" indent="0">
              <a:buNone/>
            </a:pPr>
            <a:r>
              <a:rPr lang="en-US" sz="2000" dirty="0"/>
              <a:t>Earthquake</a:t>
            </a:r>
          </a:p>
          <a:p>
            <a:pPr marL="0" indent="0">
              <a:buNone/>
            </a:pPr>
            <a:r>
              <a:rPr lang="en-US" sz="2000" dirty="0"/>
              <a:t>0.002</a:t>
            </a:r>
          </a:p>
          <a:p>
            <a:pPr marL="0" indent="0">
              <a:buNone/>
            </a:pPr>
            <a:r>
              <a:rPr lang="en-US" sz="2000" dirty="0"/>
              <a:t>***</a:t>
            </a:r>
          </a:p>
          <a:p>
            <a:pPr marL="0" indent="0">
              <a:buNone/>
            </a:pPr>
            <a:r>
              <a:rPr lang="en-US" sz="2000" dirty="0"/>
              <a:t>Alarm | Burglary Earthquake</a:t>
            </a:r>
          </a:p>
          <a:p>
            <a:pPr marL="0" indent="0">
              <a:buNone/>
            </a:pPr>
            <a:r>
              <a:rPr lang="en-US" sz="2000" dirty="0"/>
              <a:t>0.95 + +</a:t>
            </a:r>
          </a:p>
          <a:p>
            <a:pPr marL="0" indent="0">
              <a:buNone/>
            </a:pPr>
            <a:r>
              <a:rPr lang="en-US" sz="2000" dirty="0"/>
              <a:t>0.94 + -</a:t>
            </a:r>
          </a:p>
          <a:p>
            <a:pPr marL="0" indent="0">
              <a:buNone/>
            </a:pPr>
            <a:r>
              <a:rPr lang="en-US" sz="2000" dirty="0"/>
              <a:t>0.29 - +</a:t>
            </a:r>
          </a:p>
          <a:p>
            <a:pPr marL="0" indent="0">
              <a:buNone/>
            </a:pPr>
            <a:r>
              <a:rPr lang="en-US" sz="2000" dirty="0"/>
              <a:t>0.001 - -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8410" y="1233487"/>
            <a:ext cx="2041358" cy="4943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***</a:t>
            </a:r>
          </a:p>
          <a:p>
            <a:pPr marL="0" indent="0">
              <a:buNone/>
            </a:pPr>
            <a:r>
              <a:rPr lang="en-US" sz="2000" dirty="0"/>
              <a:t>John | Alarm</a:t>
            </a:r>
          </a:p>
          <a:p>
            <a:pPr marL="0" indent="0">
              <a:buNone/>
            </a:pPr>
            <a:r>
              <a:rPr lang="en-US" sz="2000" dirty="0"/>
              <a:t>0.9 +</a:t>
            </a:r>
          </a:p>
          <a:p>
            <a:pPr marL="0" indent="0">
              <a:buNone/>
            </a:pPr>
            <a:r>
              <a:rPr lang="en-US" sz="2000" dirty="0"/>
              <a:t>0.05 -</a:t>
            </a:r>
          </a:p>
          <a:p>
            <a:pPr marL="0" indent="0">
              <a:buNone/>
            </a:pPr>
            <a:r>
              <a:rPr lang="en-US" sz="2000" dirty="0"/>
              <a:t>***</a:t>
            </a:r>
          </a:p>
          <a:p>
            <a:pPr marL="0" indent="0">
              <a:buNone/>
            </a:pPr>
            <a:r>
              <a:rPr lang="en-US" sz="2000" dirty="0"/>
              <a:t>Mary | Alarm</a:t>
            </a:r>
          </a:p>
          <a:p>
            <a:pPr marL="0" indent="0">
              <a:buNone/>
            </a:pPr>
            <a:r>
              <a:rPr lang="en-US" sz="2000" dirty="0"/>
              <a:t>0.7 +</a:t>
            </a:r>
          </a:p>
          <a:p>
            <a:pPr marL="0" indent="0">
              <a:buNone/>
            </a:pPr>
            <a:r>
              <a:rPr lang="en-US" sz="2000" dirty="0"/>
              <a:t>0.01 –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" name="组合 4"/>
          <p:cNvGrpSpPr/>
          <p:nvPr/>
        </p:nvGrpSpPr>
        <p:grpSpPr>
          <a:xfrm>
            <a:off x="8454189" y="1621006"/>
            <a:ext cx="2350168" cy="2806616"/>
            <a:chOff x="2318084" y="1507958"/>
            <a:chExt cx="3657600" cy="4283242"/>
          </a:xfrm>
        </p:grpSpPr>
        <p:sp>
          <p:nvSpPr>
            <p:cNvPr id="6" name="椭圆 5"/>
            <p:cNvSpPr/>
            <p:nvPr/>
          </p:nvSpPr>
          <p:spPr>
            <a:xfrm>
              <a:off x="5005138" y="1507958"/>
              <a:ext cx="818147" cy="8181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prstClr val="black"/>
                  </a:solidFill>
                </a:rPr>
                <a:t>E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318085" y="1507958"/>
              <a:ext cx="818147" cy="8181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prstClr val="black"/>
                  </a:solidFill>
                </a:rPr>
                <a:t>B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318084" y="4884820"/>
              <a:ext cx="818147" cy="8181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prstClr val="black"/>
                  </a:solidFill>
                </a:rPr>
                <a:t>J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697705" y="3128211"/>
              <a:ext cx="818147" cy="8181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prstClr val="black"/>
                  </a:solidFill>
                </a:rPr>
                <a:t>A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157537" y="4973053"/>
              <a:ext cx="818147" cy="8181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prstClr val="black"/>
                  </a:solidFill>
                </a:rPr>
                <a:t>M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7" idx="5"/>
              <a:endCxn id="9" idx="1"/>
            </p:cNvCxnSpPr>
            <p:nvPr/>
          </p:nvCxnSpPr>
          <p:spPr>
            <a:xfrm>
              <a:off x="3016417" y="2206290"/>
              <a:ext cx="801103" cy="104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3"/>
              <a:endCxn id="9" idx="7"/>
            </p:cNvCxnSpPr>
            <p:nvPr/>
          </p:nvCxnSpPr>
          <p:spPr>
            <a:xfrm flipH="1">
              <a:off x="4396037" y="2206290"/>
              <a:ext cx="728916" cy="104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3"/>
              <a:endCxn id="8" idx="7"/>
            </p:cNvCxnSpPr>
            <p:nvPr/>
          </p:nvCxnSpPr>
          <p:spPr>
            <a:xfrm flipH="1">
              <a:off x="3016416" y="3826543"/>
              <a:ext cx="801104" cy="117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9" idx="5"/>
              <a:endCxn id="10" idx="1"/>
            </p:cNvCxnSpPr>
            <p:nvPr/>
          </p:nvCxnSpPr>
          <p:spPr>
            <a:xfrm>
              <a:off x="4396037" y="3826543"/>
              <a:ext cx="881315" cy="1266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207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description </a:t>
            </a:r>
            <a:r>
              <a:rPr lang="en-US" altLang="zh-CN" dirty="0"/>
              <a:t>– sample out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probability by enumeration:  1.0</a:t>
            </a:r>
          </a:p>
          <a:p>
            <a:pPr marL="0" indent="0">
              <a:buNone/>
            </a:pPr>
            <a:r>
              <a:rPr lang="en-US" dirty="0"/>
              <a:t>probability by elimination:  1.0</a:t>
            </a:r>
          </a:p>
          <a:p>
            <a:pPr marL="0" indent="0">
              <a:buNone/>
            </a:pPr>
            <a:r>
              <a:rPr lang="en-US" dirty="0"/>
              <a:t>**********</a:t>
            </a:r>
          </a:p>
          <a:p>
            <a:pPr marL="0" indent="0">
              <a:buNone/>
            </a:pPr>
            <a:r>
              <a:rPr lang="en-US" dirty="0"/>
              <a:t>probability by enumeration:  0.28</a:t>
            </a:r>
          </a:p>
          <a:p>
            <a:pPr marL="0" indent="0">
              <a:buNone/>
            </a:pPr>
            <a:r>
              <a:rPr lang="en-US" dirty="0"/>
              <a:t>probability by elimination:  0.28</a:t>
            </a:r>
          </a:p>
          <a:p>
            <a:pPr marL="0" indent="0">
              <a:buNone/>
            </a:pPr>
            <a:r>
              <a:rPr lang="en-US" dirty="0"/>
              <a:t>**********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73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BayesNet</a:t>
            </a:r>
            <a:r>
              <a:rPr lang="en-US" sz="2400" dirty="0"/>
              <a:t>:				</a:t>
            </a:r>
            <a:r>
              <a:rPr lang="en-US" sz="2400" i="1" dirty="0">
                <a:solidFill>
                  <a:srgbClr val="FF0000"/>
                </a:solidFill>
              </a:rPr>
              <a:t>used in building the </a:t>
            </a:r>
            <a:r>
              <a:rPr lang="en-US" sz="2400" i="1" dirty="0" err="1">
                <a:solidFill>
                  <a:srgbClr val="FF0000"/>
                </a:solidFill>
              </a:rPr>
              <a:t>BayesNet</a:t>
            </a:r>
            <a:endParaRPr lang="en-US" sz="24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__</a:t>
            </a:r>
            <a:r>
              <a:rPr lang="en-US" sz="2400" dirty="0" err="1"/>
              <a:t>init</a:t>
            </a:r>
            <a:r>
              <a:rPr lang="en-US" sz="2400" dirty="0"/>
              <a:t>__(self, </a:t>
            </a:r>
            <a:r>
              <a:rPr lang="en-US" sz="2400" dirty="0" err="1"/>
              <a:t>node_specs</a:t>
            </a:r>
            <a:r>
              <a:rPr lang="en-US" sz="2400" dirty="0"/>
              <a:t>=[]):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add</a:t>
            </a:r>
            <a:r>
              <a:rPr lang="en-US" sz="2400" dirty="0"/>
              <a:t>(self, </a:t>
            </a:r>
            <a:r>
              <a:rPr lang="en-US" sz="2400" dirty="0" err="1"/>
              <a:t>node_spec</a:t>
            </a:r>
            <a:r>
              <a:rPr lang="en-US" sz="2400" dirty="0"/>
              <a:t>):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2"/>
                </a:solidFill>
              </a:rPr>
              <a:t>variable_node</a:t>
            </a:r>
            <a:r>
              <a:rPr lang="en-US" sz="2400" dirty="0"/>
              <a:t>(self, </a:t>
            </a:r>
            <a:r>
              <a:rPr lang="en-US" sz="2400" dirty="0" err="1"/>
              <a:t>var</a:t>
            </a:r>
            <a:r>
              <a:rPr lang="en-US" sz="2400" dirty="0"/>
              <a:t>):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2"/>
                </a:solidFill>
              </a:rPr>
              <a:t>variable_values</a:t>
            </a:r>
            <a:r>
              <a:rPr lang="en-US" sz="2400" dirty="0"/>
              <a:t>(self, </a:t>
            </a:r>
            <a:r>
              <a:rPr lang="en-US" sz="2400" dirty="0" err="1"/>
              <a:t>vars</a:t>
            </a:r>
            <a:r>
              <a:rPr lang="en-US" sz="2400" dirty="0"/>
              <a:t>):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BayesNode</a:t>
            </a:r>
            <a:r>
              <a:rPr lang="en-US" sz="2400" dirty="0"/>
              <a:t>:				</a:t>
            </a:r>
            <a:r>
              <a:rPr lang="en-US" sz="2400" i="1" dirty="0">
                <a:solidFill>
                  <a:srgbClr val="FF0000"/>
                </a:solidFill>
              </a:rPr>
              <a:t> used in building the </a:t>
            </a:r>
            <a:r>
              <a:rPr lang="en-US" sz="2400" i="1" dirty="0" err="1">
                <a:solidFill>
                  <a:srgbClr val="FF0000"/>
                </a:solidFill>
              </a:rPr>
              <a:t>BayesNet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"""A conditional probability distribution for a </a:t>
            </a:r>
            <a:r>
              <a:rPr lang="en-US" sz="2400" dirty="0" err="1"/>
              <a:t>boolean</a:t>
            </a:r>
            <a:r>
              <a:rPr lang="en-US" sz="2400" dirty="0"/>
              <a:t> variable, P(X | parents). Part of a </a:t>
            </a:r>
            <a:r>
              <a:rPr lang="en-US" sz="2400" dirty="0" err="1"/>
              <a:t>BayesNet</a:t>
            </a:r>
            <a:r>
              <a:rPr lang="en-US" sz="2400" dirty="0"/>
              <a:t>."""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__</a:t>
            </a:r>
            <a:r>
              <a:rPr lang="en-US" sz="2400" dirty="0" err="1"/>
              <a:t>init</a:t>
            </a:r>
            <a:r>
              <a:rPr lang="en-US" sz="2400" dirty="0"/>
              <a:t>__(self, x, parents, </a:t>
            </a:r>
            <a:r>
              <a:rPr lang="en-US" sz="2400" dirty="0" err="1"/>
              <a:t>cpt</a:t>
            </a:r>
            <a:r>
              <a:rPr lang="en-US" sz="2400" dirty="0"/>
              <a:t>):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p</a:t>
            </a:r>
            <a:r>
              <a:rPr lang="en-US" sz="2400" dirty="0"/>
              <a:t>(self, value, event):</a:t>
            </a:r>
          </a:p>
        </p:txBody>
      </p:sp>
    </p:spTree>
    <p:extLst>
      <p:ext uri="{BB962C8B-B14F-4D97-AF65-F5344CB8AC3E}">
        <p14:creationId xmlns:p14="http://schemas.microsoft.com/office/powerpoint/2010/main" val="1256023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ProbDist</a:t>
            </a:r>
            <a:r>
              <a:rPr lang="en-US" sz="2400" dirty="0"/>
              <a:t>:		</a:t>
            </a:r>
            <a:r>
              <a:rPr lang="en-US" sz="2400" i="1" dirty="0">
                <a:solidFill>
                  <a:srgbClr val="FF0000"/>
                </a:solidFill>
              </a:rPr>
              <a:t>used in the computation for probability distribution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__</a:t>
            </a:r>
            <a:r>
              <a:rPr lang="en-US" sz="2400" dirty="0" err="1"/>
              <a:t>init</a:t>
            </a:r>
            <a:r>
              <a:rPr lang="en-US" sz="2400" dirty="0"/>
              <a:t>__(self, </a:t>
            </a:r>
            <a:r>
              <a:rPr lang="en-US" sz="2400" dirty="0" err="1"/>
              <a:t>varname</a:t>
            </a:r>
            <a:r>
              <a:rPr lang="en-US" sz="2400" dirty="0"/>
              <a:t>='?', </a:t>
            </a:r>
            <a:r>
              <a:rPr lang="en-US" sz="2400" dirty="0" err="1"/>
              <a:t>freqs</a:t>
            </a:r>
            <a:r>
              <a:rPr lang="en-US" sz="2400" dirty="0"/>
              <a:t>=None):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normalize</a:t>
            </a:r>
            <a:r>
              <a:rPr lang="en-US" sz="2400" dirty="0"/>
              <a:t>(self):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class Factor:			</a:t>
            </a:r>
            <a:r>
              <a:rPr lang="en-US" sz="2400" i="1" dirty="0">
                <a:solidFill>
                  <a:srgbClr val="FF0000"/>
                </a:solidFill>
              </a:rPr>
              <a:t> used in elimination algorithm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__</a:t>
            </a:r>
            <a:r>
              <a:rPr lang="en-US" sz="2400" dirty="0" err="1"/>
              <a:t>init</a:t>
            </a:r>
            <a:r>
              <a:rPr lang="en-US" sz="2400" dirty="0"/>
              <a:t>__(self, variables, </a:t>
            </a:r>
            <a:r>
              <a:rPr lang="en-US" sz="2400" dirty="0" err="1"/>
              <a:t>cpt</a:t>
            </a:r>
            <a:r>
              <a:rPr lang="en-US" sz="2400" dirty="0"/>
              <a:t>):        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2"/>
                </a:solidFill>
              </a:rPr>
              <a:t>pointwise_product</a:t>
            </a:r>
            <a:r>
              <a:rPr lang="en-US" sz="2400" dirty="0"/>
              <a:t>(self, other):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2"/>
                </a:solidFill>
              </a:rPr>
              <a:t>sum_out</a:t>
            </a:r>
            <a:r>
              <a:rPr lang="en-US" sz="2400" dirty="0"/>
              <a:t>(self, </a:t>
            </a:r>
            <a:r>
              <a:rPr lang="en-US" sz="2400" dirty="0" err="1"/>
              <a:t>var</a:t>
            </a:r>
            <a:r>
              <a:rPr lang="en-US" sz="2400" dirty="0"/>
              <a:t>):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p</a:t>
            </a:r>
            <a:r>
              <a:rPr lang="en-US" sz="2400" dirty="0"/>
              <a:t>(self, e):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normalize</a:t>
            </a:r>
            <a:r>
              <a:rPr lang="en-US" sz="2400" dirty="0"/>
              <a:t>(self):</a:t>
            </a:r>
          </a:p>
        </p:txBody>
      </p:sp>
    </p:spTree>
    <p:extLst>
      <p:ext uri="{BB962C8B-B14F-4D97-AF65-F5344CB8AC3E}">
        <p14:creationId xmlns:p14="http://schemas.microsoft.com/office/powerpoint/2010/main" val="386141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Procedure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read the input and </a:t>
            </a:r>
            <a:r>
              <a:rPr lang="en-US" i="1" dirty="0" err="1"/>
              <a:t>bulid</a:t>
            </a:r>
            <a:r>
              <a:rPr lang="en-US" i="1" dirty="0"/>
              <a:t> </a:t>
            </a:r>
            <a:r>
              <a:rPr lang="en-US" i="1" dirty="0" err="1"/>
              <a:t>bn</a:t>
            </a:r>
            <a:r>
              <a:rPr lang="en-US" i="1" dirty="0"/>
              <a:t> = </a:t>
            </a:r>
            <a:r>
              <a:rPr lang="en-US" i="1" dirty="0" err="1"/>
              <a:t>BayesNet</a:t>
            </a:r>
            <a:r>
              <a:rPr lang="en-US" i="1" dirty="0"/>
              <a:t>() </a:t>
            </a:r>
          </a:p>
          <a:p>
            <a:pPr marL="0" indent="0">
              <a:buNone/>
            </a:pPr>
            <a:r>
              <a:rPr lang="en-US" i="1" dirty="0"/>
              <a:t>				</a:t>
            </a:r>
            <a:r>
              <a:rPr lang="en-US" dirty="0"/>
              <a:t>by </a:t>
            </a:r>
            <a:r>
              <a:rPr lang="en-US" i="1" dirty="0" err="1"/>
              <a:t>bn.</a:t>
            </a:r>
            <a:r>
              <a:rPr lang="en-US" i="1" dirty="0" err="1">
                <a:solidFill>
                  <a:schemeClr val="accent2"/>
                </a:solidFill>
              </a:rPr>
              <a:t>add</a:t>
            </a:r>
            <a:r>
              <a:rPr lang="en-US" i="1" dirty="0"/>
              <a:t>((node, parents, </a:t>
            </a:r>
            <a:r>
              <a:rPr lang="en-US" i="1" dirty="0" err="1"/>
              <a:t>cpt</a:t>
            </a:r>
            <a:r>
              <a:rPr lang="en-US" i="1" dirty="0"/>
              <a:t>))</a:t>
            </a:r>
          </a:p>
          <a:p>
            <a:r>
              <a:rPr lang="en-US" dirty="0"/>
              <a:t>Discuss (1) joint/ marginal distribution </a:t>
            </a:r>
          </a:p>
          <a:p>
            <a:pPr marL="0" indent="0">
              <a:buNone/>
            </a:pPr>
            <a:r>
              <a:rPr lang="en-US" dirty="0"/>
              <a:t>	      (2) conditional distribution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(1):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joint_probability</a:t>
            </a:r>
            <a:r>
              <a:rPr lang="en-US" dirty="0"/>
              <a:t>():</a:t>
            </a:r>
          </a:p>
          <a:p>
            <a:pPr marL="457200" lvl="1" indent="0">
              <a:buNone/>
            </a:pPr>
            <a:r>
              <a:rPr lang="en-US" dirty="0"/>
              <a:t>	Call </a:t>
            </a:r>
            <a:r>
              <a:rPr lang="en-US" i="1" dirty="0" err="1">
                <a:solidFill>
                  <a:schemeClr val="accent2"/>
                </a:solidFill>
              </a:rPr>
              <a:t>enumerate_all</a:t>
            </a:r>
            <a:r>
              <a:rPr lang="en-US" dirty="0"/>
              <a:t>() and </a:t>
            </a:r>
            <a:r>
              <a:rPr lang="en-US" i="1" dirty="0" err="1">
                <a:solidFill>
                  <a:schemeClr val="accent2"/>
                </a:solidFill>
              </a:rPr>
              <a:t>elimination_ask</a:t>
            </a:r>
            <a:r>
              <a:rPr lang="en-US" dirty="0"/>
              <a:t>() respectively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(2):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conditional_probability</a:t>
            </a:r>
            <a:r>
              <a:rPr lang="en-US" dirty="0"/>
              <a:t>():</a:t>
            </a:r>
          </a:p>
          <a:p>
            <a:pPr marL="457200" lvl="1" indent="0">
              <a:buNone/>
            </a:pPr>
            <a:r>
              <a:rPr lang="en-US" dirty="0"/>
              <a:t>	Call </a:t>
            </a:r>
            <a:r>
              <a:rPr lang="en-US" i="1" dirty="0" err="1">
                <a:solidFill>
                  <a:schemeClr val="accent2"/>
                </a:solidFill>
              </a:rPr>
              <a:t>enumerate_ask</a:t>
            </a:r>
            <a:r>
              <a:rPr lang="en-US" dirty="0"/>
              <a:t>() and </a:t>
            </a:r>
            <a:r>
              <a:rPr lang="en-US" i="1" dirty="0" err="1">
                <a:solidFill>
                  <a:schemeClr val="accent2"/>
                </a:solidFill>
              </a:rPr>
              <a:t>elimination_ask</a:t>
            </a:r>
            <a:r>
              <a:rPr lang="en-US" dirty="0"/>
              <a:t>() respectively</a:t>
            </a:r>
          </a:p>
        </p:txBody>
      </p:sp>
    </p:spTree>
    <p:extLst>
      <p:ext uri="{BB962C8B-B14F-4D97-AF65-F5344CB8AC3E}">
        <p14:creationId xmlns:p14="http://schemas.microsoft.com/office/powerpoint/2010/main" val="3484667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pseudocode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Enumeration algorithm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811253"/>
            <a:ext cx="80772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476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240</Words>
  <Application>Microsoft Macintosh PowerPoint</Application>
  <PresentationFormat>Widescreen</PresentationFormat>
  <Paragraphs>98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Times New Roman</vt:lpstr>
      <vt:lpstr>1_Office 主题</vt:lpstr>
      <vt:lpstr>LAB on OJ</vt:lpstr>
      <vt:lpstr>Review on exact inference algorithm</vt:lpstr>
      <vt:lpstr>Review on exact inference algorithm</vt:lpstr>
      <vt:lpstr>Problem description – sample in</vt:lpstr>
      <vt:lpstr>Problem description – sample out</vt:lpstr>
      <vt:lpstr>Classes</vt:lpstr>
      <vt:lpstr>Classes</vt:lpstr>
      <vt:lpstr>Procedure</vt:lpstr>
      <vt:lpstr>pseudocode</vt:lpstr>
      <vt:lpstr>pseudocode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蓉</dc:creator>
  <cp:lastModifiedBy>王傲</cp:lastModifiedBy>
  <cp:revision>2</cp:revision>
  <dcterms:created xsi:type="dcterms:W3CDTF">2018-06-03T08:10:20Z</dcterms:created>
  <dcterms:modified xsi:type="dcterms:W3CDTF">2018-06-06T04:05:35Z</dcterms:modified>
</cp:coreProperties>
</file>