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342" r:id="rId3"/>
    <p:sldId id="353" r:id="rId5"/>
    <p:sldId id="321" r:id="rId6"/>
    <p:sldId id="292" r:id="rId7"/>
    <p:sldId id="322" r:id="rId8"/>
    <p:sldId id="347" r:id="rId9"/>
    <p:sldId id="348" r:id="rId10"/>
    <p:sldId id="365" r:id="rId11"/>
    <p:sldId id="349" r:id="rId12"/>
    <p:sldId id="350" r:id="rId13"/>
    <p:sldId id="351" r:id="rId14"/>
    <p:sldId id="352" r:id="rId15"/>
  </p:sldIdLst>
  <p:sldSz cx="9144000" cy="5143500" type="screen16x9"/>
  <p:notesSz cx="6858000" cy="9144000"/>
  <p:embeddedFontLst>
    <p:embeddedFont>
      <p:font typeface="方正正黑简体" pitchFamily="2" charset="-122"/>
      <p:regular r:id="rId19"/>
    </p:embeddedFont>
    <p:embeddedFont>
      <p:font typeface="微软雅黑" pitchFamily="34" charset="-122"/>
      <p:regular r:id="rId20"/>
      <p:bold r:id="rId21"/>
    </p:embeddedFont>
    <p:embeddedFont>
      <p:font typeface="Calibri" pitchFamily="34" charset="0"/>
      <p:regular r:id="rId22"/>
    </p:embeddedFont>
    <p:embeddedFont>
      <p:font typeface="方正正纤黑简体" pitchFamily="2" charset="-122"/>
      <p:regular r:id="rId23"/>
    </p:embeddedFont>
    <p:embeddedFont>
      <p:font typeface="方正正黑简体" charset="0"/>
      <p:regular r:id="rId24"/>
    </p:embeddedFont>
  </p:embeddedFontLst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46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BACBBE1-448E-4A42-ACB7-2336643A89AA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9690663-29CD-477B-9937-4E90E16A652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153364F0-6166-44A7-8F61-06E9A40AB068}" type="slidenum">
              <a:rPr lang="zh-CN" altLang="en-US" sz="1200" smtClean="0">
                <a:latin typeface="Calibri" pitchFamily="34" charset="0"/>
                <a:ea typeface="宋体" pitchFamily="2" charset="-122"/>
              </a:rPr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7E14A267-DDD3-4A42-942C-8387D0C682AF}" type="slidenum">
              <a:rPr lang="zh-CN" altLang="en-US" sz="1200" smtClean="0">
                <a:latin typeface="Calibri" pitchFamily="34" charset="0"/>
                <a:ea typeface="宋体" pitchFamily="2" charset="-122"/>
              </a:rPr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7E14A267-DDD3-4A42-942C-8387D0C682AF}" type="slidenum">
              <a:rPr lang="zh-CN" altLang="en-US" sz="1200" smtClean="0">
                <a:latin typeface="Calibri" pitchFamily="34" charset="0"/>
                <a:ea typeface="宋体" pitchFamily="2" charset="-122"/>
              </a:rPr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7E14A267-DDD3-4A42-942C-8387D0C682AF}" type="slidenum">
              <a:rPr lang="zh-CN" altLang="en-US" sz="1200" smtClean="0">
                <a:latin typeface="Calibri" pitchFamily="34" charset="0"/>
                <a:ea typeface="宋体" pitchFamily="2" charset="-122"/>
              </a:rPr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id-ID" altLang="zh-CN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3CA6D417-2B42-4A00-BF98-0E50AA93510B}" type="slidenum">
              <a:rPr lang="en-US" altLang="zh-CN" sz="1200" smtClean="0">
                <a:latin typeface="Calibri" pitchFamily="34" charset="0"/>
              </a:rPr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853C7E38-175E-4395-A74F-350C3F19C2BE}" type="slidenum">
              <a:rPr lang="zh-CN" altLang="en-US" sz="1200" smtClean="0">
                <a:latin typeface="Calibri" pitchFamily="34" charset="0"/>
                <a:ea typeface="宋体" pitchFamily="2" charset="-122"/>
              </a:rPr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id-ID" altLang="zh-CN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3CA6D417-2B42-4A00-BF98-0E50AA93510B}" type="slidenum">
              <a:rPr lang="en-US" altLang="zh-CN" sz="1200" smtClean="0">
                <a:latin typeface="Calibri" pitchFamily="34" charset="0"/>
              </a:rPr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7E14A267-DDD3-4A42-942C-8387D0C682AF}" type="slidenum">
              <a:rPr lang="zh-CN" altLang="en-US" sz="1200" smtClean="0">
                <a:latin typeface="Calibri" pitchFamily="34" charset="0"/>
                <a:ea typeface="宋体" pitchFamily="2" charset="-122"/>
              </a:rPr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7E14A267-DDD3-4A42-942C-8387D0C682AF}" type="slidenum">
              <a:rPr lang="zh-CN" altLang="en-US" sz="1200" smtClean="0">
                <a:latin typeface="Calibri" pitchFamily="34" charset="0"/>
                <a:ea typeface="宋体" pitchFamily="2" charset="-122"/>
              </a:rPr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7E14A267-DDD3-4A42-942C-8387D0C682AF}" type="slidenum">
              <a:rPr lang="zh-CN" altLang="en-US" sz="1200" smtClean="0">
                <a:latin typeface="Calibri" pitchFamily="34" charset="0"/>
                <a:ea typeface="宋体" pitchFamily="2" charset="-122"/>
              </a:rPr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7E14A267-DDD3-4A42-942C-8387D0C682AF}" type="slidenum">
              <a:rPr lang="zh-CN" altLang="en-US" sz="1200" smtClean="0">
                <a:latin typeface="Calibri" pitchFamily="34" charset="0"/>
                <a:ea typeface="宋体" pitchFamily="2" charset="-122"/>
              </a:rPr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7E14A267-DDD3-4A42-942C-8387D0C682AF}" type="slidenum">
              <a:rPr lang="zh-CN" altLang="en-US" sz="1200" smtClean="0">
                <a:latin typeface="Calibri" pitchFamily="34" charset="0"/>
                <a:ea typeface="宋体" pitchFamily="2" charset="-122"/>
              </a:rPr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  <a:lvl2pPr>
              <a:defRPr>
                <a:ea typeface="微软雅黑" pitchFamily="34" charset="-122"/>
              </a:defRPr>
            </a:lvl2pPr>
            <a:lvl3pPr>
              <a:defRPr>
                <a:ea typeface="微软雅黑" pitchFamily="34" charset="-122"/>
              </a:defRPr>
            </a:lvl3pPr>
            <a:lvl4pPr>
              <a:defRPr>
                <a:ea typeface="微软雅黑" pitchFamily="34" charset="-122"/>
              </a:defRPr>
            </a:lvl4pPr>
            <a:lvl5pPr>
              <a:defRPr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  <a:lvl2pPr>
              <a:defRPr>
                <a:ea typeface="微软雅黑" pitchFamily="34" charset="-122"/>
              </a:defRPr>
            </a:lvl2pPr>
            <a:lvl3pPr>
              <a:defRPr>
                <a:ea typeface="微软雅黑" pitchFamily="34" charset="-122"/>
              </a:defRPr>
            </a:lvl3pPr>
            <a:lvl4pPr>
              <a:defRPr>
                <a:ea typeface="微软雅黑" pitchFamily="34" charset="-122"/>
              </a:defRPr>
            </a:lvl4pPr>
            <a:lvl5pPr>
              <a:defRPr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itchFamily="34" charset="-122"/>
              </a:defRPr>
            </a:lvl1pPr>
          </a:lstStyle>
          <a:p>
            <a:pPr>
              <a:defRPr/>
            </a:pPr>
            <a:fld id="{E01B4683-A55C-4573-BD7D-C58B80824269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pPr>
              <a:defRPr/>
            </a:pPr>
            <a:fld id="{1DA33EE5-1014-4C11-A653-B25F8A01A4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ea typeface="微软雅黑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  <a:lvl2pPr>
              <a:defRPr>
                <a:ea typeface="微软雅黑" pitchFamily="34" charset="-122"/>
              </a:defRPr>
            </a:lvl2pPr>
            <a:lvl3pPr>
              <a:defRPr>
                <a:ea typeface="微软雅黑" pitchFamily="34" charset="-122"/>
              </a:defRPr>
            </a:lvl3pPr>
            <a:lvl4pPr>
              <a:defRPr>
                <a:ea typeface="微软雅黑" pitchFamily="34" charset="-122"/>
              </a:defRPr>
            </a:lvl4pPr>
            <a:lvl5pPr>
              <a:defRPr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ea typeface="微软雅黑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  <a:lvl2pPr>
              <a:defRPr>
                <a:ea typeface="微软雅黑" pitchFamily="34" charset="-122"/>
              </a:defRPr>
            </a:lvl2pPr>
            <a:lvl3pPr>
              <a:defRPr>
                <a:ea typeface="微软雅黑" pitchFamily="34" charset="-122"/>
              </a:defRPr>
            </a:lvl3pPr>
            <a:lvl4pPr>
              <a:defRPr>
                <a:ea typeface="微软雅黑" pitchFamily="34" charset="-122"/>
              </a:defRPr>
            </a:lvl4pPr>
            <a:lvl5pPr>
              <a:defRPr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itchFamily="34" charset="-122"/>
              </a:defRPr>
            </a:lvl1pPr>
          </a:lstStyle>
          <a:p>
            <a:pPr>
              <a:defRPr/>
            </a:pPr>
            <a:fld id="{CD8F10A0-A77B-412A-B9FB-46DEEC534E20}" type="datetimeFigureOut">
              <a:rPr lang="zh-CN" altLang="en-US"/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pPr>
              <a:defRPr/>
            </a:pPr>
            <a:fld id="{3B1D2B68-55ED-4144-8F8C-A5F87363265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itchFamily="34" charset="-122"/>
              </a:defRPr>
            </a:lvl1pPr>
          </a:lstStyle>
          <a:p>
            <a:pPr>
              <a:defRPr/>
            </a:pPr>
            <a:fld id="{DA27C34D-8EC3-4DB0-8A11-C5BB86008E4E}" type="datetimeFigureOut">
              <a:rPr lang="zh-CN" altLang="en-US"/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pPr>
              <a:defRPr/>
            </a:pPr>
            <a:fld id="{55170D0F-CAE9-4A63-802A-36C73C8939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itchFamily="34" charset="-122"/>
              </a:defRPr>
            </a:lvl1pPr>
          </a:lstStyle>
          <a:p>
            <a:pPr>
              <a:defRPr/>
            </a:pPr>
            <a:fld id="{E787000D-A958-458A-9833-1A362ACBEF30}" type="datetimeFigureOut">
              <a:rPr lang="zh-CN" altLang="en-US"/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pPr>
              <a:defRPr/>
            </a:pPr>
            <a:fld id="{F2A37848-7ED6-4E4B-A875-55B4369E82E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itchFamily="34" charset="-122"/>
              </a:defRPr>
            </a:lvl1pPr>
            <a:lvl2pPr>
              <a:defRPr sz="2100">
                <a:ea typeface="微软雅黑" pitchFamily="34" charset="-122"/>
              </a:defRPr>
            </a:lvl2pPr>
            <a:lvl3pPr>
              <a:defRPr sz="1800">
                <a:ea typeface="微软雅黑" pitchFamily="34" charset="-122"/>
              </a:defRPr>
            </a:lvl3pPr>
            <a:lvl4pPr>
              <a:defRPr sz="1500">
                <a:ea typeface="微软雅黑" pitchFamily="34" charset="-122"/>
              </a:defRPr>
            </a:lvl4pPr>
            <a:lvl5pPr>
              <a:defRPr sz="1500">
                <a:ea typeface="微软雅黑" pitchFamily="34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a typeface="微软雅黑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itchFamily="34" charset="-122"/>
              </a:defRPr>
            </a:lvl1pPr>
          </a:lstStyle>
          <a:p>
            <a:pPr>
              <a:defRPr/>
            </a:pPr>
            <a:fld id="{E68DD3EE-4FEB-4B8F-A360-0C5879D7F651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pPr>
              <a:defRPr/>
            </a:pPr>
            <a:fld id="{35E280AF-1E6C-492B-B680-65E91B21640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>
                <a:ea typeface="微软雅黑" pitchFamily="34" charset="-122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dirty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a typeface="微软雅黑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itchFamily="34" charset="-122"/>
              </a:defRPr>
            </a:lvl1pPr>
          </a:lstStyle>
          <a:p>
            <a:pPr>
              <a:defRPr/>
            </a:pPr>
            <a:fld id="{A7926081-FF92-482B-BB01-FD504D13F5BF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pPr>
              <a:defRPr/>
            </a:pPr>
            <a:fld id="{368CEDDF-0BF1-447F-95AE-E3AEBDFE6B6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itchFamily="34" charset="-122"/>
              </a:defRPr>
            </a:lvl1pPr>
            <a:lvl2pPr>
              <a:defRPr>
                <a:ea typeface="微软雅黑" pitchFamily="34" charset="-122"/>
              </a:defRPr>
            </a:lvl2pPr>
            <a:lvl3pPr>
              <a:defRPr>
                <a:ea typeface="微软雅黑" pitchFamily="34" charset="-122"/>
              </a:defRPr>
            </a:lvl3pPr>
            <a:lvl4pPr>
              <a:defRPr>
                <a:ea typeface="微软雅黑" pitchFamily="34" charset="-122"/>
              </a:defRPr>
            </a:lvl4pPr>
            <a:lvl5pPr>
              <a:defRPr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itchFamily="34" charset="-122"/>
              </a:defRPr>
            </a:lvl1pPr>
          </a:lstStyle>
          <a:p>
            <a:pPr>
              <a:defRPr/>
            </a:pPr>
            <a:fld id="{A4AFCFBF-C92D-4DF3-B206-E56A856138F6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pPr>
              <a:defRPr/>
            </a:pPr>
            <a:fld id="{574C8EC5-5E1B-4E04-B1AA-B47B4B8A358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itchFamily="34" charset="-122"/>
              </a:defRPr>
            </a:lvl1pPr>
            <a:lvl2pPr>
              <a:defRPr>
                <a:ea typeface="微软雅黑" pitchFamily="34" charset="-122"/>
              </a:defRPr>
            </a:lvl2pPr>
            <a:lvl3pPr>
              <a:defRPr>
                <a:ea typeface="微软雅黑" pitchFamily="34" charset="-122"/>
              </a:defRPr>
            </a:lvl3pPr>
            <a:lvl4pPr>
              <a:defRPr>
                <a:ea typeface="微软雅黑" pitchFamily="34" charset="-122"/>
              </a:defRPr>
            </a:lvl4pPr>
            <a:lvl5pPr>
              <a:defRPr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itchFamily="34" charset="-122"/>
              </a:defRPr>
            </a:lvl1pPr>
          </a:lstStyle>
          <a:p>
            <a:pPr>
              <a:defRPr/>
            </a:pPr>
            <a:fld id="{CFFD6A3E-E6AA-4C7D-846C-ABF8C487EFE8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pPr>
              <a:defRPr/>
            </a:pPr>
            <a:fld id="{5F56B415-9574-4D0D-9B05-0C2637262B3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J-Hype-Meant To Be">
            <a:hlinkClick r:id="" action="ppaction://media"/>
          </p:cNvPr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00" y="-9271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4" name="文本框 213"/>
          <p:cNvSpPr txBox="1">
            <a:spLocks noChangeArrowheads="1"/>
          </p:cNvSpPr>
          <p:nvPr/>
        </p:nvSpPr>
        <p:spPr bwMode="auto">
          <a:xfrm>
            <a:off x="1757363" y="1968500"/>
            <a:ext cx="55292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4400" b="1" dirty="0">
                <a:solidFill>
                  <a:schemeClr val="bg1"/>
                </a:solidFill>
                <a:latin typeface="方正正纤黑简体" pitchFamily="2" charset="-122"/>
                <a:ea typeface="方正正纤黑简体" pitchFamily="2" charset="-122"/>
              </a:rPr>
              <a:t>k-</a:t>
            </a:r>
            <a:r>
              <a:rPr lang="en-US" altLang="zh-CN" sz="4400" b="1" dirty="0" err="1">
                <a:solidFill>
                  <a:schemeClr val="bg1"/>
                </a:solidFill>
                <a:latin typeface="方正正纤黑简体" pitchFamily="2" charset="-122"/>
                <a:ea typeface="方正正纤黑简体" pitchFamily="2" charset="-122"/>
              </a:rPr>
              <a:t>mer</a:t>
            </a:r>
            <a:r>
              <a:rPr lang="en-US" altLang="zh-CN" sz="4400" b="1" dirty="0">
                <a:solidFill>
                  <a:schemeClr val="bg1"/>
                </a:solidFill>
                <a:latin typeface="方正正纤黑简体" pitchFamily="2" charset="-122"/>
                <a:ea typeface="方正正纤黑简体" pitchFamily="2" charset="-122"/>
              </a:rPr>
              <a:t> </a:t>
            </a:r>
            <a:r>
              <a:rPr lang="zh-CN" altLang="en-US" sz="4400" b="1" dirty="0">
                <a:solidFill>
                  <a:schemeClr val="bg1"/>
                </a:solidFill>
                <a:latin typeface="方正正纤黑简体" pitchFamily="2" charset="-122"/>
                <a:ea typeface="方正正纤黑简体" pitchFamily="2" charset="-122"/>
              </a:rPr>
              <a:t>问题解决方案</a:t>
            </a:r>
            <a:endParaRPr lang="zh-CN" altLang="en-US" sz="4400" b="1" dirty="0">
              <a:solidFill>
                <a:schemeClr val="bg1"/>
              </a:solidFill>
              <a:latin typeface="方正正纤黑简体" pitchFamily="2" charset="-122"/>
              <a:ea typeface="方正正纤黑简体" pitchFamily="2" charset="-122"/>
            </a:endParaRPr>
          </a:p>
        </p:txBody>
      </p:sp>
      <p:sp>
        <p:nvSpPr>
          <p:cNvPr id="216" name="文本框 215"/>
          <p:cNvSpPr txBox="1"/>
          <p:nvPr/>
        </p:nvSpPr>
        <p:spPr>
          <a:xfrm>
            <a:off x="2576378" y="3408744"/>
            <a:ext cx="3884882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50" dirty="0">
                <a:solidFill>
                  <a:schemeClr val="bg1"/>
                </a:solidFill>
                <a:latin typeface="+mn-lt"/>
                <a:ea typeface="+mn-ea"/>
              </a:rPr>
              <a:t>徐维嘉 </a:t>
            </a:r>
            <a:r>
              <a:rPr lang="en-US" altLang="zh-CN" sz="1350" dirty="0">
                <a:solidFill>
                  <a:schemeClr val="bg1"/>
                </a:solidFill>
                <a:latin typeface="+mn-lt"/>
                <a:ea typeface="+mn-ea"/>
              </a:rPr>
              <a:t>1351371 laoxu1994@gmail.com</a:t>
            </a:r>
            <a:endParaRPr lang="en-US" altLang="zh-CN" sz="1350" dirty="0">
              <a:solidFill>
                <a:schemeClr val="bg1"/>
              </a:solidFill>
              <a:latin typeface="+mn-lt"/>
              <a:ea typeface="+mn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50" dirty="0">
                <a:solidFill>
                  <a:schemeClr val="bg1"/>
                </a:solidFill>
                <a:latin typeface="+mn-lt"/>
                <a:ea typeface="+mn-ea"/>
              </a:rPr>
              <a:t>王俊杰 </a:t>
            </a:r>
            <a:r>
              <a:rPr lang="en-US" altLang="zh-CN" sz="1350" dirty="0">
                <a:solidFill>
                  <a:schemeClr val="bg1"/>
                </a:solidFill>
                <a:latin typeface="+mn-lt"/>
                <a:ea typeface="+mn-ea"/>
              </a:rPr>
              <a:t>1452658 1452658@tongji.edu.cn</a:t>
            </a:r>
            <a:endParaRPr lang="en-US" altLang="zh-CN" sz="1350" dirty="0">
              <a:solidFill>
                <a:schemeClr val="bg1"/>
              </a:solidFill>
              <a:latin typeface="+mn-lt"/>
              <a:ea typeface="+mn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50" dirty="0">
                <a:solidFill>
                  <a:schemeClr val="bg1"/>
                </a:solidFill>
                <a:latin typeface="+mn-lt"/>
                <a:ea typeface="+mn-ea"/>
              </a:rPr>
              <a:t>吴硕旻 </a:t>
            </a:r>
            <a:r>
              <a:rPr lang="en-US" altLang="zh-CN" sz="1350" dirty="0">
                <a:solidFill>
                  <a:schemeClr val="bg1"/>
                </a:solidFill>
                <a:latin typeface="+mn-lt"/>
                <a:ea typeface="+mn-ea"/>
              </a:rPr>
              <a:t>1452675 simonwux@126.com</a:t>
            </a:r>
            <a:endParaRPr lang="en-US" altLang="zh-CN" sz="13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2727325" y="2787650"/>
            <a:ext cx="896938" cy="825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3624263" y="2787650"/>
            <a:ext cx="896937" cy="825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4521200" y="2792413"/>
            <a:ext cx="896938" cy="825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5418138" y="2794000"/>
            <a:ext cx="896937" cy="84138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grpSp>
        <p:nvGrpSpPr>
          <p:cNvPr id="222" name="组合 221"/>
          <p:cNvGrpSpPr/>
          <p:nvPr/>
        </p:nvGrpSpPr>
        <p:grpSpPr bwMode="auto">
          <a:xfrm>
            <a:off x="3954463" y="708025"/>
            <a:ext cx="1128712" cy="1130300"/>
            <a:chOff x="1928879" y="1944350"/>
            <a:chExt cx="1129689" cy="1129689"/>
          </a:xfrm>
        </p:grpSpPr>
        <p:sp>
          <p:nvSpPr>
            <p:cNvPr id="223" name="椭圆 22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224" name="Freeform 7"/>
            <p:cNvSpPr>
              <a:spLocks noEditPoints="1"/>
            </p:cNvSpPr>
            <p:nvPr/>
          </p:nvSpPr>
          <p:spPr bwMode="auto">
            <a:xfrm>
              <a:off x="2108421" y="2226772"/>
              <a:ext cx="751538" cy="615617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2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666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666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666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666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  <p:bldP spid="216" grpId="0"/>
      <p:bldP spid="218" grpId="0" animBg="1"/>
      <p:bldP spid="219" grpId="0" animBg="1"/>
      <p:bldP spid="220" grpId="0" animBg="1"/>
      <p:bldP spid="2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2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538956" y="256773"/>
            <a:ext cx="176053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程序截图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6"/>
          <p:cNvSpPr txBox="1"/>
          <p:nvPr/>
        </p:nvSpPr>
        <p:spPr>
          <a:xfrm>
            <a:off x="538956" y="801033"/>
            <a:ext cx="730385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389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内容占位符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820" y="801033"/>
            <a:ext cx="5583470" cy="407928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2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538956" y="256773"/>
            <a:ext cx="176053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程序截图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6"/>
          <p:cNvSpPr txBox="1"/>
          <p:nvPr/>
        </p:nvSpPr>
        <p:spPr>
          <a:xfrm>
            <a:off x="538956" y="801033"/>
            <a:ext cx="730385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389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内容占位符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54" y="779993"/>
            <a:ext cx="5732667" cy="4188288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2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538956" y="256773"/>
            <a:ext cx="176053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程序截图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6"/>
          <p:cNvSpPr txBox="1"/>
          <p:nvPr/>
        </p:nvSpPr>
        <p:spPr>
          <a:xfrm>
            <a:off x="538956" y="801033"/>
            <a:ext cx="730385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389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内容占位符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4" y="779993"/>
            <a:ext cx="5904988" cy="4314186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文本框 31"/>
          <p:cNvSpPr txBox="1"/>
          <p:nvPr/>
        </p:nvSpPr>
        <p:spPr>
          <a:xfrm>
            <a:off x="533664" y="235115"/>
            <a:ext cx="176053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文档内容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29"/>
          <p:cNvSpPr txBox="1"/>
          <p:nvPr/>
        </p:nvSpPr>
        <p:spPr>
          <a:xfrm>
            <a:off x="876300" y="967614"/>
            <a:ext cx="8267700" cy="39050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可行性研究报告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需求分析报告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算法分析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概要设计说明书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详细设计说明书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软件测试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结论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2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642938" y="277813"/>
            <a:ext cx="176053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项目背景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27" name="矩形 54"/>
          <p:cNvSpPr>
            <a:spLocks noChangeArrowheads="1"/>
          </p:cNvSpPr>
          <p:nvPr/>
        </p:nvSpPr>
        <p:spPr bwMode="auto">
          <a:xfrm>
            <a:off x="761493" y="1162769"/>
            <a:ext cx="7494587" cy="3773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这是一个来自 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DNA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序列的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k-</a:t>
            </a:r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mer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index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问题。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给定一个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DNA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序列，这个系列只含有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个字母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ATCG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，如 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 =“CTGTACTGTAT”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。给定一个整数值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，从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的第一个位置开始，取一连续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个字母的短串，称之为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k-</a:t>
            </a:r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mer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（如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k= 5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，则此短串为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CTGTA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），然后从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的第二个位置，取另一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k-</a:t>
            </a:r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mer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（如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k= 5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，则此短串为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TGTAC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），这样直至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的末端，就得一个集合，包含全部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k-</a:t>
            </a:r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mer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。如对序列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来说，所有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5-mer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为：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｛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CTGTA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TGTAC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GTACT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TACTG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ACTGT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TGTAT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｝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通常这些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k-</a:t>
            </a:r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mer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需一种数据索引方法，可被后面的操作快速访问。例如，对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5-mer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来说，当查询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CTGTA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，通过这种数据索引方法，可返回其在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DNA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序列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中的位置为｛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｝。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</a:pP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 advTm="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文本框 31"/>
          <p:cNvSpPr txBox="1"/>
          <p:nvPr/>
        </p:nvSpPr>
        <p:spPr>
          <a:xfrm>
            <a:off x="533664" y="235115"/>
            <a:ext cx="176053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解决方法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29"/>
          <p:cNvSpPr txBox="1"/>
          <p:nvPr/>
        </p:nvSpPr>
        <p:spPr>
          <a:xfrm>
            <a:off x="533664" y="1249788"/>
            <a:ext cx="8267700" cy="12899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由于</a:t>
            </a: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值是一定的，需要多次快速检索，而建立索引的时间没有限制，结合问题给予的内存大小于是我们采取哈希表来存储每个</a:t>
            </a:r>
            <a:r>
              <a:rPr lang="en-US" altLang="zh-CN" sz="18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kmer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的行号，使用</a:t>
            </a: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KMP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查找算法在对应行进行查找。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2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538956" y="256773"/>
            <a:ext cx="176053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哈希函数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6"/>
          <p:cNvSpPr txBox="1"/>
          <p:nvPr/>
        </p:nvSpPr>
        <p:spPr>
          <a:xfrm>
            <a:off x="642938" y="1356036"/>
            <a:ext cx="7303858" cy="25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389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寻找哈希函数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68389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由于</a:t>
            </a: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DNA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序列均有</a:t>
            </a: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四种碱基排列组合得到的，所以我们令哈希函数</a:t>
            </a: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为：</a:t>
            </a: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f(A)=00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f(T)=01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f(C)=10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f(G)=11 </a:t>
            </a:r>
            <a:endParaRPr lang="en-US" altLang="zh-CN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68389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这样对于每一个</a:t>
            </a: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k-</a:t>
            </a:r>
            <a:r>
              <a:rPr lang="en-US" altLang="zh-CN" sz="18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mer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，都有唯一的一组长度为</a:t>
            </a: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2k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位的二进制数与其对应。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68389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k=4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时，</a:t>
            </a: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f(ATCG)=00011011</a:t>
            </a:r>
            <a:endParaRPr lang="en-US" altLang="zh-CN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2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538956" y="256773"/>
            <a:ext cx="3552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值对于问题的影响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6"/>
          <p:cNvSpPr txBox="1"/>
          <p:nvPr/>
        </p:nvSpPr>
        <p:spPr>
          <a:xfrm>
            <a:off x="642938" y="1767890"/>
            <a:ext cx="7303858" cy="3291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389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当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k≤4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，由于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k-</a:t>
            </a:r>
            <a:r>
              <a:rPr lang="en-US" altLang="zh-CN"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mer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种类过少，假设每条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DNA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中都含有所有种类的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k-</a:t>
            </a:r>
            <a:r>
              <a:rPr lang="en-US" altLang="zh-CN"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mer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。则每个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k-</a:t>
            </a:r>
            <a:r>
              <a:rPr lang="en-US" altLang="zh-CN"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mer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表头对应的链表的长度为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68389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L(k)=1000000 (k≤4)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68389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k&gt;4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时，假设每条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DNA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产生的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k-</a:t>
            </a:r>
            <a:r>
              <a:rPr lang="en-US" altLang="zh-CN"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mer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无重复，则平均每种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k-</a:t>
            </a:r>
            <a:r>
              <a:rPr lang="en-US" altLang="zh-CN"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mer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对应的表头后的链表的长度为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L(k)=1000000×(101−k)/4^k (k&gt;4)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68389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k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取不同值时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L(k)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的大小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68389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通过对程序的实际测试，对于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万条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DNA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，链表长度大约为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90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左右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68389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由此可见，当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过大时，链表长度过短，索引表过于稀疏，造成浪费，当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过小时，链表长度过长，不方便后续的具体位置的查找工作。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68389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因此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k&lt;10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建立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4^k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为表头的索引，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k&gt;=10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建立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4^10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为表头的索引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86" y="891671"/>
            <a:ext cx="5274310" cy="76454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2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538956" y="256773"/>
            <a:ext cx="176053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三个模块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6"/>
          <p:cNvSpPr txBox="1"/>
          <p:nvPr/>
        </p:nvSpPr>
        <p:spPr>
          <a:xfrm>
            <a:off x="538956" y="801033"/>
            <a:ext cx="7303858" cy="3794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389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文件读取模块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68389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读取</a:t>
            </a: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个文件，分别为“</a:t>
            </a: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1.fa”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和“</a:t>
            </a: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2.fa”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，将文件中的</a:t>
            </a: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1000000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条</a:t>
            </a: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DNA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序列读入内存。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68389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索引建立模块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68389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对用户给定的</a:t>
            </a: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，通过哈希函数，为读入内存的</a:t>
            </a: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1000000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条</a:t>
            </a: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DNA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序列建立索引。每次建立索引只需支持一个</a:t>
            </a: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值即可，不需要支持全部</a:t>
            </a: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值。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68389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DNA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序列查询模块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68389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对用户给定的</a:t>
            </a: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DNA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序列，返回其所在的所有序列编号和相应序列中出现的位置。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2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538956" y="256773"/>
            <a:ext cx="1760537" cy="548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zh-CN" sz="2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6"/>
          <p:cNvSpPr txBox="1"/>
          <p:nvPr/>
        </p:nvSpPr>
        <p:spPr>
          <a:xfrm>
            <a:off x="538956" y="801033"/>
            <a:ext cx="730385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389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9150" y="1180465"/>
            <a:ext cx="7452360" cy="3657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solidFill>
                  <a:schemeClr val="bg1"/>
                </a:solidFill>
              </a:rPr>
              <a:t>查询时间（</a:t>
            </a:r>
            <a:r>
              <a:rPr lang="en-US" altLang="zh-CN" sz="1800">
                <a:solidFill>
                  <a:schemeClr val="bg1"/>
                </a:solidFill>
              </a:rPr>
              <a:t>debug</a:t>
            </a:r>
            <a:r>
              <a:rPr lang="zh-CN" altLang="en-US" sz="1800">
                <a:solidFill>
                  <a:schemeClr val="bg1"/>
                </a:solidFill>
              </a:rPr>
              <a:t>模式下</a:t>
            </a:r>
            <a:r>
              <a:rPr lang="zh-CN" altLang="en-US" sz="1800">
                <a:solidFill>
                  <a:schemeClr val="bg1"/>
                </a:solidFill>
              </a:rPr>
              <a:t>）</a:t>
            </a:r>
            <a:endParaRPr lang="zh-CN" altLang="en-US" sz="1800">
              <a:solidFill>
                <a:schemeClr val="bg1"/>
              </a:solidFill>
            </a:endParaRPr>
          </a:p>
          <a:p>
            <a:r>
              <a:rPr lang="zh-CN" altLang="en-US" sz="1800">
                <a:solidFill>
                  <a:schemeClr val="bg1"/>
                </a:solidFill>
              </a:rPr>
              <a:t>k=7的查询时间为0.68s。</a:t>
            </a:r>
            <a:endParaRPr lang="zh-CN" altLang="en-US" sz="1800">
              <a:solidFill>
                <a:schemeClr val="bg1"/>
              </a:solidFill>
            </a:endParaRPr>
          </a:p>
          <a:p>
            <a:r>
              <a:rPr lang="zh-CN" altLang="en-US" sz="1800">
                <a:solidFill>
                  <a:schemeClr val="bg1"/>
                </a:solidFill>
              </a:rPr>
              <a:t>k=10的查询时间为0.000s</a:t>
            </a:r>
            <a:endParaRPr lang="zh-CN" altLang="en-US" sz="1800">
              <a:solidFill>
                <a:schemeClr val="bg1"/>
              </a:solidFill>
            </a:endParaRPr>
          </a:p>
          <a:p>
            <a:r>
              <a:rPr lang="zh-CN" altLang="en-US" sz="1800">
                <a:solidFill>
                  <a:schemeClr val="bg1"/>
                </a:solidFill>
              </a:rPr>
              <a:t>k=23时的查询时间0.00000s</a:t>
            </a:r>
            <a:endParaRPr lang="zh-CN" altLang="en-US" sz="1800">
              <a:solidFill>
                <a:schemeClr val="bg1"/>
              </a:solidFill>
            </a:endParaRPr>
          </a:p>
          <a:p>
            <a:r>
              <a:rPr lang="zh-CN" altLang="en-US" sz="1800">
                <a:solidFill>
                  <a:schemeClr val="bg1"/>
                </a:solidFill>
              </a:rPr>
              <a:t>基本上k大于10之后查询时间都为0.00000</a:t>
            </a:r>
            <a:endParaRPr lang="zh-CN" altLang="en-US" sz="1800">
              <a:solidFill>
                <a:schemeClr val="bg1"/>
              </a:solidFill>
            </a:endParaRPr>
          </a:p>
          <a:p>
            <a:r>
              <a:rPr lang="zh-CN" altLang="en-US" sz="1800">
                <a:solidFill>
                  <a:schemeClr val="bg1"/>
                </a:solidFill>
              </a:rPr>
              <a:t>支持k值范围：k支持2-100。</a:t>
            </a:r>
            <a:endParaRPr lang="zh-CN" altLang="en-US" sz="1800">
              <a:solidFill>
                <a:schemeClr val="bg1"/>
              </a:solidFill>
            </a:endParaRPr>
          </a:p>
          <a:p>
            <a:r>
              <a:rPr lang="zh-CN" altLang="en-US" sz="1800">
                <a:solidFill>
                  <a:schemeClr val="bg1"/>
                </a:solidFill>
              </a:rPr>
              <a:t>建立索引表的时间</a:t>
            </a:r>
            <a:endParaRPr lang="zh-CN" altLang="en-US" sz="1800">
              <a:solidFill>
                <a:schemeClr val="bg1"/>
              </a:solidFill>
            </a:endParaRPr>
          </a:p>
          <a:p>
            <a:r>
              <a:rPr lang="zh-CN" altLang="en-US" sz="1800">
                <a:solidFill>
                  <a:schemeClr val="bg1"/>
                </a:solidFill>
              </a:rPr>
              <a:t>k=5  耗时40s建立索引。</a:t>
            </a:r>
            <a:endParaRPr lang="zh-CN" altLang="en-US" sz="1800">
              <a:solidFill>
                <a:schemeClr val="bg1"/>
              </a:solidFill>
            </a:endParaRPr>
          </a:p>
          <a:p>
            <a:r>
              <a:rPr lang="zh-CN" altLang="en-US" sz="1800">
                <a:solidFill>
                  <a:schemeClr val="bg1"/>
                </a:solidFill>
              </a:rPr>
              <a:t>k=7   耗时40s建立索引。</a:t>
            </a:r>
            <a:endParaRPr lang="zh-CN" altLang="en-US" sz="1800">
              <a:solidFill>
                <a:schemeClr val="bg1"/>
              </a:solidFill>
            </a:endParaRPr>
          </a:p>
          <a:p>
            <a:r>
              <a:rPr lang="zh-CN" altLang="en-US" sz="1800">
                <a:solidFill>
                  <a:schemeClr val="bg1"/>
                </a:solidFill>
              </a:rPr>
              <a:t>k=21，耗时52s建立索引。</a:t>
            </a:r>
            <a:endParaRPr lang="zh-CN" altLang="en-US" sz="1800">
              <a:solidFill>
                <a:schemeClr val="bg1"/>
              </a:solidFill>
            </a:endParaRPr>
          </a:p>
          <a:p>
            <a:r>
              <a:rPr lang="zh-CN" altLang="en-US" sz="1800">
                <a:solidFill>
                  <a:schemeClr val="bg1"/>
                </a:solidFill>
              </a:rPr>
              <a:t>k=80，耗时52s建立索引</a:t>
            </a:r>
            <a:endParaRPr lang="zh-CN" altLang="en-US" sz="1800">
              <a:solidFill>
                <a:schemeClr val="bg1"/>
              </a:solidFill>
            </a:endParaRPr>
          </a:p>
          <a:p>
            <a:r>
              <a:rPr lang="zh-CN" altLang="en-US" sz="1800">
                <a:solidFill>
                  <a:schemeClr val="bg1"/>
                </a:solidFill>
              </a:rPr>
              <a:t>基本上当k大于10之后建表时间普遍在52s附近，而k较小时建表时间要小于52s。</a:t>
            </a:r>
            <a:endParaRPr lang="zh-CN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2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538956" y="256773"/>
            <a:ext cx="176053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程序截图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6"/>
          <p:cNvSpPr txBox="1"/>
          <p:nvPr/>
        </p:nvSpPr>
        <p:spPr>
          <a:xfrm>
            <a:off x="538956" y="801033"/>
            <a:ext cx="730385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389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31" y="779993"/>
            <a:ext cx="5625108" cy="4109706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方正正黑简体"/>
        <a:ea typeface="方正正黑简体"/>
        <a:cs typeface=""/>
      </a:majorFont>
      <a:minorFont>
        <a:latin typeface="方正正黑简体"/>
        <a:ea typeface="方正正黑简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1431</Words>
  <Application>WPS 演示</Application>
  <PresentationFormat>全屏显示(16:9)</PresentationFormat>
  <Paragraphs>78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 </vt:lpstr>
      <vt:lpstr>宋体 </vt:lpstr>
      <vt:lpstr>方正正黑简体</vt:lpstr>
      <vt:lpstr>微软雅黑</vt:lpstr>
      <vt:lpstr>Calibri</vt:lpstr>
      <vt:lpstr>方正正纤黑简体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哎呀小小草</dc:creator>
  <cp:lastModifiedBy>Administrator</cp:lastModifiedBy>
  <cp:revision>82</cp:revision>
  <dcterms:created xsi:type="dcterms:W3CDTF">2015-03-31T05:49:00Z</dcterms:created>
  <dcterms:modified xsi:type="dcterms:W3CDTF">2017-01-05T02:45:30Z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