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1CB1-F2F8-40D8-3169-929072FD4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word detection Algo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CF8A-CDA9-BEAB-59C6-753AC311A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Simon Zhang</a:t>
            </a:r>
          </a:p>
          <a:p>
            <a:r>
              <a:rPr lang="en-US" dirty="0"/>
              <a:t>Date: July 18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  <a:p>
            <a:r>
              <a:rPr lang="en-US" dirty="0"/>
              <a:t>@ University of waterloo</a:t>
            </a:r>
          </a:p>
        </p:txBody>
      </p:sp>
    </p:spTree>
    <p:extLst>
      <p:ext uri="{BB962C8B-B14F-4D97-AF65-F5344CB8AC3E}">
        <p14:creationId xmlns:p14="http://schemas.microsoft.com/office/powerpoint/2010/main" val="355455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8F35-9469-975A-66B8-7E8D1FE7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900" y="377687"/>
            <a:ext cx="3846443" cy="1066800"/>
          </a:xfrm>
        </p:spPr>
        <p:txBody>
          <a:bodyPr/>
          <a:lstStyle/>
          <a:p>
            <a:r>
              <a:rPr lang="en-US" dirty="0"/>
              <a:t>improvement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5F955-B2B7-158C-E96C-4A1F925176B3}"/>
              </a:ext>
            </a:extLst>
          </p:cNvPr>
          <p:cNvSpPr txBox="1"/>
          <p:nvPr/>
        </p:nvSpPr>
        <p:spPr>
          <a:xfrm>
            <a:off x="1061900" y="1709530"/>
            <a:ext cx="8201284" cy="179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/>
              <a:t>For different size of the corpus, the filter should be adjusted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/>
              <a:t>Space Complexity and runtime complexity is hard to reduced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4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2FFE-E8DA-104A-9544-FC9703D7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F05EF-E554-0A60-1939-66E8E539D671}"/>
              </a:ext>
            </a:extLst>
          </p:cNvPr>
          <p:cNvSpPr txBox="1"/>
          <p:nvPr/>
        </p:nvSpPr>
        <p:spPr>
          <a:xfrm>
            <a:off x="1141413" y="1987827"/>
            <a:ext cx="89253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dirty="0" err="1">
                <a:latin typeface="Calibri" panose="020F0502020204030204" pitchFamily="34" charset="0"/>
              </a:rPr>
              <a:t>Ao</a:t>
            </a:r>
            <a:r>
              <a:rPr lang="en-CA" dirty="0">
                <a:latin typeface="Calibri" panose="020F0502020204030204" pitchFamily="34" charset="0"/>
              </a:rPr>
              <a:t> Chen, </a:t>
            </a:r>
            <a:r>
              <a:rPr lang="en-CA" dirty="0" err="1">
                <a:latin typeface="Calibri" panose="020F0502020204030204" pitchFamily="34" charset="0"/>
              </a:rPr>
              <a:t>Maosong</a:t>
            </a:r>
            <a:r>
              <a:rPr lang="en-CA" dirty="0">
                <a:latin typeface="Calibri" panose="020F0502020204030204" pitchFamily="34" charset="0"/>
              </a:rPr>
              <a:t> Sun (N/A). “Domain-Specific New Words Detection in Chinese”. Retrieved from </a:t>
            </a:r>
            <a:r>
              <a:rPr lang="en-CA" dirty="0">
                <a:solidFill>
                  <a:srgbClr val="0260BF"/>
                </a:solidFill>
                <a:latin typeface="Calibri" panose="020F0502020204030204" pitchFamily="34" charset="0"/>
              </a:rPr>
              <a:t>https://</a:t>
            </a:r>
            <a:r>
              <a:rPr lang="en-CA" dirty="0" err="1">
                <a:solidFill>
                  <a:srgbClr val="0260BF"/>
                </a:solidFill>
                <a:latin typeface="Calibri" panose="020F0502020204030204" pitchFamily="34" charset="0"/>
              </a:rPr>
              <a:t>aclanthology.org</a:t>
            </a:r>
            <a:r>
              <a:rPr lang="en-CA" dirty="0">
                <a:solidFill>
                  <a:srgbClr val="0260BF"/>
                </a:solidFill>
                <a:latin typeface="Calibri" panose="020F0502020204030204" pitchFamily="34" charset="0"/>
              </a:rPr>
              <a:t>/S17-1005.pdf</a:t>
            </a:r>
            <a:r>
              <a:rPr lang="en-CA" dirty="0">
                <a:latin typeface="Calibri" panose="020F0502020204030204" pitchFamily="34" charset="0"/>
              </a:rPr>
              <a:t>. </a:t>
            </a:r>
          </a:p>
          <a:p>
            <a:pPr algn="just"/>
            <a:endParaRPr lang="en-CA" dirty="0"/>
          </a:p>
          <a:p>
            <a:pPr algn="just"/>
            <a:r>
              <a:rPr lang="en-CA" dirty="0" err="1">
                <a:latin typeface="Calibri" panose="020F0502020204030204" pitchFamily="34" charset="0"/>
              </a:rPr>
              <a:t>Peing</a:t>
            </a:r>
            <a:r>
              <a:rPr lang="en-CA" dirty="0">
                <a:latin typeface="Calibri" panose="020F0502020204030204" pitchFamily="34" charset="0"/>
              </a:rPr>
              <a:t>, F. (2004). "Chinese Segmentation and New Word Detection using Conditional Random Fields. Retrieved from </a:t>
            </a:r>
            <a:r>
              <a:rPr lang="en-CA" dirty="0">
                <a:solidFill>
                  <a:srgbClr val="934C70"/>
                </a:solidFill>
                <a:latin typeface="Calibri" panose="020F0502020204030204" pitchFamily="34" charset="0"/>
              </a:rPr>
              <a:t>https://</a:t>
            </a:r>
            <a:r>
              <a:rPr lang="en-CA" dirty="0" err="1">
                <a:solidFill>
                  <a:srgbClr val="934C70"/>
                </a:solidFill>
                <a:latin typeface="Calibri" panose="020F0502020204030204" pitchFamily="34" charset="0"/>
              </a:rPr>
              <a:t>scholarworks.umass.edu</a:t>
            </a:r>
            <a:r>
              <a:rPr lang="en-CA" dirty="0">
                <a:solidFill>
                  <a:srgbClr val="934C70"/>
                </a:solidFill>
                <a:latin typeface="Calibri" panose="020F0502020204030204" pitchFamily="34" charset="0"/>
              </a:rPr>
              <a:t>/</a:t>
            </a:r>
            <a:r>
              <a:rPr lang="en-CA" dirty="0" err="1">
                <a:solidFill>
                  <a:srgbClr val="934C70"/>
                </a:solidFill>
                <a:latin typeface="Calibri" panose="020F0502020204030204" pitchFamily="34" charset="0"/>
              </a:rPr>
              <a:t>cs_faculty_pubs</a:t>
            </a:r>
            <a:r>
              <a:rPr lang="en-CA" dirty="0">
                <a:solidFill>
                  <a:srgbClr val="934C70"/>
                </a:solidFill>
                <a:latin typeface="Calibri" panose="020F0502020204030204" pitchFamily="34" charset="0"/>
              </a:rPr>
              <a:t>/92</a:t>
            </a:r>
            <a:r>
              <a:rPr lang="en-CA" dirty="0">
                <a:latin typeface="Calibri" panose="020F0502020204030204" pitchFamily="34" charset="0"/>
              </a:rPr>
              <a:t>. </a:t>
            </a:r>
          </a:p>
          <a:p>
            <a:pPr algn="just"/>
            <a:endParaRPr lang="en-CA" dirty="0"/>
          </a:p>
          <a:p>
            <a:pPr algn="just"/>
            <a:r>
              <a:rPr lang="en-CA" dirty="0">
                <a:latin typeface="Calibri" panose="020F0502020204030204" pitchFamily="34" charset="0"/>
              </a:rPr>
              <a:t>Valentina Alto (2020). “Understanding Pointwise Mutual Information in NLP”. Retrieved from </a:t>
            </a:r>
            <a:endParaRPr lang="en-CA" dirty="0"/>
          </a:p>
          <a:p>
            <a:pPr algn="just"/>
            <a:r>
              <a:rPr lang="en-CA" dirty="0">
                <a:solidFill>
                  <a:srgbClr val="0260BF"/>
                </a:solidFill>
                <a:latin typeface="Calibri" panose="020F0502020204030204" pitchFamily="34" charset="0"/>
              </a:rPr>
              <a:t>https://</a:t>
            </a:r>
            <a:r>
              <a:rPr lang="en-CA" dirty="0" err="1">
                <a:solidFill>
                  <a:srgbClr val="0260BF"/>
                </a:solidFill>
                <a:latin typeface="Calibri" panose="020F0502020204030204" pitchFamily="34" charset="0"/>
              </a:rPr>
              <a:t>medium.com</a:t>
            </a:r>
            <a:r>
              <a:rPr lang="en-CA" dirty="0">
                <a:solidFill>
                  <a:srgbClr val="0260BF"/>
                </a:solidFill>
                <a:latin typeface="Calibri" panose="020F0502020204030204" pitchFamily="34" charset="0"/>
              </a:rPr>
              <a:t>/</a:t>
            </a:r>
            <a:r>
              <a:rPr lang="en-CA" dirty="0" err="1">
                <a:solidFill>
                  <a:srgbClr val="0260BF"/>
                </a:solidFill>
                <a:latin typeface="Calibri" panose="020F0502020204030204" pitchFamily="34" charset="0"/>
              </a:rPr>
              <a:t>dataseries</a:t>
            </a:r>
            <a:r>
              <a:rPr lang="en-CA" dirty="0">
                <a:solidFill>
                  <a:srgbClr val="0260BF"/>
                </a:solidFill>
                <a:latin typeface="Calibri" panose="020F0502020204030204" pitchFamily="34" charset="0"/>
              </a:rPr>
              <a:t>/understanding-pointwise-mutual-information-in-</a:t>
            </a:r>
            <a:r>
              <a:rPr lang="en-CA" dirty="0" err="1">
                <a:solidFill>
                  <a:srgbClr val="0260BF"/>
                </a:solidFill>
                <a:latin typeface="Calibri" panose="020F0502020204030204" pitchFamily="34" charset="0"/>
              </a:rPr>
              <a:t>nlp</a:t>
            </a:r>
            <a:r>
              <a:rPr lang="en-CA" dirty="0">
                <a:solidFill>
                  <a:srgbClr val="0260BF"/>
                </a:solidFill>
                <a:latin typeface="Calibri" panose="020F0502020204030204" pitchFamily="34" charset="0"/>
              </a:rPr>
              <a:t>- </a:t>
            </a:r>
            <a:endParaRPr lang="en-CA" dirty="0"/>
          </a:p>
          <a:p>
            <a:pPr algn="just"/>
            <a:r>
              <a:rPr lang="en-CA" dirty="0">
                <a:solidFill>
                  <a:srgbClr val="0260BF"/>
                </a:solidFill>
                <a:latin typeface="Calibri" panose="020F0502020204030204" pitchFamily="34" charset="0"/>
              </a:rPr>
              <a:t>e4ef75ecb57a</a:t>
            </a:r>
            <a:r>
              <a:rPr lang="en-CA" dirty="0">
                <a:latin typeface="Calibri" panose="020F0502020204030204" pitchFamily="34" charset="0"/>
              </a:rPr>
              <a:t>.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4625-47A2-EBD2-5BA9-40B093ED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/>
              <a:t>detect new words?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0DBAB-C10F-99E0-2D97-16B7A6CCB717}"/>
              </a:ext>
            </a:extLst>
          </p:cNvPr>
          <p:cNvSpPr txBox="1"/>
          <p:nvPr/>
        </p:nvSpPr>
        <p:spPr>
          <a:xfrm>
            <a:off x="3210339" y="4924047"/>
            <a:ext cx="636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looks easy, right? </a:t>
            </a:r>
          </a:p>
          <a:p>
            <a:r>
              <a:rPr lang="en-US" sz="2000" dirty="0"/>
              <a:t>Why is it so challenging in Chinese?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97D5B5-E32B-4F94-207E-43835594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0010"/>
            <a:ext cx="6069496" cy="24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C6FB-F1D4-2700-9513-9B0F00B9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delimiter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9A0BB-C173-86CF-967C-E7DCDDC00E33}"/>
              </a:ext>
            </a:extLst>
          </p:cNvPr>
          <p:cNvSpPr txBox="1"/>
          <p:nvPr/>
        </p:nvSpPr>
        <p:spPr>
          <a:xfrm>
            <a:off x="1141413" y="2095622"/>
            <a:ext cx="8289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Unlike many other western languages, Chinese words are not delimited by white space. Therefore, it becomes difficult to do word segmentation.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52D0007-0DB9-1524-AE3D-2627A038A41E}"/>
              </a:ext>
            </a:extLst>
          </p:cNvPr>
          <p:cNvSpPr/>
          <p:nvPr/>
        </p:nvSpPr>
        <p:spPr>
          <a:xfrm>
            <a:off x="5231019" y="4915025"/>
            <a:ext cx="1252330" cy="2584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78A7DE-B396-6596-C010-7B5C5FE9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776" y="4597307"/>
            <a:ext cx="4002907" cy="1015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0A4ED6-EFFA-1286-292E-920268343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597307"/>
            <a:ext cx="3470179" cy="1015662"/>
          </a:xfrm>
          <a:prstGeom prst="rect">
            <a:avLst/>
          </a:prstGeom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3A41D3A5-35DD-F5A9-8B1E-5B9C768DF019}"/>
              </a:ext>
            </a:extLst>
          </p:cNvPr>
          <p:cNvSpPr/>
          <p:nvPr/>
        </p:nvSpPr>
        <p:spPr>
          <a:xfrm>
            <a:off x="5461942" y="3212210"/>
            <a:ext cx="2396955" cy="110613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Segmentation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E486F44-EB73-3859-9331-12EF4363E857}"/>
              </a:ext>
            </a:extLst>
          </p:cNvPr>
          <p:cNvSpPr/>
          <p:nvPr/>
        </p:nvSpPr>
        <p:spPr>
          <a:xfrm>
            <a:off x="5461941" y="3223755"/>
            <a:ext cx="2396955" cy="1106130"/>
          </a:xfrm>
          <a:prstGeom prst="wedgeRoundRect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Segmentation</a:t>
            </a:r>
          </a:p>
        </p:txBody>
      </p:sp>
    </p:spTree>
    <p:extLst>
      <p:ext uri="{BB962C8B-B14F-4D97-AF65-F5344CB8AC3E}">
        <p14:creationId xmlns:p14="http://schemas.microsoft.com/office/powerpoint/2010/main" val="269727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6B0A-D6CA-ABC2-BCDE-9C043C8D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statistical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09FCD-1962-084D-8FFA-315C8157A6FA}"/>
              </a:ext>
            </a:extLst>
          </p:cNvPr>
          <p:cNvSpPr txBox="1"/>
          <p:nvPr/>
        </p:nvSpPr>
        <p:spPr>
          <a:xfrm>
            <a:off x="1141413" y="2182308"/>
            <a:ext cx="5963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Frequency</a:t>
            </a:r>
          </a:p>
          <a:p>
            <a:endParaRPr lang="en-US" sz="2000" dirty="0"/>
          </a:p>
          <a:p>
            <a:r>
              <a:rPr lang="en-US" sz="2000" dirty="0"/>
              <a:t>2. Entropy</a:t>
            </a:r>
          </a:p>
          <a:p>
            <a:endParaRPr lang="en-US" sz="2000" dirty="0"/>
          </a:p>
          <a:p>
            <a:r>
              <a:rPr lang="en-US" sz="2000" dirty="0"/>
              <a:t>3. Pointwise Mutual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3130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0EB5-3ABF-4763-2608-1ACA7724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2B6C4-0A37-6E93-641F-20F9227FE590}"/>
              </a:ext>
            </a:extLst>
          </p:cNvPr>
          <p:cNvSpPr txBox="1"/>
          <p:nvPr/>
        </p:nvSpPr>
        <p:spPr>
          <a:xfrm>
            <a:off x="1141413" y="2244103"/>
            <a:ext cx="7030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“the rate at which something occurs over a particular period of time or in a given sample”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1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3DC4-5E32-8B1F-FF0C-8EB5FD9A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D46B7-D031-5F9B-6281-C1682AD1B93B}"/>
              </a:ext>
            </a:extLst>
          </p:cNvPr>
          <p:cNvSpPr txBox="1"/>
          <p:nvPr/>
        </p:nvSpPr>
        <p:spPr>
          <a:xfrm>
            <a:off x="1141413" y="2403389"/>
            <a:ext cx="8395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“a logarithmic measure of the rate of transfer of information in a particular message or language”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F7949-FCCD-A9D8-5D7E-9F783FEDC1EF}"/>
              </a:ext>
            </a:extLst>
          </p:cNvPr>
          <p:cNvSpPr/>
          <p:nvPr/>
        </p:nvSpPr>
        <p:spPr>
          <a:xfrm>
            <a:off x="4104858" y="3627774"/>
            <a:ext cx="1550505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Intelligence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02FDD7-E6F6-0607-1DF7-BDFB30B1422D}"/>
              </a:ext>
            </a:extLst>
          </p:cNvPr>
          <p:cNvSpPr/>
          <p:nvPr/>
        </p:nvSpPr>
        <p:spPr>
          <a:xfrm>
            <a:off x="1712841" y="4318328"/>
            <a:ext cx="1550505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artificial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70A139F-D98A-6CF7-2E5B-D0A301413C7F}"/>
              </a:ext>
            </a:extLst>
          </p:cNvPr>
          <p:cNvSpPr/>
          <p:nvPr/>
        </p:nvSpPr>
        <p:spPr>
          <a:xfrm>
            <a:off x="3465441" y="3826444"/>
            <a:ext cx="447261" cy="208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5B19CC-56D2-3956-0FDD-845DB3DCCA25}"/>
              </a:ext>
            </a:extLst>
          </p:cNvPr>
          <p:cNvSpPr/>
          <p:nvPr/>
        </p:nvSpPr>
        <p:spPr>
          <a:xfrm>
            <a:off x="4104858" y="4785337"/>
            <a:ext cx="1550505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Idiot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9BC9EC7-D319-A2C3-93A0-14A1F8A3843D}"/>
              </a:ext>
            </a:extLst>
          </p:cNvPr>
          <p:cNvSpPr/>
          <p:nvPr/>
        </p:nvSpPr>
        <p:spPr>
          <a:xfrm>
            <a:off x="3465441" y="4984007"/>
            <a:ext cx="447261" cy="208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89EA0CBF-9301-2FBC-6BB7-BE0CEA8F93B5}"/>
              </a:ext>
            </a:extLst>
          </p:cNvPr>
          <p:cNvSpPr/>
          <p:nvPr/>
        </p:nvSpPr>
        <p:spPr>
          <a:xfrm>
            <a:off x="6286942" y="3734516"/>
            <a:ext cx="3746675" cy="1565189"/>
          </a:xfrm>
          <a:prstGeom prst="brace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93FEDD-8272-B6A6-AC64-BC8178FD2369}"/>
              </a:ext>
            </a:extLst>
          </p:cNvPr>
          <p:cNvSpPr/>
          <p:nvPr/>
        </p:nvSpPr>
        <p:spPr>
          <a:xfrm>
            <a:off x="6751820" y="3521054"/>
            <a:ext cx="1209424" cy="395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64F957-3A6C-BBFD-375B-92E5AC86B457}"/>
              </a:ext>
            </a:extLst>
          </p:cNvPr>
          <p:cNvSpPr/>
          <p:nvPr/>
        </p:nvSpPr>
        <p:spPr>
          <a:xfrm>
            <a:off x="6751820" y="4193840"/>
            <a:ext cx="1209424" cy="395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64892E-970F-1BCF-686D-42FEC76F57CD}"/>
              </a:ext>
            </a:extLst>
          </p:cNvPr>
          <p:cNvSpPr/>
          <p:nvPr/>
        </p:nvSpPr>
        <p:spPr>
          <a:xfrm>
            <a:off x="6751820" y="4984007"/>
            <a:ext cx="1209424" cy="395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E54C89-E7BE-639D-CDEC-5A5F549F8E25}"/>
              </a:ext>
            </a:extLst>
          </p:cNvPr>
          <p:cNvSpPr/>
          <p:nvPr/>
        </p:nvSpPr>
        <p:spPr>
          <a:xfrm>
            <a:off x="8379936" y="3540928"/>
            <a:ext cx="1209424" cy="395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508F7D-1DD1-9C73-DA22-4477EC793C64}"/>
              </a:ext>
            </a:extLst>
          </p:cNvPr>
          <p:cNvSpPr/>
          <p:nvPr/>
        </p:nvSpPr>
        <p:spPr>
          <a:xfrm>
            <a:off x="8379936" y="4213714"/>
            <a:ext cx="1209424" cy="395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8A94B0-8115-DAB5-3C86-D9CF1CE60565}"/>
              </a:ext>
            </a:extLst>
          </p:cNvPr>
          <p:cNvSpPr/>
          <p:nvPr/>
        </p:nvSpPr>
        <p:spPr>
          <a:xfrm>
            <a:off x="8379936" y="5003881"/>
            <a:ext cx="1209424" cy="395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6B27C2-41A3-7BA4-1AFE-CB2789D5FD24}"/>
              </a:ext>
            </a:extLst>
          </p:cNvPr>
          <p:cNvSpPr/>
          <p:nvPr/>
        </p:nvSpPr>
        <p:spPr>
          <a:xfrm>
            <a:off x="7659593" y="5576638"/>
            <a:ext cx="1209424" cy="395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334399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9285-13A8-6FE0-D937-6A07BDA0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Pointwise  mutual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F0F6C-01B4-A11E-A55C-C054BAD81125}"/>
              </a:ext>
            </a:extLst>
          </p:cNvPr>
          <p:cNvSpPr txBox="1"/>
          <p:nvPr/>
        </p:nvSpPr>
        <p:spPr>
          <a:xfrm>
            <a:off x="1141413" y="2256183"/>
            <a:ext cx="6430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“quantify the likelihood of co-occurrence of two words, taking into account the fact that it might be caused by the frequency of the single words”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632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77CA-ABE6-B6FF-11B0-07232764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37312" cy="1262269"/>
          </a:xfrm>
        </p:spPr>
        <p:txBody>
          <a:bodyPr/>
          <a:lstStyle/>
          <a:p>
            <a:r>
              <a:rPr lang="en-US" dirty="0"/>
              <a:t>New word detect algo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8A10F5-E5C1-D589-AEA4-8ADC16F7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9" y="924262"/>
            <a:ext cx="10116065" cy="5933738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01A1D98-DE30-452F-4D07-7236CC5B405F}"/>
              </a:ext>
            </a:extLst>
          </p:cNvPr>
          <p:cNvSpPr/>
          <p:nvPr/>
        </p:nvSpPr>
        <p:spPr>
          <a:xfrm>
            <a:off x="5211416" y="955945"/>
            <a:ext cx="3008243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all possible candidates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A689EA6C-B222-2B34-0EB9-A0A85802BCCD}"/>
              </a:ext>
            </a:extLst>
          </p:cNvPr>
          <p:cNvSpPr/>
          <p:nvPr/>
        </p:nvSpPr>
        <p:spPr>
          <a:xfrm>
            <a:off x="7454345" y="2890498"/>
            <a:ext cx="2643811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stat for each possible candidate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F2578202-D5D7-44A7-B8D4-6F15768B0AC8}"/>
              </a:ext>
            </a:extLst>
          </p:cNvPr>
          <p:cNvSpPr/>
          <p:nvPr/>
        </p:nvSpPr>
        <p:spPr>
          <a:xfrm>
            <a:off x="6808305" y="5209534"/>
            <a:ext cx="2554355" cy="51969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filter</a:t>
            </a:r>
          </a:p>
        </p:txBody>
      </p:sp>
    </p:spTree>
    <p:extLst>
      <p:ext uri="{BB962C8B-B14F-4D97-AF65-F5344CB8AC3E}">
        <p14:creationId xmlns:p14="http://schemas.microsoft.com/office/powerpoint/2010/main" val="174458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8173-AB10-84AA-5204-EDE81C22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13"/>
            <a:ext cx="1780691" cy="1070113"/>
          </a:xfrm>
        </p:spPr>
        <p:txBody>
          <a:bodyPr/>
          <a:lstStyle/>
          <a:p>
            <a:r>
              <a:rPr lang="en-US" dirty="0"/>
              <a:t>details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7D523-1013-2D9F-57AA-A28FC2C1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45" y="1186069"/>
            <a:ext cx="9207500" cy="199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71B851-CCEA-7258-58B2-23322FD7D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7593"/>
            <a:ext cx="12192000" cy="123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21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A9C6BEDA824346890F021318D05B4F" ma:contentTypeVersion="4" ma:contentTypeDescription="Create a new document." ma:contentTypeScope="" ma:versionID="82b5fdd0d8e9a2f2ace42ded5bee67d3">
  <xsd:schema xmlns:xsd="http://www.w3.org/2001/XMLSchema" xmlns:xs="http://www.w3.org/2001/XMLSchema" xmlns:p="http://schemas.microsoft.com/office/2006/metadata/properties" xmlns:ns2="45b350c0-2235-42aa-add0-d306b9050ca5" targetNamespace="http://schemas.microsoft.com/office/2006/metadata/properties" ma:root="true" ma:fieldsID="f1404bd65a2a64570bc8ccfcf9c80b64" ns2:_="">
    <xsd:import namespace="45b350c0-2235-42aa-add0-d306b9050c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350c0-2235-42aa-add0-d306b9050c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76464D-656C-4722-8646-821A933C1E8C}"/>
</file>

<file path=customXml/itemProps2.xml><?xml version="1.0" encoding="utf-8"?>
<ds:datastoreItem xmlns:ds="http://schemas.openxmlformats.org/officeDocument/2006/customXml" ds:itemID="{34D990D9-2EB4-42FF-98FF-71903DAB5EA6}"/>
</file>

<file path=customXml/itemProps3.xml><?xml version="1.0" encoding="utf-8"?>
<ds:datastoreItem xmlns:ds="http://schemas.openxmlformats.org/officeDocument/2006/customXml" ds:itemID="{018838EA-1C14-4703-A646-C887A808901B}"/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877</TotalTime>
  <Words>297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Mesh</vt:lpstr>
      <vt:lpstr>New word detection Algo</vt:lpstr>
      <vt:lpstr>How to detect new words?</vt:lpstr>
      <vt:lpstr>delimiter</vt:lpstr>
      <vt:lpstr>Key statistical term</vt:lpstr>
      <vt:lpstr>Frequency</vt:lpstr>
      <vt:lpstr>Entropy</vt:lpstr>
      <vt:lpstr>Pointwise  mutual information</vt:lpstr>
      <vt:lpstr>New word detect algo</vt:lpstr>
      <vt:lpstr>details</vt:lpstr>
      <vt:lpstr>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word detection Algo</dc:title>
  <dc:creator>Simon Zhang</dc:creator>
  <cp:lastModifiedBy>Simon Zhang</cp:lastModifiedBy>
  <cp:revision>9</cp:revision>
  <dcterms:created xsi:type="dcterms:W3CDTF">2022-07-16T15:50:40Z</dcterms:created>
  <dcterms:modified xsi:type="dcterms:W3CDTF">2022-07-18T00:49:06Z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0x010100B1A9C6BEDA824346890F021318D05B4F</vt:lpwstr>
  </property>
</Properties>
</file>