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73" r:id="rId4"/>
    <p:sldId id="263" r:id="rId5"/>
    <p:sldId id="265" r:id="rId6"/>
    <p:sldId id="266" r:id="rId7"/>
    <p:sldId id="274" r:id="rId8"/>
    <p:sldId id="262" r:id="rId9"/>
    <p:sldId id="275" r:id="rId10"/>
    <p:sldId id="276" r:id="rId11"/>
    <p:sldId id="277" r:id="rId12"/>
    <p:sldId id="271" r:id="rId13"/>
    <p:sldId id="272" r:id="rId14"/>
    <p:sldId id="268" r:id="rId15"/>
    <p:sldId id="26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32" autoAdjust="0"/>
    <p:restoredTop sz="94713" autoAdjust="0"/>
  </p:normalViewPr>
  <p:slideViewPr>
    <p:cSldViewPr>
      <p:cViewPr varScale="1">
        <p:scale>
          <a:sx n="122" d="100"/>
          <a:sy n="122" d="100"/>
        </p:scale>
        <p:origin x="-96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5E4A-ED9F-491A-8386-EF53F2D8A7AD}" type="datetimeFigureOut">
              <a:rPr lang="de-DE" smtClean="0"/>
              <a:pPr/>
              <a:t>16/12/14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A7EC-94F4-4D67-8844-2E0D318B33AB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721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12</a:t>
            </a:fld>
            <a:endParaRPr lang="de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14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15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6ACE-F08B-4D73-9579-CF75DC8FD317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imon\Dropbox\Studium\Druckerei Hönggerberg\GESS - Modeling and Simulating Social Systems with MATLAB\Report\ETHlogo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1396" y="1104888"/>
            <a:ext cx="2305050" cy="609600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142976" y="2000240"/>
            <a:ext cx="6957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Computer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Exercises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Modelling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Simulating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Social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Systems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MATLAB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142976" y="3286124"/>
            <a:ext cx="6947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>
                <a:latin typeface="Arial" pitchFamily="34" charset="0"/>
                <a:cs typeface="Arial" pitchFamily="34" charset="0"/>
              </a:rPr>
              <a:t>SIG – </a:t>
            </a:r>
            <a:r>
              <a:rPr lang="de-CH" sz="3200" b="1" dirty="0" err="1" smtClean="0">
                <a:latin typeface="Arial" pitchFamily="34" charset="0"/>
                <a:cs typeface="Arial" pitchFamily="34" charset="0"/>
              </a:rPr>
              <a:t>Sequential</a:t>
            </a:r>
            <a:r>
              <a:rPr lang="de-CH" sz="3200" b="1" dirty="0" smtClean="0">
                <a:latin typeface="Arial" pitchFamily="34" charset="0"/>
                <a:cs typeface="Arial" pitchFamily="34" charset="0"/>
              </a:rPr>
              <a:t> Investment Game</a:t>
            </a:r>
            <a:endParaRPr lang="de-CH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714480" y="4631304"/>
            <a:ext cx="547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Arial" pitchFamily="34" charset="0"/>
                <a:cs typeface="Arial" pitchFamily="34" charset="0"/>
              </a:rPr>
              <a:t>Fabian Keller, Sebastian Klotz, Simon Zimmermann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2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345718"/>
            <a:ext cx="7273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both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players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choose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random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every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bet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10 % and 30 % in 2.5 % -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steps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play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one round for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times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winner sticks to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strategy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loser changes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strategy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again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randomly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counting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most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used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winning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2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run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the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code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with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high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iteration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numbers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pic>
        <p:nvPicPr>
          <p:cNvPr id="12" name="Grafik 11"/>
          <p:cNvPicPr/>
          <p:nvPr/>
        </p:nvPicPr>
        <p:blipFill>
          <a:blip r:embed="rId4" cstate="print"/>
          <a:srcRect t="51429"/>
          <a:stretch>
            <a:fillRect/>
          </a:stretch>
        </p:blipFill>
        <p:spPr bwMode="auto">
          <a:xfrm>
            <a:off x="704849" y="1700212"/>
            <a:ext cx="7581927" cy="308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642910" y="5000636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Result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no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pattern</a:t>
            </a:r>
            <a:endParaRPr lang="de-CH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fr-CH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Conclusion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still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too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less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iterations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3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8104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Head &amp;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Tail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changes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Mutation on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beginning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end</a:t>
            </a: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Restrict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pool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Kelly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seems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best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358082" y="142852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88273"/>
              </p:ext>
            </p:extLst>
          </p:nvPr>
        </p:nvGraphicFramePr>
        <p:xfrm>
          <a:off x="323528" y="4437112"/>
          <a:ext cx="8640962" cy="17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/>
                <a:gridCol w="634981"/>
                <a:gridCol w="785542"/>
                <a:gridCol w="785542"/>
                <a:gridCol w="785542"/>
                <a:gridCol w="785542"/>
                <a:gridCol w="785542"/>
                <a:gridCol w="785542"/>
                <a:gridCol w="785542"/>
                <a:gridCol w="785542"/>
                <a:gridCol w="785542"/>
              </a:tblGrid>
              <a:tr h="576065"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6094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Strat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4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Strat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475656" y="5013176"/>
            <a:ext cx="6944811" cy="1217142"/>
            <a:chOff x="1481559" y="4074780"/>
            <a:chExt cx="6944811" cy="1217142"/>
          </a:xfrm>
        </p:grpSpPr>
        <p:sp>
          <p:nvSpPr>
            <p:cNvPr id="18" name="Freeform 17"/>
            <p:cNvSpPr/>
            <p:nvPr/>
          </p:nvSpPr>
          <p:spPr>
            <a:xfrm>
              <a:off x="1481559" y="4670121"/>
              <a:ext cx="6944811" cy="621801"/>
            </a:xfrm>
            <a:custGeom>
              <a:avLst/>
              <a:gdLst>
                <a:gd name="connsiteX0" fmla="*/ 0 w 6944811"/>
                <a:gd name="connsiteY0" fmla="*/ 621801 h 621801"/>
                <a:gd name="connsiteX1" fmla="*/ 1508016 w 6944811"/>
                <a:gd name="connsiteY1" fmla="*/ 330745 h 621801"/>
                <a:gd name="connsiteX2" fmla="*/ 3161543 w 6944811"/>
                <a:gd name="connsiteY2" fmla="*/ 317515 h 621801"/>
                <a:gd name="connsiteX3" fmla="*/ 4696015 w 6944811"/>
                <a:gd name="connsiteY3" fmla="*/ 304286 h 621801"/>
                <a:gd name="connsiteX4" fmla="*/ 6944811 w 6944811"/>
                <a:gd name="connsiteY4" fmla="*/ 0 h 62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4811" h="621801">
                  <a:moveTo>
                    <a:pt x="0" y="621801"/>
                  </a:moveTo>
                  <a:cubicBezTo>
                    <a:pt x="490546" y="501630"/>
                    <a:pt x="981092" y="381459"/>
                    <a:pt x="1508016" y="330745"/>
                  </a:cubicBezTo>
                  <a:cubicBezTo>
                    <a:pt x="2034940" y="280031"/>
                    <a:pt x="3161543" y="317515"/>
                    <a:pt x="3161543" y="317515"/>
                  </a:cubicBezTo>
                  <a:cubicBezTo>
                    <a:pt x="3692876" y="313105"/>
                    <a:pt x="4065470" y="357205"/>
                    <a:pt x="4696015" y="304286"/>
                  </a:cubicBezTo>
                  <a:cubicBezTo>
                    <a:pt x="5326560" y="251367"/>
                    <a:pt x="6944811" y="0"/>
                    <a:pt x="6944811" y="0"/>
                  </a:cubicBezTo>
                </a:path>
              </a:pathLst>
            </a:custGeom>
            <a:ln w="76200" cmpd="sng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481559" y="4074780"/>
              <a:ext cx="6918354" cy="318274"/>
            </a:xfrm>
            <a:custGeom>
              <a:avLst/>
              <a:gdLst>
                <a:gd name="connsiteX0" fmla="*/ 0 w 6918354"/>
                <a:gd name="connsiteY0" fmla="*/ 0 h 318274"/>
                <a:gd name="connsiteX1" fmla="*/ 1534473 w 6918354"/>
                <a:gd name="connsiteY1" fmla="*/ 291056 h 318274"/>
                <a:gd name="connsiteX2" fmla="*/ 3902322 w 6918354"/>
                <a:gd name="connsiteY2" fmla="*/ 304285 h 318274"/>
                <a:gd name="connsiteX3" fmla="*/ 4788612 w 6918354"/>
                <a:gd name="connsiteY3" fmla="*/ 277826 h 318274"/>
                <a:gd name="connsiteX4" fmla="*/ 6918354 w 6918354"/>
                <a:gd name="connsiteY4" fmla="*/ 26459 h 31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8354" h="318274">
                  <a:moveTo>
                    <a:pt x="0" y="0"/>
                  </a:moveTo>
                  <a:cubicBezTo>
                    <a:pt x="442043" y="120171"/>
                    <a:pt x="884086" y="240342"/>
                    <a:pt x="1534473" y="291056"/>
                  </a:cubicBezTo>
                  <a:cubicBezTo>
                    <a:pt x="2184860" y="341770"/>
                    <a:pt x="3359966" y="306490"/>
                    <a:pt x="3902322" y="304285"/>
                  </a:cubicBezTo>
                  <a:cubicBezTo>
                    <a:pt x="4444678" y="302080"/>
                    <a:pt x="4285940" y="324130"/>
                    <a:pt x="4788612" y="277826"/>
                  </a:cubicBezTo>
                  <a:cubicBezTo>
                    <a:pt x="5291284" y="231522"/>
                    <a:pt x="6918354" y="26459"/>
                    <a:pt x="6918354" y="26459"/>
                  </a:cubicBezTo>
                </a:path>
              </a:pathLst>
            </a:custGeom>
            <a:ln w="76200" cmpd="sng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4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432682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Kelly vs</a:t>
            </a:r>
            <a:r>
              <a:rPr lang="de-CH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all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Kelly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really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best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against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Kelly</a:t>
            </a: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Problems</a:t>
            </a: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many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little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computing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power</a:t>
            </a: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  <a:p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Trend</a:t>
            </a: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6077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Summary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Conclusion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&amp; Outlook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358082" y="142852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sp>
        <p:nvSpPr>
          <p:cNvPr id="9" name="Textfeld 7"/>
          <p:cNvSpPr txBox="1"/>
          <p:nvPr/>
        </p:nvSpPr>
        <p:spPr>
          <a:xfrm>
            <a:off x="500034" y="1142984"/>
            <a:ext cx="561564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latin typeface="Arial" pitchFamily="34" charset="0"/>
                <a:cs typeface="Arial" pitchFamily="34" charset="0"/>
              </a:rPr>
              <a:t>Course goals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achieved</a:t>
            </a: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fr-CH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retrospective</a:t>
            </a: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Models /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mechanisms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basic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Learning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algorithm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difficult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Log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more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parameters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fr-CH" sz="2400" dirty="0" smtClean="0"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Solution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SIG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seems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Kelly</a:t>
            </a:r>
          </a:p>
          <a:p>
            <a:pPr marL="342900" indent="-342900"/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fr-CH" sz="2400" dirty="0" smtClean="0">
                <a:latin typeface="Arial" pitchFamily="34" charset="0"/>
                <a:cs typeface="Arial" pitchFamily="34" charset="0"/>
              </a:rPr>
              <a:t>Outlook</a:t>
            </a: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Run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code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longer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structured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searching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algorithms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Questions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714876" y="142852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600076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7358082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2786050" y="2428868"/>
            <a:ext cx="37834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3200" dirty="0" smtClean="0">
                <a:latin typeface="Arial" pitchFamily="34" charset="0"/>
                <a:cs typeface="Arial" pitchFamily="34" charset="0"/>
              </a:rPr>
              <a:t>End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Presentation</a:t>
            </a:r>
            <a:endParaRPr lang="de-CH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de-CH" sz="3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CH" sz="3200" dirty="0" smtClean="0">
                <a:latin typeface="Arial" pitchFamily="34" charset="0"/>
                <a:cs typeface="Arial" pitchFamily="34" charset="0"/>
              </a:rPr>
              <a:t>Time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Questions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Grafik 12" descr="Fragezeichen_Rahmen_kle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59" y="2357430"/>
            <a:ext cx="1784163" cy="1714512"/>
          </a:xfrm>
          <a:prstGeom prst="rect">
            <a:avLst/>
          </a:prstGeom>
        </p:spPr>
      </p:pic>
      <p:pic>
        <p:nvPicPr>
          <p:cNvPr id="14" name="Grafik 13" descr="Fragezeichen_Rahmen_kle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2428868"/>
            <a:ext cx="1784163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>
                <a:latin typeface="Arial" pitchFamily="34" charset="0"/>
                <a:cs typeface="Arial" pitchFamily="34" charset="0"/>
              </a:rPr>
              <a:t>Contents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0034" y="1500174"/>
            <a:ext cx="48041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Motivations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CH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Theoretical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Background</a:t>
            </a: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CH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Question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CH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Implementation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Summary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Conclusion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&amp; Outlook</a:t>
            </a: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143372" y="2143116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2500298" y="1428736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5857884" y="2143116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sp>
        <p:nvSpPr>
          <p:cNvPr id="19" name="Ellipse 18"/>
          <p:cNvSpPr/>
          <p:nvPr/>
        </p:nvSpPr>
        <p:spPr>
          <a:xfrm>
            <a:off x="3500430" y="2928934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20" name="Ellipse 19"/>
          <p:cNvSpPr/>
          <p:nvPr/>
        </p:nvSpPr>
        <p:spPr>
          <a:xfrm>
            <a:off x="2928926" y="3643314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sp>
        <p:nvSpPr>
          <p:cNvPr id="21" name="Ellipse 20"/>
          <p:cNvSpPr/>
          <p:nvPr/>
        </p:nvSpPr>
        <p:spPr>
          <a:xfrm>
            <a:off x="6357950" y="3643314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sp>
        <p:nvSpPr>
          <p:cNvPr id="22" name="Ellipse 21"/>
          <p:cNvSpPr/>
          <p:nvPr/>
        </p:nvSpPr>
        <p:spPr>
          <a:xfrm>
            <a:off x="4643438" y="3643314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24" name="Ellipse 23"/>
          <p:cNvSpPr/>
          <p:nvPr/>
        </p:nvSpPr>
        <p:spPr>
          <a:xfrm>
            <a:off x="5286380" y="4357694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Motivations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500034" y="1084250"/>
            <a:ext cx="817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GESS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course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MATLAB</a:t>
            </a:r>
          </a:p>
          <a:p>
            <a:pPr marL="342900" indent="-342900">
              <a:buFont typeface="Arial"/>
              <a:buChar char="•"/>
            </a:pP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LaTex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Social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research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CH" sz="2400" dirty="0" smtClean="0">
                <a:latin typeface="Arial" pitchFamily="34" charset="0"/>
                <a:cs typeface="Arial" pitchFamily="34" charset="0"/>
              </a:rPr>
              <a:t>Project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Game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theory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Theoretical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Background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8176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Game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Theory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conflicts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rational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parties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Nash Equilibrium</a:t>
            </a: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Economics,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computer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science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biology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  <a:p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Evolutionary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Game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Theory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aiming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maximum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gain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Winning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matter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importance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Theoretical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Background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8248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Kelly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criterion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Optimal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fraction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maximum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output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p = 60% :  f = 20%</a:t>
            </a: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3622688"/>
            <a:ext cx="5969000" cy="166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Theoretical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Background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8104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Sequential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Investment Game</a:t>
            </a:r>
          </a:p>
          <a:p>
            <a:endParaRPr lang="de-CH" sz="24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/>
                <a:cs typeface="Arial"/>
              </a:rPr>
              <a:t>Sequence</a:t>
            </a:r>
            <a:r>
              <a:rPr lang="de-CH" sz="2400" dirty="0" smtClean="0">
                <a:latin typeface="Arial"/>
                <a:cs typeface="Arial"/>
              </a:rPr>
              <a:t> </a:t>
            </a:r>
            <a:r>
              <a:rPr lang="de-CH" sz="2400" dirty="0" err="1" smtClean="0">
                <a:latin typeface="Arial"/>
                <a:cs typeface="Arial"/>
              </a:rPr>
              <a:t>of</a:t>
            </a:r>
            <a:r>
              <a:rPr lang="de-CH" sz="2400" dirty="0" smtClean="0">
                <a:latin typeface="Arial"/>
                <a:cs typeface="Arial"/>
              </a:rPr>
              <a:t> </a:t>
            </a:r>
            <a:r>
              <a:rPr lang="de-CH" sz="2400" dirty="0" err="1" smtClean="0">
                <a:latin typeface="Arial"/>
                <a:cs typeface="Arial"/>
              </a:rPr>
              <a:t>investments</a:t>
            </a:r>
            <a:endParaRPr lang="de-CH" sz="24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/>
                <a:cs typeface="Arial"/>
              </a:rPr>
              <a:t>Maximize</a:t>
            </a:r>
            <a:r>
              <a:rPr lang="de-CH" sz="2400" dirty="0" smtClean="0">
                <a:latin typeface="Arial"/>
                <a:cs typeface="Arial"/>
              </a:rPr>
              <a:t> </a:t>
            </a:r>
            <a:r>
              <a:rPr lang="de-CH" sz="2400" dirty="0" err="1" smtClean="0">
                <a:latin typeface="Arial"/>
                <a:cs typeface="Arial"/>
              </a:rPr>
              <a:t>money</a:t>
            </a:r>
            <a:endParaRPr lang="de-CH" sz="24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/>
                <a:cs typeface="Arial"/>
              </a:rPr>
              <a:t>Game &gt; Round &gt; Turn</a:t>
            </a:r>
          </a:p>
          <a:p>
            <a:endParaRPr lang="de-CH" sz="24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/>
                <a:cs typeface="Arial"/>
              </a:rPr>
              <a:t>2 Players </a:t>
            </a:r>
            <a:r>
              <a:rPr lang="de-CH" sz="2400" dirty="0" err="1" smtClean="0">
                <a:latin typeface="Arial"/>
                <a:cs typeface="Arial"/>
              </a:rPr>
              <a:t>against</a:t>
            </a:r>
            <a:r>
              <a:rPr lang="de-CH" sz="2400" dirty="0" smtClean="0">
                <a:latin typeface="Arial"/>
                <a:cs typeface="Arial"/>
              </a:rPr>
              <a:t> House</a:t>
            </a:r>
            <a:endParaRPr lang="de-CH" sz="2400" dirty="0" smtClean="0">
              <a:latin typeface="Arial"/>
              <a:cs typeface="Arial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2011"/>
              </p:ext>
            </p:extLst>
          </p:nvPr>
        </p:nvGraphicFramePr>
        <p:xfrm>
          <a:off x="431538" y="4581128"/>
          <a:ext cx="8280924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</a:tblGrid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B =</a:t>
                      </a:r>
                      <a:r>
                        <a:rPr lang="en-US" baseline="0" dirty="0" smtClean="0"/>
                        <a:t> 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76.8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92.2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73.7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70.7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84.9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101.9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122.3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144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172.8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138.2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110.6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132.7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106.1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84.9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67.9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81.5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question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500174"/>
            <a:ext cx="78390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„Is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there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a Nash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equilibrium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our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expended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problem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?“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/>
              <a:buChar char="à"/>
            </a:pP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player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(s) have no intention to change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If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yes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How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does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it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look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like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why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?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1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Reference Matrix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pic>
        <p:nvPicPr>
          <p:cNvPr id="5" name="Picture 4" descr="plot_ref_10000_V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180"/>
            <a:ext cx="9144000" cy="44825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624" y="177281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35922" y="378439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2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285860"/>
            <a:ext cx="71849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Two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assumptions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restrictive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CH" sz="2400" dirty="0" smtClean="0">
                <a:latin typeface="Arial" pitchFamily="34" charset="0"/>
                <a:cs typeface="Arial" pitchFamily="34" charset="0"/>
              </a:rPr>
              <a:t>1.)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players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stick to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during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one round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CH" sz="2400" dirty="0" smtClean="0">
                <a:latin typeface="Arial" pitchFamily="34" charset="0"/>
                <a:cs typeface="Arial" pitchFamily="34" charset="0"/>
              </a:rPr>
              <a:t>2.)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players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New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approach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fr-CH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random</a:t>
            </a:r>
            <a:r>
              <a:rPr lang="fr-CH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strategies</a:t>
            </a:r>
            <a:endParaRPr lang="de-CH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561</Words>
  <Application>Microsoft Macintosh PowerPoint</Application>
  <PresentationFormat>On-screen Show (4:3)</PresentationFormat>
  <Paragraphs>251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zimmermannsimon_1@hotmail.com</dc:creator>
  <cp:lastModifiedBy>Fabian Keller</cp:lastModifiedBy>
  <cp:revision>56</cp:revision>
  <dcterms:created xsi:type="dcterms:W3CDTF">2014-12-15T10:26:39Z</dcterms:created>
  <dcterms:modified xsi:type="dcterms:W3CDTF">2014-12-16T11:29:51Z</dcterms:modified>
</cp:coreProperties>
</file>