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0" autoAdjust="0"/>
    <p:restoredTop sz="94660"/>
  </p:normalViewPr>
  <p:slideViewPr>
    <p:cSldViewPr>
      <p:cViewPr varScale="1">
        <p:scale>
          <a:sx n="71" d="100"/>
          <a:sy n="71" d="100"/>
        </p:scale>
        <p:origin x="-11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59AE7-0333-4A1E-82DF-84D12A6933E4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2FCD8-9965-4799-A6A4-8D42D5E35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15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第三关演示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FCD8-9965-4799-A6A4-8D42D5E353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9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FCD8-9965-4799-A6A4-8D42D5E353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6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第五关演示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FCD8-9965-4799-A6A4-8D42D5E353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03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第一关演示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FCD8-9965-4799-A6A4-8D42D5E353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2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B269-5407-4888-9939-0B555B26DBB4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7B6D-471A-4EEF-8133-52FB93A13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8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B269-5407-4888-9939-0B555B26DBB4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7B6D-471A-4EEF-8133-52FB93A13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8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B269-5407-4888-9939-0B555B26DBB4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7B6D-471A-4EEF-8133-52FB93A13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55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B269-5407-4888-9939-0B555B26DBB4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7B6D-471A-4EEF-8133-52FB93A13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14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B269-5407-4888-9939-0B555B26DBB4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7B6D-471A-4EEF-8133-52FB93A13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23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B269-5407-4888-9939-0B555B26DBB4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7B6D-471A-4EEF-8133-52FB93A13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3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B269-5407-4888-9939-0B555B26DBB4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7B6D-471A-4EEF-8133-52FB93A13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5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B269-5407-4888-9939-0B555B26DBB4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7B6D-471A-4EEF-8133-52FB93A13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4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B269-5407-4888-9939-0B555B26DBB4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7B6D-471A-4EEF-8133-52FB93A13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64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B269-5407-4888-9939-0B555B26DBB4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7B6D-471A-4EEF-8133-52FB93A13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3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B269-5407-4888-9939-0B555B26DBB4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7B6D-471A-4EEF-8133-52FB93A13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0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FB269-5407-4888-9939-0B555B26DBB4}" type="datetimeFigureOut">
              <a:rPr lang="zh-CN" altLang="en-US" smtClean="0"/>
              <a:t>2015/7/22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17B6D-471A-4EEF-8133-52FB93A13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0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Battle Ships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张倚天 曹喜萌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18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炮弹路径呈抛物线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6" idx="0"/>
          </p:cNvCxnSpPr>
          <p:nvPr/>
        </p:nvCxnSpPr>
        <p:spPr>
          <a:xfrm>
            <a:off x="790026" y="3561973"/>
            <a:ext cx="0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380312" y="5157192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778812" y="2553861"/>
            <a:ext cx="7217658" cy="3910517"/>
            <a:chOff x="672353" y="2132856"/>
            <a:chExt cx="7217658" cy="3910517"/>
          </a:xfrm>
        </p:grpSpPr>
        <p:sp>
          <p:nvSpPr>
            <p:cNvPr id="6" name="右箭头 5"/>
            <p:cNvSpPr/>
            <p:nvPr/>
          </p:nvSpPr>
          <p:spPr>
            <a:xfrm>
              <a:off x="683567" y="3284984"/>
              <a:ext cx="7206444" cy="2758389"/>
            </a:xfrm>
            <a:custGeom>
              <a:avLst/>
              <a:gdLst>
                <a:gd name="connsiteX0" fmla="*/ 0 w 7488832"/>
                <a:gd name="connsiteY0" fmla="*/ 144016 h 576064"/>
                <a:gd name="connsiteX1" fmla="*/ 7200800 w 7488832"/>
                <a:gd name="connsiteY1" fmla="*/ 144016 h 576064"/>
                <a:gd name="connsiteX2" fmla="*/ 7200800 w 7488832"/>
                <a:gd name="connsiteY2" fmla="*/ 0 h 576064"/>
                <a:gd name="connsiteX3" fmla="*/ 7488832 w 7488832"/>
                <a:gd name="connsiteY3" fmla="*/ 288032 h 576064"/>
                <a:gd name="connsiteX4" fmla="*/ 7200800 w 7488832"/>
                <a:gd name="connsiteY4" fmla="*/ 576064 h 576064"/>
                <a:gd name="connsiteX5" fmla="*/ 7200800 w 7488832"/>
                <a:gd name="connsiteY5" fmla="*/ 432048 h 576064"/>
                <a:gd name="connsiteX6" fmla="*/ 0 w 7488832"/>
                <a:gd name="connsiteY6" fmla="*/ 432048 h 576064"/>
                <a:gd name="connsiteX7" fmla="*/ 0 w 7488832"/>
                <a:gd name="connsiteY7" fmla="*/ 144016 h 576064"/>
                <a:gd name="connsiteX0" fmla="*/ 0 w 7488832"/>
                <a:gd name="connsiteY0" fmla="*/ 144016 h 3252029"/>
                <a:gd name="connsiteX1" fmla="*/ 7200800 w 7488832"/>
                <a:gd name="connsiteY1" fmla="*/ 144016 h 3252029"/>
                <a:gd name="connsiteX2" fmla="*/ 7200800 w 7488832"/>
                <a:gd name="connsiteY2" fmla="*/ 0 h 3252029"/>
                <a:gd name="connsiteX3" fmla="*/ 7488832 w 7488832"/>
                <a:gd name="connsiteY3" fmla="*/ 288032 h 3252029"/>
                <a:gd name="connsiteX4" fmla="*/ 7241141 w 7488832"/>
                <a:gd name="connsiteY4" fmla="*/ 3252029 h 3252029"/>
                <a:gd name="connsiteX5" fmla="*/ 7200800 w 7488832"/>
                <a:gd name="connsiteY5" fmla="*/ 432048 h 3252029"/>
                <a:gd name="connsiteX6" fmla="*/ 0 w 7488832"/>
                <a:gd name="connsiteY6" fmla="*/ 432048 h 3252029"/>
                <a:gd name="connsiteX7" fmla="*/ 0 w 7488832"/>
                <a:gd name="connsiteY7" fmla="*/ 144016 h 3252029"/>
                <a:gd name="connsiteX0" fmla="*/ 0 w 7488832"/>
                <a:gd name="connsiteY0" fmla="*/ 144016 h 3252029"/>
                <a:gd name="connsiteX1" fmla="*/ 7093224 w 7488832"/>
                <a:gd name="connsiteY1" fmla="*/ 2524146 h 3252029"/>
                <a:gd name="connsiteX2" fmla="*/ 7200800 w 7488832"/>
                <a:gd name="connsiteY2" fmla="*/ 0 h 3252029"/>
                <a:gd name="connsiteX3" fmla="*/ 7488832 w 7488832"/>
                <a:gd name="connsiteY3" fmla="*/ 288032 h 3252029"/>
                <a:gd name="connsiteX4" fmla="*/ 7241141 w 7488832"/>
                <a:gd name="connsiteY4" fmla="*/ 3252029 h 3252029"/>
                <a:gd name="connsiteX5" fmla="*/ 7200800 w 7488832"/>
                <a:gd name="connsiteY5" fmla="*/ 432048 h 3252029"/>
                <a:gd name="connsiteX6" fmla="*/ 0 w 7488832"/>
                <a:gd name="connsiteY6" fmla="*/ 432048 h 3252029"/>
                <a:gd name="connsiteX7" fmla="*/ 0 w 7488832"/>
                <a:gd name="connsiteY7" fmla="*/ 144016 h 3252029"/>
                <a:gd name="connsiteX0" fmla="*/ 0 w 7488832"/>
                <a:gd name="connsiteY0" fmla="*/ 144016 h 3252029"/>
                <a:gd name="connsiteX1" fmla="*/ 7093224 w 7488832"/>
                <a:gd name="connsiteY1" fmla="*/ 2524146 h 3252029"/>
                <a:gd name="connsiteX2" fmla="*/ 7200800 w 7488832"/>
                <a:gd name="connsiteY2" fmla="*/ 0 h 3252029"/>
                <a:gd name="connsiteX3" fmla="*/ 7488832 w 7488832"/>
                <a:gd name="connsiteY3" fmla="*/ 288032 h 3252029"/>
                <a:gd name="connsiteX4" fmla="*/ 7241141 w 7488832"/>
                <a:gd name="connsiteY4" fmla="*/ 3252029 h 3252029"/>
                <a:gd name="connsiteX5" fmla="*/ 6837730 w 7488832"/>
                <a:gd name="connsiteY5" fmla="*/ 2583577 h 3252029"/>
                <a:gd name="connsiteX6" fmla="*/ 0 w 7488832"/>
                <a:gd name="connsiteY6" fmla="*/ 432048 h 3252029"/>
                <a:gd name="connsiteX7" fmla="*/ 0 w 7488832"/>
                <a:gd name="connsiteY7" fmla="*/ 144016 h 3252029"/>
                <a:gd name="connsiteX0" fmla="*/ 0 w 7408149"/>
                <a:gd name="connsiteY0" fmla="*/ 144016 h 3252029"/>
                <a:gd name="connsiteX1" fmla="*/ 7093224 w 7408149"/>
                <a:gd name="connsiteY1" fmla="*/ 2524146 h 3252029"/>
                <a:gd name="connsiteX2" fmla="*/ 7200800 w 7408149"/>
                <a:gd name="connsiteY2" fmla="*/ 0 h 3252029"/>
                <a:gd name="connsiteX3" fmla="*/ 7408149 w 7408149"/>
                <a:gd name="connsiteY3" fmla="*/ 2735397 h 3252029"/>
                <a:gd name="connsiteX4" fmla="*/ 7241141 w 7408149"/>
                <a:gd name="connsiteY4" fmla="*/ 3252029 h 3252029"/>
                <a:gd name="connsiteX5" fmla="*/ 6837730 w 7408149"/>
                <a:gd name="connsiteY5" fmla="*/ 2583577 h 3252029"/>
                <a:gd name="connsiteX6" fmla="*/ 0 w 7408149"/>
                <a:gd name="connsiteY6" fmla="*/ 432048 h 3252029"/>
                <a:gd name="connsiteX7" fmla="*/ 0 w 7408149"/>
                <a:gd name="connsiteY7" fmla="*/ 144016 h 3252029"/>
                <a:gd name="connsiteX0" fmla="*/ 0 w 7408149"/>
                <a:gd name="connsiteY0" fmla="*/ 0 h 3108013"/>
                <a:gd name="connsiteX1" fmla="*/ 7093224 w 7408149"/>
                <a:gd name="connsiteY1" fmla="*/ 2380130 h 3108013"/>
                <a:gd name="connsiteX2" fmla="*/ 7214247 w 7408149"/>
                <a:gd name="connsiteY2" fmla="*/ 1819254 h 3108013"/>
                <a:gd name="connsiteX3" fmla="*/ 7408149 w 7408149"/>
                <a:gd name="connsiteY3" fmla="*/ 2591381 h 3108013"/>
                <a:gd name="connsiteX4" fmla="*/ 7241141 w 7408149"/>
                <a:gd name="connsiteY4" fmla="*/ 3108013 h 3108013"/>
                <a:gd name="connsiteX5" fmla="*/ 6837730 w 7408149"/>
                <a:gd name="connsiteY5" fmla="*/ 2439561 h 3108013"/>
                <a:gd name="connsiteX6" fmla="*/ 0 w 7408149"/>
                <a:gd name="connsiteY6" fmla="*/ 288032 h 3108013"/>
                <a:gd name="connsiteX7" fmla="*/ 0 w 7408149"/>
                <a:gd name="connsiteY7" fmla="*/ 0 h 3108013"/>
                <a:gd name="connsiteX0" fmla="*/ 0 w 7408149"/>
                <a:gd name="connsiteY0" fmla="*/ 0 h 3188695"/>
                <a:gd name="connsiteX1" fmla="*/ 7093224 w 7408149"/>
                <a:gd name="connsiteY1" fmla="*/ 2380130 h 3188695"/>
                <a:gd name="connsiteX2" fmla="*/ 7214247 w 7408149"/>
                <a:gd name="connsiteY2" fmla="*/ 1819254 h 3188695"/>
                <a:gd name="connsiteX3" fmla="*/ 7408149 w 7408149"/>
                <a:gd name="connsiteY3" fmla="*/ 2591381 h 3188695"/>
                <a:gd name="connsiteX4" fmla="*/ 7039435 w 7408149"/>
                <a:gd name="connsiteY4" fmla="*/ 3188695 h 3188695"/>
                <a:gd name="connsiteX5" fmla="*/ 6837730 w 7408149"/>
                <a:gd name="connsiteY5" fmla="*/ 2439561 h 3188695"/>
                <a:gd name="connsiteX6" fmla="*/ 0 w 7408149"/>
                <a:gd name="connsiteY6" fmla="*/ 288032 h 3188695"/>
                <a:gd name="connsiteX7" fmla="*/ 0 w 7408149"/>
                <a:gd name="connsiteY7" fmla="*/ 0 h 3188695"/>
                <a:gd name="connsiteX0" fmla="*/ 0 w 7408149"/>
                <a:gd name="connsiteY0" fmla="*/ 0 h 3188695"/>
                <a:gd name="connsiteX1" fmla="*/ 7093224 w 7408149"/>
                <a:gd name="connsiteY1" fmla="*/ 2380130 h 3188695"/>
                <a:gd name="connsiteX2" fmla="*/ 7214247 w 7408149"/>
                <a:gd name="connsiteY2" fmla="*/ 1819254 h 3188695"/>
                <a:gd name="connsiteX3" fmla="*/ 7408149 w 7408149"/>
                <a:gd name="connsiteY3" fmla="*/ 2591381 h 3188695"/>
                <a:gd name="connsiteX4" fmla="*/ 7039435 w 7408149"/>
                <a:gd name="connsiteY4" fmla="*/ 3188695 h 3188695"/>
                <a:gd name="connsiteX5" fmla="*/ 7052883 w 7408149"/>
                <a:gd name="connsiteY5" fmla="*/ 2520243 h 3188695"/>
                <a:gd name="connsiteX6" fmla="*/ 0 w 7408149"/>
                <a:gd name="connsiteY6" fmla="*/ 288032 h 3188695"/>
                <a:gd name="connsiteX7" fmla="*/ 0 w 7408149"/>
                <a:gd name="connsiteY7" fmla="*/ 0 h 3188695"/>
                <a:gd name="connsiteX0" fmla="*/ 0 w 7408149"/>
                <a:gd name="connsiteY0" fmla="*/ 0 h 3161801"/>
                <a:gd name="connsiteX1" fmla="*/ 7093224 w 7408149"/>
                <a:gd name="connsiteY1" fmla="*/ 2380130 h 3161801"/>
                <a:gd name="connsiteX2" fmla="*/ 7214247 w 7408149"/>
                <a:gd name="connsiteY2" fmla="*/ 1819254 h 3161801"/>
                <a:gd name="connsiteX3" fmla="*/ 7408149 w 7408149"/>
                <a:gd name="connsiteY3" fmla="*/ 2591381 h 3161801"/>
                <a:gd name="connsiteX4" fmla="*/ 6878070 w 7408149"/>
                <a:gd name="connsiteY4" fmla="*/ 3161801 h 3161801"/>
                <a:gd name="connsiteX5" fmla="*/ 7052883 w 7408149"/>
                <a:gd name="connsiteY5" fmla="*/ 2520243 h 3161801"/>
                <a:gd name="connsiteX6" fmla="*/ 0 w 7408149"/>
                <a:gd name="connsiteY6" fmla="*/ 288032 h 3161801"/>
                <a:gd name="connsiteX7" fmla="*/ 0 w 7408149"/>
                <a:gd name="connsiteY7" fmla="*/ 0 h 3161801"/>
                <a:gd name="connsiteX0" fmla="*/ 0 w 7408149"/>
                <a:gd name="connsiteY0" fmla="*/ 0 h 3161801"/>
                <a:gd name="connsiteX1" fmla="*/ 7093224 w 7408149"/>
                <a:gd name="connsiteY1" fmla="*/ 2380130 h 3161801"/>
                <a:gd name="connsiteX2" fmla="*/ 7120117 w 7408149"/>
                <a:gd name="connsiteY2" fmla="*/ 2141984 h 3161801"/>
                <a:gd name="connsiteX3" fmla="*/ 7408149 w 7408149"/>
                <a:gd name="connsiteY3" fmla="*/ 2591381 h 3161801"/>
                <a:gd name="connsiteX4" fmla="*/ 6878070 w 7408149"/>
                <a:gd name="connsiteY4" fmla="*/ 3161801 h 3161801"/>
                <a:gd name="connsiteX5" fmla="*/ 7052883 w 7408149"/>
                <a:gd name="connsiteY5" fmla="*/ 2520243 h 3161801"/>
                <a:gd name="connsiteX6" fmla="*/ 0 w 7408149"/>
                <a:gd name="connsiteY6" fmla="*/ 288032 h 3161801"/>
                <a:gd name="connsiteX7" fmla="*/ 0 w 7408149"/>
                <a:gd name="connsiteY7" fmla="*/ 0 h 3161801"/>
                <a:gd name="connsiteX0" fmla="*/ 0 w 7408149"/>
                <a:gd name="connsiteY0" fmla="*/ 0 h 2758389"/>
                <a:gd name="connsiteX1" fmla="*/ 7093224 w 7408149"/>
                <a:gd name="connsiteY1" fmla="*/ 2380130 h 2758389"/>
                <a:gd name="connsiteX2" fmla="*/ 7120117 w 7408149"/>
                <a:gd name="connsiteY2" fmla="*/ 2141984 h 2758389"/>
                <a:gd name="connsiteX3" fmla="*/ 7408149 w 7408149"/>
                <a:gd name="connsiteY3" fmla="*/ 2591381 h 2758389"/>
                <a:gd name="connsiteX4" fmla="*/ 6999094 w 7408149"/>
                <a:gd name="connsiteY4" fmla="*/ 2758389 h 2758389"/>
                <a:gd name="connsiteX5" fmla="*/ 7052883 w 7408149"/>
                <a:gd name="connsiteY5" fmla="*/ 2520243 h 2758389"/>
                <a:gd name="connsiteX6" fmla="*/ 0 w 7408149"/>
                <a:gd name="connsiteY6" fmla="*/ 288032 h 2758389"/>
                <a:gd name="connsiteX7" fmla="*/ 0 w 7408149"/>
                <a:gd name="connsiteY7" fmla="*/ 0 h 2758389"/>
                <a:gd name="connsiteX0" fmla="*/ 0 w 7206444"/>
                <a:gd name="connsiteY0" fmla="*/ 0 h 2758389"/>
                <a:gd name="connsiteX1" fmla="*/ 7093224 w 7206444"/>
                <a:gd name="connsiteY1" fmla="*/ 2380130 h 2758389"/>
                <a:gd name="connsiteX2" fmla="*/ 7120117 w 7206444"/>
                <a:gd name="connsiteY2" fmla="*/ 2141984 h 2758389"/>
                <a:gd name="connsiteX3" fmla="*/ 7206444 w 7206444"/>
                <a:gd name="connsiteY3" fmla="*/ 2551040 h 2758389"/>
                <a:gd name="connsiteX4" fmla="*/ 6999094 w 7206444"/>
                <a:gd name="connsiteY4" fmla="*/ 2758389 h 2758389"/>
                <a:gd name="connsiteX5" fmla="*/ 7052883 w 7206444"/>
                <a:gd name="connsiteY5" fmla="*/ 2520243 h 2758389"/>
                <a:gd name="connsiteX6" fmla="*/ 0 w 7206444"/>
                <a:gd name="connsiteY6" fmla="*/ 288032 h 2758389"/>
                <a:gd name="connsiteX7" fmla="*/ 0 w 7206444"/>
                <a:gd name="connsiteY7" fmla="*/ 0 h 2758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06444" h="2758389">
                  <a:moveTo>
                    <a:pt x="0" y="0"/>
                  </a:moveTo>
                  <a:lnTo>
                    <a:pt x="7093224" y="2380130"/>
                  </a:lnTo>
                  <a:lnTo>
                    <a:pt x="7120117" y="2141984"/>
                  </a:lnTo>
                  <a:lnTo>
                    <a:pt x="7206444" y="2551040"/>
                  </a:lnTo>
                  <a:lnTo>
                    <a:pt x="6999094" y="2758389"/>
                  </a:lnTo>
                  <a:lnTo>
                    <a:pt x="7052883" y="2520243"/>
                  </a:lnTo>
                  <a:lnTo>
                    <a:pt x="0" y="2880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187624" y="2996952"/>
              <a:ext cx="0" cy="5040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1979712" y="2708920"/>
              <a:ext cx="0" cy="100811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2987824" y="2420888"/>
              <a:ext cx="0" cy="15841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4387641" y="2132856"/>
              <a:ext cx="0" cy="237626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5436096" y="2708920"/>
              <a:ext cx="0" cy="21569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6228184" y="3787402"/>
              <a:ext cx="0" cy="13697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876256" y="4509120"/>
              <a:ext cx="0" cy="8640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任意多边形 47"/>
            <p:cNvSpPr/>
            <p:nvPr/>
          </p:nvSpPr>
          <p:spPr>
            <a:xfrm>
              <a:off x="672353" y="2143931"/>
              <a:ext cx="7032812" cy="3476940"/>
            </a:xfrm>
            <a:custGeom>
              <a:avLst/>
              <a:gdLst>
                <a:gd name="connsiteX0" fmla="*/ 0 w 7032812"/>
                <a:gd name="connsiteY0" fmla="*/ 1083363 h 3476940"/>
                <a:gd name="connsiteX1" fmla="*/ 537882 w 7032812"/>
                <a:gd name="connsiteY1" fmla="*/ 895104 h 3476940"/>
                <a:gd name="connsiteX2" fmla="*/ 1344706 w 7032812"/>
                <a:gd name="connsiteY2" fmla="*/ 585822 h 3476940"/>
                <a:gd name="connsiteX3" fmla="*/ 2326341 w 7032812"/>
                <a:gd name="connsiteY3" fmla="*/ 276540 h 3476940"/>
                <a:gd name="connsiteX4" fmla="*/ 3738282 w 7032812"/>
                <a:gd name="connsiteY4" fmla="*/ 7598 h 3476940"/>
                <a:gd name="connsiteX5" fmla="*/ 4827494 w 7032812"/>
                <a:gd name="connsiteY5" fmla="*/ 585822 h 3476940"/>
                <a:gd name="connsiteX6" fmla="*/ 5607423 w 7032812"/>
                <a:gd name="connsiteY6" fmla="*/ 1661587 h 3476940"/>
                <a:gd name="connsiteX7" fmla="*/ 6252882 w 7032812"/>
                <a:gd name="connsiteY7" fmla="*/ 2428069 h 3476940"/>
                <a:gd name="connsiteX8" fmla="*/ 7032812 w 7032812"/>
                <a:gd name="connsiteY8" fmla="*/ 3476940 h 347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32812" h="3476940">
                  <a:moveTo>
                    <a:pt x="0" y="1083363"/>
                  </a:moveTo>
                  <a:cubicBezTo>
                    <a:pt x="156882" y="1030695"/>
                    <a:pt x="313764" y="978027"/>
                    <a:pt x="537882" y="895104"/>
                  </a:cubicBezTo>
                  <a:cubicBezTo>
                    <a:pt x="762000" y="812181"/>
                    <a:pt x="1046629" y="688916"/>
                    <a:pt x="1344706" y="585822"/>
                  </a:cubicBezTo>
                  <a:cubicBezTo>
                    <a:pt x="1642783" y="482728"/>
                    <a:pt x="1927412" y="372911"/>
                    <a:pt x="2326341" y="276540"/>
                  </a:cubicBezTo>
                  <a:cubicBezTo>
                    <a:pt x="2725270" y="180169"/>
                    <a:pt x="3321423" y="-43949"/>
                    <a:pt x="3738282" y="7598"/>
                  </a:cubicBezTo>
                  <a:cubicBezTo>
                    <a:pt x="4155141" y="59145"/>
                    <a:pt x="4515971" y="310157"/>
                    <a:pt x="4827494" y="585822"/>
                  </a:cubicBezTo>
                  <a:cubicBezTo>
                    <a:pt x="5139018" y="861487"/>
                    <a:pt x="5369858" y="1354546"/>
                    <a:pt x="5607423" y="1661587"/>
                  </a:cubicBezTo>
                  <a:cubicBezTo>
                    <a:pt x="5844988" y="1968628"/>
                    <a:pt x="6015317" y="2125510"/>
                    <a:pt x="6252882" y="2428069"/>
                  </a:cubicBezTo>
                  <a:cubicBezTo>
                    <a:pt x="6490447" y="2730628"/>
                    <a:pt x="6761629" y="3103784"/>
                    <a:pt x="7032812" y="347694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46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右键的二义性</a:t>
            </a:r>
            <a:endParaRPr lang="en-US" altLang="zh-CN" dirty="0"/>
          </a:p>
          <a:p>
            <a:pPr lvl="1"/>
            <a:r>
              <a:rPr lang="zh-CN" altLang="en-US" dirty="0" smtClean="0"/>
              <a:t>利用事件冒泡机制区分</a:t>
            </a:r>
            <a:endParaRPr lang="en-US" altLang="zh-CN" dirty="0"/>
          </a:p>
          <a:p>
            <a:pPr lvl="1"/>
            <a:r>
              <a:rPr lang="zh-CN" altLang="en-US" dirty="0" smtClean="0"/>
              <a:t>对每条船的</a:t>
            </a:r>
            <a:r>
              <a:rPr lang="en-US" altLang="zh-CN" dirty="0" smtClean="0"/>
              <a:t>div</a:t>
            </a:r>
            <a:r>
              <a:rPr lang="zh-CN" altLang="en-US" dirty="0" smtClean="0"/>
              <a:t>标签和窗体标签增加监听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窗体监听内捕捉坐标进行寻路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船体监听内设定攻击目标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081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寻路机制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zh-CN" altLang="en-US" dirty="0" smtClean="0"/>
              <a:t>普通的</a:t>
            </a:r>
            <a:r>
              <a:rPr lang="en-US" altLang="zh-CN" dirty="0" smtClean="0"/>
              <a:t>A*</a:t>
            </a:r>
            <a:r>
              <a:rPr lang="zh-CN" altLang="en-US" dirty="0" smtClean="0"/>
              <a:t>算法寻路</a:t>
            </a:r>
            <a:endParaRPr lang="en-US" altLang="zh-CN" dirty="0"/>
          </a:p>
          <a:p>
            <a:pPr lvl="1"/>
            <a:r>
              <a:rPr lang="zh-CN" altLang="en-US" dirty="0" smtClean="0"/>
              <a:t>估价函数：距目标点的</a:t>
            </a:r>
            <a:r>
              <a:rPr lang="en-US" altLang="zh-CN" dirty="0" smtClean="0"/>
              <a:t>Manhattan</a:t>
            </a:r>
            <a:r>
              <a:rPr lang="zh-CN" altLang="en-US" dirty="0" smtClean="0"/>
              <a:t>距离</a:t>
            </a:r>
            <a:r>
              <a:rPr lang="en-US" altLang="zh-CN" dirty="0" smtClean="0"/>
              <a:t>/</a:t>
            </a:r>
            <a:r>
              <a:rPr lang="zh-CN" altLang="en-US" dirty="0" smtClean="0"/>
              <a:t>移动速度</a:t>
            </a:r>
            <a:endParaRPr lang="en-US" altLang="zh-CN" dirty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AI</a:t>
            </a:r>
            <a:r>
              <a:rPr lang="zh-CN" altLang="en-US" dirty="0" smtClean="0"/>
              <a:t>和玩家会不断的进行寻路操作，给出完整路径严重</a:t>
            </a:r>
            <a:r>
              <a:rPr lang="zh-CN" altLang="en-US" sz="3600" dirty="0" smtClean="0"/>
              <a:t>浪费计算</a:t>
            </a:r>
            <a:endParaRPr lang="en-US" altLang="zh-CN" sz="3600" dirty="0" smtClean="0"/>
          </a:p>
          <a:p>
            <a:pPr lvl="1"/>
            <a:r>
              <a:rPr lang="zh-CN" altLang="en-US" sz="3200" dirty="0" smtClean="0"/>
              <a:t>万一算不完就会造成严重的拥</a:t>
            </a:r>
            <a:r>
              <a:rPr lang="zh-CN" altLang="en-US" dirty="0" smtClean="0"/>
              <a:t>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最多扩展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每帧时间</a:t>
            </a:r>
            <a:r>
              <a:rPr lang="en-US" altLang="zh-CN" dirty="0" smtClean="0"/>
              <a:t>) * 50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zh-CN" altLang="en-US" dirty="0" smtClean="0"/>
              <a:t>不过嘛，最后的效果就是五毛特效。。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536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碰撞检测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美工表示图是直接贴上去的，所以不能</a:t>
            </a:r>
            <a:r>
              <a:rPr lang="zh-CN" altLang="en-US" dirty="0"/>
              <a:t>重叠</a:t>
            </a:r>
            <a:endParaRPr lang="en-US" altLang="zh-CN" dirty="0" smtClean="0"/>
          </a:p>
          <a:p>
            <a:r>
              <a:rPr lang="zh-CN" altLang="en-US" dirty="0" smtClean="0"/>
              <a:t>保持必要的距离才能产生美。。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对每条船增加一个比较大的体积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由于寻路不是实时的必须检测可能的碰撞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在每回合执行之前检查所有的</a:t>
            </a:r>
            <a:r>
              <a:rPr lang="en-US" altLang="zh-CN" dirty="0" smtClean="0"/>
              <a:t>move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若两者的</a:t>
            </a:r>
            <a:r>
              <a:rPr lang="en-US" altLang="zh-CN" dirty="0" smtClean="0"/>
              <a:t>move</a:t>
            </a:r>
            <a:r>
              <a:rPr lang="zh-CN" altLang="en-US" dirty="0" smtClean="0"/>
              <a:t>产生碰撞：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若使对方静止之后仍然产生碰撞，则当前移动无效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执行有效的</a:t>
            </a:r>
            <a:r>
              <a:rPr lang="en-US" altLang="zh-CN" dirty="0" smtClean="0"/>
              <a:t>move</a:t>
            </a:r>
            <a:r>
              <a:rPr lang="zh-CN" altLang="en-US" dirty="0" smtClean="0"/>
              <a:t>操作，被静止的船只重新寻路</a:t>
            </a:r>
            <a:endParaRPr lang="en-US" altLang="zh-CN" dirty="0" smtClean="0"/>
          </a:p>
          <a:p>
            <a:r>
              <a:rPr lang="zh-CN" altLang="en-US" dirty="0" smtClean="0"/>
              <a:t>不过由于五毛寻路他变成了五毛检测。。。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400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总结下来其实就是说。。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324528" cy="4525963"/>
          </a:xfrm>
        </p:spPr>
        <p:txBody>
          <a:bodyPr/>
          <a:lstStyle/>
          <a:p>
            <a:r>
              <a:rPr lang="zh-CN" altLang="en-US" dirty="0" smtClean="0"/>
              <a:t>控制</a:t>
            </a:r>
            <a:r>
              <a:rPr lang="en-US" altLang="zh-CN" dirty="0" smtClean="0"/>
              <a:t>3</a:t>
            </a:r>
            <a:r>
              <a:rPr lang="zh-CN" altLang="en-US" dirty="0" smtClean="0"/>
              <a:t>艘战舰与敌方舰队进行激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wu</a:t>
            </a:r>
            <a:r>
              <a:rPr lang="en-US" altLang="zh-CN" dirty="0" smtClean="0"/>
              <a:t>)</a:t>
            </a:r>
            <a:r>
              <a:rPr lang="zh-CN" altLang="en-US" dirty="0" smtClean="0"/>
              <a:t>烈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liao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的战斗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个不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yi</a:t>
            </a:r>
            <a:r>
              <a:rPr lang="en-US" altLang="zh-CN" dirty="0" smtClean="0"/>
              <a:t>)</a:t>
            </a:r>
            <a:r>
              <a:rPr lang="zh-CN" altLang="en-US" dirty="0" smtClean="0"/>
              <a:t>同</a:t>
            </a:r>
            <a:r>
              <a:rPr lang="en-US" altLang="zh-CN" dirty="0" smtClean="0"/>
              <a:t>(yang)</a:t>
            </a:r>
            <a:r>
              <a:rPr lang="zh-CN" altLang="en-US" dirty="0" smtClean="0"/>
              <a:t>的关卡</a:t>
            </a:r>
            <a:endParaRPr lang="en-US" altLang="zh-CN" dirty="0" smtClean="0"/>
          </a:p>
          <a:p>
            <a:r>
              <a:rPr lang="zh-CN" altLang="en-US" dirty="0" smtClean="0"/>
              <a:t>键鼠操作萌萌哒</a:t>
            </a:r>
            <a:endParaRPr lang="en-US" altLang="zh-CN" dirty="0" smtClean="0"/>
          </a:p>
          <a:p>
            <a:r>
              <a:rPr lang="zh-CN" altLang="en-US" dirty="0"/>
              <a:t>愉快</a:t>
            </a:r>
            <a:r>
              <a:rPr lang="zh-CN" altLang="en-US" dirty="0" smtClean="0"/>
              <a:t>的特效和五毛</a:t>
            </a:r>
            <a:r>
              <a:rPr lang="en-US" altLang="zh-CN" dirty="0"/>
              <a:t>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26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83368" y="908720"/>
            <a:ext cx="922736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         这是一款真正的即时战略类游戏</a:t>
            </a:r>
            <a:r>
              <a:rPr lang="zh-CN" altLang="en-US" dirty="0"/>
              <a:t>，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        在浩瀚的海面上，你率领你的部队与敌人战斗！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        你可以利用机智的走位吸引敌人，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也可以利用集中的火力击败强大的对手；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简单的操作会让你爱不释手，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五毛的特技会让你心潮澎湃，</a:t>
            </a:r>
            <a:r>
              <a:rPr lang="en-US" altLang="zh-CN" dirty="0" smtClean="0"/>
              <a:t>Battleships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一起来战斗！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61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让我们先来感受一下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6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鼠标单击选中己方船只后，右键单击进行移动或射击</a:t>
            </a:r>
            <a:endParaRPr lang="en-US" altLang="zh-CN" dirty="0" smtClean="0"/>
          </a:p>
          <a:p>
            <a:r>
              <a:rPr lang="zh-CN" altLang="en-US" dirty="0" smtClean="0"/>
              <a:t>数字键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可以辅助选中操作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5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</a:t>
            </a:r>
            <a:r>
              <a:rPr lang="zh-CN" altLang="en-US" dirty="0" smtClean="0"/>
              <a:t>回合对每一条船执行指令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Stop</a:t>
            </a:r>
            <a:r>
              <a:rPr lang="zh-CN" altLang="en-US" dirty="0" smtClean="0"/>
              <a:t>停止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Moveto</a:t>
            </a:r>
            <a:r>
              <a:rPr lang="zh-CN" altLang="en-US" dirty="0" smtClean="0"/>
              <a:t>移动或转动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Shoot</a:t>
            </a:r>
            <a:r>
              <a:rPr lang="zh-CN" altLang="en-US" dirty="0" smtClean="0"/>
              <a:t>射击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根据当前状态计算下一条指令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每秒进行</a:t>
            </a:r>
            <a:r>
              <a:rPr lang="en-US" altLang="zh-CN" dirty="0" smtClean="0"/>
              <a:t>10</a:t>
            </a:r>
            <a:r>
              <a:rPr lang="zh-CN" altLang="en-US" dirty="0" smtClean="0"/>
              <a:t>回合产生即时战斗感觉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(fps:</a:t>
            </a:r>
            <a:r>
              <a:rPr lang="zh-CN" altLang="en-US" dirty="0" smtClean="0"/>
              <a:t>都是你寻路写的太渣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866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船只的方向设定</a:t>
            </a:r>
            <a:endParaRPr lang="en-US" altLang="zh-CN" dirty="0" smtClean="0"/>
          </a:p>
          <a:p>
            <a:r>
              <a:rPr lang="en-US" altLang="zh-CN" dirty="0" smtClean="0"/>
              <a:t>24</a:t>
            </a:r>
            <a:r>
              <a:rPr lang="zh-CN" altLang="en-US" dirty="0" smtClean="0"/>
              <a:t>个可选方向：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35349"/>
            <a:ext cx="1587302" cy="158730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564904"/>
            <a:ext cx="1587302" cy="158730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94" y="2635349"/>
            <a:ext cx="1587302" cy="158730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17676"/>
            <a:ext cx="1587302" cy="158730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538881"/>
            <a:ext cx="1587302" cy="1587302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986" y="2526305"/>
            <a:ext cx="1587302" cy="158730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97" y="3896235"/>
            <a:ext cx="1587302" cy="158730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01" y="3871918"/>
            <a:ext cx="1587302" cy="158730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720" y="3896235"/>
            <a:ext cx="1587302" cy="158730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841" y="4009873"/>
            <a:ext cx="1587302" cy="158730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0" y="5208488"/>
            <a:ext cx="1587302" cy="1587302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071" y="5269435"/>
            <a:ext cx="1587302" cy="158730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886" y="5269435"/>
            <a:ext cx="1587302" cy="158730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826" y="5431074"/>
            <a:ext cx="1587302" cy="158730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88" y="5295077"/>
            <a:ext cx="1587302" cy="15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射击受船只方向影响：侧舷炮击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971600" y="2132856"/>
            <a:ext cx="7056784" cy="3827972"/>
            <a:chOff x="971600" y="2132856"/>
            <a:chExt cx="7056784" cy="3827972"/>
          </a:xfrm>
        </p:grpSpPr>
        <p:sp>
          <p:nvSpPr>
            <p:cNvPr id="5" name="下箭头 4"/>
            <p:cNvSpPr/>
            <p:nvPr/>
          </p:nvSpPr>
          <p:spPr>
            <a:xfrm>
              <a:off x="4211960" y="2852936"/>
              <a:ext cx="1008112" cy="2808312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436096" y="2132856"/>
              <a:ext cx="2592288" cy="3672408"/>
              <a:chOff x="5436096" y="2132856"/>
              <a:chExt cx="2592288" cy="3672408"/>
            </a:xfrm>
          </p:grpSpPr>
          <p:sp>
            <p:nvSpPr>
              <p:cNvPr id="9" name="环形箭头 8"/>
              <p:cNvSpPr/>
              <p:nvPr/>
            </p:nvSpPr>
            <p:spPr>
              <a:xfrm>
                <a:off x="5580112" y="3134036"/>
                <a:ext cx="1584176" cy="1584176"/>
              </a:xfrm>
              <a:prstGeom prst="circularArrow">
                <a:avLst>
                  <a:gd name="adj1" fmla="val 10653"/>
                  <a:gd name="adj2" fmla="val 1630270"/>
                  <a:gd name="adj3" fmla="val 5944506"/>
                  <a:gd name="adj4" fmla="val 14424428"/>
                  <a:gd name="adj5" fmla="val 18525"/>
                </a:avLst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直接箭头连接符 12"/>
              <p:cNvCxnSpPr/>
              <p:nvPr/>
            </p:nvCxnSpPr>
            <p:spPr>
              <a:xfrm flipV="1">
                <a:off x="5436096" y="2132856"/>
                <a:ext cx="2160240" cy="12961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5580112" y="4718212"/>
                <a:ext cx="2448272" cy="108705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71600" y="2132856"/>
              <a:ext cx="2755164" cy="38279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973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射击受船只方向影响：船首炮击</a:t>
            </a:r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55576" y="2132856"/>
            <a:ext cx="5862759" cy="3827972"/>
            <a:chOff x="755576" y="2132856"/>
            <a:chExt cx="5862759" cy="3827972"/>
          </a:xfrm>
        </p:grpSpPr>
        <p:sp>
          <p:nvSpPr>
            <p:cNvPr id="4" name="右箭头 3"/>
            <p:cNvSpPr/>
            <p:nvPr/>
          </p:nvSpPr>
          <p:spPr>
            <a:xfrm>
              <a:off x="755576" y="3645024"/>
              <a:ext cx="3096344" cy="1152128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3171" y="2132856"/>
              <a:ext cx="2755164" cy="38279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18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446</Words>
  <Application>Microsoft Office PowerPoint</Application>
  <PresentationFormat>全屏显示(4:3)</PresentationFormat>
  <Paragraphs>69</Paragraphs>
  <Slides>13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Battle Ships</vt:lpstr>
      <vt:lpstr>总结下来其实就是说。。</vt:lpstr>
      <vt:lpstr>PowerPoint 演示文稿</vt:lpstr>
      <vt:lpstr>让我们先来感受一下~</vt:lpstr>
      <vt:lpstr>游戏操作</vt:lpstr>
      <vt:lpstr>游戏框架</vt:lpstr>
      <vt:lpstr>游戏特点</vt:lpstr>
      <vt:lpstr>游戏特点</vt:lpstr>
      <vt:lpstr>游戏特点</vt:lpstr>
      <vt:lpstr>游戏特点</vt:lpstr>
      <vt:lpstr>监听操作</vt:lpstr>
      <vt:lpstr>寻路机制</vt:lpstr>
      <vt:lpstr>碰撞检测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Ships</dc:title>
  <dc:creator>SimonCao</dc:creator>
  <cp:lastModifiedBy>SimonCao</cp:lastModifiedBy>
  <cp:revision>12</cp:revision>
  <dcterms:created xsi:type="dcterms:W3CDTF">2015-07-21T19:19:46Z</dcterms:created>
  <dcterms:modified xsi:type="dcterms:W3CDTF">2015-07-21T20:59:54Z</dcterms:modified>
</cp:coreProperties>
</file>