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1" r:id="rId6"/>
    <p:sldId id="260" r:id="rId7"/>
    <p:sldId id="266" r:id="rId8"/>
    <p:sldId id="265" r:id="rId9"/>
    <p:sldId id="264" r:id="rId10"/>
    <p:sldId id="259" r:id="rId11"/>
    <p:sldId id="262" r:id="rId12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6C2-D0BC-49EB-94EF-7B96FFB020C1}">
  <a:tblStyle styleId="{724E76C2-D0BC-49EB-94EF-7B96FFB02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4151" autoAdjust="0"/>
  </p:normalViewPr>
  <p:slideViewPr>
    <p:cSldViewPr snapToGrid="0">
      <p:cViewPr varScale="1">
        <p:scale>
          <a:sx n="63" d="100"/>
          <a:sy n="63" d="100"/>
        </p:scale>
        <p:origin x="15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4662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92715c68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4662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92715c68a5_0_4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g92715c68a5_0_41:notes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 sz="1400" u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3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Aggiungere foto?</a:t>
            </a:r>
            <a:endParaRPr dirty="0"/>
          </a:p>
        </p:txBody>
      </p:sp>
      <p:sp>
        <p:nvSpPr>
          <p:cNvPr id="25" name="Google Shape;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4662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  <a:p>
            <a:r>
              <a:rPr lang="it-IT" dirty="0"/>
              <a:t>Qui bisogna anticipare la questione del SOBP e del fatto che per esempio quello dei protoni è pari a 2.5 mm.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3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4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5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05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6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4">
            <a:extLst>
              <a:ext uri="{FF2B5EF4-FFF2-40B4-BE49-F238E27FC236}">
                <a16:creationId xmlns:a16="http://schemas.microsoft.com/office/drawing/2014/main" id="{7721C231-12AD-4547-3DA9-75BFCEFFDA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33280" y="2095244"/>
            <a:ext cx="8397875" cy="1946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manSerif" panose="02000603060000020004" pitchFamily="2" charset="0"/>
                <a:ea typeface="Arial"/>
                <a:cs typeface="Arial" panose="020B0604020202020204" pitchFamily="34" charset="0"/>
                <a:sym typeface="Arial"/>
              </a:rPr>
              <a:t>IDENTIFICAZIONE DEI FRAMMENTI NUCLEARI PRODOTTI IN EVENTI SIMULATI ALL’ESPERIMENTO FOOT</a:t>
            </a:r>
          </a:p>
        </p:txBody>
      </p:sp>
      <p:sp>
        <p:nvSpPr>
          <p:cNvPr id="9" name="Google Shape;20;p4">
            <a:extLst>
              <a:ext uri="{FF2B5EF4-FFF2-40B4-BE49-F238E27FC236}">
                <a16:creationId xmlns:a16="http://schemas.microsoft.com/office/drawing/2014/main" id="{61C66C22-B9C8-92FB-9394-324884D39761}"/>
              </a:ext>
            </a:extLst>
          </p:cNvPr>
          <p:cNvSpPr txBox="1"/>
          <p:nvPr userDrawn="1"/>
        </p:nvSpPr>
        <p:spPr>
          <a:xfrm>
            <a:off x="2330228" y="5935752"/>
            <a:ext cx="7772400" cy="68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Anno Accademico 2023/2024</a:t>
            </a:r>
          </a:p>
          <a:p>
            <a:pPr algn="ctr">
              <a:spcBef>
                <a:spcPts val="600"/>
              </a:spcBef>
            </a:pPr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26/07/2024</a:t>
            </a:r>
          </a:p>
        </p:txBody>
      </p:sp>
      <p:sp>
        <p:nvSpPr>
          <p:cNvPr id="10" name="Google Shape;21;p4">
            <a:extLst>
              <a:ext uri="{FF2B5EF4-FFF2-40B4-BE49-F238E27FC236}">
                <a16:creationId xmlns:a16="http://schemas.microsoft.com/office/drawing/2014/main" id="{9ABA280F-9470-869A-3FC5-EDE91DA53B2F}"/>
              </a:ext>
            </a:extLst>
          </p:cNvPr>
          <p:cNvSpPr txBox="1"/>
          <p:nvPr userDrawn="1"/>
        </p:nvSpPr>
        <p:spPr>
          <a:xfrm>
            <a:off x="2209799" y="0"/>
            <a:ext cx="7772400" cy="79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cap="small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Alma Mater Studiorum ∙ </a:t>
            </a:r>
            <a:r>
              <a:rPr lang="it-IT" sz="2400" cap="small" noProof="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Università</a:t>
            </a:r>
            <a:r>
              <a:rPr lang="en-US" sz="2400" cap="small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di Bologna</a:t>
            </a:r>
            <a:endParaRPr sz="2400" cap="small" dirty="0">
              <a:solidFill>
                <a:schemeClr val="tx1"/>
              </a:solidFill>
              <a:latin typeface="RomanSerif" panose="02000603060000020004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1" name="Google Shape;22;p4">
            <a:extLst>
              <a:ext uri="{FF2B5EF4-FFF2-40B4-BE49-F238E27FC236}">
                <a16:creationId xmlns:a16="http://schemas.microsoft.com/office/drawing/2014/main" id="{6FDBE8ED-9AE8-004E-3B43-FDA0ED5370A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78552421"/>
              </p:ext>
            </p:extLst>
          </p:nvPr>
        </p:nvGraphicFramePr>
        <p:xfrm>
          <a:off x="2209796" y="4243124"/>
          <a:ext cx="8244844" cy="1478250"/>
        </p:xfrm>
        <a:graphic>
          <a:graphicData uri="http://schemas.openxmlformats.org/drawingml/2006/table">
            <a:tbl>
              <a:tblPr>
                <a:noFill/>
                <a:tableStyleId>{724E76C2-D0BC-49EB-94EF-7B96FFB020C1}</a:tableStyleId>
              </a:tblPr>
              <a:tblGrid>
                <a:gridCol w="534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46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Relatore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RomanSerif" panose="02000603060000020004" pitchFamily="2" charset="0"/>
                        </a:rPr>
                        <a:t>Prof. Mauro Villa</a:t>
                      </a: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Correlatore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Dott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. Roberto Zarrella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dirty="0">
                          <a:latin typeface="RomanSerif" panose="02000603060000020004" pitchFamily="2" charset="0"/>
                        </a:rPr>
                        <a:t>Presentata da: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RomanSerif" panose="02000603060000020004" pitchFamily="2" charset="0"/>
                        </a:rPr>
                        <a:t>Simone Pasquini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21;p4">
            <a:extLst>
              <a:ext uri="{FF2B5EF4-FFF2-40B4-BE49-F238E27FC236}">
                <a16:creationId xmlns:a16="http://schemas.microsoft.com/office/drawing/2014/main" id="{8DF5F02F-DE88-0DFC-9031-226943D75D49}"/>
              </a:ext>
            </a:extLst>
          </p:cNvPr>
          <p:cNvSpPr txBox="1"/>
          <p:nvPr userDrawn="1"/>
        </p:nvSpPr>
        <p:spPr>
          <a:xfrm>
            <a:off x="2209797" y="922248"/>
            <a:ext cx="7772399" cy="97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Scuola</a:t>
            </a:r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di </a:t>
            </a:r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Scienze</a:t>
            </a:r>
          </a:p>
          <a:p>
            <a:pPr algn="ctr"/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Dipartimento</a:t>
            </a:r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di </a:t>
            </a:r>
            <a:r>
              <a:rPr lang="it-IT" sz="1800" noProof="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Fisica</a:t>
            </a:r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e </a:t>
            </a:r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Astronomia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Corso di </a:t>
            </a:r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Laurea</a:t>
            </a:r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in </a:t>
            </a:r>
            <a:r>
              <a:rPr lang="it-IT" sz="1800" noProof="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Fisica</a:t>
            </a:r>
          </a:p>
        </p:txBody>
      </p:sp>
    </p:spTree>
    <p:extLst>
      <p:ext uri="{BB962C8B-B14F-4D97-AF65-F5344CB8AC3E}">
        <p14:creationId xmlns:p14="http://schemas.microsoft.com/office/powerpoint/2010/main" val="40868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36BDA-D6F3-F1D9-7EE0-CD66F1DA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C1904-63B8-EC7B-54CA-5F8FD8A2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7E8B62-1D24-EDA0-853D-58633895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D71A67-3E6A-BA7E-B90B-40E3CB34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8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47CFB2-200B-3EEE-ED62-0F2F4A26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594F25-B427-61F4-8E6A-2A9F079B8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6356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982A9C-3733-03FB-F60F-F8E32143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6356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7555109-5D8C-5686-BB25-61BCC38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7AD2CDC3-93EE-6E85-A95E-73F8CEBB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028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60C8D-1502-D459-7454-78588E80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773722"/>
          </a:xfrm>
        </p:spPr>
        <p:txBody>
          <a:bodyPr/>
          <a:lstStyle>
            <a:lvl1pPr>
              <a:defRPr b="1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9250A8-4737-E7EA-8E3A-1A128A41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1078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B6608A-EEBF-4FA4-D8D4-A01428000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34698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AFA44B-8E78-DE4A-3911-0A9548E1F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812" y="131078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FA7A5F-D202-8392-01CB-18F6938FB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6812" y="2134698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1B7FA3C-85DF-32D5-F5C4-3EEACE17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4474C78-3E00-006C-8AB4-1F8A04E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123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B4A67-E5E5-3279-FFB4-ACB53EC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57A465F-B05D-F0CC-42B1-6C82BC9B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943274E-EB3D-6C72-2210-4099DA9A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D12B94-4CC8-B2DA-94A6-EBF5EFA9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B94201-ED55-0C49-8C99-2425285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02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47BFF-F06F-AE34-B0AD-39463C78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30691D-01F2-3D34-C3A7-F39CAD0D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EFC5F-9FE5-35C2-C928-5085E478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58BB-6B88-4B1E-B06A-F69043ED6860}" type="datetime1">
              <a:rPr lang="it-IT" smtClean="0"/>
              <a:t>14/07/2024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3028D0-8ADD-304B-15CE-03FA17B2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Alma Mater Studiorum - Università di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42F1C9-E2DC-E92C-94BE-4E8424B6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02C5D68-0303-80BC-D052-25307E2D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1598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049CF2-DA85-224D-D351-C23469C3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BC4058-819C-A4B9-5706-A278E345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2C2A2987-FBF4-FFE4-9EC2-36A3DEAB7306}"/>
              </a:ext>
            </a:extLst>
          </p:cNvPr>
          <p:cNvSpPr txBox="1">
            <a:spLocks/>
          </p:cNvSpPr>
          <p:nvPr userDrawn="1"/>
        </p:nvSpPr>
        <p:spPr>
          <a:xfrm>
            <a:off x="838200" y="0"/>
            <a:ext cx="10515600" cy="76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it-IT" b="1" dirty="0"/>
              <a:t>Fare clic per modificare lo stile del titolo dello schema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90BBF205-3290-11D7-4BD0-7D26361E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3D9FF1E-57D0-8AA2-B95E-AAD6EE05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20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enco" type="obj">
  <p:cSld name="Elenc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36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94066F-615F-4A13-0B97-AF01721A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53FF28-F6EE-8AF8-0557-0AD8BAF7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6943"/>
            <a:ext cx="10515600" cy="505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48466-4A8E-47A9-65E9-C56977097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+mj-lt"/>
              </a:defRPr>
            </a:lvl1pPr>
          </a:lstStyle>
          <a:p>
            <a:fld id="{04C1E1D0-5BC5-45EF-A498-5D258D9BE9AC}" type="datetime1">
              <a:rPr lang="it-IT" smtClean="0"/>
              <a:t>14/07/2024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57B8AC-007A-A96D-658E-0F6D60736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+mj-lt"/>
              </a:defRPr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DFD2F-00CE-9D8E-79B6-58CD34D07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+mj-lt"/>
              </a:defRPr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Google Shape;10;p1">
            <a:extLst>
              <a:ext uri="{FF2B5EF4-FFF2-40B4-BE49-F238E27FC236}">
                <a16:creationId xmlns:a16="http://schemas.microsoft.com/office/drawing/2014/main" id="{C6B0C1FA-B42D-8BE1-01FB-955CA73C21A5}"/>
              </a:ext>
            </a:extLst>
          </p:cNvPr>
          <p:cNvCxnSpPr>
            <a:cxnSpLocks/>
          </p:cNvCxnSpPr>
          <p:nvPr userDrawn="1"/>
        </p:nvCxnSpPr>
        <p:spPr>
          <a:xfrm>
            <a:off x="-859" y="776925"/>
            <a:ext cx="12192859" cy="0"/>
          </a:xfrm>
          <a:prstGeom prst="straightConnector1">
            <a:avLst/>
          </a:prstGeom>
          <a:noFill/>
          <a:ln w="19050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11;p1">
            <a:extLst>
              <a:ext uri="{FF2B5EF4-FFF2-40B4-BE49-F238E27FC236}">
                <a16:creationId xmlns:a16="http://schemas.microsoft.com/office/drawing/2014/main" id="{1D1A3966-840A-E4F2-9D77-E288E7931A58}"/>
              </a:ext>
            </a:extLst>
          </p:cNvPr>
          <p:cNvSpPr/>
          <p:nvPr userDrawn="1"/>
        </p:nvSpPr>
        <p:spPr>
          <a:xfrm>
            <a:off x="0" y="0"/>
            <a:ext cx="144000" cy="767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9247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3" r:id="rId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 idx="4294967295"/>
          </p:nvPr>
        </p:nvSpPr>
        <p:spPr>
          <a:xfrm>
            <a:off x="1417156" y="2095243"/>
            <a:ext cx="9357675" cy="1946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manSerif" panose="02000603060000020004" pitchFamily="2" charset="0"/>
                <a:ea typeface="Arial"/>
                <a:cs typeface="Arial" panose="020B0604020202020204" pitchFamily="34" charset="0"/>
                <a:sym typeface="Arial"/>
              </a:rPr>
              <a:t>IDENTIFICAZIONE DEI FRAMMENTI NUCLEARI PRODOTTI IN EVENTI SIMULATI ALL’ESPERIMENTO FOOT</a:t>
            </a:r>
          </a:p>
        </p:txBody>
      </p:sp>
      <p:graphicFrame>
        <p:nvGraphicFramePr>
          <p:cNvPr id="22" name="Google Shape;22;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55914"/>
              </p:ext>
            </p:extLst>
          </p:nvPr>
        </p:nvGraphicFramePr>
        <p:xfrm>
          <a:off x="1417156" y="4382004"/>
          <a:ext cx="10058564" cy="1478250"/>
        </p:xfrm>
        <a:graphic>
          <a:graphicData uri="http://schemas.openxmlformats.org/drawingml/2006/table">
            <a:tbl>
              <a:tblPr>
                <a:noFill/>
                <a:tableStyleId>{724E76C2-D0BC-49EB-94EF-7B96FFB020C1}</a:tableStyleId>
              </a:tblPr>
              <a:tblGrid>
                <a:gridCol w="6519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46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Relatore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RomanSerif" panose="02000603060000020004" pitchFamily="2" charset="0"/>
                        </a:rPr>
                        <a:t>Prof. Mauro Villa</a:t>
                      </a: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Correlatore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Dott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. Roberto Zarrella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dirty="0">
                          <a:latin typeface="RomanSerif" panose="02000603060000020004" pitchFamily="2" charset="0"/>
                        </a:rPr>
                        <a:t>Presentata da: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RomanSerif" panose="02000603060000020004" pitchFamily="2" charset="0"/>
                        </a:rPr>
                        <a:t>Simone Pasquini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21;p4"/>
          <p:cNvSpPr txBox="1"/>
          <p:nvPr/>
        </p:nvSpPr>
        <p:spPr>
          <a:xfrm>
            <a:off x="0" y="0"/>
            <a:ext cx="12191999" cy="79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Alma Mater </a:t>
            </a:r>
            <a:r>
              <a:rPr lang="it-IT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Studiorum</a:t>
            </a:r>
            <a:r>
              <a:rPr lang="en-US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 ∙ </a:t>
            </a:r>
            <a:r>
              <a:rPr lang="it-IT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Università</a:t>
            </a:r>
            <a:r>
              <a:rPr lang="en-US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 di Bologna</a:t>
            </a:r>
            <a:endParaRPr sz="2400" cap="small" dirty="0">
              <a:latin typeface="RomanSerif" panose="02000603060000020004" pitchFamily="2" charset="0"/>
              <a:cs typeface="Arial" panose="020B0604020202020204" pitchFamily="34" charset="0"/>
            </a:endParaRPr>
          </a:p>
        </p:txBody>
      </p:sp>
      <p:sp>
        <p:nvSpPr>
          <p:cNvPr id="2" name="Google Shape;21;p4">
            <a:extLst>
              <a:ext uri="{FF2B5EF4-FFF2-40B4-BE49-F238E27FC236}">
                <a16:creationId xmlns:a16="http://schemas.microsoft.com/office/drawing/2014/main" id="{0CF96967-AA7E-CC74-4839-F0A33AD294D2}"/>
              </a:ext>
            </a:extLst>
          </p:cNvPr>
          <p:cNvSpPr txBox="1"/>
          <p:nvPr/>
        </p:nvSpPr>
        <p:spPr>
          <a:xfrm>
            <a:off x="0" y="794347"/>
            <a:ext cx="12191999" cy="97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Scuola</a:t>
            </a:r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 di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Scienze</a:t>
            </a:r>
          </a:p>
          <a:p>
            <a:pPr algn="ctr"/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Dipartimento</a:t>
            </a:r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 di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Fisica</a:t>
            </a:r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 e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Astronomia</a:t>
            </a:r>
          </a:p>
          <a:p>
            <a:pPr algn="ctr"/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Corso di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Laurea</a:t>
            </a:r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 in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Fisica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1417156" y="5980307"/>
            <a:ext cx="9357675" cy="76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600" dirty="0">
                <a:solidFill>
                  <a:schemeClr val="dk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Anno Accademico 2023/2024</a:t>
            </a:r>
          </a:p>
          <a:p>
            <a:pPr algn="ctr">
              <a:spcBef>
                <a:spcPts val="600"/>
              </a:spcBef>
            </a:pPr>
            <a:r>
              <a:rPr lang="it-IT" sz="1600" dirty="0">
                <a:solidFill>
                  <a:schemeClr val="dk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26/07/2024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Storia dell’adroterapia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10515600" cy="1106488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L’adroterapia è una tecnica di cura oncologica che sfrutta il rilascio di energia delle particelle adroniche (protoni, neutroni e ioni) per arrecare danni al DNA delle cellule tumorali.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9B334CF-3E85-D196-CF64-9709BEE40F10}"/>
              </a:ext>
            </a:extLst>
          </p:cNvPr>
          <p:cNvSpPr txBox="1">
            <a:spLocks/>
          </p:cNvSpPr>
          <p:nvPr/>
        </p:nvSpPr>
        <p:spPr>
          <a:xfrm>
            <a:off x="838200" y="2133600"/>
            <a:ext cx="3825240" cy="420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2400" dirty="0"/>
              <a:t>I suoi punti di forza sono:</a:t>
            </a:r>
          </a:p>
          <a:p>
            <a:pPr lvl="1" algn="just">
              <a:lnSpc>
                <a:spcPct val="120000"/>
              </a:lnSpc>
            </a:pPr>
            <a:r>
              <a:rPr lang="it-IT" sz="2000" dirty="0"/>
              <a:t>la capacità degli adroni di rilasciare la maggior parte della loro energia in una regione limitata (picco di Bragg);</a:t>
            </a:r>
          </a:p>
          <a:p>
            <a:pPr lvl="1" algn="just">
              <a:lnSpc>
                <a:spcPct val="120000"/>
              </a:lnSpc>
            </a:pPr>
            <a:r>
              <a:rPr lang="it-IT" sz="2000" dirty="0"/>
              <a:t>la possibilità di fissare il punto di massimo rilascio modificando l’energia del fascio.</a:t>
            </a:r>
          </a:p>
        </p:txBody>
      </p:sp>
      <p:pic>
        <p:nvPicPr>
          <p:cNvPr id="24" name="Immagine 23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407BA5DA-20FE-E413-B866-9F01026C2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13" y="1937190"/>
            <a:ext cx="6291814" cy="407511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EA7A7E-72F4-58AA-9393-B0771641305C}"/>
              </a:ext>
            </a:extLst>
          </p:cNvPr>
          <p:cNvSpPr txBox="1"/>
          <p:nvPr/>
        </p:nvSpPr>
        <p:spPr>
          <a:xfrm>
            <a:off x="4862713" y="6013667"/>
            <a:ext cx="629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Rilascio di dose relativa in funzione della profondità del tessuto per fotoni, elettroni, ioni carbonio e protoni (normalizzati allo stesso massimo).</a:t>
            </a:r>
          </a:p>
        </p:txBody>
      </p:sp>
    </p:spTree>
    <p:extLst>
      <p:ext uri="{BB962C8B-B14F-4D97-AF65-F5344CB8AC3E}">
        <p14:creationId xmlns:p14="http://schemas.microsoft.com/office/powerpoint/2010/main" val="72052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CCAAD-BE28-B9EB-7F65-88951371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89856-35BE-849C-F82A-48526E39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Inserisci la bibliografia di tutte figure qui riportate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F19BEA-36A3-C239-D9E6-6D14BEEB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465B7E-AA51-55DC-BAD6-3C5E503D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08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it-IT" dirty="0"/>
              <a:t>Sommario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E63D832-0BAB-93B8-4A26-17A03397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2"/>
            <a:ext cx="10515600" cy="53292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it-IT" dirty="0"/>
              <a:t>Adroterapia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Storia dell’adroterapia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Radioterapia e adroterapia a confronto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Effetti biologici delle interazioni radiazione-materia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Frammentazione nucleare</a:t>
            </a:r>
          </a:p>
          <a:p>
            <a:pPr>
              <a:lnSpc>
                <a:spcPct val="100000"/>
              </a:lnSpc>
            </a:pPr>
            <a:r>
              <a:rPr lang="it-IT" dirty="0"/>
              <a:t>Esperimento FOOT (FragmentatiOn Of Target)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Obiettivi di FOOT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Strategie di misura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Apparato sperimentale</a:t>
            </a:r>
          </a:p>
          <a:p>
            <a:pPr>
              <a:lnSpc>
                <a:spcPct val="100000"/>
              </a:lnSpc>
            </a:pPr>
            <a:r>
              <a:rPr lang="it-IT" dirty="0"/>
              <a:t>Identificazione dei frammenti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Identificazione del numero atomico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Identificazione del numero di massa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7CF51-75F2-42FF-6473-E84DA124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 dirty="0"/>
              <a:t>Alma Mater Studiorum - Università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2D865-574C-821E-C976-2C4288BF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2</a:t>
            </a:fld>
            <a:endParaRPr lang="it-IT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/>
              <a:t>Adroterapia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10515600" cy="1106488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L’adroterapia è una tecnica di cura oncologica che sfrutta il rilascio di energia delle particelle adroniche (protoni, neutroni e ioni) per arrecare danni al DNA delle cellule tumorali.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9B334CF-3E85-D196-CF64-9709BEE40F10}"/>
              </a:ext>
            </a:extLst>
          </p:cNvPr>
          <p:cNvSpPr txBox="1">
            <a:spLocks/>
          </p:cNvSpPr>
          <p:nvPr/>
        </p:nvSpPr>
        <p:spPr>
          <a:xfrm>
            <a:off x="838200" y="2133600"/>
            <a:ext cx="3825240" cy="420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2400" dirty="0"/>
              <a:t>I suoi punti di forza sono:</a:t>
            </a:r>
          </a:p>
          <a:p>
            <a:pPr lvl="1" algn="just">
              <a:lnSpc>
                <a:spcPct val="120000"/>
              </a:lnSpc>
            </a:pPr>
            <a:r>
              <a:rPr lang="it-IT" sz="2000" dirty="0"/>
              <a:t>la capacità degli adroni di rilasciare la maggior parte della loro energia in una regione limitata chiamata picco di Bragg</a:t>
            </a:r>
          </a:p>
        </p:txBody>
      </p:sp>
      <p:pic>
        <p:nvPicPr>
          <p:cNvPr id="24" name="Immagine 23" descr="Rilascio di dose relativa in funzione della profondità del tessuto per fotoni, elettroni, ioni carbonio e protoni (normalizzati allo stesso massimo).">
            <a:extLst>
              <a:ext uri="{FF2B5EF4-FFF2-40B4-BE49-F238E27FC236}">
                <a16:creationId xmlns:a16="http://schemas.microsoft.com/office/drawing/2014/main" id="{407BA5DA-20FE-E413-B866-9F01026C2D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713" y="1937190"/>
            <a:ext cx="6291814" cy="407511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EA7A7E-72F4-58AA-9393-B07716413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62713" y="6013667"/>
            <a:ext cx="629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Rilascio di dose relativa in funzione della profondità del tessuto per fotoni, elettroni, ioni carbonio e protoni (normalizzati allo stesso massimo).</a:t>
            </a:r>
          </a:p>
        </p:txBody>
      </p:sp>
    </p:spTree>
    <p:extLst>
      <p:ext uri="{BB962C8B-B14F-4D97-AF65-F5344CB8AC3E}">
        <p14:creationId xmlns:p14="http://schemas.microsoft.com/office/powerpoint/2010/main" val="52291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11" descr="Andamento del rilascio di dose dei fasci protonici in funzione della profondità al variare dell’energia (60-200 MeV)&#10;">
            <a:extLst>
              <a:ext uri="{FF2B5EF4-FFF2-40B4-BE49-F238E27FC236}">
                <a16:creationId xmlns:a16="http://schemas.microsoft.com/office/drawing/2014/main" id="{0A0F03DD-04C9-322C-B9CC-CB87E54DE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8"/>
          <a:stretch/>
        </p:blipFill>
        <p:spPr>
          <a:xfrm>
            <a:off x="4953000" y="1998742"/>
            <a:ext cx="6201525" cy="39346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/>
              <a:t>Adroterapia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10515600" cy="1106488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L’adroterapia è una tecnica di cura oncologica che sfrutta il rilascio di energia delle particelle adroniche (protoni, neutroni e ioni) per arrecare danni al DNA delle cellule tumorali.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9B334CF-3E85-D196-CF64-9709BEE40F10}"/>
              </a:ext>
            </a:extLst>
          </p:cNvPr>
          <p:cNvSpPr txBox="1">
            <a:spLocks/>
          </p:cNvSpPr>
          <p:nvPr/>
        </p:nvSpPr>
        <p:spPr>
          <a:xfrm>
            <a:off x="838200" y="2133600"/>
            <a:ext cx="3825240" cy="420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it-IT" sz="2400" dirty="0"/>
              <a:t>I suoi punti di forza sono:</a:t>
            </a:r>
          </a:p>
          <a:p>
            <a:pPr lvl="1" algn="just">
              <a:lnSpc>
                <a:spcPct val="120000"/>
              </a:lnSpc>
            </a:pPr>
            <a:r>
              <a:rPr lang="it-IT" sz="2000" dirty="0"/>
              <a:t>la capacità degli adroni di rilasciare la maggior parte della loro energia in una regione limitata chiamata picco di Bragg;</a:t>
            </a:r>
          </a:p>
          <a:p>
            <a:pPr lvl="1" algn="just">
              <a:lnSpc>
                <a:spcPct val="120000"/>
              </a:lnSpc>
            </a:pPr>
            <a:r>
              <a:rPr lang="it-IT" sz="2000" dirty="0"/>
              <a:t>la possibilità di fissare il punto di massimo rilascio modificando l’energia del fascio.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2F117AF-560F-7B68-4FA4-95C0A2B2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53000" y="5557672"/>
            <a:ext cx="6201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Andamento del rilascio di dose dei fasci protonici in funzione della profondità al variare dell’energia (60-200 MeV).</a:t>
            </a:r>
          </a:p>
        </p:txBody>
      </p:sp>
    </p:spTree>
    <p:extLst>
      <p:ext uri="{BB962C8B-B14F-4D97-AF65-F5344CB8AC3E}">
        <p14:creationId xmlns:p14="http://schemas.microsoft.com/office/powerpoint/2010/main" val="383765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9B769DF-C7FC-A224-A307-3BF9E25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Adroterapia</a:t>
            </a:r>
          </a:p>
        </p:txBody>
      </p:sp>
      <p:pic>
        <p:nvPicPr>
          <p:cNvPr id="10" name="Segnaposto contenuto 9" descr="Creazione di SOBP (Spread Out Bragg Peak) per un fascio singolo di protoni. La curva spessa rappresenta la dose rilasciata nel target ottenuta dalla somma dei singoli BP a differenti energie.">
            <a:extLst>
              <a:ext uri="{FF2B5EF4-FFF2-40B4-BE49-F238E27FC236}">
                <a16:creationId xmlns:a16="http://schemas.microsoft.com/office/drawing/2014/main" id="{0B2804F1-4B1A-A31C-A3D7-EAB5878820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2414" b="81916"/>
          <a:stretch/>
        </p:blipFill>
        <p:spPr>
          <a:xfrm>
            <a:off x="838200" y="2105708"/>
            <a:ext cx="5033716" cy="342542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553B2A-547F-5B85-C605-B7D5C1F0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8FE518-264D-D0E4-CE5B-4E8E37F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7F1EE3-B1EA-738D-40D1-D33F894F0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8199" y="5531134"/>
            <a:ext cx="5033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Creazione di SOBP (Spread Out Bragg Peak) per un fascio singolo di protoni. La curva spessa rappresenta la dose rilasciata nel target ottenuta dalla somma dei singoli BP a differenti energie.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DB38849D-B0F1-7762-46C0-9E4DFEA92A5C}"/>
              </a:ext>
            </a:extLst>
          </p:cNvPr>
          <p:cNvSpPr txBox="1">
            <a:spLocks/>
          </p:cNvSpPr>
          <p:nvPr/>
        </p:nvSpPr>
        <p:spPr>
          <a:xfrm>
            <a:off x="838200" y="1027113"/>
            <a:ext cx="10515600" cy="115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it-IT" sz="2400" dirty="0"/>
              <a:t>Per massimizzare il danno alle cellule tumorali e minimizzarlo agli organi limitrofi si sceglie opportunamente l’energia del fascio incidente, in modo che i picchi di Bragg coincidano con il volume tumorale.</a:t>
            </a:r>
          </a:p>
        </p:txBody>
      </p:sp>
      <p:pic>
        <p:nvPicPr>
          <p:cNvPr id="19" name="Segnaposto contenuto 18" descr="Profili di dose di raggi X, protoni e atomi di carbonio in funzione della profondità. Grazie al BP si risparmiano gli a rischio, colpiti invece dal fascio di raggi X&#10;">
            <a:extLst>
              <a:ext uri="{FF2B5EF4-FFF2-40B4-BE49-F238E27FC236}">
                <a16:creationId xmlns:a16="http://schemas.microsoft.com/office/drawing/2014/main" id="{CDC2CD43-0227-0043-36A9-17F62D03C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t="2027"/>
          <a:stretch/>
        </p:blipFill>
        <p:spPr>
          <a:xfrm>
            <a:off x="6988949" y="2076041"/>
            <a:ext cx="4364850" cy="3558373"/>
          </a:xfr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CEA645C-40A3-654C-70D0-7C128A6E2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988949" y="5531134"/>
            <a:ext cx="4364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Profili di dose di raggi X, protoni e atomi di carbonio in funzione della profondità. Grazie al BP si risparmiano gli a rischio, colpiti invece dal fascio di raggi X</a:t>
            </a:r>
          </a:p>
        </p:txBody>
      </p:sp>
    </p:spTree>
    <p:extLst>
      <p:ext uri="{BB962C8B-B14F-4D97-AF65-F5344CB8AC3E}">
        <p14:creationId xmlns:p14="http://schemas.microsoft.com/office/powerpoint/2010/main" val="415825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Storia dell’adroterapia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2"/>
            <a:ext cx="10515600" cy="1624648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Il primo a proporre l’utilizzo dei protoni nelle terapie oncologiche fu Robert R. Wilson (1914-2000) nel 1946.</a:t>
            </a:r>
          </a:p>
          <a:p>
            <a:pPr algn="just"/>
            <a:r>
              <a:rPr lang="it-IT" sz="2400" dirty="0"/>
              <a:t>Dopo la costruzione del ciclotrone di Harvard del 1949, nel 1994 il centro HIMAC in Giappone trattò il primo paziente con ioni carbonio.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49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/>
              <a:t>Adroterapia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10515600" cy="1106488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Il primo a proporre l’utilizzo dei protoni nelle terapie oncologiche fu Robert R. Wilson (1914-2000) nel 1946.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9B334CF-3E85-D196-CF64-9709BEE40F10}"/>
              </a:ext>
            </a:extLst>
          </p:cNvPr>
          <p:cNvSpPr txBox="1">
            <a:spLocks/>
          </p:cNvSpPr>
          <p:nvPr/>
        </p:nvSpPr>
        <p:spPr>
          <a:xfrm>
            <a:off x="838200" y="2133600"/>
            <a:ext cx="3825240" cy="4206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400" dirty="0"/>
              <a:t>Dopo la costruzione del ciclotrone di Harvard del 1949, nel 1994 il centro HIMAC in Giappone trattò il primo paziente con ioni carbonio.</a:t>
            </a:r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B1FA27E-413A-ACF7-8CEA-629DEAAC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726927"/>
            <a:ext cx="6002254" cy="38132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C104EA-DD88-39B8-AC1C-649B9C735408}"/>
              </a:ext>
            </a:extLst>
          </p:cNvPr>
          <p:cNvSpPr txBox="1"/>
          <p:nvPr/>
        </p:nvSpPr>
        <p:spPr>
          <a:xfrm>
            <a:off x="4953000" y="5546067"/>
            <a:ext cx="60022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Dati sperimentali della dose totale in funzione della profondità per un fascio di C a 400 MeV/u in acqua. La diminuzione di energia del fascio primario (curva rossa) nel canale di ingresso è dovuta alla frammentazione che genera frammenti secondari (curva blu) il cui contributo è particolarmente evidente dopo il BP. I due contributi si sommano fornendo la dose totale (curva nera).</a:t>
            </a:r>
          </a:p>
        </p:txBody>
      </p:sp>
    </p:spTree>
    <p:extLst>
      <p:ext uri="{BB962C8B-B14F-4D97-AF65-F5344CB8AC3E}">
        <p14:creationId xmlns:p14="http://schemas.microsoft.com/office/powerpoint/2010/main" val="7060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Storia dell’adroterapia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2"/>
            <a:ext cx="10515600" cy="1624648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Il primo a proporre l’utilizzo dei protoni nelle terapie oncologiche fu Robert R. Wilson (1914-2000) nel 1946.</a:t>
            </a:r>
          </a:p>
          <a:p>
            <a:pPr algn="just"/>
            <a:r>
              <a:rPr lang="it-IT" sz="2400" dirty="0"/>
              <a:t>Dopo la costruzione del ciclotrone di Harvard del 1949, nel 1994 il centro HIMAC in Giappone trattò il primo paziente con ioni carbonio.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EA7A7E-72F4-58AA-9393-B0771641305C}"/>
              </a:ext>
            </a:extLst>
          </p:cNvPr>
          <p:cNvSpPr txBox="1"/>
          <p:nvPr/>
        </p:nvSpPr>
        <p:spPr>
          <a:xfrm>
            <a:off x="4862713" y="6013667"/>
            <a:ext cx="62918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Dati sperimentali della dose totale in funzione della profondità per un fascio di \ce{C} a $400\</a:t>
            </a:r>
            <a:r>
              <a:rPr lang="it-IT" dirty="0" err="1">
                <a:latin typeface="+mj-lt"/>
              </a:rPr>
              <a:t>mbox</a:t>
            </a:r>
            <a:r>
              <a:rPr lang="it-IT" dirty="0">
                <a:latin typeface="+mj-lt"/>
              </a:rPr>
              <a:t>{ MeV/u}$ in acqua. La diminuzione di energia del fascio primario (curva rossa) nel canale di ingresso è dovuta alla frammentazione che genera frammenti secondari (curva blu) il cui contributo è particolarmente evidente dopo il BP. I due contributi si sommano fornendo la dose totale (curva nera).</a:t>
            </a:r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B0C991D-CFE4-8798-E45E-22D2CAEA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026" y="2863938"/>
            <a:ext cx="5999948" cy="38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Storia dell’adroterapia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2"/>
            <a:ext cx="10515600" cy="4032568"/>
          </a:xfrm>
        </p:spPr>
        <p:txBody>
          <a:bodyPr>
            <a:normAutofit fontScale="92500"/>
          </a:bodyPr>
          <a:lstStyle/>
          <a:p>
            <a:pPr algn="just"/>
            <a:r>
              <a:rPr lang="it-IT" sz="2400" dirty="0"/>
              <a:t>Il primo a proporre l’utilizzo dei protoni nelle terapie oncologiche fu Robert R. Wilson (1914-2000) nel 1946.</a:t>
            </a:r>
          </a:p>
          <a:p>
            <a:pPr algn="just"/>
            <a:r>
              <a:rPr lang="it-IT" sz="2400" dirty="0"/>
              <a:t>Dopo la costruzione del ciclotrone di Harvard del 1949, nel 1994 il centro HIMAC in Giappone trattò il primo paziente con ioni carbonio.</a:t>
            </a:r>
          </a:p>
          <a:p>
            <a:pPr algn="just"/>
            <a:r>
              <a:rPr lang="it-IT" sz="2400" dirty="0"/>
              <a:t>Solo nel decennio 1994–2004 </a:t>
            </a:r>
            <a:r>
              <a:rPr lang="it-IT" sz="2400" dirty="0" err="1"/>
              <a:t>inizi`o</a:t>
            </a:r>
            <a:r>
              <a:rPr lang="it-IT" sz="2400" dirty="0"/>
              <a:t> la costruzione di due</a:t>
            </a:r>
          </a:p>
          <a:p>
            <a:pPr algn="just"/>
            <a:r>
              <a:rPr lang="it-IT" sz="2400" dirty="0"/>
              <a:t>centri nazionali fondamentali per i trattamenti con protoni e ioni carbonio: il primo `e</a:t>
            </a:r>
          </a:p>
          <a:p>
            <a:pPr algn="just"/>
            <a:r>
              <a:rPr lang="it-IT" sz="2400" dirty="0"/>
              <a:t>l’Heidelberg </a:t>
            </a:r>
            <a:r>
              <a:rPr lang="it-IT" sz="2400" dirty="0" err="1"/>
              <a:t>Ionenstrahl</a:t>
            </a:r>
            <a:r>
              <a:rPr lang="it-IT" sz="2400" dirty="0"/>
              <a:t> Therapy (HIT), aperto a Heidelberg (Germania) nel 2009,</a:t>
            </a:r>
          </a:p>
          <a:p>
            <a:pPr algn="just"/>
            <a:r>
              <a:rPr lang="it-IT" sz="2400" dirty="0"/>
              <a:t>il secondo, italiano, `e il Centro Nazionale di Adroterapia Oncologica (CNAO) di</a:t>
            </a:r>
          </a:p>
          <a:p>
            <a:pPr algn="just"/>
            <a:r>
              <a:rPr lang="it-IT" sz="2400" dirty="0"/>
              <a:t>Pavia,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EA7A7E-72F4-58AA-9393-B0771641305C}"/>
              </a:ext>
            </a:extLst>
          </p:cNvPr>
          <p:cNvSpPr txBox="1"/>
          <p:nvPr/>
        </p:nvSpPr>
        <p:spPr>
          <a:xfrm>
            <a:off x="4862713" y="6013667"/>
            <a:ext cx="629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Rilascio di dose relativa in funzione della profondità del tessuto per fotoni, elettroni, ioni carbonio e protoni (normalizzati allo stesso massimo).</a:t>
            </a:r>
          </a:p>
        </p:txBody>
      </p:sp>
    </p:spTree>
    <p:extLst>
      <p:ext uri="{BB962C8B-B14F-4D97-AF65-F5344CB8AC3E}">
        <p14:creationId xmlns:p14="http://schemas.microsoft.com/office/powerpoint/2010/main" val="671601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tex">
      <a:majorFont>
        <a:latin typeface="RomanSerif"/>
        <a:ea typeface=""/>
        <a:cs typeface=""/>
      </a:majorFont>
      <a:minorFont>
        <a:latin typeface="Roman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1106</Words>
  <Application>Microsoft Office PowerPoint</Application>
  <PresentationFormat>Widescreen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RomanSerif</vt:lpstr>
      <vt:lpstr>Times New Roman</vt:lpstr>
      <vt:lpstr>Personalizza struttura</vt:lpstr>
      <vt:lpstr>IDENTIFICAZIONE DEI FRAMMENTI NUCLEARI PRODOTTI IN EVENTI SIMULATI ALL’ESPERIMENTO FOOT</vt:lpstr>
      <vt:lpstr>Sommario</vt:lpstr>
      <vt:lpstr>Adroterapia</vt:lpstr>
      <vt:lpstr>Adroterapia</vt:lpstr>
      <vt:lpstr>Adroterapia</vt:lpstr>
      <vt:lpstr>Storia dell’adroterapia</vt:lpstr>
      <vt:lpstr>Adroterapia</vt:lpstr>
      <vt:lpstr>Storia dell’adroterapia</vt:lpstr>
      <vt:lpstr>Storia dell’adroterapia</vt:lpstr>
      <vt:lpstr>Storia dell’adroterapia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Simone Pasquini - simone.pasquini7@studio.unibo.it</cp:lastModifiedBy>
  <cp:revision>50</cp:revision>
  <dcterms:modified xsi:type="dcterms:W3CDTF">2024-07-14T20:58:04Z</dcterms:modified>
</cp:coreProperties>
</file>