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1" r:id="rId1"/>
  </p:sldMasterIdLst>
  <p:notesMasterIdLst>
    <p:notesMasterId r:id="rId22"/>
  </p:notesMasterIdLst>
  <p:sldIdLst>
    <p:sldId id="256" r:id="rId2"/>
    <p:sldId id="268" r:id="rId3"/>
    <p:sldId id="269" r:id="rId4"/>
    <p:sldId id="270" r:id="rId5"/>
    <p:sldId id="273" r:id="rId6"/>
    <p:sldId id="277" r:id="rId7"/>
    <p:sldId id="276" r:id="rId8"/>
    <p:sldId id="258" r:id="rId9"/>
    <p:sldId id="278" r:id="rId10"/>
    <p:sldId id="261" r:id="rId11"/>
    <p:sldId id="279" r:id="rId12"/>
    <p:sldId id="284" r:id="rId13"/>
    <p:sldId id="280" r:id="rId14"/>
    <p:sldId id="282" r:id="rId15"/>
    <p:sldId id="283" r:id="rId16"/>
    <p:sldId id="288" r:id="rId17"/>
    <p:sldId id="289" r:id="rId18"/>
    <p:sldId id="290" r:id="rId19"/>
    <p:sldId id="291" r:id="rId20"/>
    <p:sldId id="262" r:id="rId21"/>
  </p:sldIdLst>
  <p:sldSz cx="12192000" cy="6858000"/>
  <p:notesSz cx="7099300" cy="10234613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24E76C2-D0BC-49EB-94EF-7B96FFB020C1}">
  <a:tblStyle styleId="{724E76C2-D0BC-49EB-94EF-7B96FFB020C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 autoAdjust="0"/>
    <p:restoredTop sz="91429" autoAdjust="0"/>
  </p:normalViewPr>
  <p:slideViewPr>
    <p:cSldViewPr snapToGrid="0">
      <p:cViewPr varScale="1">
        <p:scale>
          <a:sx n="61" d="100"/>
          <a:sy n="61" d="100"/>
        </p:scale>
        <p:origin x="870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75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4022725" y="0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38113" y="768350"/>
            <a:ext cx="6824662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000" cy="460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75" cy="5111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‹N›</a:t>
            </a:fld>
            <a:endParaRPr dirty="0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92715c68a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4662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" name="Google Shape;16;g92715c68a5_0_41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7" name="Google Shape;17;g92715c68a5_0_41:notes"/>
          <p:cNvSpPr txBox="1">
            <a:spLocks noGrp="1"/>
          </p:cNvSpPr>
          <p:nvPr>
            <p:ph type="sldNum" idx="12"/>
          </p:nvPr>
        </p:nvSpPr>
        <p:spPr>
          <a:xfrm>
            <a:off x="4022725" y="9723437"/>
            <a:ext cx="3076500" cy="511200"/>
          </a:xfrm>
          <a:prstGeom prst="rect">
            <a:avLst/>
          </a:prstGeom>
        </p:spPr>
        <p:txBody>
          <a:bodyPr spcFirstLastPara="1" wrap="square" lIns="96450" tIns="48225" rIns="96450" bIns="482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/>
              <a:t>1</a:t>
            </a:fld>
            <a:endParaRPr sz="1400" u="none" dirty="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13058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CMR12"/>
              </a:rPr>
              <a:t>La ionizzazione uccide rispettivamente il 3% e il 40% delle cellule nel canale di ingresso e nel BP ma l’interazione nucleare è responsabile rispettivamente solo dell’8% e del 2% delle morti cellulari totali.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3841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CMR12"/>
              </a:rPr>
              <a:t>Si considera un proiettile di energia </a:t>
            </a:r>
            <a:r>
              <a:rPr lang="it-IT" sz="1800" b="0" i="0" u="none" strike="noStrike" baseline="0" dirty="0">
                <a:latin typeface="CMSY10"/>
              </a:rPr>
              <a:t>≈ </a:t>
            </a:r>
            <a:r>
              <a:rPr lang="it-IT" sz="1800" b="0" i="0" u="none" strike="noStrike" baseline="0" dirty="0">
                <a:latin typeface="CMR12"/>
              </a:rPr>
              <a:t>200 MeV/u e il target a riposo.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6348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CMR12"/>
              </a:rPr>
              <a:t>Tali problematiche hanno portato a un progressivo abbandono degli studi afferenti alla frammentazione del target, specialmente quella indotta da fasci protonici; sempre per tali motivi, vi `e una grande scarsità di dati anche per i frammenti generati da bersagli più pesanti, dotati di maggiori </a:t>
            </a:r>
            <a:r>
              <a:rPr lang="it-IT" sz="1800" b="0" i="0" u="none" strike="noStrike" baseline="0" dirty="0">
                <a:latin typeface="CMMI12"/>
              </a:rPr>
              <a:t>A </a:t>
            </a:r>
            <a:r>
              <a:rPr lang="it-IT" sz="1800" b="0" i="0" u="none" strike="noStrike" baseline="0" dirty="0">
                <a:latin typeface="CMR12"/>
              </a:rPr>
              <a:t>e </a:t>
            </a:r>
            <a:r>
              <a:rPr lang="it-IT" sz="1800" b="0" i="0" u="none" strike="noStrike" baseline="0" dirty="0">
                <a:latin typeface="CMMI12"/>
              </a:rPr>
              <a:t>Z.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3085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it-IT" sz="1800" b="0" i="0" u="none" strike="noStrike" baseline="0" dirty="0">
                <a:latin typeface="CMR12"/>
              </a:rPr>
              <a:t>Tali problematiche hanno portato a un progressivo abbandono degli studi afferenti alla frammentazione del target, specialmente quella indotta da fasci protonici; sempre per tali motivi, vi `e una grande scarsità di dati anche per i frammenti generati da bersagli più pesanti, dotati di maggiori </a:t>
            </a:r>
            <a:r>
              <a:rPr lang="it-IT" sz="1800" b="0" i="0" u="none" strike="noStrike" baseline="0" dirty="0">
                <a:latin typeface="CMMI12"/>
              </a:rPr>
              <a:t>A </a:t>
            </a:r>
            <a:r>
              <a:rPr lang="it-IT" sz="1800" b="0" i="0" u="none" strike="noStrike" baseline="0" dirty="0">
                <a:latin typeface="CMR12"/>
              </a:rPr>
              <a:t>e </a:t>
            </a:r>
            <a:r>
              <a:rPr lang="it-IT" sz="1800" b="0" i="0" u="none" strike="noStrike" baseline="0" dirty="0">
                <a:latin typeface="CMMI12"/>
              </a:rPr>
              <a:t>Z.</a:t>
            </a:r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5543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Fare riferimento a pag. 66 tesi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096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4662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61492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4662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95604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9:notes"/>
          <p:cNvSpPr txBox="1">
            <a:spLocks noGrp="1"/>
          </p:cNvSpPr>
          <p:nvPr>
            <p:ph type="body" idx="1"/>
          </p:nvPr>
        </p:nvSpPr>
        <p:spPr>
          <a:xfrm>
            <a:off x="946150" y="4862512"/>
            <a:ext cx="5207100" cy="460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5" name="Google Shape;25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38113" y="768350"/>
            <a:ext cx="6824662" cy="384016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1253503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1357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6384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226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70486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L’elenco puntato di primo livello lo lascio in questo caso?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Times New Roman"/>
              <a:buNone/>
            </a:pPr>
            <a:fld id="{00000000-1234-1234-1234-123412341234}" type="slidenum">
              <a:rPr lang="en-US" sz="1100" b="0" i="0" u="sng" strike="noStrike" cap="none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911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9;p4">
            <a:extLst>
              <a:ext uri="{FF2B5EF4-FFF2-40B4-BE49-F238E27FC236}">
                <a16:creationId xmlns:a16="http://schemas.microsoft.com/office/drawing/2014/main" id="{7721C231-12AD-4547-3DA9-75BFCEFFDA5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2133280" y="2095244"/>
            <a:ext cx="8397875" cy="1946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manSerif" panose="02000603060000020004" pitchFamily="2" charset="0"/>
                <a:ea typeface="Arial"/>
                <a:cs typeface="Arial" panose="020B0604020202020204" pitchFamily="34" charset="0"/>
                <a:sym typeface="Arial"/>
              </a:rPr>
              <a:t>IDENTIFICAZIONE DEI FRAMMENTI NUCLEARI PRODOTTI IN EVENTI SIMULATI ALL’ESPERIMENTO FOOT</a:t>
            </a:r>
          </a:p>
        </p:txBody>
      </p:sp>
      <p:sp>
        <p:nvSpPr>
          <p:cNvPr id="9" name="Google Shape;20;p4">
            <a:extLst>
              <a:ext uri="{FF2B5EF4-FFF2-40B4-BE49-F238E27FC236}">
                <a16:creationId xmlns:a16="http://schemas.microsoft.com/office/drawing/2014/main" id="{61C66C22-B9C8-92FB-9394-324884D39761}"/>
              </a:ext>
            </a:extLst>
          </p:cNvPr>
          <p:cNvSpPr txBox="1"/>
          <p:nvPr userDrawn="1"/>
        </p:nvSpPr>
        <p:spPr>
          <a:xfrm>
            <a:off x="2330228" y="5935752"/>
            <a:ext cx="7772400" cy="686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Anno Accademico 2023/2024</a:t>
            </a:r>
          </a:p>
          <a:p>
            <a:pPr algn="ctr">
              <a:spcBef>
                <a:spcPts val="600"/>
              </a:spcBef>
            </a:pPr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26/07/2024</a:t>
            </a:r>
          </a:p>
        </p:txBody>
      </p:sp>
      <p:sp>
        <p:nvSpPr>
          <p:cNvPr id="10" name="Google Shape;21;p4">
            <a:extLst>
              <a:ext uri="{FF2B5EF4-FFF2-40B4-BE49-F238E27FC236}">
                <a16:creationId xmlns:a16="http://schemas.microsoft.com/office/drawing/2014/main" id="{9ABA280F-9470-869A-3FC5-EDE91DA53B2F}"/>
              </a:ext>
            </a:extLst>
          </p:cNvPr>
          <p:cNvSpPr txBox="1"/>
          <p:nvPr userDrawn="1"/>
        </p:nvSpPr>
        <p:spPr>
          <a:xfrm>
            <a:off x="2209799" y="0"/>
            <a:ext cx="7772400" cy="79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cap="small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Alma Mater Studiorum ∙ </a:t>
            </a:r>
            <a:r>
              <a:rPr lang="it-IT" sz="2400" cap="small" noProof="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Università</a:t>
            </a:r>
            <a:r>
              <a:rPr lang="en-US" sz="2400" cap="small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di Bologna</a:t>
            </a:r>
            <a:endParaRPr sz="2400" cap="small" dirty="0">
              <a:solidFill>
                <a:schemeClr val="tx1"/>
              </a:solidFill>
              <a:latin typeface="RomanSerif" panose="02000603060000020004" pitchFamily="2" charset="0"/>
              <a:cs typeface="Arial" panose="020B0604020202020204" pitchFamily="34" charset="0"/>
            </a:endParaRPr>
          </a:p>
        </p:txBody>
      </p:sp>
      <p:graphicFrame>
        <p:nvGraphicFramePr>
          <p:cNvPr id="11" name="Google Shape;22;p4">
            <a:extLst>
              <a:ext uri="{FF2B5EF4-FFF2-40B4-BE49-F238E27FC236}">
                <a16:creationId xmlns:a16="http://schemas.microsoft.com/office/drawing/2014/main" id="{6FDBE8ED-9AE8-004E-3B43-FDA0ED5370A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278552421"/>
              </p:ext>
            </p:extLst>
          </p:nvPr>
        </p:nvGraphicFramePr>
        <p:xfrm>
          <a:off x="2209796" y="4243124"/>
          <a:ext cx="8244844" cy="1478250"/>
        </p:xfrm>
        <a:graphic>
          <a:graphicData uri="http://schemas.openxmlformats.org/drawingml/2006/table">
            <a:tbl>
              <a:tblPr>
                <a:noFill/>
                <a:tableStyleId>{724E76C2-D0BC-49EB-94EF-7B96FFB020C1}</a:tableStyleId>
              </a:tblPr>
              <a:tblGrid>
                <a:gridCol w="5344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005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46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Relatore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RomanSerif" panose="02000603060000020004" pitchFamily="2" charset="0"/>
                        </a:rPr>
                        <a:t>Prof. Mauro Villa</a:t>
                      </a: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Correlatore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Dott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. Roberto Zarrella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dirty="0">
                          <a:latin typeface="RomanSerif" panose="02000603060000020004" pitchFamily="2" charset="0"/>
                        </a:rPr>
                        <a:t>Presentata da: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RomanSerif" panose="02000603060000020004" pitchFamily="2" charset="0"/>
                        </a:rPr>
                        <a:t>Simone Pasquini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Google Shape;21;p4">
            <a:extLst>
              <a:ext uri="{FF2B5EF4-FFF2-40B4-BE49-F238E27FC236}">
                <a16:creationId xmlns:a16="http://schemas.microsoft.com/office/drawing/2014/main" id="{8DF5F02F-DE88-0DFC-9031-226943D75D49}"/>
              </a:ext>
            </a:extLst>
          </p:cNvPr>
          <p:cNvSpPr txBox="1"/>
          <p:nvPr userDrawn="1"/>
        </p:nvSpPr>
        <p:spPr>
          <a:xfrm>
            <a:off x="2209797" y="922248"/>
            <a:ext cx="7772399" cy="97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Scuola</a:t>
            </a:r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di </a:t>
            </a:r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Scienze</a:t>
            </a:r>
          </a:p>
          <a:p>
            <a:pPr algn="ctr"/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Dipartimento</a:t>
            </a:r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di </a:t>
            </a:r>
            <a:r>
              <a:rPr lang="it-IT" sz="1800" noProof="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Fisica</a:t>
            </a:r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e </a:t>
            </a:r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Astronomia</a:t>
            </a:r>
          </a:p>
          <a:p>
            <a:pPr algn="ctr"/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Corso di </a:t>
            </a:r>
            <a:r>
              <a:rPr lang="it-IT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Laurea</a:t>
            </a:r>
            <a:r>
              <a:rPr lang="en-US" sz="180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 in </a:t>
            </a:r>
            <a:r>
              <a:rPr lang="it-IT" sz="1800" noProof="0" dirty="0">
                <a:solidFill>
                  <a:schemeClr val="tx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Fisica</a:t>
            </a:r>
          </a:p>
        </p:txBody>
      </p:sp>
    </p:spTree>
    <p:extLst>
      <p:ext uri="{BB962C8B-B14F-4D97-AF65-F5344CB8AC3E}">
        <p14:creationId xmlns:p14="http://schemas.microsoft.com/office/powerpoint/2010/main" val="4086821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8F36BDA-D6F3-F1D9-7EE0-CD66F1DAE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0EC1904-63B8-EC7B-54CA-5F8FD8A29F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A7E8B62-1D24-EDA0-853D-5863389561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4D71A67-3E6A-BA7E-B90B-40E3CB344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5108213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847CFB2-200B-3EEE-ED62-0F2F4A261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D594F25-B427-61F4-8E6A-2A9F079B8A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86356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4E982A9C-3733-03FB-F60F-F8E32143F9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86356"/>
            <a:ext cx="5181600" cy="4351338"/>
          </a:xfrm>
        </p:spPr>
        <p:txBody>
          <a:bodyPr/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8" name="Segnaposto piè di pagina 4">
            <a:extLst>
              <a:ext uri="{FF2B5EF4-FFF2-40B4-BE49-F238E27FC236}">
                <a16:creationId xmlns:a16="http://schemas.microsoft.com/office/drawing/2014/main" id="{C7555109-5D8C-5686-BB25-61BCC38999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9" name="Segnaposto numero diapositiva 5">
            <a:extLst>
              <a:ext uri="{FF2B5EF4-FFF2-40B4-BE49-F238E27FC236}">
                <a16:creationId xmlns:a16="http://schemas.microsoft.com/office/drawing/2014/main" id="{7AD2CDC3-93EE-6E85-A95E-73F8CEBB4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302895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EF60C8D-1502-D459-7454-78588E8052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"/>
            <a:ext cx="10515600" cy="773722"/>
          </a:xfrm>
        </p:spPr>
        <p:txBody>
          <a:bodyPr/>
          <a:lstStyle>
            <a:lvl1pPr>
              <a:defRPr b="1" i="0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59250A8-4737-E7EA-8E3A-1A128A4153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4400" y="1310786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2B6608A-EEBF-4FA4-D8D4-A01428000B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2134698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8AFA44B-8E78-DE4A-3911-0A9548E1FC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46812" y="1310786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EBFA7A5F-D202-8392-01CB-18F6938FBF6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46812" y="2134698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10" name="Segnaposto piè di pagina 4">
            <a:extLst>
              <a:ext uri="{FF2B5EF4-FFF2-40B4-BE49-F238E27FC236}">
                <a16:creationId xmlns:a16="http://schemas.microsoft.com/office/drawing/2014/main" id="{31B7FA3C-85DF-32D5-F5C4-3EEACE171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11" name="Segnaposto numero diapositiva 5">
            <a:extLst>
              <a:ext uri="{FF2B5EF4-FFF2-40B4-BE49-F238E27FC236}">
                <a16:creationId xmlns:a16="http://schemas.microsoft.com/office/drawing/2014/main" id="{14474C78-3E00-006C-8AB4-1F8A04E0A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712342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68B4A67-E5E5-3279-FFB4-ACB53ECC1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6" name="Segnaposto piè di pagina 4">
            <a:extLst>
              <a:ext uri="{FF2B5EF4-FFF2-40B4-BE49-F238E27FC236}">
                <a16:creationId xmlns:a16="http://schemas.microsoft.com/office/drawing/2014/main" id="{157A465F-B05D-F0CC-42B1-6C82BC9B6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7" name="Segnaposto numero diapositiva 5">
            <a:extLst>
              <a:ext uri="{FF2B5EF4-FFF2-40B4-BE49-F238E27FC236}">
                <a16:creationId xmlns:a16="http://schemas.microsoft.com/office/drawing/2014/main" id="{F943274E-EB3D-6C72-2210-4099DA9A1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2792130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8D12B94-4CC8-B2DA-94A6-EBF5EFA9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CB94201-ED55-0C49-8C99-2425285C6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140276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BA47BFF-F06F-AE34-B0AD-39463C7899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2930691D-01F2-3D34-C3A7-F39CAD0DB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95363"/>
            <a:ext cx="3932237" cy="48736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85EEFC5F-9FE5-35C2-C928-5085E47872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758BB-6B88-4B1E-B06A-F69043ED6860}" type="datetime1">
              <a:rPr lang="it-IT" smtClean="0"/>
              <a:t>15/07/2024</a:t>
            </a:fld>
            <a:endParaRPr lang="it-IT" dirty="0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03028D0-8ADD-304B-15CE-03FA17B2CE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Alma Mater Studiorum - Università di Bologna</a:t>
            </a:r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D42F1C9-E2DC-E92C-94BE-4E8424B626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t>‹N›</a:t>
            </a:fld>
            <a:endParaRPr lang="it-IT" dirty="0"/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802C5D68-0303-80BC-D052-25307E2D3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>
            <a:lvl1pPr>
              <a:defRPr b="1"/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715989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29049CF2-DA85-224D-D351-C23469C329C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 dirty="0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E9BC4058-819C-A4B9-5706-A278E34527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987425"/>
            <a:ext cx="3932237" cy="488156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 dirty="0"/>
              <a:t>Fare clic per modificare gli stili del testo dello schema</a:t>
            </a:r>
          </a:p>
        </p:txBody>
      </p:sp>
      <p:sp>
        <p:nvSpPr>
          <p:cNvPr id="8" name="Titolo 1">
            <a:extLst>
              <a:ext uri="{FF2B5EF4-FFF2-40B4-BE49-F238E27FC236}">
                <a16:creationId xmlns:a16="http://schemas.microsoft.com/office/drawing/2014/main" id="{2C2A2987-FBF4-FFE4-9EC2-36A3DEAB7306}"/>
              </a:ext>
            </a:extLst>
          </p:cNvPr>
          <p:cNvSpPr txBox="1">
            <a:spLocks/>
          </p:cNvSpPr>
          <p:nvPr userDrawn="1"/>
        </p:nvSpPr>
        <p:spPr>
          <a:xfrm>
            <a:off x="838200" y="0"/>
            <a:ext cx="10515600" cy="76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buClrTx/>
              <a:buFontTx/>
            </a:pPr>
            <a:r>
              <a:rPr lang="it-IT" b="1" dirty="0"/>
              <a:t>Fare clic per modificare lo stile del titolo dello schema</a:t>
            </a:r>
          </a:p>
        </p:txBody>
      </p:sp>
      <p:sp>
        <p:nvSpPr>
          <p:cNvPr id="9" name="Segnaposto piè di pagina 4">
            <a:extLst>
              <a:ext uri="{FF2B5EF4-FFF2-40B4-BE49-F238E27FC236}">
                <a16:creationId xmlns:a16="http://schemas.microsoft.com/office/drawing/2014/main" id="{90BBF205-3290-11D7-4BD0-7D26361E4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>
            <a:lvl1pPr algn="l">
              <a:defRPr sz="1200"/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10" name="Segnaposto numero diapositiva 5">
            <a:extLst>
              <a:ext uri="{FF2B5EF4-FFF2-40B4-BE49-F238E27FC236}">
                <a16:creationId xmlns:a16="http://schemas.microsoft.com/office/drawing/2014/main" id="{E3D9FF1E-57D0-8AA2-B95E-AAD6EE05A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1200"/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812095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lenco" type="obj">
  <p:cSld name="Elenco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29361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4794066F-615F-4A13-0B97-AF01721A4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CD53FF28-F6EE-8AF8-0557-0AD8BAF78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026943"/>
            <a:ext cx="10515600" cy="50541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93948466-4A8E-47A9-65E9-C56977097C8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+mj-lt"/>
              </a:defRPr>
            </a:lvl1pPr>
          </a:lstStyle>
          <a:p>
            <a:fld id="{04C1E1D0-5BC5-45EF-A498-5D258D9BE9AC}" type="datetime1">
              <a:rPr lang="it-IT" smtClean="0"/>
              <a:t>15/07/2024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57B8AC-007A-A96D-658E-0F6D607362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+mj-lt"/>
              </a:defRPr>
            </a:lvl1pPr>
          </a:lstStyle>
          <a:p>
            <a:r>
              <a:rPr lang="it-IT" dirty="0"/>
              <a:t>Alma Mater Studiorum - Università di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2BBDFD2F-00CE-9D8E-79B6-58CD34D070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+mj-lt"/>
              </a:defRPr>
            </a:lvl1pPr>
          </a:lstStyle>
          <a:p>
            <a:fld id="{036934C1-F421-4101-B738-F0FF59A8FE63}" type="slidenum">
              <a:rPr lang="it-IT" smtClean="0"/>
              <a:pPr/>
              <a:t>‹N›</a:t>
            </a:fld>
            <a:endParaRPr lang="it-IT" dirty="0"/>
          </a:p>
        </p:txBody>
      </p:sp>
      <p:cxnSp>
        <p:nvCxnSpPr>
          <p:cNvPr id="7" name="Google Shape;10;p1">
            <a:extLst>
              <a:ext uri="{FF2B5EF4-FFF2-40B4-BE49-F238E27FC236}">
                <a16:creationId xmlns:a16="http://schemas.microsoft.com/office/drawing/2014/main" id="{C6B0C1FA-B42D-8BE1-01FB-955CA73C21A5}"/>
              </a:ext>
            </a:extLst>
          </p:cNvPr>
          <p:cNvCxnSpPr>
            <a:cxnSpLocks/>
          </p:cNvCxnSpPr>
          <p:nvPr userDrawn="1"/>
        </p:nvCxnSpPr>
        <p:spPr>
          <a:xfrm>
            <a:off x="-859" y="776925"/>
            <a:ext cx="12192859" cy="0"/>
          </a:xfrm>
          <a:prstGeom prst="straightConnector1">
            <a:avLst/>
          </a:prstGeom>
          <a:noFill/>
          <a:ln w="19050" cap="flat" cmpd="sng">
            <a:solidFill>
              <a:srgbClr val="5F5F5F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8" name="Google Shape;11;p1">
            <a:extLst>
              <a:ext uri="{FF2B5EF4-FFF2-40B4-BE49-F238E27FC236}">
                <a16:creationId xmlns:a16="http://schemas.microsoft.com/office/drawing/2014/main" id="{1D1A3966-840A-E4F2-9D77-E288E7931A58}"/>
              </a:ext>
            </a:extLst>
          </p:cNvPr>
          <p:cNvSpPr/>
          <p:nvPr userDrawn="1"/>
        </p:nvSpPr>
        <p:spPr>
          <a:xfrm>
            <a:off x="0" y="0"/>
            <a:ext cx="144000" cy="7677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 dirty="0"/>
          </a:p>
        </p:txBody>
      </p:sp>
    </p:spTree>
    <p:extLst>
      <p:ext uri="{BB962C8B-B14F-4D97-AF65-F5344CB8AC3E}">
        <p14:creationId xmlns:p14="http://schemas.microsoft.com/office/powerpoint/2010/main" val="292477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3" r:id="rId9"/>
  </p:sldLayoutIdLst>
  <p:hf hd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jpg"/><Relationship Id="rId4" Type="http://schemas.openxmlformats.org/officeDocument/2006/relationships/image" Target="../media/image9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1.png"/><Relationship Id="rId4" Type="http://schemas.openxmlformats.org/officeDocument/2006/relationships/image" Target="../media/image6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g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>
            <a:spLocks noGrp="1"/>
          </p:cNvSpPr>
          <p:nvPr>
            <p:ph type="title" idx="4294967295"/>
          </p:nvPr>
        </p:nvSpPr>
        <p:spPr>
          <a:xfrm>
            <a:off x="1417156" y="2095243"/>
            <a:ext cx="9357675" cy="19462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1" vertOverflow="overflow" horzOverflow="overflow" vert="horz" wrap="square" lIns="91425" tIns="91425" rIns="91425" bIns="91425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it-IT" sz="4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RomanSerif" panose="02000603060000020004" pitchFamily="2" charset="0"/>
                <a:ea typeface="Arial"/>
                <a:cs typeface="Arial" panose="020B0604020202020204" pitchFamily="34" charset="0"/>
                <a:sym typeface="Arial"/>
              </a:rPr>
              <a:t>IDENTIFICAZIONE DEI FRAMMENTI NUCLEARI PRODOTTI IN EVENTI SIMULATI ALL’ESPERIMENTO FOOT</a:t>
            </a:r>
          </a:p>
        </p:txBody>
      </p:sp>
      <p:graphicFrame>
        <p:nvGraphicFramePr>
          <p:cNvPr id="22" name="Google Shape;22;p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155914"/>
              </p:ext>
            </p:extLst>
          </p:nvPr>
        </p:nvGraphicFramePr>
        <p:xfrm>
          <a:off x="1417156" y="4382004"/>
          <a:ext cx="10058564" cy="1478250"/>
        </p:xfrm>
        <a:graphic>
          <a:graphicData uri="http://schemas.openxmlformats.org/drawingml/2006/table">
            <a:tbl>
              <a:tblPr>
                <a:noFill/>
                <a:tableStyleId>{724E76C2-D0BC-49EB-94EF-7B96FFB020C1}</a:tableStyleId>
              </a:tblPr>
              <a:tblGrid>
                <a:gridCol w="65199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38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463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Relatore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RomanSerif" panose="02000603060000020004" pitchFamily="2" charset="0"/>
                        </a:rPr>
                        <a:t>Prof. Mauro Villa</a:t>
                      </a:r>
                    </a:p>
                    <a:p>
                      <a:pPr marL="0" lvl="0" indent="0" algn="l" rtl="0">
                        <a:spcBef>
                          <a:spcPts val="60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Correlatore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: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noProof="0" dirty="0">
                          <a:latin typeface="RomanSerif" panose="02000603060000020004" pitchFamily="2" charset="0"/>
                        </a:rPr>
                        <a:t>Dott</a:t>
                      </a:r>
                      <a:r>
                        <a:rPr lang="en-US" sz="2000" dirty="0">
                          <a:latin typeface="RomanSerif" panose="02000603060000020004" pitchFamily="2" charset="0"/>
                        </a:rPr>
                        <a:t>. Roberto Zarrella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it-IT" sz="2000" dirty="0">
                          <a:latin typeface="RomanSerif" panose="02000603060000020004" pitchFamily="2" charset="0"/>
                        </a:rPr>
                        <a:t>Presentata da: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 dirty="0">
                          <a:latin typeface="RomanSerif" panose="02000603060000020004" pitchFamily="2" charset="0"/>
                        </a:rPr>
                        <a:t>Simone Pasquini</a:t>
                      </a:r>
                      <a:endParaRPr sz="2000" dirty="0">
                        <a:latin typeface="RomanSerif" panose="02000603060000020004" pitchFamily="2" charset="0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21;p4"/>
          <p:cNvSpPr txBox="1"/>
          <p:nvPr/>
        </p:nvSpPr>
        <p:spPr>
          <a:xfrm>
            <a:off x="0" y="0"/>
            <a:ext cx="12191999" cy="7943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Alma Mater </a:t>
            </a:r>
            <a:r>
              <a:rPr lang="it-IT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Studiorum</a:t>
            </a:r>
            <a:r>
              <a:rPr lang="en-US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 ∙ </a:t>
            </a:r>
            <a:r>
              <a:rPr lang="it-IT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Università</a:t>
            </a:r>
            <a:r>
              <a:rPr lang="en-US" sz="2400" cap="small" dirty="0">
                <a:latin typeface="RomanSerif" panose="02000603060000020004" pitchFamily="2" charset="0"/>
                <a:cs typeface="Arial" panose="020B0604020202020204" pitchFamily="34" charset="0"/>
              </a:rPr>
              <a:t> di Bologna</a:t>
            </a:r>
            <a:endParaRPr sz="2400" cap="small" dirty="0">
              <a:latin typeface="RomanSerif" panose="02000603060000020004" pitchFamily="2" charset="0"/>
              <a:cs typeface="Arial" panose="020B0604020202020204" pitchFamily="34" charset="0"/>
            </a:endParaRPr>
          </a:p>
        </p:txBody>
      </p:sp>
      <p:sp>
        <p:nvSpPr>
          <p:cNvPr id="2" name="Google Shape;21;p4">
            <a:extLst>
              <a:ext uri="{FF2B5EF4-FFF2-40B4-BE49-F238E27FC236}">
                <a16:creationId xmlns:a16="http://schemas.microsoft.com/office/drawing/2014/main" id="{0CF96967-AA7E-CC74-4839-F0A33AD294D2}"/>
              </a:ext>
            </a:extLst>
          </p:cNvPr>
          <p:cNvSpPr txBox="1"/>
          <p:nvPr/>
        </p:nvSpPr>
        <p:spPr>
          <a:xfrm>
            <a:off x="0" y="794347"/>
            <a:ext cx="12191999" cy="9713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Scuola</a:t>
            </a:r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 di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Scienze</a:t>
            </a:r>
          </a:p>
          <a:p>
            <a:pPr algn="ctr"/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Dipartimento</a:t>
            </a:r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 di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Fisica</a:t>
            </a:r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 e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Astronomia</a:t>
            </a:r>
          </a:p>
          <a:p>
            <a:pPr algn="ctr"/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Corso di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Laurea</a:t>
            </a:r>
            <a:r>
              <a:rPr lang="en-US" sz="1600" dirty="0">
                <a:latin typeface="RomanSerif" panose="02000603060000020004" pitchFamily="2" charset="0"/>
                <a:cs typeface="Arial" panose="020B0604020202020204" pitchFamily="34" charset="0"/>
              </a:rPr>
              <a:t> in </a:t>
            </a:r>
            <a:r>
              <a:rPr lang="it-IT" sz="1600" dirty="0">
                <a:latin typeface="RomanSerif" panose="02000603060000020004" pitchFamily="2" charset="0"/>
                <a:cs typeface="Arial" panose="020B0604020202020204" pitchFamily="34" charset="0"/>
              </a:rPr>
              <a:t>Fisica</a:t>
            </a:r>
          </a:p>
        </p:txBody>
      </p:sp>
      <p:sp>
        <p:nvSpPr>
          <p:cNvPr id="20" name="Google Shape;20;p4"/>
          <p:cNvSpPr txBox="1"/>
          <p:nvPr/>
        </p:nvSpPr>
        <p:spPr>
          <a:xfrm>
            <a:off x="1417156" y="5980307"/>
            <a:ext cx="9357675" cy="7656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it-IT" sz="1600" dirty="0">
                <a:solidFill>
                  <a:schemeClr val="dk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Anno Accademico 2023/2024</a:t>
            </a:r>
          </a:p>
          <a:p>
            <a:pPr algn="ctr">
              <a:spcBef>
                <a:spcPts val="600"/>
              </a:spcBef>
            </a:pPr>
            <a:r>
              <a:rPr lang="it-IT" sz="1600" dirty="0">
                <a:solidFill>
                  <a:schemeClr val="dk1"/>
                </a:solidFill>
                <a:latin typeface="RomanSerif" panose="02000603060000020004" pitchFamily="2" charset="0"/>
                <a:cs typeface="Arial" panose="020B0604020202020204" pitchFamily="34" charset="0"/>
              </a:rPr>
              <a:t>26/07/2024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Tm="3162"/>
    </mc:Choice>
    <mc:Fallback>
      <p:transition spd="slow" advTm="3162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olo 5">
            <a:extLst>
              <a:ext uri="{FF2B5EF4-FFF2-40B4-BE49-F238E27FC236}">
                <a16:creationId xmlns:a16="http://schemas.microsoft.com/office/drawing/2014/main" id="{D9B769DF-C7FC-A224-A307-3BF9E256D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Vantaggi dell’adroterapia</a:t>
            </a:r>
          </a:p>
        </p:txBody>
      </p:sp>
      <p:pic>
        <p:nvPicPr>
          <p:cNvPr id="10" name="Segnaposto contenuto 9" descr="Creazione di SOBP (Spread Out Bragg Peak) per un fascio singolo di protoni. La curva spessa rappresenta la dose rilasciata nel target ottenuta dalla somma dei singoli BP a differenti energie.">
            <a:extLst>
              <a:ext uri="{FF2B5EF4-FFF2-40B4-BE49-F238E27FC236}">
                <a16:creationId xmlns:a16="http://schemas.microsoft.com/office/drawing/2014/main" id="{0B2804F1-4B1A-A31C-A3D7-EAB587882074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r="62414" b="81916"/>
          <a:stretch/>
        </p:blipFill>
        <p:spPr>
          <a:xfrm>
            <a:off x="838200" y="2105708"/>
            <a:ext cx="5033716" cy="3425426"/>
          </a:xfrm>
        </p:spPr>
      </p:pic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DA553B2A-547F-5B85-C605-B7D5C1F01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988FE518-264D-D0E4-CE5B-4E8E37F4B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10</a:t>
            </a:fld>
            <a:endParaRPr lang="it-IT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47F1EE3-B1EA-738D-40D1-D33F894F0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38199" y="5531134"/>
            <a:ext cx="50337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Creazione di SOBP (Spread Out Bragg Peak) per un fascio singolo di protoni. La curva spessa rappresenta la dose rilasciata nel target ottenuta dalla somma dei singoli BP a differenti energie.</a:t>
            </a:r>
          </a:p>
        </p:txBody>
      </p:sp>
      <p:sp>
        <p:nvSpPr>
          <p:cNvPr id="15" name="Segnaposto contenuto 2">
            <a:extLst>
              <a:ext uri="{FF2B5EF4-FFF2-40B4-BE49-F238E27FC236}">
                <a16:creationId xmlns:a16="http://schemas.microsoft.com/office/drawing/2014/main" id="{DB38849D-B0F1-7762-46C0-9E4DFEA92A5C}"/>
              </a:ext>
            </a:extLst>
          </p:cNvPr>
          <p:cNvSpPr txBox="1">
            <a:spLocks/>
          </p:cNvSpPr>
          <p:nvPr/>
        </p:nvSpPr>
        <p:spPr>
          <a:xfrm>
            <a:off x="838200" y="1027113"/>
            <a:ext cx="10515600" cy="12080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ClrTx/>
              <a:buNone/>
            </a:pPr>
            <a:r>
              <a:rPr lang="it-IT" sz="2400" dirty="0"/>
              <a:t>Per massimizzare il danno alle cellule tumorali e minimizzarlo agli organi limitrofi si sceglie opportunamente l’energia del fascio incidente, in modo che i picchi di Bragg coincidano con il volume tumorale.</a:t>
            </a:r>
          </a:p>
        </p:txBody>
      </p:sp>
      <p:pic>
        <p:nvPicPr>
          <p:cNvPr id="19" name="Segnaposto contenuto 18" descr="Profili di dose di raggi X, protoni e atomi di carbonio in funzione della profondità. Grazie al BP si risparmiano gli a rischio, colpiti invece dal fascio di raggi X&#10;">
            <a:extLst>
              <a:ext uri="{FF2B5EF4-FFF2-40B4-BE49-F238E27FC236}">
                <a16:creationId xmlns:a16="http://schemas.microsoft.com/office/drawing/2014/main" id="{CDC2CD43-0227-0043-36A9-17F62D03CE16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5"/>
          <a:srcRect t="2027"/>
          <a:stretch/>
        </p:blipFill>
        <p:spPr>
          <a:xfrm>
            <a:off x="6988949" y="2076041"/>
            <a:ext cx="4364850" cy="3558373"/>
          </a:xfrm>
        </p:spPr>
      </p:pic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8CEA645C-40A3-654C-70D0-7C128A6E2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6988949" y="5531134"/>
            <a:ext cx="436485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Profili di dose di raggi X, protoni e atomi di carbonio in funzione della profondità. Grazie al BP si risparmiano gli a rischio, colpiti invece dal fascio di raggi X</a:t>
            </a:r>
          </a:p>
        </p:txBody>
      </p:sp>
    </p:spTree>
    <p:extLst>
      <p:ext uri="{BB962C8B-B14F-4D97-AF65-F5344CB8AC3E}">
        <p14:creationId xmlns:p14="http://schemas.microsoft.com/office/powerpoint/2010/main" val="41582526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F352-2E66-B95F-151B-1C92F675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Interazioni delle particelle cariche con la materia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5B03942-E86D-8C61-DB7B-5B33B6E15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1560"/>
            <a:ext cx="5181600" cy="4686134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Elettromagnetiche</a:t>
            </a:r>
          </a:p>
          <a:p>
            <a:r>
              <a:rPr lang="it-IT" dirty="0"/>
              <a:t>Bethe-Bloch</a:t>
            </a:r>
          </a:p>
          <a:p>
            <a:r>
              <a:rPr lang="it-IT" dirty="0"/>
              <a:t>Scattering Rutherford</a:t>
            </a:r>
          </a:p>
          <a:p>
            <a:r>
              <a:rPr lang="it-IT" dirty="0"/>
              <a:t>Bremsstrahlung</a:t>
            </a:r>
          </a:p>
          <a:p>
            <a:r>
              <a:rPr lang="it-IT" dirty="0"/>
              <a:t>Effetto </a:t>
            </a:r>
            <a:r>
              <a:rPr lang="it-IT" dirty="0" err="1"/>
              <a:t>Cherenkov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94250E-1C14-52D2-DCB7-66B4DBE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E91EE4-13BE-2BB1-40FF-7B8457FF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11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023404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F352-2E66-B95F-151B-1C92F675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Interazioni delle particelle cariche con la materia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5B03942-E86D-8C61-DB7B-5B33B6E15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1560"/>
            <a:ext cx="5181600" cy="4686134"/>
          </a:xfrm>
        </p:spPr>
        <p:txBody>
          <a:bodyPr/>
          <a:lstStyle/>
          <a:p>
            <a:pPr marL="0" indent="0">
              <a:buNone/>
            </a:pPr>
            <a:r>
              <a:rPr lang="it-IT" b="1" dirty="0"/>
              <a:t>Elettromagnetiche</a:t>
            </a:r>
          </a:p>
          <a:p>
            <a:r>
              <a:rPr lang="it-IT" dirty="0"/>
              <a:t>Bethe-Bloch</a:t>
            </a:r>
          </a:p>
          <a:p>
            <a:r>
              <a:rPr lang="it-IT" dirty="0"/>
              <a:t>Scattering Rutherford</a:t>
            </a:r>
          </a:p>
          <a:p>
            <a:r>
              <a:rPr lang="it-IT" dirty="0"/>
              <a:t>Bremsstrahlung</a:t>
            </a:r>
          </a:p>
          <a:p>
            <a:r>
              <a:rPr lang="it-IT" dirty="0"/>
              <a:t>Effetto </a:t>
            </a:r>
            <a:r>
              <a:rPr lang="it-IT" dirty="0" err="1"/>
              <a:t>Cherenkov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94250E-1C14-52D2-DCB7-66B4DBE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E91EE4-13BE-2BB1-40FF-7B8457FF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12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7">
                <a:extLst>
                  <a:ext uri="{FF2B5EF4-FFF2-40B4-BE49-F238E27FC236}">
                    <a16:creationId xmlns:a16="http://schemas.microsoft.com/office/drawing/2014/main" id="{C0E318F6-8EA2-BFD3-5B11-C0A6654FEDF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14933"/>
                <a:ext cx="4526280" cy="12915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Tx/>
                  <a:buFont typeface="Arial" panose="020B0604020202020204" pitchFamily="34" charset="0"/>
                  <a:buNone/>
                </a:pPr>
                <a:r>
                  <a:rPr lang="it-IT" sz="2000" dirty="0"/>
                  <a:t>Range energetici adroterapici:</a:t>
                </a:r>
              </a:p>
              <a:p>
                <a:pPr>
                  <a:buClrTx/>
                </a:pPr>
                <a:r>
                  <a:rPr lang="it-IT" sz="2000" dirty="0"/>
                  <a:t>Protoni: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it-IT" sz="2000" dirty="0"/>
                  <a:t>–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it-IT" sz="2000" dirty="0"/>
                  <a:t> MeV</a:t>
                </a:r>
              </a:p>
              <a:p>
                <a:pPr>
                  <a:buClrTx/>
                </a:pPr>
                <a:r>
                  <a:rPr lang="it-IT" sz="2000" dirty="0"/>
                  <a:t>Ioni carbonio: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it-IT" sz="2000" dirty="0"/>
                  <a:t>–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 dirty="0"/>
                  <a:t> MeV/u</a:t>
                </a:r>
              </a:p>
            </p:txBody>
          </p:sp>
        </mc:Choice>
        <mc:Fallback>
          <p:sp>
            <p:nvSpPr>
              <p:cNvPr id="9" name="Segnaposto contenuto 7">
                <a:extLst>
                  <a:ext uri="{FF2B5EF4-FFF2-40B4-BE49-F238E27FC236}">
                    <a16:creationId xmlns:a16="http://schemas.microsoft.com/office/drawing/2014/main" id="{C0E318F6-8EA2-BFD3-5B11-C0A6654FED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4933"/>
                <a:ext cx="4526280" cy="1291507"/>
              </a:xfrm>
              <a:prstGeom prst="rect">
                <a:avLst/>
              </a:prstGeom>
              <a:blipFill>
                <a:blip r:embed="rId2"/>
                <a:stretch>
                  <a:fillRect l="-1482" t="-5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43753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Immagine 19" descr="Immagine che contiene testo, schermata, linea&#10;&#10;Descrizione generata automaticamente">
            <a:extLst>
              <a:ext uri="{FF2B5EF4-FFF2-40B4-BE49-F238E27FC236}">
                <a16:creationId xmlns:a16="http://schemas.microsoft.com/office/drawing/2014/main" id="{9691CE45-4081-4CE8-67E3-DFE0350B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8754" y="1051555"/>
            <a:ext cx="6580650" cy="4284116"/>
          </a:xfrm>
          <a:prstGeom prst="rect">
            <a:avLst/>
          </a:prstGeom>
        </p:spPr>
      </p:pic>
      <p:sp>
        <p:nvSpPr>
          <p:cNvPr id="2" name="Titolo 1">
            <a:extLst>
              <a:ext uri="{FF2B5EF4-FFF2-40B4-BE49-F238E27FC236}">
                <a16:creationId xmlns:a16="http://schemas.microsoft.com/office/drawing/2014/main" id="{1582F352-2E66-B95F-151B-1C92F675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Interazioni delle particelle cariche con la materia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5B03942-E86D-8C61-DB7B-5B33B6E15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1560"/>
            <a:ext cx="4114800" cy="143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Elettromagnetiche</a:t>
            </a:r>
          </a:p>
          <a:p>
            <a:r>
              <a:rPr lang="it-IT" dirty="0"/>
              <a:t>Bethe-Bloch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94250E-1C14-52D2-DCB7-66B4DBE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E91EE4-13BE-2BB1-40FF-7B8457FF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13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97B36C6-932E-B1BE-D663-F6A6E63B08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/>
              <p:nvPr/>
            </p:nvSpPr>
            <p:spPr>
              <a:xfrm>
                <a:off x="5318754" y="5335670"/>
                <a:ext cx="6580650" cy="3806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it-IT" dirty="0">
                    <a:latin typeface="+mj-lt"/>
                  </a:rPr>
                  <a:t>Valore assoluto del potere frenante per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p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it-IT" dirty="0">
                    <a:latin typeface="+mj-lt"/>
                  </a:rPr>
                  <a:t> in rame in funzione di </a:t>
                </a:r>
                <a14:m>
                  <m:oMath xmlns:m="http://schemas.openxmlformats.org/officeDocument/2006/math">
                    <m:r>
                      <a:rPr lang="it-IT" b="0" i="1" smtClean="0">
                        <a:latin typeface="Cambria Math" panose="02040503050406030204" pitchFamily="18" charset="0"/>
                      </a:rPr>
                      <m:t>𝛽𝛾</m:t>
                    </m:r>
                    <m:r>
                      <a:rPr lang="it-IT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num>
                      <m:den>
                        <m:r>
                          <a:rPr lang="it-IT" b="0" i="1" smtClean="0">
                            <a:latin typeface="Cambria Math" panose="02040503050406030204" pitchFamily="18" charset="0"/>
                          </a:rPr>
                          <m:t>𝑀𝑐</m:t>
                        </m:r>
                      </m:den>
                    </m:f>
                  </m:oMath>
                </a14:m>
                <a:endParaRPr lang="it-IT" dirty="0">
                  <a:latin typeface="+mj-lt"/>
                </a:endParaRPr>
              </a:p>
            </p:txBody>
          </p:sp>
        </mc:Choice>
        <mc:Fallback>
          <p:sp>
            <p:nvSpPr>
              <p:cNvPr id="12" name="CasellaDiTesto 11">
                <a:extLst>
                  <a:ext uri="{FF2B5EF4-FFF2-40B4-BE49-F238E27FC236}">
                    <a16:creationId xmlns:a16="http://schemas.microsoft.com/office/drawing/2014/main" id="{997B36C6-932E-B1BE-D663-F6A6E63B08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8754" y="5335670"/>
                <a:ext cx="6580650" cy="380617"/>
              </a:xfrm>
              <a:prstGeom prst="rect">
                <a:avLst/>
              </a:prstGeom>
              <a:blipFill>
                <a:blip r:embed="rId3"/>
                <a:stretch>
                  <a:fillRect b="-317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Segnaposto contenuto 7">
                <a:extLst>
                  <a:ext uri="{FF2B5EF4-FFF2-40B4-BE49-F238E27FC236}">
                    <a16:creationId xmlns:a16="http://schemas.microsoft.com/office/drawing/2014/main" id="{68D951BA-2261-D66B-1232-D97E75001E2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49673"/>
                <a:ext cx="4526280" cy="208787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Tx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num>
                            <m:den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 algn="just">
                  <a:buClrTx/>
                  <a:buNone/>
                </a:pP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000" dirty="0"/>
                  <a:t> 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sz="2000" dirty="0"/>
                  <a:t> sono rispettivamente il numero atomico e la velocità del fascio incidente.</a:t>
                </a:r>
              </a:p>
            </p:txBody>
          </p:sp>
        </mc:Choice>
        <mc:Fallback>
          <p:sp>
            <p:nvSpPr>
              <p:cNvPr id="23" name="Segnaposto contenuto 7">
                <a:extLst>
                  <a:ext uri="{FF2B5EF4-FFF2-40B4-BE49-F238E27FC236}">
                    <a16:creationId xmlns:a16="http://schemas.microsoft.com/office/drawing/2014/main" id="{68D951BA-2261-D66B-1232-D97E75001E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9673"/>
                <a:ext cx="4526280" cy="2087879"/>
              </a:xfrm>
              <a:prstGeom prst="rect">
                <a:avLst/>
              </a:prstGeom>
              <a:blipFill>
                <a:blip r:embed="rId4"/>
                <a:stretch>
                  <a:fillRect l="-1482" r="-14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Segnaposto contenuto 7">
                <a:extLst>
                  <a:ext uri="{FF2B5EF4-FFF2-40B4-BE49-F238E27FC236}">
                    <a16:creationId xmlns:a16="http://schemas.microsoft.com/office/drawing/2014/main" id="{A243257B-1CC8-B066-734F-3B3CD507365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14933"/>
                <a:ext cx="4526280" cy="12915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Tx/>
                  <a:buFont typeface="Arial" panose="020B0604020202020204" pitchFamily="34" charset="0"/>
                  <a:buNone/>
                </a:pPr>
                <a:r>
                  <a:rPr lang="it-IT" sz="2000" dirty="0"/>
                  <a:t>Range energetici adroterapici:</a:t>
                </a:r>
              </a:p>
              <a:p>
                <a:pPr>
                  <a:buClrTx/>
                </a:pPr>
                <a:r>
                  <a:rPr lang="it-IT" sz="2000" dirty="0"/>
                  <a:t>Protoni: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it-IT" sz="2000" dirty="0"/>
                  <a:t>–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it-IT" sz="2000" dirty="0"/>
                  <a:t> MeV</a:t>
                </a:r>
              </a:p>
              <a:p>
                <a:pPr>
                  <a:buClrTx/>
                </a:pPr>
                <a:r>
                  <a:rPr lang="it-IT" sz="2000" dirty="0"/>
                  <a:t>Ioni carbonio: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it-IT" sz="2000" dirty="0"/>
                  <a:t>–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 dirty="0"/>
                  <a:t> MeV/u</a:t>
                </a:r>
              </a:p>
            </p:txBody>
          </p:sp>
        </mc:Choice>
        <mc:Fallback>
          <p:sp>
            <p:nvSpPr>
              <p:cNvPr id="25" name="Segnaposto contenuto 7">
                <a:extLst>
                  <a:ext uri="{FF2B5EF4-FFF2-40B4-BE49-F238E27FC236}">
                    <a16:creationId xmlns:a16="http://schemas.microsoft.com/office/drawing/2014/main" id="{A243257B-1CC8-B066-734F-3B3CD50736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4933"/>
                <a:ext cx="4526280" cy="1291507"/>
              </a:xfrm>
              <a:prstGeom prst="rect">
                <a:avLst/>
              </a:prstGeom>
              <a:blipFill>
                <a:blip r:embed="rId5"/>
                <a:stretch>
                  <a:fillRect l="-1482" t="-5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6147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F352-2E66-B95F-151B-1C92F675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Interazioni delle particelle cariche con la materia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5B03942-E86D-8C61-DB7B-5B33B6E15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1560"/>
            <a:ext cx="4114800" cy="14325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Elettromagnetiche</a:t>
            </a:r>
          </a:p>
          <a:p>
            <a:r>
              <a:rPr lang="it-IT" dirty="0"/>
              <a:t>Bethe-Bloch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94250E-1C14-52D2-DCB7-66B4DBE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E91EE4-13BE-2BB1-40FF-7B8457FF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14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Segnaposto contenuto 7">
                <a:extLst>
                  <a:ext uri="{FF2B5EF4-FFF2-40B4-BE49-F238E27FC236}">
                    <a16:creationId xmlns:a16="http://schemas.microsoft.com/office/drawing/2014/main" id="{1CBE0AE1-C8BE-ABEC-573D-A42EB6FCAD8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2149673"/>
                <a:ext cx="4526280" cy="2087879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Tx/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it-IT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𝑑𝐸</m:t>
                              </m:r>
                            </m:num>
                            <m:den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𝑑𝑥</m:t>
                              </m:r>
                            </m:den>
                          </m:f>
                        </m:e>
                      </m:d>
                      <m:r>
                        <a:rPr lang="it-IT" i="1" smtClean="0">
                          <a:latin typeface="Cambria Math" panose="02040503050406030204" pitchFamily="18" charset="0"/>
                        </a:rPr>
                        <m:t>∝</m:t>
                      </m:r>
                      <m:f>
                        <m:fPr>
                          <m:ctrlPr>
                            <a:rPr lang="it-IT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it-IT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p>
                              <m:r>
                                <a:rPr lang="it-IT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it-IT" dirty="0"/>
              </a:p>
              <a:p>
                <a:pPr marL="0" indent="0" algn="just">
                  <a:buClrTx/>
                  <a:buNone/>
                </a:pP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000" dirty="0"/>
                  <a:t> e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sz="2000" dirty="0"/>
                  <a:t> sono rispettivamente il numero atomico e la velocità del fascio incidente.</a:t>
                </a:r>
              </a:p>
            </p:txBody>
          </p:sp>
        </mc:Choice>
        <mc:Fallback>
          <p:sp>
            <p:nvSpPr>
              <p:cNvPr id="14" name="Segnaposto contenuto 7">
                <a:extLst>
                  <a:ext uri="{FF2B5EF4-FFF2-40B4-BE49-F238E27FC236}">
                    <a16:creationId xmlns:a16="http://schemas.microsoft.com/office/drawing/2014/main" id="{1CBE0AE1-C8BE-ABEC-573D-A42EB6FCAD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49673"/>
                <a:ext cx="4526280" cy="2087879"/>
              </a:xfrm>
              <a:prstGeom prst="rect">
                <a:avLst/>
              </a:prstGeom>
              <a:blipFill>
                <a:blip r:embed="rId3"/>
                <a:stretch>
                  <a:fillRect l="-1482" r="-148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magine 2" descr="Rilascio di dose relativa in funzione della profondità del tessuto per fotoni, elettroni, ioni carbonio e protoni (normalizzati allo stesso massimo).">
            <a:extLst>
              <a:ext uri="{FF2B5EF4-FFF2-40B4-BE49-F238E27FC236}">
                <a16:creationId xmlns:a16="http://schemas.microsoft.com/office/drawing/2014/main" id="{1836ADEF-CAD4-607C-6D29-07D39644CF8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84170" y="1077354"/>
            <a:ext cx="6052859" cy="3920343"/>
          </a:xfrm>
          <a:prstGeom prst="rect">
            <a:avLst/>
          </a:prstGeom>
        </p:spPr>
      </p:pic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E34D3D-DF4F-DABD-005A-BC78FEF90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84169" y="5045741"/>
            <a:ext cx="60528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Rilascio di dose relativa in funzione della profondità del tessuto per fotoni, elettroni, ioni carbonio e protoni (normalizzati allo stesso massimo).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Segnaposto contenuto 7">
                <a:extLst>
                  <a:ext uri="{FF2B5EF4-FFF2-40B4-BE49-F238E27FC236}">
                    <a16:creationId xmlns:a16="http://schemas.microsoft.com/office/drawing/2014/main" id="{73AF4CDB-3857-BE0C-094A-C91EE33ABB0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514933"/>
                <a:ext cx="4526280" cy="12915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ClrTx/>
                  <a:buFont typeface="Arial" panose="020B0604020202020204" pitchFamily="34" charset="0"/>
                  <a:buNone/>
                </a:pPr>
                <a:r>
                  <a:rPr lang="it-IT" sz="2000" dirty="0"/>
                  <a:t>Range energetici adroterapici:</a:t>
                </a:r>
              </a:p>
              <a:p>
                <a:pPr>
                  <a:buClrTx/>
                </a:pPr>
                <a:r>
                  <a:rPr lang="it-IT" sz="2000" dirty="0"/>
                  <a:t>Protoni: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it-IT" sz="2000" dirty="0"/>
                  <a:t>–</a:t>
                </a:r>
                <a14:m>
                  <m:oMath xmlns:m="http://schemas.openxmlformats.org/officeDocument/2006/math">
                    <m:r>
                      <a:rPr lang="it-IT" sz="2000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it-IT" sz="2000" dirty="0"/>
                  <a:t> MeV</a:t>
                </a:r>
              </a:p>
              <a:p>
                <a:pPr>
                  <a:buClrTx/>
                </a:pPr>
                <a:r>
                  <a:rPr lang="it-IT" sz="2000" dirty="0"/>
                  <a:t>Ioni carbonio: 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50</m:t>
                    </m:r>
                  </m:oMath>
                </a14:m>
                <a:r>
                  <a:rPr lang="it-IT" sz="2000" dirty="0"/>
                  <a:t>–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40</m:t>
                    </m:r>
                    <m:r>
                      <a:rPr lang="it-IT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000" dirty="0"/>
                  <a:t> MeV/u</a:t>
                </a:r>
              </a:p>
            </p:txBody>
          </p:sp>
        </mc:Choice>
        <mc:Fallback>
          <p:sp>
            <p:nvSpPr>
              <p:cNvPr id="9" name="Segnaposto contenuto 7">
                <a:extLst>
                  <a:ext uri="{FF2B5EF4-FFF2-40B4-BE49-F238E27FC236}">
                    <a16:creationId xmlns:a16="http://schemas.microsoft.com/office/drawing/2014/main" id="{73AF4CDB-3857-BE0C-094A-C91EE33ABB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514933"/>
                <a:ext cx="4526280" cy="1291507"/>
              </a:xfrm>
              <a:prstGeom prst="rect">
                <a:avLst/>
              </a:prstGeom>
              <a:blipFill>
                <a:blip r:embed="rId5"/>
                <a:stretch>
                  <a:fillRect l="-1482" t="-5189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1861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582F352-2E66-B95F-151B-1C92F675F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Interazioni delle particelle cariche con la materia</a:t>
            </a:r>
          </a:p>
        </p:txBody>
      </p:sp>
      <p:sp>
        <p:nvSpPr>
          <p:cNvPr id="8" name="Segnaposto contenuto 7">
            <a:extLst>
              <a:ext uri="{FF2B5EF4-FFF2-40B4-BE49-F238E27FC236}">
                <a16:creationId xmlns:a16="http://schemas.microsoft.com/office/drawing/2014/main" id="{D5B03942-E86D-8C61-DB7B-5B33B6E159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051560"/>
            <a:ext cx="4468482" cy="29006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it-IT" b="1" dirty="0"/>
              <a:t>Nucleari</a:t>
            </a:r>
          </a:p>
          <a:p>
            <a:r>
              <a:rPr lang="it-IT" dirty="0"/>
              <a:t>Frammentazione nucleare</a:t>
            </a:r>
          </a:p>
          <a:p>
            <a:pPr marL="0" indent="0" algn="just">
              <a:buNone/>
            </a:pPr>
            <a:r>
              <a:rPr lang="it-IT" sz="2400" dirty="0"/>
              <a:t>Le interazioni nucleari che intercorrono tra il fascio e i nuclei dei tessuti del corpo umano producono frammenti sia del proiettile che del target.</a:t>
            </a:r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B94250E-1C14-52D2-DCB7-66B4DBEC7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7E91EE4-13BE-2BB1-40FF-7B8457FF8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15</a:t>
            </a:fld>
            <a:endParaRPr lang="it-IT" dirty="0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5AE34D3D-DF4F-DABD-005A-BC78FEF902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471158" y="3429000"/>
            <a:ext cx="58826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Schema dei processi di abrasione e ablazione (per evaporazione) nel modello di interazione periferica della frammentazione di </a:t>
            </a:r>
            <a:r>
              <a:rPr lang="it-IT" dirty="0" err="1">
                <a:latin typeface="+mj-lt"/>
              </a:rPr>
              <a:t>Serber</a:t>
            </a:r>
            <a:endParaRPr lang="it-IT" dirty="0">
              <a:latin typeface="+mj-lt"/>
            </a:endParaRPr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19B1F0F-D6A2-CA66-06EA-648CE3A9391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100" r="7096"/>
          <a:stretch/>
        </p:blipFill>
        <p:spPr>
          <a:xfrm>
            <a:off x="5471158" y="1033235"/>
            <a:ext cx="5882642" cy="2357254"/>
          </a:xfrm>
          <a:prstGeom prst="rect">
            <a:avLst/>
          </a:prstGeom>
        </p:spPr>
      </p:pic>
      <p:graphicFrame>
        <p:nvGraphicFramePr>
          <p:cNvPr id="15" name="Tabella 14">
            <a:extLst>
              <a:ext uri="{FF2B5EF4-FFF2-40B4-BE49-F238E27FC236}">
                <a16:creationId xmlns:a16="http://schemas.microsoft.com/office/drawing/2014/main" id="{571B18B6-B7FD-B363-6CF7-580AF7BC7A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966181"/>
              </p:ext>
            </p:extLst>
          </p:nvPr>
        </p:nvGraphicFramePr>
        <p:xfrm>
          <a:off x="1463087" y="4130290"/>
          <a:ext cx="9265826" cy="2059810"/>
        </p:xfrm>
        <a:graphic>
          <a:graphicData uri="http://schemas.openxmlformats.org/drawingml/2006/table">
            <a:tbl>
              <a:tblPr firstRow="1" bandRow="1">
                <a:tableStyleId>{724E76C2-D0BC-49EB-94EF-7B96FFB020C1}</a:tableStyleId>
              </a:tblPr>
              <a:tblGrid>
                <a:gridCol w="1704652">
                  <a:extLst>
                    <a:ext uri="{9D8B030D-6E8A-4147-A177-3AD203B41FA5}">
                      <a16:colId xmlns:a16="http://schemas.microsoft.com/office/drawing/2014/main" val="2493932828"/>
                    </a:ext>
                  </a:extLst>
                </a:gridCol>
                <a:gridCol w="1704652">
                  <a:extLst>
                    <a:ext uri="{9D8B030D-6E8A-4147-A177-3AD203B41FA5}">
                      <a16:colId xmlns:a16="http://schemas.microsoft.com/office/drawing/2014/main" val="2899815230"/>
                    </a:ext>
                  </a:extLst>
                </a:gridCol>
                <a:gridCol w="5856522">
                  <a:extLst>
                    <a:ext uri="{9D8B030D-6E8A-4147-A177-3AD203B41FA5}">
                      <a16:colId xmlns:a16="http://schemas.microsoft.com/office/drawing/2014/main" val="1179293059"/>
                    </a:ext>
                  </a:extLst>
                </a:gridCol>
              </a:tblGrid>
              <a:tr h="411962">
                <a:tc>
                  <a:txBody>
                    <a:bodyPr/>
                    <a:lstStyle/>
                    <a:p>
                      <a:pPr algn="ctr"/>
                      <a:r>
                        <a:rPr lang="it-IT" sz="2200" b="1" dirty="0">
                          <a:latin typeface="+mj-lt"/>
                        </a:rPr>
                        <a:t>Proiettile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1" dirty="0">
                          <a:latin typeface="+mj-lt"/>
                        </a:rPr>
                        <a:t>Target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b="1" dirty="0">
                          <a:latin typeface="+mj-lt"/>
                        </a:rPr>
                        <a:t>Processo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7280042"/>
                  </a:ext>
                </a:extLst>
              </a:tr>
              <a:tr h="411962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latin typeface="+mj-lt"/>
                        </a:rPr>
                        <a:t>Protone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latin typeface="+mj-lt"/>
                        </a:rPr>
                        <a:t>Protone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latin typeface="+mj-lt"/>
                        </a:rPr>
                        <a:t>Non avviene frammentazione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25843"/>
                  </a:ext>
                </a:extLst>
              </a:tr>
              <a:tr h="411962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latin typeface="+mj-lt"/>
                        </a:rPr>
                        <a:t>Protone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latin typeface="+mj-lt"/>
                        </a:rPr>
                        <a:t>Ione pesante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kern="12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</a:rPr>
                        <a:t>Frammentazione del target</a:t>
                      </a:r>
                      <a:endParaRPr lang="it-IT" sz="2200" kern="1200" dirty="0">
                        <a:solidFill>
                          <a:srgbClr val="000000"/>
                        </a:solidFill>
                        <a:latin typeface="+mj-lt"/>
                        <a:cs typeface="Arial"/>
                      </a:endParaRP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18284155"/>
                  </a:ext>
                </a:extLst>
              </a:tr>
              <a:tr h="411962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latin typeface="+mj-lt"/>
                        </a:rPr>
                        <a:t>Ione pesante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latin typeface="+mj-lt"/>
                        </a:rPr>
                        <a:t>Protone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kern="12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</a:rPr>
                        <a:t>Frammentazione del proiettile</a:t>
                      </a:r>
                      <a:endParaRPr lang="it-IT" sz="2200" kern="1200" dirty="0">
                        <a:solidFill>
                          <a:srgbClr val="000000"/>
                        </a:solidFill>
                        <a:latin typeface="+mj-lt"/>
                        <a:cs typeface="Arial"/>
                      </a:endParaRP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507530390"/>
                  </a:ext>
                </a:extLst>
              </a:tr>
              <a:tr h="411962">
                <a:tc>
                  <a:txBody>
                    <a:bodyPr/>
                    <a:lstStyle/>
                    <a:p>
                      <a:pPr algn="ctr"/>
                      <a:r>
                        <a:rPr lang="it-IT" sz="2200" b="0" dirty="0">
                          <a:latin typeface="+mj-lt"/>
                        </a:rPr>
                        <a:t>Ione pesante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dirty="0">
                          <a:latin typeface="+mj-lt"/>
                        </a:rPr>
                        <a:t>Ione pesante</a:t>
                      </a: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it-IT" sz="2200" kern="1200" dirty="0">
                          <a:solidFill>
                            <a:srgbClr val="000000"/>
                          </a:solidFill>
                          <a:latin typeface="+mj-lt"/>
                          <a:ea typeface="Arial"/>
                          <a:cs typeface="Arial"/>
                        </a:rPr>
                        <a:t>Frammentazione del target e del proiettile</a:t>
                      </a:r>
                      <a:endParaRPr lang="it-IT" sz="2200" kern="1200" dirty="0">
                        <a:solidFill>
                          <a:srgbClr val="000000"/>
                        </a:solidFill>
                        <a:latin typeface="+mj-lt"/>
                        <a:cs typeface="Arial"/>
                      </a:endParaRPr>
                    </a:p>
                  </a:txBody>
                  <a:tcPr marL="72641" marR="72641" marT="36321" marB="3632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81922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64094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6BB9B5B-2A8C-7F05-8856-1EDACCBC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Frammentazione nucleare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352AE6-FCF2-68CE-BD4F-27F26400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Alma Mater </a:t>
            </a:r>
            <a:r>
              <a:rPr lang="it-IT" dirty="0" err="1"/>
              <a:t>Studiorum</a:t>
            </a:r>
            <a:r>
              <a:rPr lang="it-IT" dirty="0"/>
              <a:t> - Università di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6A07F4-8A32-611B-5FC3-925E64BE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16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Segnaposto contenuto 7">
                <a:extLst>
                  <a:ext uri="{FF2B5EF4-FFF2-40B4-BE49-F238E27FC236}">
                    <a16:creationId xmlns:a16="http://schemas.microsoft.com/office/drawing/2014/main" id="{8FAF4297-A054-01E9-7E48-1F7FD688093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4234" y="1021385"/>
                <a:ext cx="5136218" cy="21474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it-IT" sz="2000" dirty="0"/>
                  <a:t>I </a:t>
                </a:r>
                <a:r>
                  <a:rPr lang="it-IT" sz="2000" b="1" dirty="0"/>
                  <a:t>frammenti del target</a:t>
                </a:r>
                <a:r>
                  <a:rPr lang="it-IT" sz="2000" dirty="0"/>
                  <a:t>, considerando quest’ultimo a riposo, possiedono un corto range (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sz="2000" dirty="0"/>
                  <a:t>m) che non consente un’accurata rivelazione delle loro proprietà, come energia e angolo di emissione. Per misurare tali frammenti occorrono tecniche di rivelazione non convenzionali.</a:t>
                </a:r>
              </a:p>
            </p:txBody>
          </p:sp>
        </mc:Choice>
        <mc:Fallback>
          <p:sp>
            <p:nvSpPr>
              <p:cNvPr id="16" name="Segnaposto contenuto 7">
                <a:extLst>
                  <a:ext uri="{FF2B5EF4-FFF2-40B4-BE49-F238E27FC236}">
                    <a16:creationId xmlns:a16="http://schemas.microsoft.com/office/drawing/2014/main" id="{8FAF4297-A054-01E9-7E48-1F7FD68809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34" y="1021385"/>
                <a:ext cx="5136218" cy="2147484"/>
              </a:xfrm>
              <a:prstGeom prst="rect">
                <a:avLst/>
              </a:prstGeom>
              <a:blipFill>
                <a:blip r:embed="rId3"/>
                <a:stretch>
                  <a:fillRect l="-1068" t="-3125" r="-13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Segnaposto contenuto 7">
                <a:extLst>
                  <a:ext uri="{FF2B5EF4-FFF2-40B4-BE49-F238E27FC236}">
                    <a16:creationId xmlns:a16="http://schemas.microsoft.com/office/drawing/2014/main" id="{C7D14453-AB0C-25A6-A916-E546EF14D7E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354" y="1021385"/>
                <a:ext cx="5580993" cy="1972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Tx/>
                </a:pPr>
                <a:r>
                  <a:rPr lang="it-IT" sz="2000" dirty="0"/>
                  <a:t>I </a:t>
                </a:r>
                <a:r>
                  <a:rPr lang="it-IT" sz="2000" b="1" dirty="0"/>
                  <a:t>frammenti del proiettile </a:t>
                </a:r>
                <a:r>
                  <a:rPr lang="it-IT" sz="2000" dirty="0"/>
                  <a:t>generati da ioni pesanti possiedono circa lo stesso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sz="2000" dirty="0"/>
                  <a:t> del fascio primario, ma uno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000" dirty="0"/>
                  <a:t> inferiore. Dato che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000" dirty="0"/>
                  <a:t> i frammenti del proiettile dissipano la loro energia più in profondità rispetto al fascio primario, anche in regioni tipicamente sane.</a:t>
                </a:r>
                <a:endParaRPr lang="it-IT" sz="2400" dirty="0"/>
              </a:p>
            </p:txBody>
          </p:sp>
        </mc:Choice>
        <mc:Fallback>
          <p:sp>
            <p:nvSpPr>
              <p:cNvPr id="17" name="Segnaposto contenuto 7">
                <a:extLst>
                  <a:ext uri="{FF2B5EF4-FFF2-40B4-BE49-F238E27FC236}">
                    <a16:creationId xmlns:a16="http://schemas.microsoft.com/office/drawing/2014/main" id="{C7D14453-AB0C-25A6-A916-E546EF14D7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4" y="1021385"/>
                <a:ext cx="5580993" cy="1972463"/>
              </a:xfrm>
              <a:prstGeom prst="rect">
                <a:avLst/>
              </a:prstGeom>
              <a:blipFill>
                <a:blip r:embed="rId4"/>
                <a:stretch>
                  <a:fillRect l="-983" t="-3406" r="-1092" b="-40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magine 17" descr="Dose totale in funzione della profondità per un fascio di C a 400 MeV/u in acqua. La diminuzione di energia del fascio primario (curva rossa) nel canale di ingresso è dovuta alla frammentazione che genera frammenti secondari (curva blu) il cui contributo è particolarmente evidente dopo il BP. I due contributi si sommano fornendo la dose totale (curva nera).&#10;">
            <a:extLst>
              <a:ext uri="{FF2B5EF4-FFF2-40B4-BE49-F238E27FC236}">
                <a16:creationId xmlns:a16="http://schemas.microsoft.com/office/drawing/2014/main" id="{23441BE6-C57E-6F40-6B98-24545E3F3C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48"/>
          <a:stretch/>
        </p:blipFill>
        <p:spPr>
          <a:xfrm>
            <a:off x="760084" y="2965595"/>
            <a:ext cx="4757531" cy="2836674"/>
          </a:xfrm>
          <a:prstGeom prst="rect">
            <a:avLst/>
          </a:prstGeom>
        </p:spPr>
      </p:pic>
      <p:sp>
        <p:nvSpPr>
          <p:cNvPr id="19" name="CasellaDiTesto 18" descr="Dose totale in funzione della profondità per un fascio di C a 400 MeV/u in acqua. La diminuzione di energia del fascio primario (curva rossa) nel canale di ingresso è dovuta alla frammentazione che genera frammenti secondari (curva blu) il cui contributo è particolarmente evidente dopo il BP. I due contributi si sommano fornendo la dose totale (curva nera).&#10;">
            <a:extLst>
              <a:ext uri="{FF2B5EF4-FFF2-40B4-BE49-F238E27FC236}">
                <a16:creationId xmlns:a16="http://schemas.microsoft.com/office/drawing/2014/main" id="{5FCC3F12-1903-CCA2-A34D-4578C40CD00B}"/>
              </a:ext>
            </a:extLst>
          </p:cNvPr>
          <p:cNvSpPr txBox="1"/>
          <p:nvPr/>
        </p:nvSpPr>
        <p:spPr>
          <a:xfrm>
            <a:off x="838200" y="5775353"/>
            <a:ext cx="475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Dose totale in funzione della profondità per un fascio di C a 400 MeV/u in acqua.</a:t>
            </a:r>
          </a:p>
        </p:txBody>
      </p:sp>
    </p:spTree>
    <p:extLst>
      <p:ext uri="{BB962C8B-B14F-4D97-AF65-F5344CB8AC3E}">
        <p14:creationId xmlns:p14="http://schemas.microsoft.com/office/powerpoint/2010/main" val="81671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86BB9B5B-2A8C-7F05-8856-1EDACCBC9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Frammentazione nucleare</a:t>
            </a:r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2352AE6-FCF2-68CE-BD4F-27F264009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 dirty="0"/>
              <a:t>Alma Mater </a:t>
            </a:r>
            <a:r>
              <a:rPr lang="it-IT" dirty="0" err="1"/>
              <a:t>Studiorum</a:t>
            </a:r>
            <a:r>
              <a:rPr lang="it-IT" dirty="0"/>
              <a:t> - Università di Bologna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26A07F4-8A32-611B-5FC3-925E64BE0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17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Segnaposto contenuto 7">
                <a:extLst>
                  <a:ext uri="{FF2B5EF4-FFF2-40B4-BE49-F238E27FC236}">
                    <a16:creationId xmlns:a16="http://schemas.microsoft.com/office/drawing/2014/main" id="{2E6DF789-8434-6BF6-9F72-E6EBA1D7657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384234" y="1021385"/>
                <a:ext cx="5136218" cy="21474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/>
                <a:r>
                  <a:rPr lang="it-IT" sz="2000" dirty="0"/>
                  <a:t>I </a:t>
                </a:r>
                <a:r>
                  <a:rPr lang="it-IT" sz="2000" b="1" dirty="0"/>
                  <a:t>frammenti del target</a:t>
                </a:r>
                <a:r>
                  <a:rPr lang="it-IT" sz="2000" dirty="0"/>
                  <a:t>, considerando quest’ultimo a riposo, possiedono un corto range (</a:t>
                </a:r>
                <a14:m>
                  <m:oMath xmlns:m="http://schemas.openxmlformats.org/officeDocument/2006/math">
                    <m:r>
                      <a:rPr lang="it-IT" sz="20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it-IT" sz="2000" dirty="0"/>
                  <a:t>m) che non consente un’accurata rivelazione delle loro proprietà, come energia e angolo di emissione. Per misurare tali frammenti occorrono tecniche di rivelazione non convenzionali.</a:t>
                </a:r>
              </a:p>
            </p:txBody>
          </p:sp>
        </mc:Choice>
        <mc:Fallback>
          <p:sp>
            <p:nvSpPr>
              <p:cNvPr id="2" name="Segnaposto contenuto 7">
                <a:extLst>
                  <a:ext uri="{FF2B5EF4-FFF2-40B4-BE49-F238E27FC236}">
                    <a16:creationId xmlns:a16="http://schemas.microsoft.com/office/drawing/2014/main" id="{2E6DF789-8434-6BF6-9F72-E6EBA1D76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4234" y="1021385"/>
                <a:ext cx="5136218" cy="2147484"/>
              </a:xfrm>
              <a:prstGeom prst="rect">
                <a:avLst/>
              </a:prstGeom>
              <a:blipFill>
                <a:blip r:embed="rId3"/>
                <a:stretch>
                  <a:fillRect l="-1068" t="-3125" r="-130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Segnaposto contenuto 7">
                <a:extLst>
                  <a:ext uri="{FF2B5EF4-FFF2-40B4-BE49-F238E27FC236}">
                    <a16:creationId xmlns:a16="http://schemas.microsoft.com/office/drawing/2014/main" id="{9B34A639-409C-82E8-6F83-81BE93D7B74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48354" y="1021385"/>
                <a:ext cx="5580993" cy="1972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just">
                  <a:buClrTx/>
                </a:pPr>
                <a:r>
                  <a:rPr lang="it-IT" sz="2000" dirty="0"/>
                  <a:t>I </a:t>
                </a:r>
                <a:r>
                  <a:rPr lang="it-IT" sz="2000" b="1" dirty="0"/>
                  <a:t>frammenti del proiettile </a:t>
                </a:r>
                <a:r>
                  <a:rPr lang="it-IT" sz="2000" dirty="0"/>
                  <a:t>generati da ioni pesanti possiedono circa lo stesso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it-IT" sz="2000" dirty="0"/>
                  <a:t> del fascio primario, ma uno </a:t>
                </a:r>
                <a14:m>
                  <m:oMath xmlns:m="http://schemas.openxmlformats.org/officeDocument/2006/math">
                    <m:r>
                      <a:rPr lang="it-IT" sz="200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it-IT" sz="2000" dirty="0"/>
                  <a:t> inferiore. Dato che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𝑑𝐸</m:t>
                            </m:r>
                          </m:num>
                          <m:den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den>
                        </m:f>
                      </m:e>
                    </m:d>
                    <m:r>
                      <a:rPr lang="it-IT" sz="2000" i="1">
                        <a:latin typeface="Cambria Math" panose="02040503050406030204" pitchFamily="18" charset="0"/>
                      </a:rPr>
                      <m:t>∝</m:t>
                    </m:r>
                    <m:f>
                      <m:fPr>
                        <m:ctrlPr>
                          <a:rPr lang="it-IT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it-IT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𝛽</m:t>
                            </m:r>
                          </m:e>
                          <m:sup>
                            <m:r>
                              <a:rPr lang="it-IT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it-IT" sz="2000" dirty="0"/>
                  <a:t> i frammenti del proiettile dissipano la loro energia più in profondità rispetto al fascio primario, anche in regioni tipicamente sane.</a:t>
                </a:r>
                <a:endParaRPr lang="it-IT" sz="2400" dirty="0"/>
              </a:p>
            </p:txBody>
          </p:sp>
        </mc:Choice>
        <mc:Fallback>
          <p:sp>
            <p:nvSpPr>
              <p:cNvPr id="13" name="Segnaposto contenuto 7">
                <a:extLst>
                  <a:ext uri="{FF2B5EF4-FFF2-40B4-BE49-F238E27FC236}">
                    <a16:creationId xmlns:a16="http://schemas.microsoft.com/office/drawing/2014/main" id="{9B34A639-409C-82E8-6F83-81BE93D7B7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354" y="1021385"/>
                <a:ext cx="5580993" cy="1972463"/>
              </a:xfrm>
              <a:prstGeom prst="rect">
                <a:avLst/>
              </a:prstGeom>
              <a:blipFill>
                <a:blip r:embed="rId4"/>
                <a:stretch>
                  <a:fillRect l="-983" t="-3406" r="-1092" b="-40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Immagine 13" descr="Dose totale in funzione della profondità per un fascio di C a 400 MeV/u in acqua. La diminuzione di energia del fascio primario (curva rossa) nel canale di ingresso è dovuta alla frammentazione che genera frammenti secondari (curva blu) il cui contributo è particolarmente evidente dopo il BP. I due contributi si sommano fornendo la dose totale (curva nera).&#10;">
            <a:extLst>
              <a:ext uri="{FF2B5EF4-FFF2-40B4-BE49-F238E27FC236}">
                <a16:creationId xmlns:a16="http://schemas.microsoft.com/office/drawing/2014/main" id="{7B79C70A-AFC1-CBF7-BF6E-43426C37D0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148"/>
          <a:stretch/>
        </p:blipFill>
        <p:spPr>
          <a:xfrm>
            <a:off x="760084" y="2965595"/>
            <a:ext cx="4757531" cy="2836674"/>
          </a:xfrm>
          <a:prstGeom prst="rect">
            <a:avLst/>
          </a:prstGeom>
        </p:spPr>
      </p:pic>
      <p:sp>
        <p:nvSpPr>
          <p:cNvPr id="15" name="CasellaDiTesto 14" descr="Dose totale in funzione della profondità per un fascio di C a 400 MeV/u in acqua. La diminuzione di energia del fascio primario (curva rossa) nel canale di ingresso è dovuta alla frammentazione che genera frammenti secondari (curva blu) il cui contributo è particolarmente evidente dopo il BP. I due contributi si sommano fornendo la dose totale (curva nera).&#10;">
            <a:extLst>
              <a:ext uri="{FF2B5EF4-FFF2-40B4-BE49-F238E27FC236}">
                <a16:creationId xmlns:a16="http://schemas.microsoft.com/office/drawing/2014/main" id="{A7E3ECF7-4B3D-B9DD-AC67-EEEBF6FA88FA}"/>
              </a:ext>
            </a:extLst>
          </p:cNvPr>
          <p:cNvSpPr txBox="1"/>
          <p:nvPr/>
        </p:nvSpPr>
        <p:spPr>
          <a:xfrm>
            <a:off x="838200" y="5775353"/>
            <a:ext cx="475753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Dose totale in funzione della profondità per un fascio di C a 400 MeV/u in acqua.</a:t>
            </a:r>
          </a:p>
        </p:txBody>
      </p:sp>
      <p:sp>
        <p:nvSpPr>
          <p:cNvPr id="3" name="Segnaposto contenuto 7">
            <a:extLst>
              <a:ext uri="{FF2B5EF4-FFF2-40B4-BE49-F238E27FC236}">
                <a16:creationId xmlns:a16="http://schemas.microsoft.com/office/drawing/2014/main" id="{B19557D9-DE63-35C3-363E-8A0834F42C46}"/>
              </a:ext>
            </a:extLst>
          </p:cNvPr>
          <p:cNvSpPr txBox="1">
            <a:spLocks/>
          </p:cNvSpPr>
          <p:nvPr/>
        </p:nvSpPr>
        <p:spPr>
          <a:xfrm>
            <a:off x="6596271" y="3754791"/>
            <a:ext cx="4924181" cy="2020562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it-IT" sz="2000" dirty="0"/>
              <a:t>Per migliorare il trattamento clinico dei tumori è necessario arricchire la quantità di dati attualmente a disposizione misurando la </a:t>
            </a:r>
            <a:r>
              <a:rPr lang="it-IT" sz="2000" b="1" dirty="0"/>
              <a:t>sezione d’urto doppiamente differenziale </a:t>
            </a:r>
            <a:r>
              <a:rPr lang="it-IT" sz="2000" dirty="0"/>
              <a:t>dei frammenti secondari, con lo scopo di ottimizzare i parametri dosimetrici dei piani di trattamento.</a:t>
            </a:r>
          </a:p>
        </p:txBody>
      </p:sp>
    </p:spTree>
    <p:extLst>
      <p:ext uri="{BB962C8B-B14F-4D97-AF65-F5344CB8AC3E}">
        <p14:creationId xmlns:p14="http://schemas.microsoft.com/office/powerpoint/2010/main" val="38420028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666BC-DF7A-D6C7-AD58-EDBB17C4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Esperimento</a:t>
            </a:r>
            <a:r>
              <a:rPr lang="en-US" dirty="0"/>
              <a:t> FOOT (</a:t>
            </a:r>
            <a:r>
              <a:rPr lang="en-US" dirty="0" err="1"/>
              <a:t>FragmentatiOn</a:t>
            </a:r>
            <a:r>
              <a:rPr lang="en-US" dirty="0"/>
              <a:t> Of Target)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8D3514B-E9D8-BF7D-7E59-F66EB4400F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26942"/>
                <a:ext cx="10639097" cy="2599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400" dirty="0"/>
                  <a:t>Lo scopo principale di FOOT è quello di misurare con un'incertezza massima del 5% le sezioni d'urto differenziali dei processi di frammentazione nucleare che coinvolgono frammenti con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2&lt;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r>
                  <a:rPr lang="it-IT" sz="2400" dirty="0"/>
                  <a:t> nel range energetico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it-IT" sz="2400" dirty="0"/>
                  <a:t>–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/>
                  <a:t> MeV/u.</a:t>
                </a:r>
              </a:p>
              <a:p>
                <a:pPr marL="0" indent="0" algn="just">
                  <a:buNone/>
                </a:pPr>
                <a:r>
                  <a:rPr lang="it-IT" sz="2400" dirty="0"/>
                  <a:t>Oltre a misurare la frammentazione del target indotta da fasci protonici con l'ausilio della cinematica inversa, FOOT si impegna a completare le misure di frammentazione del proiettile generate da fasci di carbonio, ossigeno ed elio tramite la cinematica diretta.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8D3514B-E9D8-BF7D-7E59-F66EB4400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26942"/>
                <a:ext cx="10639097" cy="2599127"/>
              </a:xfrm>
              <a:blipFill>
                <a:blip r:embed="rId2"/>
                <a:stretch>
                  <a:fillRect l="-859" t="-3279" r="-859" b="-23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5E3239-E8EB-D6C7-F897-3AABA562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697C03-C8BA-AB8D-5BC6-F84B0E31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18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88710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36666BC-DF7A-D6C7-AD58-EDBB17C46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it-IT" dirty="0"/>
              <a:t>Esperimento</a:t>
            </a:r>
            <a:r>
              <a:rPr lang="en-US" dirty="0"/>
              <a:t> FOOT (</a:t>
            </a:r>
            <a:r>
              <a:rPr lang="en-US" dirty="0" err="1"/>
              <a:t>FragmentatiOn</a:t>
            </a:r>
            <a:r>
              <a:rPr lang="en-US" dirty="0"/>
              <a:t> Of Target)</a:t>
            </a:r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8D3514B-E9D8-BF7D-7E59-F66EB4400F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26942"/>
                <a:ext cx="10639097" cy="2599127"/>
              </a:xfrm>
            </p:spPr>
            <p:txBody>
              <a:bodyPr>
                <a:normAutofit/>
              </a:bodyPr>
              <a:lstStyle/>
              <a:p>
                <a:pPr marL="0" indent="0" algn="just">
                  <a:buNone/>
                </a:pPr>
                <a:r>
                  <a:rPr lang="it-IT" sz="2400" dirty="0"/>
                  <a:t>Lo scopo principale di FOOT è quello di misurare con un'incertezza massima del 5% le sezioni d'urto differenziali dei processi di frammentazione nucleare che coinvolgono frammenti con</a:t>
                </a:r>
                <a14:m>
                  <m:oMath xmlns:m="http://schemas.openxmlformats.org/officeDocument/2006/math">
                    <m:r>
                      <a:rPr lang="it-IT" sz="24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2&lt;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&lt;10</m:t>
                    </m:r>
                  </m:oMath>
                </a14:m>
                <a:r>
                  <a:rPr lang="it-IT" sz="2400" dirty="0"/>
                  <a:t> nel range energetico 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100</m:t>
                    </m:r>
                  </m:oMath>
                </a14:m>
                <a:r>
                  <a:rPr lang="it-IT" sz="2400" dirty="0"/>
                  <a:t>–</a:t>
                </a:r>
                <a14:m>
                  <m:oMath xmlns:m="http://schemas.openxmlformats.org/officeDocument/2006/math"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it-IT" sz="2400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it-IT" sz="24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it-IT" sz="2400" dirty="0"/>
                  <a:t> MeV/u.</a:t>
                </a:r>
              </a:p>
              <a:p>
                <a:pPr marL="0" indent="0" algn="just">
                  <a:buNone/>
                </a:pPr>
                <a:r>
                  <a:rPr lang="it-IT" sz="2400" dirty="0"/>
                  <a:t>Oltre a misurare la frammentazione del target indotta da fasci protonici con l'ausilio della cinematica inversa, FOOT si impegna a completare le misure di frammentazione del proiettile generate da fasci di carbonio, ossigeno ed elio tramite la cinematica diretta.</a:t>
                </a:r>
              </a:p>
            </p:txBody>
          </p:sp>
        </mc:Choice>
        <mc:Fallback>
          <p:sp>
            <p:nvSpPr>
              <p:cNvPr id="3" name="Segnaposto contenuto 2">
                <a:extLst>
                  <a:ext uri="{FF2B5EF4-FFF2-40B4-BE49-F238E27FC236}">
                    <a16:creationId xmlns:a16="http://schemas.microsoft.com/office/drawing/2014/main" id="{A8D3514B-E9D8-BF7D-7E59-F66EB4400F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26942"/>
                <a:ext cx="10639097" cy="2599127"/>
              </a:xfrm>
              <a:blipFill>
                <a:blip r:embed="rId3"/>
                <a:stretch>
                  <a:fillRect l="-859" t="-3279" r="-859" b="-2342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C5E3239-E8EB-D6C7-F897-3AABA562D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D697C03-C8BA-AB8D-5BC6-F84B0E31E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19</a:t>
            </a:fld>
            <a:endParaRPr lang="it-IT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EF5F277-41FE-9884-79EF-9B736DC2324B}"/>
              </a:ext>
            </a:extLst>
          </p:cNvPr>
          <p:cNvSpPr txBox="1">
            <a:spLocks/>
          </p:cNvSpPr>
          <p:nvPr/>
        </p:nvSpPr>
        <p:spPr>
          <a:xfrm>
            <a:off x="3783724" y="4048946"/>
            <a:ext cx="7570076" cy="1896348"/>
          </a:xfrm>
          <a:prstGeom prst="rect">
            <a:avLst/>
          </a:prstGeom>
          <a:ln w="28575"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ClrTx/>
            </a:pPr>
            <a:r>
              <a:rPr lang="it-IT" sz="2400" b="1" dirty="0"/>
              <a:t>Adroterapia</a:t>
            </a:r>
            <a:r>
              <a:rPr lang="it-IT" sz="2400" dirty="0"/>
              <a:t>: valutazione minuziosa (voxel-by-voxel) del rilascio energetico dei frammenti.</a:t>
            </a:r>
          </a:p>
          <a:p>
            <a:pPr algn="just">
              <a:buClrTx/>
            </a:pPr>
            <a:r>
              <a:rPr lang="it-IT" sz="2400" b="1" dirty="0"/>
              <a:t>Radioprotezione spaziale</a:t>
            </a:r>
            <a:r>
              <a:rPr lang="it-IT" sz="2400" dirty="0"/>
              <a:t>: protezione degli equipaggi e dell’elettronica dalla radiazione cosmica e dai Solar </a:t>
            </a:r>
            <a:r>
              <a:rPr lang="en-GB" sz="2400" dirty="0"/>
              <a:t>Particle</a:t>
            </a:r>
            <a:r>
              <a:rPr lang="it-IT" sz="2400" dirty="0"/>
              <a:t> Events nei viaggi cosmici di lunga durata.</a:t>
            </a:r>
          </a:p>
        </p:txBody>
      </p: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725B346A-F2CE-C60F-F157-56853DF77B35}"/>
              </a:ext>
            </a:extLst>
          </p:cNvPr>
          <p:cNvCxnSpPr/>
          <p:nvPr/>
        </p:nvCxnSpPr>
        <p:spPr>
          <a:xfrm>
            <a:off x="838199" y="4997123"/>
            <a:ext cx="2377967" cy="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Segnaposto contenuto 2">
            <a:extLst>
              <a:ext uri="{FF2B5EF4-FFF2-40B4-BE49-F238E27FC236}">
                <a16:creationId xmlns:a16="http://schemas.microsoft.com/office/drawing/2014/main" id="{2CE71585-D660-04E1-6099-1EFDE8CFB69D}"/>
              </a:ext>
            </a:extLst>
          </p:cNvPr>
          <p:cNvSpPr txBox="1">
            <a:spLocks/>
          </p:cNvSpPr>
          <p:nvPr/>
        </p:nvSpPr>
        <p:spPr>
          <a:xfrm>
            <a:off x="838199" y="4523286"/>
            <a:ext cx="2377967" cy="4738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ClrTx/>
              <a:buFont typeface="Arial" panose="020B0604020202020204" pitchFamily="34" charset="0"/>
              <a:buNone/>
            </a:pPr>
            <a:r>
              <a:rPr lang="it-IT" sz="2400" b="1" dirty="0"/>
              <a:t>Applicazioni</a:t>
            </a:r>
          </a:p>
        </p:txBody>
      </p:sp>
    </p:spTree>
    <p:extLst>
      <p:ext uri="{BB962C8B-B14F-4D97-AF65-F5344CB8AC3E}">
        <p14:creationId xmlns:p14="http://schemas.microsoft.com/office/powerpoint/2010/main" val="3860764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it-IT"/>
              <a:t>Sommario</a:t>
            </a: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E63D832-0BAB-93B8-4A26-17A03397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587"/>
            <a:ext cx="10515600" cy="58308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Adroterapia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Vantaggi dell’adroterapia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Interazioni delle particelle cariche con la materia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Frammentazione nucleare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7CF51-75F2-42FF-6473-E84DA124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82D865-574C-821E-C976-2C4288BF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2</a:t>
            </a:fld>
            <a:endParaRPr lang="it-IT" dirty="0"/>
          </a:p>
        </p:txBody>
      </p:sp>
      <p:pic>
        <p:nvPicPr>
          <p:cNvPr id="7" name="Immagine 6" descr="Simulazione di un irraggiamento radioterapico o adroterapico sul corpo di un paziente">
            <a:extLst>
              <a:ext uri="{FF2B5EF4-FFF2-40B4-BE49-F238E27FC236}">
                <a16:creationId xmlns:a16="http://schemas.microsoft.com/office/drawing/2014/main" id="{326EC1FC-B0A4-C4C1-AD76-3682A56225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736" y="916346"/>
            <a:ext cx="2670064" cy="178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9412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43CCAAD-BE28-B9EB-7F65-88951371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Bibliografia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2089856-35BE-849C-F82A-48526E3933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Inserisci la bibliografia di tutte figure qui riportate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F6F19BEA-36A3-C239-D9E6-6D14BEEB7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F465B7E-AA51-55DC-BAD6-3C5E503DE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6934C1-F421-4101-B738-F0FF59A8FE63}" type="slidenum">
              <a:rPr lang="it-IT" smtClean="0"/>
              <a:pPr/>
              <a:t>20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86108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it-IT" dirty="0"/>
              <a:t>Sommario</a:t>
            </a:r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E63D832-0BAB-93B8-4A26-17A03397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587"/>
            <a:ext cx="10515600" cy="58308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Adroterapia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Vantaggi dell’adroterapia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Interazioni delle particelle cariche con la materia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Frammentazione nucleare</a:t>
            </a:r>
          </a:p>
          <a:p>
            <a:pPr>
              <a:lnSpc>
                <a:spcPct val="100000"/>
              </a:lnSpc>
            </a:pPr>
            <a:r>
              <a:rPr lang="it-IT" dirty="0"/>
              <a:t>Esperimento FOOT (FragmentatiOn Of Target)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Obiettivi di FOOT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Strategie di misura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Apparato sperimentale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7CF51-75F2-42FF-6473-E84DA124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 dirty="0"/>
              <a:t>Alma Mater Studiorum - Università di Bologna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82D865-574C-821E-C976-2C4288BF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3</a:t>
            </a:fld>
            <a:endParaRPr lang="it-IT" dirty="0"/>
          </a:p>
        </p:txBody>
      </p:sp>
      <p:pic>
        <p:nvPicPr>
          <p:cNvPr id="6" name="Immagine 5" descr="Simulazione di un irraggiamento radioterapico o adroterapico sul corpo di un paziente">
            <a:extLst>
              <a:ext uri="{FF2B5EF4-FFF2-40B4-BE49-F238E27FC236}">
                <a16:creationId xmlns:a16="http://schemas.microsoft.com/office/drawing/2014/main" id="{125ECC9F-8842-670F-AC00-CCC49DAE2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736" y="916346"/>
            <a:ext cx="2670064" cy="1780042"/>
          </a:xfrm>
          <a:prstGeom prst="rect">
            <a:avLst/>
          </a:prstGeom>
        </p:spPr>
      </p:pic>
      <p:pic>
        <p:nvPicPr>
          <p:cNvPr id="7" name="Immagine 6" descr="Esperimento FOOT">
            <a:extLst>
              <a:ext uri="{FF2B5EF4-FFF2-40B4-BE49-F238E27FC236}">
                <a16:creationId xmlns:a16="http://schemas.microsoft.com/office/drawing/2014/main" id="{1AA4E85B-ED91-7FBA-69A2-B115BD46E4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639" y="2935094"/>
            <a:ext cx="1836257" cy="1628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3597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r>
              <a:rPr lang="it-IT"/>
              <a:t>Sommario</a:t>
            </a:r>
            <a:endParaRPr lang="it-IT" dirty="0"/>
          </a:p>
        </p:txBody>
      </p:sp>
      <p:sp>
        <p:nvSpPr>
          <p:cNvPr id="2" name="Segnaposto contenuto 1">
            <a:extLst>
              <a:ext uri="{FF2B5EF4-FFF2-40B4-BE49-F238E27FC236}">
                <a16:creationId xmlns:a16="http://schemas.microsoft.com/office/drawing/2014/main" id="{7E63D832-0BAB-93B8-4A26-17A03397B0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0587"/>
            <a:ext cx="10515600" cy="583088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it-IT" dirty="0"/>
              <a:t>Adroterapia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Vantaggi dell’adroterapia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Interazioni delle particelle cariche con la materia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Frammentazione nucleare</a:t>
            </a:r>
          </a:p>
          <a:p>
            <a:pPr>
              <a:lnSpc>
                <a:spcPct val="100000"/>
              </a:lnSpc>
            </a:pPr>
            <a:r>
              <a:rPr lang="it-IT" dirty="0"/>
              <a:t>Esperimento FOOT (FragmentatiOn Of Target)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Obiettivi di FOOT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Strategie di misura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Apparato sperimentale</a:t>
            </a:r>
          </a:p>
          <a:p>
            <a:pPr>
              <a:lnSpc>
                <a:spcPct val="100000"/>
              </a:lnSpc>
            </a:pPr>
            <a:r>
              <a:rPr lang="it-IT" dirty="0"/>
              <a:t>Identificazione dei frammenti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Identificazione del numero atomico</a:t>
            </a:r>
          </a:p>
          <a:p>
            <a:pPr lvl="1">
              <a:lnSpc>
                <a:spcPct val="100000"/>
              </a:lnSpc>
            </a:pPr>
            <a:r>
              <a:rPr lang="it-IT" dirty="0"/>
              <a:t>Identificazione del numero di massa</a:t>
            </a:r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F87CF51-75F2-42FF-6473-E84DA1246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E82D865-574C-821E-C976-2C4288BFC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4</a:t>
            </a:fld>
            <a:endParaRPr lang="it-IT" dirty="0"/>
          </a:p>
        </p:txBody>
      </p:sp>
      <p:pic>
        <p:nvPicPr>
          <p:cNvPr id="7" name="Immagine 6" descr="Simulazione di un irraggiamento radioterapico o adroterapico sul corpo di un paziente">
            <a:extLst>
              <a:ext uri="{FF2B5EF4-FFF2-40B4-BE49-F238E27FC236}">
                <a16:creationId xmlns:a16="http://schemas.microsoft.com/office/drawing/2014/main" id="{322E0402-1533-2CBB-7CAC-5B4D06C7E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3736" y="916346"/>
            <a:ext cx="2670064" cy="1780042"/>
          </a:xfrm>
          <a:prstGeom prst="rect">
            <a:avLst/>
          </a:prstGeom>
        </p:spPr>
      </p:pic>
      <p:pic>
        <p:nvPicPr>
          <p:cNvPr id="11" name="Immagine 10" descr="Esperimento FOOT">
            <a:extLst>
              <a:ext uri="{FF2B5EF4-FFF2-40B4-BE49-F238E27FC236}">
                <a16:creationId xmlns:a16="http://schemas.microsoft.com/office/drawing/2014/main" id="{B020258C-EE73-A21D-03C1-3AE853A244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00639" y="2935094"/>
            <a:ext cx="1836257" cy="1628938"/>
          </a:xfrm>
          <a:prstGeom prst="rect">
            <a:avLst/>
          </a:prstGeom>
        </p:spPr>
      </p:pic>
      <p:pic>
        <p:nvPicPr>
          <p:cNvPr id="13" name="Elemento grafico 12" descr="Frammentazione nucleare">
            <a:extLst>
              <a:ext uri="{FF2B5EF4-FFF2-40B4-BE49-F238E27FC236}">
                <a16:creationId xmlns:a16="http://schemas.microsoft.com/office/drawing/2014/main" id="{42568211-CBC7-0B09-2303-1FFFA024BB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71777" y="4274266"/>
            <a:ext cx="4020846" cy="1977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603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 dirty="0"/>
              <a:t>Adroterapia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3"/>
            <a:ext cx="10515600" cy="1106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L’adroterapia è una tecnica di cura oncologica che sfrutta il rilascio di energia delle particelle adroniche (protoni, neutroni e ioni) per arrecare danni al DNA delle cellule tumorali.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5</a:t>
            </a:fld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2249071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 dirty="0"/>
              <a:t>Adroterapia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3"/>
            <a:ext cx="10515600" cy="1106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L’adroterapia è una tecnica di cura oncologica che sfrutta il rilascio di energia delle particelle adroniche (protoni, neutroni e ioni) per arrecare danni al DNA delle cellule tumorali.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6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901C108B-6272-BD2B-42C8-0431866421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90665" y="2393014"/>
              <a:ext cx="7410670" cy="2420036"/>
            </p:xfrm>
            <a:graphic>
              <a:graphicData uri="http://schemas.openxmlformats.org/drawingml/2006/table">
                <a:tbl>
                  <a:tblPr firstRow="1" bandRow="1">
                    <a:tableStyleId>{724E76C2-D0BC-49EB-94EF-7B96FFB020C1}</a:tableStyleId>
                  </a:tblPr>
                  <a:tblGrid>
                    <a:gridCol w="966481">
                      <a:extLst>
                        <a:ext uri="{9D8B030D-6E8A-4147-A177-3AD203B41FA5}">
                          <a16:colId xmlns:a16="http://schemas.microsoft.com/office/drawing/2014/main" val="2493932828"/>
                        </a:ext>
                      </a:extLst>
                    </a:gridCol>
                    <a:gridCol w="2784169">
                      <a:extLst>
                        <a:ext uri="{9D8B030D-6E8A-4147-A177-3AD203B41FA5}">
                          <a16:colId xmlns:a16="http://schemas.microsoft.com/office/drawing/2014/main" val="2899815230"/>
                        </a:ext>
                      </a:extLst>
                    </a:gridCol>
                    <a:gridCol w="3660020">
                      <a:extLst>
                        <a:ext uri="{9D8B030D-6E8A-4147-A177-3AD203B41FA5}">
                          <a16:colId xmlns:a16="http://schemas.microsoft.com/office/drawing/2014/main" val="1179293059"/>
                        </a:ext>
                      </a:extLst>
                    </a:gridCol>
                  </a:tblGrid>
                  <a:tr h="605009">
                    <a:tc>
                      <a:txBody>
                        <a:bodyPr/>
                        <a:lstStyle/>
                        <a:p>
                          <a:pPr algn="ctr"/>
                          <a:endParaRPr lang="it-IT" sz="2400" b="1" dirty="0">
                            <a:latin typeface="+mj-lt"/>
                          </a:endParaRP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Radioterapia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Adroterapia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7280042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Come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Fotoni ed elettroni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Protoni, neutroni e ioni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9825843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Dove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Tomografi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Acceleratori di particelle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284155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Costi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it-IT" sz="2400" dirty="0">
                              <a:latin typeface="+mj-lt"/>
                            </a:rPr>
                            <a:t> 10 milioni di euro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5-150 milioni di euro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75303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901C108B-6272-BD2B-42C8-0431866421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90665" y="2393014"/>
              <a:ext cx="7410670" cy="2420036"/>
            </p:xfrm>
            <a:graphic>
              <a:graphicData uri="http://schemas.openxmlformats.org/drawingml/2006/table">
                <a:tbl>
                  <a:tblPr firstRow="1" bandRow="1">
                    <a:tableStyleId>{724E76C2-D0BC-49EB-94EF-7B96FFB020C1}</a:tableStyleId>
                  </a:tblPr>
                  <a:tblGrid>
                    <a:gridCol w="966481">
                      <a:extLst>
                        <a:ext uri="{9D8B030D-6E8A-4147-A177-3AD203B41FA5}">
                          <a16:colId xmlns:a16="http://schemas.microsoft.com/office/drawing/2014/main" val="2493932828"/>
                        </a:ext>
                      </a:extLst>
                    </a:gridCol>
                    <a:gridCol w="2784169">
                      <a:extLst>
                        <a:ext uri="{9D8B030D-6E8A-4147-A177-3AD203B41FA5}">
                          <a16:colId xmlns:a16="http://schemas.microsoft.com/office/drawing/2014/main" val="2899815230"/>
                        </a:ext>
                      </a:extLst>
                    </a:gridCol>
                    <a:gridCol w="3660020">
                      <a:extLst>
                        <a:ext uri="{9D8B030D-6E8A-4147-A177-3AD203B41FA5}">
                          <a16:colId xmlns:a16="http://schemas.microsoft.com/office/drawing/2014/main" val="1179293059"/>
                        </a:ext>
                      </a:extLst>
                    </a:gridCol>
                  </a:tblGrid>
                  <a:tr h="605009">
                    <a:tc>
                      <a:txBody>
                        <a:bodyPr/>
                        <a:lstStyle/>
                        <a:p>
                          <a:pPr algn="ctr"/>
                          <a:endParaRPr lang="it-IT" sz="2400" b="1" dirty="0">
                            <a:latin typeface="+mj-lt"/>
                          </a:endParaRP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Radioterapia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Adroterapia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7280042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Come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Fotoni ed elettroni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Protoni, neutroni e ioni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9825843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Dove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Tomografi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Acceleratori di particelle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284155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Costi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088" t="-303030" r="-132237" b="-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5-150 milioni di euro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7530390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9805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 dirty="0"/>
              <a:t>Adroterapia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3"/>
            <a:ext cx="10515600" cy="110648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it-IT" sz="2400" dirty="0"/>
              <a:t>L’adroterapia è una tecnica di cura oncologica che sfrutta il rilascio di energia delle particelle adroniche (protoni, neutroni e ioni) per arrecare danni al DNA delle cellule tumorali.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/>
              <a:t>Alma Mater Studiorum - Università di Bologna</a:t>
            </a:r>
            <a:endParaRPr lang="it-IT" dirty="0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7</a:t>
            </a:fld>
            <a:endParaRPr lang="it-IT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901C108B-6272-BD2B-42C8-0431866421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90665" y="2393014"/>
              <a:ext cx="7410670" cy="2420036"/>
            </p:xfrm>
            <a:graphic>
              <a:graphicData uri="http://schemas.openxmlformats.org/drawingml/2006/table">
                <a:tbl>
                  <a:tblPr firstRow="1" bandRow="1">
                    <a:tableStyleId>{724E76C2-D0BC-49EB-94EF-7B96FFB020C1}</a:tableStyleId>
                  </a:tblPr>
                  <a:tblGrid>
                    <a:gridCol w="966481">
                      <a:extLst>
                        <a:ext uri="{9D8B030D-6E8A-4147-A177-3AD203B41FA5}">
                          <a16:colId xmlns:a16="http://schemas.microsoft.com/office/drawing/2014/main" val="2493932828"/>
                        </a:ext>
                      </a:extLst>
                    </a:gridCol>
                    <a:gridCol w="2784169">
                      <a:extLst>
                        <a:ext uri="{9D8B030D-6E8A-4147-A177-3AD203B41FA5}">
                          <a16:colId xmlns:a16="http://schemas.microsoft.com/office/drawing/2014/main" val="2899815230"/>
                        </a:ext>
                      </a:extLst>
                    </a:gridCol>
                    <a:gridCol w="3660020">
                      <a:extLst>
                        <a:ext uri="{9D8B030D-6E8A-4147-A177-3AD203B41FA5}">
                          <a16:colId xmlns:a16="http://schemas.microsoft.com/office/drawing/2014/main" val="1179293059"/>
                        </a:ext>
                      </a:extLst>
                    </a:gridCol>
                  </a:tblGrid>
                  <a:tr h="605009">
                    <a:tc>
                      <a:txBody>
                        <a:bodyPr/>
                        <a:lstStyle/>
                        <a:p>
                          <a:pPr algn="ctr"/>
                          <a:endParaRPr lang="it-IT" sz="2400" b="1" dirty="0">
                            <a:latin typeface="+mj-lt"/>
                          </a:endParaRP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Radioterapia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Adroterapia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7280042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Come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Fotoni ed elettroni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Protoni, neutroni e ioni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9825843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Dove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Tomografi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Acceleratori di particelle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284155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Costi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it-IT" sz="24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</m:oMath>
                          </a14:m>
                          <a:r>
                            <a:rPr lang="it-IT" sz="2400" dirty="0">
                              <a:latin typeface="+mj-lt"/>
                            </a:rPr>
                            <a:t> 10 milioni di euro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5-150 milioni di euro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7530390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ella 7">
                <a:extLst>
                  <a:ext uri="{FF2B5EF4-FFF2-40B4-BE49-F238E27FC236}">
                    <a16:creationId xmlns:a16="http://schemas.microsoft.com/office/drawing/2014/main" id="{901C108B-6272-BD2B-42C8-04318664217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90665" y="2393014"/>
              <a:ext cx="7410670" cy="2420036"/>
            </p:xfrm>
            <a:graphic>
              <a:graphicData uri="http://schemas.openxmlformats.org/drawingml/2006/table">
                <a:tbl>
                  <a:tblPr firstRow="1" bandRow="1">
                    <a:tableStyleId>{724E76C2-D0BC-49EB-94EF-7B96FFB020C1}</a:tableStyleId>
                  </a:tblPr>
                  <a:tblGrid>
                    <a:gridCol w="966481">
                      <a:extLst>
                        <a:ext uri="{9D8B030D-6E8A-4147-A177-3AD203B41FA5}">
                          <a16:colId xmlns:a16="http://schemas.microsoft.com/office/drawing/2014/main" val="2493932828"/>
                        </a:ext>
                      </a:extLst>
                    </a:gridCol>
                    <a:gridCol w="2784169">
                      <a:extLst>
                        <a:ext uri="{9D8B030D-6E8A-4147-A177-3AD203B41FA5}">
                          <a16:colId xmlns:a16="http://schemas.microsoft.com/office/drawing/2014/main" val="2899815230"/>
                        </a:ext>
                      </a:extLst>
                    </a:gridCol>
                    <a:gridCol w="3660020">
                      <a:extLst>
                        <a:ext uri="{9D8B030D-6E8A-4147-A177-3AD203B41FA5}">
                          <a16:colId xmlns:a16="http://schemas.microsoft.com/office/drawing/2014/main" val="1179293059"/>
                        </a:ext>
                      </a:extLst>
                    </a:gridCol>
                  </a:tblGrid>
                  <a:tr h="605009">
                    <a:tc>
                      <a:txBody>
                        <a:bodyPr/>
                        <a:lstStyle/>
                        <a:p>
                          <a:pPr algn="ctr"/>
                          <a:endParaRPr lang="it-IT" sz="2400" b="1" dirty="0">
                            <a:latin typeface="+mj-lt"/>
                          </a:endParaRP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Radioterapia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Adroterapia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1577280042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Come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Fotoni ed elettroni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Protoni, neutroni e ioni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339825843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Dove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Tomografi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Acceleratori di particelle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918284155"/>
                      </a:ext>
                    </a:extLst>
                  </a:tr>
                  <a:tr h="605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b="1" dirty="0">
                              <a:latin typeface="+mj-lt"/>
                            </a:rPr>
                            <a:t>Costi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tc>
                      <a:txBody>
                        <a:bodyPr/>
                        <a:lstStyle/>
                        <a:p>
                          <a:endParaRPr lang="it-IT"/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5088" t="-303030" r="-132237" b="-1010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it-IT" sz="2400" dirty="0">
                              <a:latin typeface="+mj-lt"/>
                            </a:rPr>
                            <a:t>5-150 milioni di euro</a:t>
                          </a:r>
                        </a:p>
                      </a:txBody>
                      <a:tcPr marL="78301" marR="78301" marT="39151" marB="39151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</a:tcPr>
                    </a:tc>
                    <a:extLst>
                      <a:ext uri="{0D108BD9-81ED-4DB2-BD59-A6C34878D82A}">
                        <a16:rowId xmlns:a16="http://schemas.microsoft.com/office/drawing/2014/main" val="25075303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6" name="Segnaposto contenuto 1">
            <a:extLst>
              <a:ext uri="{FF2B5EF4-FFF2-40B4-BE49-F238E27FC236}">
                <a16:creationId xmlns:a16="http://schemas.microsoft.com/office/drawing/2014/main" id="{0CB97301-D86C-B238-B378-20C3AC6A2E6A}"/>
              </a:ext>
            </a:extLst>
          </p:cNvPr>
          <p:cNvSpPr txBox="1">
            <a:spLocks/>
          </p:cNvSpPr>
          <p:nvPr/>
        </p:nvSpPr>
        <p:spPr>
          <a:xfrm>
            <a:off x="2390665" y="4895163"/>
            <a:ext cx="7410670" cy="101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Tx/>
              <a:buFont typeface="Arial" panose="020B0604020202020204" pitchFamily="34" charset="0"/>
              <a:buNone/>
            </a:pPr>
            <a:r>
              <a:rPr lang="it-IT" sz="3200" b="1" dirty="0"/>
              <a:t>Perché scegliere l’adroterapia?</a:t>
            </a:r>
          </a:p>
        </p:txBody>
      </p:sp>
    </p:spTree>
    <p:extLst>
      <p:ext uri="{BB962C8B-B14F-4D97-AF65-F5344CB8AC3E}">
        <p14:creationId xmlns:p14="http://schemas.microsoft.com/office/powerpoint/2010/main" val="1395270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 dirty="0"/>
              <a:t>Vantaggi dell’adroterapia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3"/>
            <a:ext cx="3825240" cy="51874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it-IT" sz="2400" dirty="0"/>
              <a:t>I suoi punti di forza sono:</a:t>
            </a:r>
          </a:p>
          <a:p>
            <a:pPr algn="just">
              <a:lnSpc>
                <a:spcPct val="120000"/>
              </a:lnSpc>
            </a:pPr>
            <a:r>
              <a:rPr lang="it-IT" sz="2400" dirty="0"/>
              <a:t>la capacità degli adroni di rilasciare la maggior parte della loro energia in una regione limitata chiamata picco di Bragg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 dirty="0"/>
              <a:t>Alma Mater </a:t>
            </a:r>
            <a:r>
              <a:rPr lang="it-IT" dirty="0" err="1"/>
              <a:t>Studiorum</a:t>
            </a:r>
            <a:r>
              <a:rPr lang="it-IT" dirty="0"/>
              <a:t> - Università di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8</a:t>
            </a:fld>
            <a:endParaRPr lang="it-IT" dirty="0"/>
          </a:p>
        </p:txBody>
      </p:sp>
      <p:pic>
        <p:nvPicPr>
          <p:cNvPr id="24" name="Immagine 23" descr="Rilascio di dose relativa in funzione della profondità del tessuto per fotoni, elettroni, ioni carbonio e protoni (normalizzati allo stesso massimo).">
            <a:extLst>
              <a:ext uri="{FF2B5EF4-FFF2-40B4-BE49-F238E27FC236}">
                <a16:creationId xmlns:a16="http://schemas.microsoft.com/office/drawing/2014/main" id="{407BA5DA-20FE-E413-B866-9F01026C2DD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3000" y="1092878"/>
            <a:ext cx="6832678" cy="4425420"/>
          </a:xfrm>
          <a:prstGeom prst="rect">
            <a:avLst/>
          </a:prstGeom>
        </p:spPr>
      </p:pic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06EA7A7E-72F4-58AA-9393-B077164130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53000" y="5519773"/>
            <a:ext cx="683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Rilascio di dose relativa in funzione della profondità del tessuto per fotoni, elettroni, ioni carbonio e protoni (normalizzati allo stesso massimo).</a:t>
            </a:r>
          </a:p>
        </p:txBody>
      </p:sp>
    </p:spTree>
    <p:extLst>
      <p:ext uri="{BB962C8B-B14F-4D97-AF65-F5344CB8AC3E}">
        <p14:creationId xmlns:p14="http://schemas.microsoft.com/office/powerpoint/2010/main" val="5229105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83DC3C-6E8E-4F15-60E7-2803F360D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767700"/>
          </a:xfrm>
        </p:spPr>
        <p:txBody>
          <a:bodyPr/>
          <a:lstStyle/>
          <a:p>
            <a:r>
              <a:rPr lang="it-IT" dirty="0"/>
              <a:t>Vantaggi dell’adroterapia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3D175C6-89F3-CDC2-5DB1-387FF80BDA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7113"/>
            <a:ext cx="3825240" cy="5187420"/>
          </a:xfrm>
        </p:spPr>
        <p:txBody>
          <a:bodyPr>
            <a:normAutofit/>
          </a:bodyPr>
          <a:lstStyle/>
          <a:p>
            <a:pPr marL="0" indent="0" algn="just">
              <a:lnSpc>
                <a:spcPct val="120000"/>
              </a:lnSpc>
              <a:buNone/>
            </a:pPr>
            <a:r>
              <a:rPr lang="it-IT" sz="2400" dirty="0"/>
              <a:t>I suoi punti di forza sono:</a:t>
            </a:r>
          </a:p>
          <a:p>
            <a:pPr algn="just">
              <a:lnSpc>
                <a:spcPct val="120000"/>
              </a:lnSpc>
            </a:pPr>
            <a:r>
              <a:rPr lang="it-IT" sz="2400" dirty="0"/>
              <a:t>la capacità degli adroni di rilasciare la maggior parte della loro energia in una regione limitata chiamata picco di Bragg;</a:t>
            </a:r>
          </a:p>
          <a:p>
            <a:pPr algn="just">
              <a:lnSpc>
                <a:spcPct val="120000"/>
              </a:lnSpc>
            </a:pPr>
            <a:r>
              <a:rPr lang="it-IT" sz="2400" dirty="0"/>
              <a:t>la possibilità di fissare il punto di massimo rilascio modificando l’energia del fascio.</a:t>
            </a:r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B9856AAE-8F1E-B8C0-9382-F73E6D51A4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38200" y="6368171"/>
            <a:ext cx="4114800" cy="365125"/>
          </a:xfrm>
        </p:spPr>
        <p:txBody>
          <a:bodyPr/>
          <a:lstStyle/>
          <a:p>
            <a:r>
              <a:rPr lang="it-IT" dirty="0"/>
              <a:t>Alma Mater </a:t>
            </a:r>
            <a:r>
              <a:rPr lang="it-IT" dirty="0" err="1"/>
              <a:t>Studiorum</a:t>
            </a:r>
            <a:r>
              <a:rPr lang="it-IT" dirty="0"/>
              <a:t> - Università di Bologna</a:t>
            </a:r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1EB8A3-3871-BF8A-72AB-1830FA147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36934C1-F421-4101-B738-F0FF59A8FE63}" type="slidenum">
              <a:rPr lang="it-IT" smtClean="0"/>
              <a:pPr/>
              <a:t>9</a:t>
            </a:fld>
            <a:endParaRPr lang="it-IT" dirty="0"/>
          </a:p>
        </p:txBody>
      </p:sp>
      <p:pic>
        <p:nvPicPr>
          <p:cNvPr id="6" name="Segnaposto contenuto 11" descr="Andamento del rilascio di dose dei fasci protonici in funzione della profondità al variare dell’energia (60-200 MeV)&#10;">
            <a:extLst>
              <a:ext uri="{FF2B5EF4-FFF2-40B4-BE49-F238E27FC236}">
                <a16:creationId xmlns:a16="http://schemas.microsoft.com/office/drawing/2014/main" id="{6BD5FAAC-7573-6C5A-06F6-E7077B88947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818"/>
          <a:stretch/>
        </p:blipFill>
        <p:spPr>
          <a:xfrm>
            <a:off x="4953000" y="1316336"/>
            <a:ext cx="6832678" cy="4335137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462E559-FA6D-1EDC-778B-A7C31C501B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953000" y="5296315"/>
            <a:ext cx="68326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>
                <a:latin typeface="+mj-lt"/>
              </a:rPr>
              <a:t>Andamento del rilascio di dose dei fasci protonici in funzione della profondità al variare dell’energia (60-200 MeV).</a:t>
            </a:r>
          </a:p>
        </p:txBody>
      </p:sp>
    </p:spTree>
    <p:extLst>
      <p:ext uri="{BB962C8B-B14F-4D97-AF65-F5344CB8AC3E}">
        <p14:creationId xmlns:p14="http://schemas.microsoft.com/office/powerpoint/2010/main" val="3772013142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za struttur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Latex">
      <a:majorFont>
        <a:latin typeface="RomanSerif"/>
        <a:ea typeface=""/>
        <a:cs typeface=""/>
      </a:majorFont>
      <a:minorFont>
        <a:latin typeface="RomanSerif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2066</TotalTime>
  <Words>1642</Words>
  <Application>Microsoft Office PowerPoint</Application>
  <PresentationFormat>Widescreen</PresentationFormat>
  <Paragraphs>214</Paragraphs>
  <Slides>20</Slides>
  <Notes>15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7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20</vt:i4>
      </vt:variant>
    </vt:vector>
  </HeadingPairs>
  <TitlesOfParts>
    <vt:vector size="28" baseType="lpstr">
      <vt:lpstr>Arial</vt:lpstr>
      <vt:lpstr>Cambria Math</vt:lpstr>
      <vt:lpstr>CMMI12</vt:lpstr>
      <vt:lpstr>CMR12</vt:lpstr>
      <vt:lpstr>CMSY10</vt:lpstr>
      <vt:lpstr>RomanSerif</vt:lpstr>
      <vt:lpstr>Times New Roman</vt:lpstr>
      <vt:lpstr>Personalizza struttura</vt:lpstr>
      <vt:lpstr>IDENTIFICAZIONE DEI FRAMMENTI NUCLEARI PRODOTTI IN EVENTI SIMULATI ALL’ESPERIMENTO FOOT</vt:lpstr>
      <vt:lpstr>Sommario</vt:lpstr>
      <vt:lpstr>Sommario</vt:lpstr>
      <vt:lpstr>Sommario</vt:lpstr>
      <vt:lpstr>Adroterapia</vt:lpstr>
      <vt:lpstr>Adroterapia</vt:lpstr>
      <vt:lpstr>Adroterapia</vt:lpstr>
      <vt:lpstr>Vantaggi dell’adroterapia</vt:lpstr>
      <vt:lpstr>Vantaggi dell’adroterapia</vt:lpstr>
      <vt:lpstr>Vantaggi dell’adroterapia</vt:lpstr>
      <vt:lpstr>Interazioni delle particelle cariche con la materia</vt:lpstr>
      <vt:lpstr>Interazioni delle particelle cariche con la materia</vt:lpstr>
      <vt:lpstr>Interazioni delle particelle cariche con la materia</vt:lpstr>
      <vt:lpstr>Interazioni delle particelle cariche con la materia</vt:lpstr>
      <vt:lpstr>Interazioni delle particelle cariche con la materia</vt:lpstr>
      <vt:lpstr>Frammentazione nucleare</vt:lpstr>
      <vt:lpstr>Frammentazione nucleare</vt:lpstr>
      <vt:lpstr>Esperimento FOOT (FragmentatiOn Of Target)</vt:lpstr>
      <vt:lpstr>Esperimento FOOT (FragmentatiOn Of Target)</vt:lpstr>
      <vt:lpstr>Bibliografia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Simone Pasquini - simone.pasquini7@studio.unibo.it</cp:lastModifiedBy>
  <cp:revision>83</cp:revision>
  <dcterms:modified xsi:type="dcterms:W3CDTF">2024-07-16T04:29:00Z</dcterms:modified>
</cp:coreProperties>
</file>