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4" r:id="rId4"/>
    <p:sldId id="265" r:id="rId5"/>
    <p:sldId id="267" r:id="rId6"/>
    <p:sldId id="268" r:id="rId7"/>
    <p:sldId id="272" r:id="rId8"/>
    <p:sldId id="275" r:id="rId9"/>
    <p:sldId id="269" r:id="rId10"/>
    <p:sldId id="270" r:id="rId11"/>
    <p:sldId id="271" r:id="rId12"/>
    <p:sldId id="276" r:id="rId13"/>
    <p:sldId id="278"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1" d="100"/>
          <a:sy n="61" d="100"/>
        </p:scale>
        <p:origin x="8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C1430A-BDD9-527F-5A77-80E378D1079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42774DF-6F12-8438-9785-62904F829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7F420DE-B358-1A7A-4BE1-9532D4FDE47E}"/>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5" name="Segnaposto piè di pagina 4">
            <a:extLst>
              <a:ext uri="{FF2B5EF4-FFF2-40B4-BE49-F238E27FC236}">
                <a16:creationId xmlns:a16="http://schemas.microsoft.com/office/drawing/2014/main" id="{D1803E51-B820-9C25-0061-78B49E49C4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B57099-1FC1-E2A9-064D-385565131FC8}"/>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261465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93792-A799-DA7E-ABAC-867C907DE13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86DB56-3D3D-526D-D6B8-7EF56FD40E8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F80FFE-9002-C457-E49B-F064D2B2CD66}"/>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5" name="Segnaposto piè di pagina 4">
            <a:extLst>
              <a:ext uri="{FF2B5EF4-FFF2-40B4-BE49-F238E27FC236}">
                <a16:creationId xmlns:a16="http://schemas.microsoft.com/office/drawing/2014/main" id="{1944A8F4-6D8B-0296-C04A-2B8F7F0695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EECB08-66CA-FE33-D458-DE5FD622D81A}"/>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54537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23B3C72-BAB7-5C9B-7EA7-0D2DD75C474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2EB23F1-6BB0-77B2-98BC-5033B3F2EEA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6EB4D72-821E-514D-0E26-A11059BAB0D8}"/>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5" name="Segnaposto piè di pagina 4">
            <a:extLst>
              <a:ext uri="{FF2B5EF4-FFF2-40B4-BE49-F238E27FC236}">
                <a16:creationId xmlns:a16="http://schemas.microsoft.com/office/drawing/2014/main" id="{EDC16F57-9943-26B6-FFED-55D684B4293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4679C1-F6A7-6AD9-F83C-2F5E0F85DB51}"/>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2795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56860B-476A-A9A2-2407-53B9CE99C4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FCF1FE7-8CDB-B6FD-4BF4-9B4655AC31A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AC89D9-35D5-D2B8-9B54-6F4EDC5352E4}"/>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5" name="Segnaposto piè di pagina 4">
            <a:extLst>
              <a:ext uri="{FF2B5EF4-FFF2-40B4-BE49-F238E27FC236}">
                <a16:creationId xmlns:a16="http://schemas.microsoft.com/office/drawing/2014/main" id="{98556DF6-4B3D-C291-589A-EF74525A97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BC9ECAA-6A4E-C11B-2B02-2BDDC908E756}"/>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78022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A3E74A-1712-09ED-C4BD-69AC0497A7F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FB26B8-7AFE-CFB3-226B-1ED7537F0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812791E-CB62-2E98-9912-AC2D13C6C588}"/>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5" name="Segnaposto piè di pagina 4">
            <a:extLst>
              <a:ext uri="{FF2B5EF4-FFF2-40B4-BE49-F238E27FC236}">
                <a16:creationId xmlns:a16="http://schemas.microsoft.com/office/drawing/2014/main" id="{675E1491-1C6D-29D5-847C-1C6A52EDAC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35DEC0B-A7B6-583E-A2AF-7C92C002BB53}"/>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19566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DF6A2-287F-C056-0E68-438D0278970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F8EBB1-8254-2508-99D6-96BDECBA1B1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43B8DDE-785B-18A0-DC1C-7EAD16BE791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202E85B-5F9C-485F-9381-053F23524C86}"/>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6" name="Segnaposto piè di pagina 5">
            <a:extLst>
              <a:ext uri="{FF2B5EF4-FFF2-40B4-BE49-F238E27FC236}">
                <a16:creationId xmlns:a16="http://schemas.microsoft.com/office/drawing/2014/main" id="{5CA177EC-1845-CD62-4B15-1C869DCE9D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04061E4-DFE0-1C6D-A95E-2EFC7000FD24}"/>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4562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B21DA8-BA5B-2BB5-C3B2-E0F08C7F95A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8B234B3-6562-3E64-3DA7-1E3829DDD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3353B09-C61F-11F1-A7E4-D2E33CC3A50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F878CA2-F760-6D60-BE5C-F08F25A4C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D6E4F9D-0F69-3E0A-53DE-8EAE8F62C42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A2A28D6-E891-3B85-6C9B-A4709B5B71CF}"/>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8" name="Segnaposto piè di pagina 7">
            <a:extLst>
              <a:ext uri="{FF2B5EF4-FFF2-40B4-BE49-F238E27FC236}">
                <a16:creationId xmlns:a16="http://schemas.microsoft.com/office/drawing/2014/main" id="{A7217C9C-7DA1-33B6-A9B5-1E808F5C890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570EA29-FC28-A850-929C-8782ADE302D5}"/>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188419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F384A2-C865-32EF-DF9C-F1924C9455A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9315A80-0A7A-52B4-710B-59083F17B5B5}"/>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4" name="Segnaposto piè di pagina 3">
            <a:extLst>
              <a:ext uri="{FF2B5EF4-FFF2-40B4-BE49-F238E27FC236}">
                <a16:creationId xmlns:a16="http://schemas.microsoft.com/office/drawing/2014/main" id="{78E0E1CE-CC80-5B45-BE39-B253CAA52AB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3D94C03-387D-BC89-7F70-DB8C2E6131DD}"/>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117838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4F4AB62-7B29-AC35-5CC5-B09DF53A23C8}"/>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3" name="Segnaposto piè di pagina 2">
            <a:extLst>
              <a:ext uri="{FF2B5EF4-FFF2-40B4-BE49-F238E27FC236}">
                <a16:creationId xmlns:a16="http://schemas.microsoft.com/office/drawing/2014/main" id="{B2DB0F60-6945-0BAD-7DD7-C2BBC61BB7F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D11A9A2-DA1A-C358-E3AD-21EF96C7C592}"/>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174909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C9327E-912D-E4DB-B8E0-79E3A966147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FAD806-33EF-9E6B-8A0A-1E98F980F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2B91D63-855D-A624-36C6-A14AD3684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FE4DBE8-78B8-A754-B1A2-344E48459F85}"/>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6" name="Segnaposto piè di pagina 5">
            <a:extLst>
              <a:ext uri="{FF2B5EF4-FFF2-40B4-BE49-F238E27FC236}">
                <a16:creationId xmlns:a16="http://schemas.microsoft.com/office/drawing/2014/main" id="{C90D1448-8767-1735-DD76-302A2E1CAE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E662E90-C56D-DAEC-8BB7-C0EF38E561D2}"/>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8844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6B3996-41E5-C837-0AFB-8F9AF786B1B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19AC45D-7764-0958-5F23-9161C662D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58F652F-2C40-00B5-8B32-CCDEC2B53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D85CC1-870E-8535-61C5-E8F3C81F574B}"/>
              </a:ext>
            </a:extLst>
          </p:cNvPr>
          <p:cNvSpPr>
            <a:spLocks noGrp="1"/>
          </p:cNvSpPr>
          <p:nvPr>
            <p:ph type="dt" sz="half" idx="10"/>
          </p:nvPr>
        </p:nvSpPr>
        <p:spPr/>
        <p:txBody>
          <a:bodyPr/>
          <a:lstStyle/>
          <a:p>
            <a:fld id="{631DBB15-D317-4A77-B05A-9A1BBDB00E3F}" type="datetimeFigureOut">
              <a:rPr lang="it-IT" smtClean="0"/>
              <a:t>28/11/2023</a:t>
            </a:fld>
            <a:endParaRPr lang="it-IT"/>
          </a:p>
        </p:txBody>
      </p:sp>
      <p:sp>
        <p:nvSpPr>
          <p:cNvPr id="6" name="Segnaposto piè di pagina 5">
            <a:extLst>
              <a:ext uri="{FF2B5EF4-FFF2-40B4-BE49-F238E27FC236}">
                <a16:creationId xmlns:a16="http://schemas.microsoft.com/office/drawing/2014/main" id="{66FA7610-BA0D-1055-1A3D-D637A3293E5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CDB8F00-D012-8DB0-3F14-F6264A160515}"/>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289401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E03B03F-4534-19D9-7D34-B71C07D68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B96A00D-8661-CABF-9F61-E7293010B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DEBAB3-095B-8152-DB8F-E7B1CAA79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DBB15-D317-4A77-B05A-9A1BBDB00E3F}" type="datetimeFigureOut">
              <a:rPr lang="it-IT" smtClean="0"/>
              <a:t>28/11/2023</a:t>
            </a:fld>
            <a:endParaRPr lang="it-IT"/>
          </a:p>
        </p:txBody>
      </p:sp>
      <p:sp>
        <p:nvSpPr>
          <p:cNvPr id="5" name="Segnaposto piè di pagina 4">
            <a:extLst>
              <a:ext uri="{FF2B5EF4-FFF2-40B4-BE49-F238E27FC236}">
                <a16:creationId xmlns:a16="http://schemas.microsoft.com/office/drawing/2014/main" id="{F5A58578-90AD-8922-B0CC-1A9B97661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CB93E98-136F-62BE-64CA-DA09393A2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82C1E-35D0-41FC-9AF8-D423D8DE56FB}" type="slidenum">
              <a:rPr lang="it-IT" smtClean="0"/>
              <a:t>‹N›</a:t>
            </a:fld>
            <a:endParaRPr lang="it-IT"/>
          </a:p>
        </p:txBody>
      </p:sp>
    </p:spTree>
    <p:extLst>
      <p:ext uri="{BB962C8B-B14F-4D97-AF65-F5344CB8AC3E}">
        <p14:creationId xmlns:p14="http://schemas.microsoft.com/office/powerpoint/2010/main" val="68006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jpeg"/><Relationship Id="rId4" Type="http://schemas.openxmlformats.org/officeDocument/2006/relationships/image" Target="../media/image8.png"/><Relationship Id="rId9" Type="http://schemas.openxmlformats.org/officeDocument/2006/relationships/image" Target="../media/image12.gif"/></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7" name="Immagine 16" descr="Immagine che contiene simbolo, Elementi grafici, logo, Carattere&#10;&#10;Descrizione generata automaticamente">
            <a:extLst>
              <a:ext uri="{FF2B5EF4-FFF2-40B4-BE49-F238E27FC236}">
                <a16:creationId xmlns:a16="http://schemas.microsoft.com/office/drawing/2014/main" id="{0BC9150E-7212-9D8E-0741-80093865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24730">
            <a:off x="9778826" y="3603218"/>
            <a:ext cx="1619642" cy="2345976"/>
          </a:xfrm>
          <a:prstGeom prst="rect">
            <a:avLst/>
          </a:prstGeom>
        </p:spPr>
      </p:pic>
      <p:pic>
        <p:nvPicPr>
          <p:cNvPr id="11" name="Immagine 10" descr="Immagine che contiene Elementi grafici, logo, clipart, simbolo&#10;&#10;Descrizione generata automaticamente">
            <a:extLst>
              <a:ext uri="{FF2B5EF4-FFF2-40B4-BE49-F238E27FC236}">
                <a16:creationId xmlns:a16="http://schemas.microsoft.com/office/drawing/2014/main" id="{E53A2CBF-F98E-8174-0DD9-51BB0C1D9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9371">
            <a:off x="774557" y="416044"/>
            <a:ext cx="1591013" cy="2304509"/>
          </a:xfrm>
          <a:prstGeom prst="rect">
            <a:avLst/>
          </a:prstGeom>
        </p:spPr>
      </p:pic>
      <p:sp>
        <p:nvSpPr>
          <p:cNvPr id="3" name="Sottotitolo 2">
            <a:extLst>
              <a:ext uri="{FF2B5EF4-FFF2-40B4-BE49-F238E27FC236}">
                <a16:creationId xmlns:a16="http://schemas.microsoft.com/office/drawing/2014/main" id="{99AEC88A-5B76-2163-2677-03D877802A04}"/>
              </a:ext>
            </a:extLst>
          </p:cNvPr>
          <p:cNvSpPr>
            <a:spLocks noGrp="1"/>
          </p:cNvSpPr>
          <p:nvPr>
            <p:ph type="subTitle" idx="1"/>
          </p:nvPr>
        </p:nvSpPr>
        <p:spPr>
          <a:xfrm>
            <a:off x="2619375" y="5308096"/>
            <a:ext cx="6953250" cy="862394"/>
          </a:xfrm>
        </p:spPr>
        <p:txBody>
          <a:bodyPr anchor="t">
            <a:normAutofit lnSpcReduction="10000"/>
          </a:bodyPr>
          <a:lstStyle/>
          <a:p>
            <a:r>
              <a:rPr lang="it-IT" dirty="0"/>
              <a:t>Riva Simone, Gobbetto Luca e Monti Alberto</a:t>
            </a:r>
          </a:p>
          <a:p>
            <a:r>
              <a:rPr lang="it-IT" dirty="0"/>
              <a:t>5B I	2023/24</a:t>
            </a:r>
          </a:p>
        </p:txBody>
      </p:sp>
      <p:pic>
        <p:nvPicPr>
          <p:cNvPr id="9" name="Immagine 8" descr="Immagine che contiene simbolo, rosso, Carattere, logo&#10;&#10;Descrizione generata automaticamente">
            <a:extLst>
              <a:ext uri="{FF2B5EF4-FFF2-40B4-BE49-F238E27FC236}">
                <a16:creationId xmlns:a16="http://schemas.microsoft.com/office/drawing/2014/main" id="{E2568EE6-FB7A-2124-E432-5ED0A03EC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9612">
            <a:off x="1472018" y="1536823"/>
            <a:ext cx="1375287" cy="1992039"/>
          </a:xfrm>
          <a:prstGeom prst="rect">
            <a:avLst/>
          </a:prstGeom>
        </p:spPr>
      </p:pic>
      <p:pic>
        <p:nvPicPr>
          <p:cNvPr id="7" name="Immagine 6" descr="Immagine che contiene Elementi grafici, clipart, logo, cartone animato&#10;&#10;Descrizione generata automaticamente">
            <a:extLst>
              <a:ext uri="{FF2B5EF4-FFF2-40B4-BE49-F238E27FC236}">
                <a16:creationId xmlns:a16="http://schemas.microsoft.com/office/drawing/2014/main" id="{DB4D9B83-CC9E-B6A2-CA98-6B36A8001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205973">
            <a:off x="238358" y="1303235"/>
            <a:ext cx="1432527" cy="2074949"/>
          </a:xfrm>
          <a:prstGeom prst="rect">
            <a:avLst/>
          </a:prstGeom>
        </p:spPr>
      </p:pic>
      <p:pic>
        <p:nvPicPr>
          <p:cNvPr id="13" name="Immagine 12" descr="Immagine che contiene simbolo, rosso, Carattere, logo&#10;&#10;Descrizione generata automaticamente">
            <a:extLst>
              <a:ext uri="{FF2B5EF4-FFF2-40B4-BE49-F238E27FC236}">
                <a16:creationId xmlns:a16="http://schemas.microsoft.com/office/drawing/2014/main" id="{0C75D1D7-12EE-BEF4-52E4-34B19951A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9612">
            <a:off x="10506188" y="4565775"/>
            <a:ext cx="1375287" cy="1992039"/>
          </a:xfrm>
          <a:prstGeom prst="rect">
            <a:avLst/>
          </a:prstGeom>
        </p:spPr>
      </p:pic>
      <p:pic>
        <p:nvPicPr>
          <p:cNvPr id="14" name="Immagine 13" descr="Immagine che contiene Elementi grafici, clipart, logo, cartone animato&#10;&#10;Descrizione generata automaticamente">
            <a:extLst>
              <a:ext uri="{FF2B5EF4-FFF2-40B4-BE49-F238E27FC236}">
                <a16:creationId xmlns:a16="http://schemas.microsoft.com/office/drawing/2014/main" id="{48DEE900-90D3-7455-8DB8-3E9A3D5FC9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205973">
            <a:off x="9272528" y="4332187"/>
            <a:ext cx="1432527" cy="2074949"/>
          </a:xfrm>
          <a:prstGeom prst="rect">
            <a:avLst/>
          </a:prstGeom>
        </p:spPr>
      </p:pic>
      <p:pic>
        <p:nvPicPr>
          <p:cNvPr id="15" name="Immagine 14" descr="Immagine che contiene logo, Elementi grafici, Carattere, grafica&#10;&#10;Descrizione generata automaticamente">
            <a:extLst>
              <a:ext uri="{FF2B5EF4-FFF2-40B4-BE49-F238E27FC236}">
                <a16:creationId xmlns:a16="http://schemas.microsoft.com/office/drawing/2014/main" id="{49732292-BB06-ABD7-4F5D-840C1F56ED40}"/>
              </a:ext>
            </a:extLst>
          </p:cNvPr>
          <p:cNvPicPr>
            <a:picLocks noChangeAspect="1"/>
          </p:cNvPicPr>
          <p:nvPr/>
        </p:nvPicPr>
        <p:blipFill rotWithShape="1">
          <a:blip r:embed="rId6">
            <a:extLst>
              <a:ext uri="{28A0092B-C50C-407E-A947-70E740481C1C}">
                <a14:useLocalDpi xmlns:a14="http://schemas.microsoft.com/office/drawing/2010/main" val="0"/>
              </a:ext>
            </a:extLst>
          </a:blip>
          <a:srcRect b="16027"/>
          <a:stretch/>
        </p:blipFill>
        <p:spPr>
          <a:xfrm>
            <a:off x="2902352" y="-1130102"/>
            <a:ext cx="6858000" cy="5758822"/>
          </a:xfrm>
          <a:prstGeom prst="rect">
            <a:avLst/>
          </a:prstGeom>
        </p:spPr>
      </p:pic>
    </p:spTree>
    <p:extLst>
      <p:ext uri="{BB962C8B-B14F-4D97-AF65-F5344CB8AC3E}">
        <p14:creationId xmlns:p14="http://schemas.microsoft.com/office/powerpoint/2010/main" val="103852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3472773" y="3709351"/>
            <a:ext cx="761469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Per fare diverse tipologie di carte siamo partiti dalla creazione di un’interfaccia (Card.java) per darla come estensione alle classi dei tipi di carta così che tutti avessero gli stessi metodi di base implementati.</a:t>
            </a:r>
          </a:p>
          <a:p>
            <a:pPr algn="l"/>
            <a:r>
              <a:rPr lang="it-IT" dirty="0"/>
              <a:t>Poi abbiamo creato una classe per ogni tipo di carta presente nel gioco, mettendo i loro parametri e i loro metodi.</a:t>
            </a:r>
          </a:p>
        </p:txBody>
      </p:sp>
      <p:sp>
        <p:nvSpPr>
          <p:cNvPr id="3" name="Titolo 1">
            <a:extLst>
              <a:ext uri="{FF2B5EF4-FFF2-40B4-BE49-F238E27FC236}">
                <a16:creationId xmlns:a16="http://schemas.microsoft.com/office/drawing/2014/main" id="{7A342CB5-6E79-36DB-63CC-B247DE4560F5}"/>
              </a:ext>
            </a:extLst>
          </p:cNvPr>
          <p:cNvSpPr txBox="1">
            <a:spLocks/>
          </p:cNvSpPr>
          <p:nvPr/>
        </p:nvSpPr>
        <p:spPr>
          <a:xfrm>
            <a:off x="1274784" y="1202689"/>
            <a:ext cx="4395979"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GESTIONE DELLE CARTE</a:t>
            </a:r>
          </a:p>
        </p:txBody>
      </p:sp>
      <p:pic>
        <p:nvPicPr>
          <p:cNvPr id="2" name="Immagine 1">
            <a:extLst>
              <a:ext uri="{FF2B5EF4-FFF2-40B4-BE49-F238E27FC236}">
                <a16:creationId xmlns:a16="http://schemas.microsoft.com/office/drawing/2014/main" id="{582ECFE8-C705-48FB-7F13-ACF58DB0C44C}"/>
              </a:ext>
            </a:extLst>
          </p:cNvPr>
          <p:cNvPicPr>
            <a:picLocks noChangeAspect="1"/>
          </p:cNvPicPr>
          <p:nvPr/>
        </p:nvPicPr>
        <p:blipFill>
          <a:blip r:embed="rId3"/>
          <a:stretch>
            <a:fillRect/>
          </a:stretch>
        </p:blipFill>
        <p:spPr>
          <a:xfrm>
            <a:off x="6022026" y="113178"/>
            <a:ext cx="5118363" cy="3283119"/>
          </a:xfrm>
          <a:prstGeom prst="rect">
            <a:avLst/>
          </a:prstGeom>
        </p:spPr>
      </p:pic>
      <p:pic>
        <p:nvPicPr>
          <p:cNvPr id="4" name="Immagine 3">
            <a:extLst>
              <a:ext uri="{FF2B5EF4-FFF2-40B4-BE49-F238E27FC236}">
                <a16:creationId xmlns:a16="http://schemas.microsoft.com/office/drawing/2014/main" id="{F25CC1B4-1733-0890-393C-FA3D082A2D73}"/>
              </a:ext>
            </a:extLst>
          </p:cNvPr>
          <p:cNvPicPr>
            <a:picLocks noChangeAspect="1"/>
          </p:cNvPicPr>
          <p:nvPr/>
        </p:nvPicPr>
        <p:blipFill rotWithShape="1">
          <a:blip r:embed="rId4"/>
          <a:srcRect t="14272" b="55865"/>
          <a:stretch/>
        </p:blipFill>
        <p:spPr>
          <a:xfrm>
            <a:off x="334322" y="4128432"/>
            <a:ext cx="3034370" cy="1395138"/>
          </a:xfrm>
          <a:prstGeom prst="rect">
            <a:avLst/>
          </a:prstGeom>
        </p:spPr>
      </p:pic>
    </p:spTree>
    <p:extLst>
      <p:ext uri="{BB962C8B-B14F-4D97-AF65-F5344CB8AC3E}">
        <p14:creationId xmlns:p14="http://schemas.microsoft.com/office/powerpoint/2010/main" val="363214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6147062" y="3709351"/>
            <a:ext cx="4940408"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È stato utilizzato un </a:t>
            </a:r>
            <a:r>
              <a:rPr lang="it-IT" dirty="0" err="1"/>
              <a:t>thread</a:t>
            </a:r>
            <a:r>
              <a:rPr lang="it-IT" dirty="0"/>
              <a:t> che gestisce l’accesso alla partita dei client.</a:t>
            </a:r>
          </a:p>
          <a:p>
            <a:pPr algn="l"/>
            <a:r>
              <a:rPr lang="it-IT" dirty="0"/>
              <a:t>Gestisce quindi, tramite un timer, se il tempo di attesa di un client, per trovare una partita, sia eccessivo.</a:t>
            </a:r>
          </a:p>
        </p:txBody>
      </p:sp>
      <p:sp>
        <p:nvSpPr>
          <p:cNvPr id="3" name="Titolo 1">
            <a:extLst>
              <a:ext uri="{FF2B5EF4-FFF2-40B4-BE49-F238E27FC236}">
                <a16:creationId xmlns:a16="http://schemas.microsoft.com/office/drawing/2014/main" id="{7A342CB5-6E79-36DB-63CC-B247DE4560F5}"/>
              </a:ext>
            </a:extLst>
          </p:cNvPr>
          <p:cNvSpPr txBox="1">
            <a:spLocks/>
          </p:cNvSpPr>
          <p:nvPr/>
        </p:nvSpPr>
        <p:spPr>
          <a:xfrm>
            <a:off x="1274784" y="1202689"/>
            <a:ext cx="439597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THREAD</a:t>
            </a:r>
          </a:p>
        </p:txBody>
      </p:sp>
      <p:pic>
        <p:nvPicPr>
          <p:cNvPr id="6" name="Immagine 5">
            <a:extLst>
              <a:ext uri="{FF2B5EF4-FFF2-40B4-BE49-F238E27FC236}">
                <a16:creationId xmlns:a16="http://schemas.microsoft.com/office/drawing/2014/main" id="{85E3C886-7E39-48B6-2470-83D5FE244298}"/>
              </a:ext>
            </a:extLst>
          </p:cNvPr>
          <p:cNvPicPr>
            <a:picLocks noChangeAspect="1"/>
          </p:cNvPicPr>
          <p:nvPr/>
        </p:nvPicPr>
        <p:blipFill rotWithShape="1">
          <a:blip r:embed="rId3"/>
          <a:srcRect r="14639"/>
          <a:stretch/>
        </p:blipFill>
        <p:spPr>
          <a:xfrm>
            <a:off x="6147062" y="172720"/>
            <a:ext cx="5678565" cy="3147154"/>
          </a:xfrm>
          <a:prstGeom prst="rect">
            <a:avLst/>
          </a:prstGeom>
        </p:spPr>
      </p:pic>
      <p:pic>
        <p:nvPicPr>
          <p:cNvPr id="8" name="Immagine 7">
            <a:extLst>
              <a:ext uri="{FF2B5EF4-FFF2-40B4-BE49-F238E27FC236}">
                <a16:creationId xmlns:a16="http://schemas.microsoft.com/office/drawing/2014/main" id="{952D7DAB-5202-5930-EB58-04FB0DDB7A25}"/>
              </a:ext>
            </a:extLst>
          </p:cNvPr>
          <p:cNvPicPr>
            <a:picLocks noChangeAspect="1"/>
          </p:cNvPicPr>
          <p:nvPr/>
        </p:nvPicPr>
        <p:blipFill rotWithShape="1">
          <a:blip r:embed="rId4"/>
          <a:srcRect l="-1" r="27418"/>
          <a:stretch/>
        </p:blipFill>
        <p:spPr>
          <a:xfrm>
            <a:off x="217304" y="3171390"/>
            <a:ext cx="5678565" cy="3581584"/>
          </a:xfrm>
          <a:prstGeom prst="rect">
            <a:avLst/>
          </a:prstGeom>
        </p:spPr>
      </p:pic>
    </p:spTree>
    <p:extLst>
      <p:ext uri="{BB962C8B-B14F-4D97-AF65-F5344CB8AC3E}">
        <p14:creationId xmlns:p14="http://schemas.microsoft.com/office/powerpoint/2010/main" val="122710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5331061" y="2950631"/>
            <a:ext cx="6041644" cy="354859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Per produrre i diagrammi UML (class, </a:t>
            </a:r>
            <a:r>
              <a:rPr lang="it-IT" dirty="0" err="1"/>
              <a:t>sequence</a:t>
            </a:r>
            <a:r>
              <a:rPr lang="it-IT" dirty="0"/>
              <a:t>, use case) abbiamo usato </a:t>
            </a:r>
            <a:r>
              <a:rPr lang="it-IT" dirty="0" err="1"/>
              <a:t>PlantUML</a:t>
            </a:r>
            <a:r>
              <a:rPr lang="it-IT" dirty="0"/>
              <a:t>.</a:t>
            </a:r>
          </a:p>
          <a:p>
            <a:pPr algn="l"/>
            <a:r>
              <a:rPr lang="it-IT" dirty="0" err="1"/>
              <a:t>PlantUML</a:t>
            </a:r>
            <a:r>
              <a:rPr lang="it-IT" dirty="0"/>
              <a:t> è:</a:t>
            </a:r>
          </a:p>
          <a:p>
            <a:pPr marL="342900" indent="-342900" algn="l">
              <a:buFont typeface="Arial" panose="020B0604020202020204" pitchFamily="34" charset="0"/>
              <a:buChar char="•"/>
            </a:pPr>
            <a:r>
              <a:rPr lang="it-IT" dirty="0"/>
              <a:t>uno strumento open-source.</a:t>
            </a:r>
          </a:p>
          <a:p>
            <a:pPr marL="342900" indent="-342900" algn="l">
              <a:buFont typeface="Arial" panose="020B0604020202020204" pitchFamily="34" charset="0"/>
              <a:buChar char="•"/>
            </a:pPr>
            <a:r>
              <a:rPr lang="it-IT" dirty="0"/>
              <a:t>Permette di creare diagrammi da un linguaggio di testo semplice.</a:t>
            </a:r>
          </a:p>
          <a:p>
            <a:pPr marL="342900" indent="-342900" algn="l">
              <a:buFont typeface="Arial" panose="020B0604020202020204" pitchFamily="34" charset="0"/>
              <a:buChar char="•"/>
            </a:pPr>
            <a:r>
              <a:rPr lang="it-IT" dirty="0"/>
              <a:t>Supporta diversi tipi di diagrammi.</a:t>
            </a:r>
          </a:p>
          <a:p>
            <a:pPr marL="342900" indent="-342900" algn="l">
              <a:buFont typeface="Arial" panose="020B0604020202020204" pitchFamily="34" charset="0"/>
              <a:buChar char="•"/>
            </a:pPr>
            <a:r>
              <a:rPr lang="it-IT" dirty="0"/>
              <a:t>Può generare immagini in formato PNG, SVG, </a:t>
            </a:r>
            <a:r>
              <a:rPr lang="it-IT" dirty="0" err="1"/>
              <a:t>LaTex</a:t>
            </a:r>
            <a:r>
              <a:rPr lang="it-IT" dirty="0"/>
              <a:t>, ASCII.</a:t>
            </a:r>
          </a:p>
          <a:p>
            <a:pPr algn="l"/>
            <a:endParaRPr lang="it-IT" dirty="0"/>
          </a:p>
        </p:txBody>
      </p:sp>
      <p:sp>
        <p:nvSpPr>
          <p:cNvPr id="3" name="Titolo 1">
            <a:extLst>
              <a:ext uri="{FF2B5EF4-FFF2-40B4-BE49-F238E27FC236}">
                <a16:creationId xmlns:a16="http://schemas.microsoft.com/office/drawing/2014/main" id="{7A342CB5-6E79-36DB-63CC-B247DE4560F5}"/>
              </a:ext>
            </a:extLst>
          </p:cNvPr>
          <p:cNvSpPr txBox="1">
            <a:spLocks/>
          </p:cNvSpPr>
          <p:nvPr/>
        </p:nvSpPr>
        <p:spPr>
          <a:xfrm>
            <a:off x="-1214119" y="29316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UML</a:t>
            </a:r>
          </a:p>
        </p:txBody>
      </p:sp>
      <p:pic>
        <p:nvPicPr>
          <p:cNvPr id="4" name="Immagine 3">
            <a:extLst>
              <a:ext uri="{FF2B5EF4-FFF2-40B4-BE49-F238E27FC236}">
                <a16:creationId xmlns:a16="http://schemas.microsoft.com/office/drawing/2014/main" id="{DA6097B7-BDD9-1096-EEDD-B6D300B97A90}"/>
              </a:ext>
            </a:extLst>
          </p:cNvPr>
          <p:cNvPicPr>
            <a:picLocks noChangeAspect="1"/>
          </p:cNvPicPr>
          <p:nvPr/>
        </p:nvPicPr>
        <p:blipFill rotWithShape="1">
          <a:blip r:embed="rId3"/>
          <a:srcRect r="19316"/>
          <a:stretch/>
        </p:blipFill>
        <p:spPr>
          <a:xfrm>
            <a:off x="111035" y="1745872"/>
            <a:ext cx="3070825" cy="3763259"/>
          </a:xfrm>
          <a:prstGeom prst="rect">
            <a:avLst/>
          </a:prstGeom>
        </p:spPr>
      </p:pic>
      <p:pic>
        <p:nvPicPr>
          <p:cNvPr id="6" name="Immagine 5">
            <a:extLst>
              <a:ext uri="{FF2B5EF4-FFF2-40B4-BE49-F238E27FC236}">
                <a16:creationId xmlns:a16="http://schemas.microsoft.com/office/drawing/2014/main" id="{E02CFFD5-01E4-9255-6B22-DC1BFCD1FF7D}"/>
              </a:ext>
            </a:extLst>
          </p:cNvPr>
          <p:cNvPicPr>
            <a:picLocks noChangeAspect="1"/>
          </p:cNvPicPr>
          <p:nvPr/>
        </p:nvPicPr>
        <p:blipFill rotWithShape="1">
          <a:blip r:embed="rId4"/>
          <a:srcRect r="38714"/>
          <a:stretch/>
        </p:blipFill>
        <p:spPr>
          <a:xfrm>
            <a:off x="8922163" y="358775"/>
            <a:ext cx="3158802" cy="2295316"/>
          </a:xfrm>
          <a:prstGeom prst="rect">
            <a:avLst/>
          </a:prstGeom>
        </p:spPr>
      </p:pic>
      <p:pic>
        <p:nvPicPr>
          <p:cNvPr id="8" name="Immagine 7">
            <a:extLst>
              <a:ext uri="{FF2B5EF4-FFF2-40B4-BE49-F238E27FC236}">
                <a16:creationId xmlns:a16="http://schemas.microsoft.com/office/drawing/2014/main" id="{9B7D1543-94C8-CF2C-4147-480295948CB5}"/>
              </a:ext>
            </a:extLst>
          </p:cNvPr>
          <p:cNvPicPr>
            <a:picLocks noChangeAspect="1"/>
          </p:cNvPicPr>
          <p:nvPr/>
        </p:nvPicPr>
        <p:blipFill rotWithShape="1">
          <a:blip r:embed="rId5"/>
          <a:srcRect t="4095" r="5865"/>
          <a:stretch/>
        </p:blipFill>
        <p:spPr>
          <a:xfrm>
            <a:off x="958739" y="3859104"/>
            <a:ext cx="4268241" cy="2705735"/>
          </a:xfrm>
          <a:prstGeom prst="rect">
            <a:avLst/>
          </a:prstGeom>
        </p:spPr>
      </p:pic>
      <p:pic>
        <p:nvPicPr>
          <p:cNvPr id="10" name="Immagine 9">
            <a:extLst>
              <a:ext uri="{FF2B5EF4-FFF2-40B4-BE49-F238E27FC236}">
                <a16:creationId xmlns:a16="http://schemas.microsoft.com/office/drawing/2014/main" id="{E8C20835-64E1-FB0D-5A8A-BCF6FC58B7AF}"/>
              </a:ext>
            </a:extLst>
          </p:cNvPr>
          <p:cNvPicPr>
            <a:picLocks noChangeAspect="1"/>
          </p:cNvPicPr>
          <p:nvPr/>
        </p:nvPicPr>
        <p:blipFill>
          <a:blip r:embed="rId6"/>
          <a:stretch>
            <a:fillRect/>
          </a:stretch>
        </p:blipFill>
        <p:spPr>
          <a:xfrm>
            <a:off x="5732700" y="0"/>
            <a:ext cx="2664398" cy="2812421"/>
          </a:xfrm>
          <a:prstGeom prst="rect">
            <a:avLst/>
          </a:prstGeom>
        </p:spPr>
      </p:pic>
      <p:pic>
        <p:nvPicPr>
          <p:cNvPr id="3074" name="Picture 2" descr="PlantUML - Wikipedia">
            <a:extLst>
              <a:ext uri="{FF2B5EF4-FFF2-40B4-BE49-F238E27FC236}">
                <a16:creationId xmlns:a16="http://schemas.microsoft.com/office/drawing/2014/main" id="{47EE955D-DB2E-43EE-F10E-9B2C311C30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27756" y="5551171"/>
            <a:ext cx="1884680" cy="94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60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1" name="Immagine 10" descr="Immagine che contiene Elementi grafici, logo, clipart, simbolo&#10;&#10;Descrizione generata automaticamente">
            <a:extLst>
              <a:ext uri="{FF2B5EF4-FFF2-40B4-BE49-F238E27FC236}">
                <a16:creationId xmlns:a16="http://schemas.microsoft.com/office/drawing/2014/main" id="{E53A2CBF-F98E-8174-0DD9-51BB0C1D9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9371">
            <a:off x="774557" y="416044"/>
            <a:ext cx="1591013" cy="2304509"/>
          </a:xfrm>
          <a:prstGeom prst="rect">
            <a:avLst/>
          </a:prstGeom>
        </p:spPr>
      </p:pic>
      <p:pic>
        <p:nvPicPr>
          <p:cNvPr id="9" name="Immagine 8" descr="Immagine che contiene simbolo, rosso, Carattere, logo&#10;&#10;Descrizione generata automaticamente">
            <a:extLst>
              <a:ext uri="{FF2B5EF4-FFF2-40B4-BE49-F238E27FC236}">
                <a16:creationId xmlns:a16="http://schemas.microsoft.com/office/drawing/2014/main" id="{E2568EE6-FB7A-2124-E432-5ED0A03EC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19612">
            <a:off x="1472018" y="1536823"/>
            <a:ext cx="1375287" cy="1992039"/>
          </a:xfrm>
          <a:prstGeom prst="rect">
            <a:avLst/>
          </a:prstGeom>
        </p:spPr>
      </p:pic>
      <p:pic>
        <p:nvPicPr>
          <p:cNvPr id="7" name="Immagine 6" descr="Immagine che contiene Elementi grafici, clipart, logo, cartone animato&#10;&#10;Descrizione generata automaticamente">
            <a:extLst>
              <a:ext uri="{FF2B5EF4-FFF2-40B4-BE49-F238E27FC236}">
                <a16:creationId xmlns:a16="http://schemas.microsoft.com/office/drawing/2014/main" id="{DB4D9B83-CC9E-B6A2-CA98-6B36A8001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05973">
            <a:off x="238358" y="1303235"/>
            <a:ext cx="1432527" cy="2074949"/>
          </a:xfrm>
          <a:prstGeom prst="rect">
            <a:avLst/>
          </a:prstGeom>
        </p:spPr>
      </p:pic>
      <p:pic>
        <p:nvPicPr>
          <p:cNvPr id="13" name="Immagine 12" descr="Immagine che contiene simbolo, rosso, Carattere, logo&#10;&#10;Descrizione generata automaticamente">
            <a:extLst>
              <a:ext uri="{FF2B5EF4-FFF2-40B4-BE49-F238E27FC236}">
                <a16:creationId xmlns:a16="http://schemas.microsoft.com/office/drawing/2014/main" id="{0C75D1D7-12EE-BEF4-52E4-34B19951A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8671">
            <a:off x="9847279" y="3504189"/>
            <a:ext cx="1375287" cy="1992039"/>
          </a:xfrm>
          <a:prstGeom prst="rect">
            <a:avLst/>
          </a:prstGeom>
        </p:spPr>
      </p:pic>
      <p:pic>
        <p:nvPicPr>
          <p:cNvPr id="10" name="Immagine 9" descr="Immagine che contiene simbolo, cerchio, logo, Carattere&#10;&#10;Descrizione generata automaticamente">
            <a:extLst>
              <a:ext uri="{FF2B5EF4-FFF2-40B4-BE49-F238E27FC236}">
                <a16:creationId xmlns:a16="http://schemas.microsoft.com/office/drawing/2014/main" id="{3FD66ECB-57AC-AD63-7B24-9673DB306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09259">
            <a:off x="8581196" y="3647049"/>
            <a:ext cx="1493231" cy="2162876"/>
          </a:xfrm>
          <a:prstGeom prst="rect">
            <a:avLst/>
          </a:prstGeom>
        </p:spPr>
      </p:pic>
      <p:pic>
        <p:nvPicPr>
          <p:cNvPr id="6" name="Immagine 5" descr="Immagine che contiene simbolo, Elementi grafici, logo, design&#10;&#10;Descrizione generata automaticamente">
            <a:extLst>
              <a:ext uri="{FF2B5EF4-FFF2-40B4-BE49-F238E27FC236}">
                <a16:creationId xmlns:a16="http://schemas.microsoft.com/office/drawing/2014/main" id="{BD69A2EE-ABDB-62F7-CBFA-8A265D7128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82718">
            <a:off x="10551683" y="4539637"/>
            <a:ext cx="1343599" cy="1946141"/>
          </a:xfrm>
          <a:prstGeom prst="rect">
            <a:avLst/>
          </a:prstGeom>
        </p:spPr>
      </p:pic>
      <p:pic>
        <p:nvPicPr>
          <p:cNvPr id="14" name="Immagine 13" descr="Immagine che contiene Elementi grafici, clipart, logo, cartone animato&#10;&#10;Descrizione generata automaticamente">
            <a:extLst>
              <a:ext uri="{FF2B5EF4-FFF2-40B4-BE49-F238E27FC236}">
                <a16:creationId xmlns:a16="http://schemas.microsoft.com/office/drawing/2014/main" id="{48DEE900-90D3-7455-8DB8-3E9A3D5FC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05973">
            <a:off x="9272528" y="4332187"/>
            <a:ext cx="1432527" cy="2074949"/>
          </a:xfrm>
          <a:prstGeom prst="rect">
            <a:avLst/>
          </a:prstGeom>
        </p:spPr>
      </p:pic>
      <p:pic>
        <p:nvPicPr>
          <p:cNvPr id="15" name="Immagine 14" descr="Immagine che contiene logo, Elementi grafici, Carattere, grafica&#10;&#10;Descrizione generata automaticamente">
            <a:extLst>
              <a:ext uri="{FF2B5EF4-FFF2-40B4-BE49-F238E27FC236}">
                <a16:creationId xmlns:a16="http://schemas.microsoft.com/office/drawing/2014/main" id="{49732292-BB06-ABD7-4F5D-840C1F56ED40}"/>
              </a:ext>
            </a:extLst>
          </p:cNvPr>
          <p:cNvPicPr>
            <a:picLocks noChangeAspect="1"/>
          </p:cNvPicPr>
          <p:nvPr/>
        </p:nvPicPr>
        <p:blipFill rotWithShape="1">
          <a:blip r:embed="rId7">
            <a:extLst>
              <a:ext uri="{28A0092B-C50C-407E-A947-70E740481C1C}">
                <a14:useLocalDpi xmlns:a14="http://schemas.microsoft.com/office/drawing/2010/main" val="0"/>
              </a:ext>
            </a:extLst>
          </a:blip>
          <a:srcRect b="16027"/>
          <a:stretch/>
        </p:blipFill>
        <p:spPr>
          <a:xfrm>
            <a:off x="2902352" y="-1130102"/>
            <a:ext cx="6858000" cy="5758822"/>
          </a:xfrm>
          <a:prstGeom prst="rect">
            <a:avLst/>
          </a:prstGeom>
        </p:spPr>
      </p:pic>
      <p:sp>
        <p:nvSpPr>
          <p:cNvPr id="3" name="Sottotitolo 2">
            <a:extLst>
              <a:ext uri="{FF2B5EF4-FFF2-40B4-BE49-F238E27FC236}">
                <a16:creationId xmlns:a16="http://schemas.microsoft.com/office/drawing/2014/main" id="{99AEC88A-5B76-2163-2677-03D877802A04}"/>
              </a:ext>
            </a:extLst>
          </p:cNvPr>
          <p:cNvSpPr>
            <a:spLocks noGrp="1"/>
          </p:cNvSpPr>
          <p:nvPr>
            <p:ph type="subTitle" idx="1"/>
          </p:nvPr>
        </p:nvSpPr>
        <p:spPr>
          <a:xfrm>
            <a:off x="2619375" y="5308096"/>
            <a:ext cx="6953250" cy="862394"/>
          </a:xfrm>
        </p:spPr>
        <p:txBody>
          <a:bodyPr anchor="t">
            <a:normAutofit/>
          </a:bodyPr>
          <a:lstStyle/>
          <a:p>
            <a:r>
              <a:rPr lang="it-IT" sz="4400" dirty="0"/>
              <a:t>GRAZIE DELL’ATTENZIONE</a:t>
            </a:r>
          </a:p>
        </p:txBody>
      </p:sp>
    </p:spTree>
    <p:extLst>
      <p:ext uri="{BB962C8B-B14F-4D97-AF65-F5344CB8AC3E}">
        <p14:creationId xmlns:p14="http://schemas.microsoft.com/office/powerpoint/2010/main" val="59589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2" name="Immagine 1" descr="Immagine che contiene schermata, Policromia, cerchio, Elementi grafici&#10;&#10;Descrizione generata automaticamente">
            <a:extLst>
              <a:ext uri="{FF2B5EF4-FFF2-40B4-BE49-F238E27FC236}">
                <a16:creationId xmlns:a16="http://schemas.microsoft.com/office/drawing/2014/main" id="{FDEEBB2B-F436-E78F-982F-8919CE114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58339">
            <a:off x="1027121" y="4318001"/>
            <a:ext cx="1542723" cy="2234563"/>
          </a:xfrm>
          <a:prstGeom prst="rect">
            <a:avLst/>
          </a:prstGeom>
        </p:spPr>
      </p:pic>
      <p:pic>
        <p:nvPicPr>
          <p:cNvPr id="4" name="Immagine 3" descr="Immagine che contiene simbolo, Elementi grafici, logo, schermata&#10;&#10;Descrizione generata automaticamente">
            <a:extLst>
              <a:ext uri="{FF2B5EF4-FFF2-40B4-BE49-F238E27FC236}">
                <a16:creationId xmlns:a16="http://schemas.microsoft.com/office/drawing/2014/main" id="{E5C9D9B8-429D-6358-5A57-01A83DD88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32982">
            <a:off x="2558626" y="4428359"/>
            <a:ext cx="1555989" cy="2253778"/>
          </a:xfrm>
          <a:prstGeom prst="rect">
            <a:avLst/>
          </a:prstGeom>
        </p:spPr>
      </p:pic>
      <p:pic>
        <p:nvPicPr>
          <p:cNvPr id="5" name="Immagine 4" descr="Immagine che contiene Elementi grafici, simbolo, rosso, logo&#10;&#10;Descrizione generata automaticamente">
            <a:extLst>
              <a:ext uri="{FF2B5EF4-FFF2-40B4-BE49-F238E27FC236}">
                <a16:creationId xmlns:a16="http://schemas.microsoft.com/office/drawing/2014/main" id="{70D36830-668F-848F-7B69-79C4F6B73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64091">
            <a:off x="10210516" y="843758"/>
            <a:ext cx="1339850" cy="1940711"/>
          </a:xfrm>
          <a:prstGeom prst="rect">
            <a:avLst/>
          </a:prstGeom>
        </p:spPr>
      </p:pic>
      <p:pic>
        <p:nvPicPr>
          <p:cNvPr id="8" name="Immagine 7" descr="Immagine che contiene Elementi grafici, simbolo, design&#10;&#10;Descrizione generata automaticamente">
            <a:extLst>
              <a:ext uri="{FF2B5EF4-FFF2-40B4-BE49-F238E27FC236}">
                <a16:creationId xmlns:a16="http://schemas.microsoft.com/office/drawing/2014/main" id="{8FE96B4F-984E-6B1F-22EC-FCC505A85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84176">
            <a:off x="9487153" y="383051"/>
            <a:ext cx="1366643" cy="1979519"/>
          </a:xfrm>
          <a:prstGeom prst="rect">
            <a:avLst/>
          </a:prstGeom>
        </p:spPr>
      </p:pic>
      <p:pic>
        <p:nvPicPr>
          <p:cNvPr id="6" name="Immagine 5" descr="Immagine che contiene logo, Elementi grafici, design&#10;&#10;Descrizione generata automaticamente">
            <a:extLst>
              <a:ext uri="{FF2B5EF4-FFF2-40B4-BE49-F238E27FC236}">
                <a16:creationId xmlns:a16="http://schemas.microsoft.com/office/drawing/2014/main" id="{475DD667-A9E0-294E-C92F-4238C172B4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511091">
            <a:off x="8568303" y="92635"/>
            <a:ext cx="1363757" cy="1975339"/>
          </a:xfrm>
          <a:prstGeom prst="rect">
            <a:avLst/>
          </a:prstGeom>
        </p:spPr>
      </p:pic>
      <p:pic>
        <p:nvPicPr>
          <p:cNvPr id="10" name="Immagine 9" descr="Immagine che contiene Elementi grafici, simbolo, logo, design&#10;&#10;Descrizione generata automaticamente">
            <a:extLst>
              <a:ext uri="{FF2B5EF4-FFF2-40B4-BE49-F238E27FC236}">
                <a16:creationId xmlns:a16="http://schemas.microsoft.com/office/drawing/2014/main" id="{C608C57E-7B7F-A21E-793C-D0AC54F7E8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365012">
            <a:off x="7783292" y="212572"/>
            <a:ext cx="1339851" cy="1940712"/>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4384228" y="3398901"/>
            <a:ext cx="7614697" cy="12991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buNone/>
            </a:pPr>
            <a:r>
              <a:rPr lang="it-IT" b="1" dirty="0"/>
              <a:t>Scopo del progetto</a:t>
            </a:r>
            <a:r>
              <a:rPr lang="it-IT" dirty="0"/>
              <a:t>: realizzazione di un gioco </a:t>
            </a:r>
            <a:r>
              <a:rPr lang="it-IT" dirty="0" err="1"/>
              <a:t>client-server</a:t>
            </a:r>
            <a:r>
              <a:rPr lang="it-IT" dirty="0"/>
              <a:t> che lavori usando il protocollo TCP.</a:t>
            </a:r>
          </a:p>
        </p:txBody>
      </p:sp>
      <p:pic>
        <p:nvPicPr>
          <p:cNvPr id="23" name="Immagine 22" descr="Immagine che contiene logo, Elementi grafici, Carattere, grafica&#10;&#10;Descrizione generata automaticamente">
            <a:extLst>
              <a:ext uri="{FF2B5EF4-FFF2-40B4-BE49-F238E27FC236}">
                <a16:creationId xmlns:a16="http://schemas.microsoft.com/office/drawing/2014/main" id="{3F6B3EB3-C98F-350D-4091-C01B034ABC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pic>
        <p:nvPicPr>
          <p:cNvPr id="7170" name="Picture 2" descr="Client TCP-IP2 - Host Integration Server | Microsoft Learn">
            <a:extLst>
              <a:ext uri="{FF2B5EF4-FFF2-40B4-BE49-F238E27FC236}">
                <a16:creationId xmlns:a16="http://schemas.microsoft.com/office/drawing/2014/main" id="{04AB9BCC-A4E7-75EC-A336-6CB2A7625E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4453" y="1179551"/>
            <a:ext cx="25908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eb basics: a TCP Server in Ruby">
            <a:extLst>
              <a:ext uri="{FF2B5EF4-FFF2-40B4-BE49-F238E27FC236}">
                <a16:creationId xmlns:a16="http://schemas.microsoft.com/office/drawing/2014/main" id="{D9A78EFD-E8E5-48B7-66DA-832623B7DF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2781" y="4755074"/>
            <a:ext cx="4077134" cy="171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39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2" name="Immagine 1" descr="Immagine che contiene schermata, Policromia, cerchio, Elementi grafici&#10;&#10;Descrizione generata automaticamente">
            <a:extLst>
              <a:ext uri="{FF2B5EF4-FFF2-40B4-BE49-F238E27FC236}">
                <a16:creationId xmlns:a16="http://schemas.microsoft.com/office/drawing/2014/main" id="{FDEEBB2B-F436-E78F-982F-8919CE114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58339">
            <a:off x="1027121" y="4318001"/>
            <a:ext cx="1542723" cy="2234563"/>
          </a:xfrm>
          <a:prstGeom prst="rect">
            <a:avLst/>
          </a:prstGeom>
        </p:spPr>
      </p:pic>
      <p:pic>
        <p:nvPicPr>
          <p:cNvPr id="4" name="Immagine 3" descr="Immagine che contiene simbolo, Elementi grafici, logo, schermata&#10;&#10;Descrizione generata automaticamente">
            <a:extLst>
              <a:ext uri="{FF2B5EF4-FFF2-40B4-BE49-F238E27FC236}">
                <a16:creationId xmlns:a16="http://schemas.microsoft.com/office/drawing/2014/main" id="{E5C9D9B8-429D-6358-5A57-01A83DD88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32982">
            <a:off x="2558626" y="4428359"/>
            <a:ext cx="1555989" cy="2253778"/>
          </a:xfrm>
          <a:prstGeom prst="rect">
            <a:avLst/>
          </a:prstGeom>
        </p:spPr>
      </p:pic>
      <p:pic>
        <p:nvPicPr>
          <p:cNvPr id="5" name="Immagine 4" descr="Immagine che contiene Elementi grafici, simbolo, rosso, logo&#10;&#10;Descrizione generata automaticamente">
            <a:extLst>
              <a:ext uri="{FF2B5EF4-FFF2-40B4-BE49-F238E27FC236}">
                <a16:creationId xmlns:a16="http://schemas.microsoft.com/office/drawing/2014/main" id="{70D36830-668F-848F-7B69-79C4F6B73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64091">
            <a:off x="10210516" y="843758"/>
            <a:ext cx="1339850" cy="1940711"/>
          </a:xfrm>
          <a:prstGeom prst="rect">
            <a:avLst/>
          </a:prstGeom>
        </p:spPr>
      </p:pic>
      <p:pic>
        <p:nvPicPr>
          <p:cNvPr id="8" name="Immagine 7" descr="Immagine che contiene Elementi grafici, simbolo, design&#10;&#10;Descrizione generata automaticamente">
            <a:extLst>
              <a:ext uri="{FF2B5EF4-FFF2-40B4-BE49-F238E27FC236}">
                <a16:creationId xmlns:a16="http://schemas.microsoft.com/office/drawing/2014/main" id="{8FE96B4F-984E-6B1F-22EC-FCC505A85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84176">
            <a:off x="9487153" y="383051"/>
            <a:ext cx="1366643" cy="1979519"/>
          </a:xfrm>
          <a:prstGeom prst="rect">
            <a:avLst/>
          </a:prstGeom>
        </p:spPr>
      </p:pic>
      <p:pic>
        <p:nvPicPr>
          <p:cNvPr id="6" name="Immagine 5" descr="Immagine che contiene logo, Elementi grafici, design&#10;&#10;Descrizione generata automaticamente">
            <a:extLst>
              <a:ext uri="{FF2B5EF4-FFF2-40B4-BE49-F238E27FC236}">
                <a16:creationId xmlns:a16="http://schemas.microsoft.com/office/drawing/2014/main" id="{475DD667-A9E0-294E-C92F-4238C172B4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511091">
            <a:off x="8568303" y="92635"/>
            <a:ext cx="1363757" cy="1975339"/>
          </a:xfrm>
          <a:prstGeom prst="rect">
            <a:avLst/>
          </a:prstGeom>
        </p:spPr>
      </p:pic>
      <p:pic>
        <p:nvPicPr>
          <p:cNvPr id="10" name="Immagine 9" descr="Immagine che contiene Elementi grafici, simbolo, logo, design&#10;&#10;Descrizione generata automaticamente">
            <a:extLst>
              <a:ext uri="{FF2B5EF4-FFF2-40B4-BE49-F238E27FC236}">
                <a16:creationId xmlns:a16="http://schemas.microsoft.com/office/drawing/2014/main" id="{C608C57E-7B7F-A21E-793C-D0AC54F7E8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365012">
            <a:off x="7783292" y="212572"/>
            <a:ext cx="1339851" cy="1940712"/>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4385948" y="2570516"/>
            <a:ext cx="761469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Il gioco prevede delle </a:t>
            </a:r>
            <a:r>
              <a:rPr lang="it-IT" b="1" dirty="0"/>
              <a:t>carte colorate</a:t>
            </a:r>
            <a:r>
              <a:rPr lang="it-IT" dirty="0"/>
              <a:t>, alcune anche numerate, e due tipi di </a:t>
            </a:r>
            <a:r>
              <a:rPr lang="it-IT" i="1" dirty="0"/>
              <a:t>carte speciali </a:t>
            </a:r>
            <a:r>
              <a:rPr lang="it-IT" dirty="0"/>
              <a:t>(</a:t>
            </a:r>
            <a:r>
              <a:rPr lang="it-IT" b="1" i="1" dirty="0"/>
              <a:t>pesca 4 carte</a:t>
            </a:r>
            <a:r>
              <a:rPr lang="it-IT" dirty="0"/>
              <a:t>, chiamata nel gioco Add4CardsCard, e </a:t>
            </a:r>
            <a:r>
              <a:rPr lang="it-IT" b="1" i="1" dirty="0"/>
              <a:t>cambia colore</a:t>
            </a:r>
            <a:r>
              <a:rPr lang="it-IT" dirty="0"/>
              <a:t>, chiamata nel gioco </a:t>
            </a:r>
            <a:r>
              <a:rPr lang="it-IT" dirty="0" err="1"/>
              <a:t>ChangeColorCard</a:t>
            </a:r>
            <a:r>
              <a:rPr lang="it-IT" dirty="0"/>
              <a:t>).</a:t>
            </a:r>
          </a:p>
          <a:p>
            <a:pPr algn="l"/>
            <a:r>
              <a:rPr lang="it-IT" dirty="0"/>
              <a:t> I colori delle carte sono 4: </a:t>
            </a:r>
            <a:r>
              <a:rPr lang="it-IT" b="1" dirty="0">
                <a:solidFill>
                  <a:srgbClr val="FFC000"/>
                </a:solidFill>
              </a:rPr>
              <a:t>giallo</a:t>
            </a:r>
            <a:r>
              <a:rPr lang="it-IT" dirty="0"/>
              <a:t>, </a:t>
            </a:r>
            <a:r>
              <a:rPr lang="it-IT" b="1" dirty="0">
                <a:solidFill>
                  <a:srgbClr val="00B0F0"/>
                </a:solidFill>
              </a:rPr>
              <a:t>blu</a:t>
            </a:r>
            <a:r>
              <a:rPr lang="it-IT" dirty="0"/>
              <a:t>, </a:t>
            </a:r>
            <a:r>
              <a:rPr lang="it-IT" b="1" dirty="0">
                <a:solidFill>
                  <a:srgbClr val="00B050"/>
                </a:solidFill>
              </a:rPr>
              <a:t>verde</a:t>
            </a:r>
            <a:r>
              <a:rPr lang="it-IT" dirty="0"/>
              <a:t>, </a:t>
            </a:r>
            <a:r>
              <a:rPr lang="it-IT" b="1" dirty="0">
                <a:solidFill>
                  <a:srgbClr val="FF0000"/>
                </a:solidFill>
              </a:rPr>
              <a:t>rosso</a:t>
            </a:r>
            <a:r>
              <a:rPr lang="it-IT" dirty="0"/>
              <a:t> e posso essere di vari tipi:</a:t>
            </a:r>
            <a:br>
              <a:rPr lang="it-IT" dirty="0"/>
            </a:br>
            <a:r>
              <a:rPr lang="it-IT" dirty="0"/>
              <a:t>- </a:t>
            </a:r>
            <a:r>
              <a:rPr lang="it-IT" dirty="0" err="1"/>
              <a:t>ChangeTurnCard</a:t>
            </a:r>
            <a:r>
              <a:rPr lang="it-IT" dirty="0"/>
              <a:t> (carta </a:t>
            </a:r>
            <a:r>
              <a:rPr lang="it-IT" b="1" dirty="0"/>
              <a:t>cambia turno</a:t>
            </a:r>
            <a:r>
              <a:rPr lang="it-IT" dirty="0"/>
              <a:t>)</a:t>
            </a:r>
            <a:br>
              <a:rPr lang="it-IT" dirty="0"/>
            </a:br>
            <a:r>
              <a:rPr lang="it-IT" dirty="0"/>
              <a:t>-Add2CArdsCard (carta </a:t>
            </a:r>
            <a:r>
              <a:rPr lang="it-IT" b="1" dirty="0"/>
              <a:t>aggiungi 2 carte</a:t>
            </a:r>
            <a:r>
              <a:rPr lang="it-IT" dirty="0"/>
              <a:t>) </a:t>
            </a:r>
            <a:br>
              <a:rPr lang="it-IT" dirty="0"/>
            </a:br>
            <a:r>
              <a:rPr lang="it-IT" dirty="0"/>
              <a:t>-</a:t>
            </a:r>
            <a:r>
              <a:rPr lang="it-IT" dirty="0" err="1"/>
              <a:t>BlockCard</a:t>
            </a:r>
            <a:r>
              <a:rPr lang="it-IT" dirty="0"/>
              <a:t> (carta </a:t>
            </a:r>
            <a:r>
              <a:rPr lang="it-IT" b="1" dirty="0"/>
              <a:t>blocca</a:t>
            </a:r>
            <a:r>
              <a:rPr lang="it-IT" dirty="0"/>
              <a:t> avversario)</a:t>
            </a:r>
            <a:br>
              <a:rPr lang="it-IT" dirty="0"/>
            </a:br>
            <a:r>
              <a:rPr lang="it-IT" dirty="0"/>
              <a:t>-</a:t>
            </a:r>
            <a:r>
              <a:rPr lang="it-IT" dirty="0" err="1"/>
              <a:t>NumberedCard</a:t>
            </a:r>
            <a:r>
              <a:rPr lang="it-IT" dirty="0"/>
              <a:t>(</a:t>
            </a:r>
            <a:r>
              <a:rPr lang="it-IT" b="1" dirty="0"/>
              <a:t>carta numerata </a:t>
            </a:r>
            <a:r>
              <a:rPr lang="it-IT" dirty="0"/>
              <a:t>[0 -&gt; 9])</a:t>
            </a:r>
          </a:p>
          <a:p>
            <a:pPr algn="l"/>
            <a:endParaRPr lang="it-IT" dirty="0"/>
          </a:p>
        </p:txBody>
      </p:sp>
      <p:pic>
        <p:nvPicPr>
          <p:cNvPr id="23" name="Immagine 22" descr="Immagine che contiene logo, Elementi grafici, Carattere, grafica&#10;&#10;Descrizione generata automaticamente">
            <a:extLst>
              <a:ext uri="{FF2B5EF4-FFF2-40B4-BE49-F238E27FC236}">
                <a16:creationId xmlns:a16="http://schemas.microsoft.com/office/drawing/2014/main" id="{3F6B3EB3-C98F-350D-4091-C01B034ABC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pic>
        <p:nvPicPr>
          <p:cNvPr id="27" name="Immagine 26" descr="Immagine che contiene schermata, giallo, simbolo, design&#10;&#10;Descrizione generata automaticamente">
            <a:extLst>
              <a:ext uri="{FF2B5EF4-FFF2-40B4-BE49-F238E27FC236}">
                <a16:creationId xmlns:a16="http://schemas.microsoft.com/office/drawing/2014/main" id="{73E3D400-C4C5-6C6E-5286-9F1DD666A5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626109">
            <a:off x="3032878" y="251679"/>
            <a:ext cx="1568121" cy="2271350"/>
          </a:xfrm>
          <a:prstGeom prst="rect">
            <a:avLst/>
          </a:prstGeom>
        </p:spPr>
      </p:pic>
      <p:pic>
        <p:nvPicPr>
          <p:cNvPr id="25" name="Immagine 24" descr="Immagine che contiene simbolo, Rettangolo, Carattere, Elementi grafici&#10;&#10;Descrizione generata automaticamente">
            <a:extLst>
              <a:ext uri="{FF2B5EF4-FFF2-40B4-BE49-F238E27FC236}">
                <a16:creationId xmlns:a16="http://schemas.microsoft.com/office/drawing/2014/main" id="{2943FB60-D848-3CF6-1474-6AF049CC7F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1269789">
            <a:off x="2996942" y="539622"/>
            <a:ext cx="1573926" cy="2279759"/>
          </a:xfrm>
          <a:prstGeom prst="rect">
            <a:avLst/>
          </a:prstGeom>
        </p:spPr>
      </p:pic>
    </p:spTree>
    <p:extLst>
      <p:ext uri="{BB962C8B-B14F-4D97-AF65-F5344CB8AC3E}">
        <p14:creationId xmlns:p14="http://schemas.microsoft.com/office/powerpoint/2010/main" val="167887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4385948" y="2570516"/>
            <a:ext cx="761469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Per realizzare il progetto abbiamo deciso di usare un solo ambiente di programmazione, visual studio code, dove abbiamo utilizzato Java come linguaggio di programmazione.</a:t>
            </a:r>
          </a:p>
          <a:p>
            <a:pPr algn="l"/>
            <a:r>
              <a:rPr lang="it-IT" dirty="0"/>
              <a:t>Per fare la parte grafica abbiamo utilizzato la libreria Java Swing.</a:t>
            </a:r>
          </a:p>
          <a:p>
            <a:pPr algn="l"/>
            <a:r>
              <a:rPr lang="it-IT" dirty="0"/>
              <a:t>Il client e il server sono collegati tramite protocollo TCP, quindi la connessione è affidabile e viene stabilita prima della comunicazione effettiva.</a:t>
            </a:r>
          </a:p>
        </p:txBody>
      </p:sp>
      <p:pic>
        <p:nvPicPr>
          <p:cNvPr id="7" name="Immagine 6">
            <a:extLst>
              <a:ext uri="{FF2B5EF4-FFF2-40B4-BE49-F238E27FC236}">
                <a16:creationId xmlns:a16="http://schemas.microsoft.com/office/drawing/2014/main" id="{2CC11CCA-7BAB-7DA4-A1DE-81749770FADE}"/>
              </a:ext>
            </a:extLst>
          </p:cNvPr>
          <p:cNvPicPr>
            <a:picLocks noChangeAspect="1"/>
          </p:cNvPicPr>
          <p:nvPr/>
        </p:nvPicPr>
        <p:blipFill rotWithShape="1">
          <a:blip r:embed="rId2"/>
          <a:srcRect r="27659"/>
          <a:stretch/>
        </p:blipFill>
        <p:spPr>
          <a:xfrm>
            <a:off x="191355" y="2905760"/>
            <a:ext cx="4090512" cy="3093938"/>
          </a:xfrm>
          <a:prstGeom prst="rect">
            <a:avLst/>
          </a:prstGeom>
        </p:spPr>
      </p:pic>
      <p:pic>
        <p:nvPicPr>
          <p:cNvPr id="11" name="Immagine 10">
            <a:extLst>
              <a:ext uri="{FF2B5EF4-FFF2-40B4-BE49-F238E27FC236}">
                <a16:creationId xmlns:a16="http://schemas.microsoft.com/office/drawing/2014/main" id="{70134E44-9D7E-847A-7E41-54D4CF8848FA}"/>
              </a:ext>
            </a:extLst>
          </p:cNvPr>
          <p:cNvPicPr>
            <a:picLocks noChangeAspect="1"/>
          </p:cNvPicPr>
          <p:nvPr/>
        </p:nvPicPr>
        <p:blipFill rotWithShape="1">
          <a:blip r:embed="rId3"/>
          <a:srcRect b="38250"/>
          <a:stretch/>
        </p:blipFill>
        <p:spPr>
          <a:xfrm>
            <a:off x="5904409" y="274321"/>
            <a:ext cx="6069710" cy="2296196"/>
          </a:xfrm>
          <a:prstGeom prst="rect">
            <a:avLst/>
          </a:prstGeom>
        </p:spPr>
      </p:pic>
      <p:pic>
        <p:nvPicPr>
          <p:cNvPr id="16" name="Immagine 15" descr="Immagine che contiene Elementi grafici, grafica, Carattere, design&#10;&#10;Descrizione generata automaticamente">
            <a:extLst>
              <a:ext uri="{FF2B5EF4-FFF2-40B4-BE49-F238E27FC236}">
                <a16:creationId xmlns:a16="http://schemas.microsoft.com/office/drawing/2014/main" id="{52D96091-2040-AF40-02B1-5409202F2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058" y="5257800"/>
            <a:ext cx="2857500" cy="1600200"/>
          </a:xfrm>
          <a:prstGeom prst="rect">
            <a:avLst/>
          </a:prstGeom>
        </p:spPr>
      </p:pic>
      <p:pic>
        <p:nvPicPr>
          <p:cNvPr id="17" name="Immagine 16" descr="Immagine che contiene logo, Elementi grafici, Carattere, grafica&#10;&#10;Descrizione generata automaticamente">
            <a:extLst>
              <a:ext uri="{FF2B5EF4-FFF2-40B4-BE49-F238E27FC236}">
                <a16:creationId xmlns:a16="http://schemas.microsoft.com/office/drawing/2014/main" id="{E24C6B17-9946-9C65-B28B-F86CFBA3B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Tree>
    <p:extLst>
      <p:ext uri="{BB962C8B-B14F-4D97-AF65-F5344CB8AC3E}">
        <p14:creationId xmlns:p14="http://schemas.microsoft.com/office/powerpoint/2010/main" val="188863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4192908" y="1783116"/>
            <a:ext cx="761469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Il progetto è suddiviso in 3 sottocartelle:</a:t>
            </a:r>
          </a:p>
          <a:p>
            <a:pPr algn="l"/>
            <a:r>
              <a:rPr lang="it-IT" b="1" dirty="0"/>
              <a:t>Client</a:t>
            </a:r>
            <a:r>
              <a:rPr lang="it-IT" dirty="0"/>
              <a:t>: contiene il codice per il collegamento TCP, tramite cui si collega con il server. </a:t>
            </a:r>
          </a:p>
          <a:p>
            <a:pPr algn="l"/>
            <a:r>
              <a:rPr lang="it-IT" b="1" dirty="0"/>
              <a:t>Server</a:t>
            </a:r>
            <a:r>
              <a:rPr lang="it-IT" dirty="0"/>
              <a:t>: Contiene il codice per il collegamento TCP.</a:t>
            </a:r>
          </a:p>
          <a:p>
            <a:pPr algn="l"/>
            <a:r>
              <a:rPr lang="it-IT" b="1" dirty="0" err="1"/>
              <a:t>Docs</a:t>
            </a:r>
            <a:r>
              <a:rPr lang="it-IT" dirty="0"/>
              <a:t>: contiene i documenti, tra cui queto file, che parlano del progetto.</a:t>
            </a:r>
          </a:p>
        </p:txBody>
      </p:sp>
      <p:pic>
        <p:nvPicPr>
          <p:cNvPr id="2" name="Immagine 1">
            <a:extLst>
              <a:ext uri="{FF2B5EF4-FFF2-40B4-BE49-F238E27FC236}">
                <a16:creationId xmlns:a16="http://schemas.microsoft.com/office/drawing/2014/main" id="{DA93E985-8114-59B3-D77A-248B90B71DE6}"/>
              </a:ext>
            </a:extLst>
          </p:cNvPr>
          <p:cNvPicPr>
            <a:picLocks noChangeAspect="1"/>
          </p:cNvPicPr>
          <p:nvPr/>
        </p:nvPicPr>
        <p:blipFill>
          <a:blip r:embed="rId2"/>
          <a:stretch>
            <a:fillRect/>
          </a:stretch>
        </p:blipFill>
        <p:spPr>
          <a:xfrm>
            <a:off x="933307" y="1783116"/>
            <a:ext cx="2775093" cy="4851649"/>
          </a:xfrm>
          <a:prstGeom prst="rect">
            <a:avLst/>
          </a:prstGeom>
        </p:spPr>
      </p:pic>
      <p:pic>
        <p:nvPicPr>
          <p:cNvPr id="3" name="Immagine 2" descr="Immagine che contiene logo, Elementi grafici, Carattere, grafica&#10;&#10;Descrizione generata automaticamente">
            <a:extLst>
              <a:ext uri="{FF2B5EF4-FFF2-40B4-BE49-F238E27FC236}">
                <a16:creationId xmlns:a16="http://schemas.microsoft.com/office/drawing/2014/main" id="{9F1B22DD-D28F-CDB1-DE68-74E56CD1E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Tree>
    <p:extLst>
      <p:ext uri="{BB962C8B-B14F-4D97-AF65-F5344CB8AC3E}">
        <p14:creationId xmlns:p14="http://schemas.microsoft.com/office/powerpoint/2010/main" val="221544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4411800" y="3396297"/>
            <a:ext cx="761469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Contiene varie pagine: </a:t>
            </a:r>
          </a:p>
          <a:p>
            <a:pPr algn="l"/>
            <a:r>
              <a:rPr lang="it-IT" dirty="0"/>
              <a:t>Homepage: dove l’utente fa l’accesso, inserendo l’username che vuole utilizzare.</a:t>
            </a:r>
          </a:p>
          <a:p>
            <a:pPr algn="l"/>
            <a:r>
              <a:rPr lang="it-IT" dirty="0"/>
              <a:t>Game page: dove gli utenti che partecipano alla partita vedono le loro carte e le carte giocate dagli avversari.</a:t>
            </a:r>
          </a:p>
          <a:p>
            <a:pPr algn="l"/>
            <a:r>
              <a:rPr lang="it-IT" dirty="0"/>
              <a:t>In quest’ultima pagina ci sono tutti i bottoni per fare le mosse e un menù a tendina per poter abbandonare la partita.</a:t>
            </a:r>
          </a:p>
        </p:txBody>
      </p:sp>
      <p:sp>
        <p:nvSpPr>
          <p:cNvPr id="3" name="Titolo 1">
            <a:extLst>
              <a:ext uri="{FF2B5EF4-FFF2-40B4-BE49-F238E27FC236}">
                <a16:creationId xmlns:a16="http://schemas.microsoft.com/office/drawing/2014/main" id="{7A342CB5-6E79-36DB-63CC-B247DE4560F5}"/>
              </a:ext>
            </a:extLst>
          </p:cNvPr>
          <p:cNvSpPr txBox="1">
            <a:spLocks/>
          </p:cNvSpPr>
          <p:nvPr/>
        </p:nvSpPr>
        <p:spPr>
          <a:xfrm>
            <a:off x="-1214119" y="29316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CLIENT</a:t>
            </a:r>
          </a:p>
        </p:txBody>
      </p:sp>
      <p:pic>
        <p:nvPicPr>
          <p:cNvPr id="5" name="Immagine 4">
            <a:extLst>
              <a:ext uri="{FF2B5EF4-FFF2-40B4-BE49-F238E27FC236}">
                <a16:creationId xmlns:a16="http://schemas.microsoft.com/office/drawing/2014/main" id="{637A2B70-5CC5-73B1-9853-53CAE4EC686E}"/>
              </a:ext>
            </a:extLst>
          </p:cNvPr>
          <p:cNvPicPr>
            <a:picLocks noChangeAspect="1"/>
          </p:cNvPicPr>
          <p:nvPr/>
        </p:nvPicPr>
        <p:blipFill rotWithShape="1">
          <a:blip r:embed="rId3"/>
          <a:srcRect l="11575" r="13780" b="6645"/>
          <a:stretch/>
        </p:blipFill>
        <p:spPr>
          <a:xfrm>
            <a:off x="315491" y="2322413"/>
            <a:ext cx="3971586" cy="2794000"/>
          </a:xfrm>
          <a:prstGeom prst="rect">
            <a:avLst/>
          </a:prstGeom>
        </p:spPr>
      </p:pic>
      <p:grpSp>
        <p:nvGrpSpPr>
          <p:cNvPr id="22" name="Gruppo 21">
            <a:extLst>
              <a:ext uri="{FF2B5EF4-FFF2-40B4-BE49-F238E27FC236}">
                <a16:creationId xmlns:a16="http://schemas.microsoft.com/office/drawing/2014/main" id="{192E38F0-0A90-D52B-B893-42ED172EE9CA}"/>
              </a:ext>
            </a:extLst>
          </p:cNvPr>
          <p:cNvGrpSpPr/>
          <p:nvPr/>
        </p:nvGrpSpPr>
        <p:grpSpPr>
          <a:xfrm>
            <a:off x="6392687" y="189548"/>
            <a:ext cx="5781040" cy="3054984"/>
            <a:chOff x="0" y="257175"/>
            <a:chExt cx="12192000" cy="6343650"/>
          </a:xfrm>
        </p:grpSpPr>
        <p:pic>
          <p:nvPicPr>
            <p:cNvPr id="7" name="Immagine 6">
              <a:extLst>
                <a:ext uri="{FF2B5EF4-FFF2-40B4-BE49-F238E27FC236}">
                  <a16:creationId xmlns:a16="http://schemas.microsoft.com/office/drawing/2014/main" id="{3D248613-589C-A932-72C9-E00BF7FE7DF1}"/>
                </a:ext>
              </a:extLst>
            </p:cNvPr>
            <p:cNvPicPr>
              <a:picLocks noChangeAspect="1"/>
            </p:cNvPicPr>
            <p:nvPr/>
          </p:nvPicPr>
          <p:blipFill>
            <a:blip r:embed="rId4"/>
            <a:stretch>
              <a:fillRect/>
            </a:stretch>
          </p:blipFill>
          <p:spPr>
            <a:xfrm>
              <a:off x="0" y="257175"/>
              <a:ext cx="12192000" cy="6343650"/>
            </a:xfrm>
            <a:prstGeom prst="rect">
              <a:avLst/>
            </a:prstGeom>
          </p:spPr>
        </p:pic>
        <p:pic>
          <p:nvPicPr>
            <p:cNvPr id="13" name="Immagine 12" descr="Immagine che contiene Elementi grafici, clipart, logo, cartone animato&#10;&#10;Descrizione generata automaticamente">
              <a:extLst>
                <a:ext uri="{FF2B5EF4-FFF2-40B4-BE49-F238E27FC236}">
                  <a16:creationId xmlns:a16="http://schemas.microsoft.com/office/drawing/2014/main" id="{A2BFBB71-FE55-707A-AEE0-DCEE6B4A3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9757" y="841370"/>
              <a:ext cx="944756" cy="1368435"/>
            </a:xfrm>
            <a:prstGeom prst="rect">
              <a:avLst/>
            </a:prstGeom>
          </p:spPr>
        </p:pic>
        <p:pic>
          <p:nvPicPr>
            <p:cNvPr id="10" name="Immagine 9" descr="Immagine che contiene Elementi grafici, clipart, logo, cartone animato&#10;&#10;Descrizione generata automaticamente">
              <a:extLst>
                <a:ext uri="{FF2B5EF4-FFF2-40B4-BE49-F238E27FC236}">
                  <a16:creationId xmlns:a16="http://schemas.microsoft.com/office/drawing/2014/main" id="{26440EE5-D58F-8E5D-DEC4-AD4AC6FB5A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1115" y="847402"/>
              <a:ext cx="944756" cy="1368435"/>
            </a:xfrm>
            <a:prstGeom prst="rect">
              <a:avLst/>
            </a:prstGeom>
          </p:spPr>
        </p:pic>
        <p:pic>
          <p:nvPicPr>
            <p:cNvPr id="9" name="Immagine 8" descr="Immagine che contiene Elementi grafici, clipart, logo, cartone animato&#10;&#10;Descrizione generata automaticamente">
              <a:extLst>
                <a:ext uri="{FF2B5EF4-FFF2-40B4-BE49-F238E27FC236}">
                  <a16:creationId xmlns:a16="http://schemas.microsoft.com/office/drawing/2014/main" id="{30AC967C-7A66-DEC9-29D2-C09F36819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3281" y="843274"/>
              <a:ext cx="944756" cy="1368435"/>
            </a:xfrm>
            <a:prstGeom prst="rect">
              <a:avLst/>
            </a:prstGeom>
          </p:spPr>
        </p:pic>
        <p:pic>
          <p:nvPicPr>
            <p:cNvPr id="8" name="Immagine 7" descr="Immagine che contiene Elementi grafici, clipart, logo, cartone animato&#10;&#10;Descrizione generata automaticamente">
              <a:extLst>
                <a:ext uri="{FF2B5EF4-FFF2-40B4-BE49-F238E27FC236}">
                  <a16:creationId xmlns:a16="http://schemas.microsoft.com/office/drawing/2014/main" id="{269D1D54-9588-14C6-82FB-E672E4E240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9918" y="843273"/>
              <a:ext cx="944756" cy="1368435"/>
            </a:xfrm>
            <a:prstGeom prst="rect">
              <a:avLst/>
            </a:prstGeom>
          </p:spPr>
        </p:pic>
        <p:pic>
          <p:nvPicPr>
            <p:cNvPr id="14" name="Immagine 13" descr="Immagine che contiene Elementi grafici, clipart, logo, cartone animato&#10;&#10;Descrizione generata automaticamente">
              <a:extLst>
                <a:ext uri="{FF2B5EF4-FFF2-40B4-BE49-F238E27FC236}">
                  <a16:creationId xmlns:a16="http://schemas.microsoft.com/office/drawing/2014/main" id="{DDA875EF-9DF0-61FB-D983-7222839C72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478" y="843273"/>
              <a:ext cx="944756" cy="1368435"/>
            </a:xfrm>
            <a:prstGeom prst="rect">
              <a:avLst/>
            </a:prstGeom>
          </p:spPr>
        </p:pic>
        <p:pic>
          <p:nvPicPr>
            <p:cNvPr id="15" name="Immagine 14" descr="Immagine che contiene Elementi grafici, clipart, logo, cartone animato&#10;&#10;Descrizione generata automaticamente">
              <a:extLst>
                <a:ext uri="{FF2B5EF4-FFF2-40B4-BE49-F238E27FC236}">
                  <a16:creationId xmlns:a16="http://schemas.microsoft.com/office/drawing/2014/main" id="{7E139320-5088-D2C5-A517-B2DD1F672A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1210" y="843272"/>
              <a:ext cx="944756" cy="1368435"/>
            </a:xfrm>
            <a:prstGeom prst="rect">
              <a:avLst/>
            </a:prstGeom>
          </p:spPr>
        </p:pic>
        <p:pic>
          <p:nvPicPr>
            <p:cNvPr id="16" name="Immagine 15" descr="Immagine che contiene Elementi grafici, clipart, logo, cartone animato&#10;&#10;Descrizione generata automaticamente">
              <a:extLst>
                <a:ext uri="{FF2B5EF4-FFF2-40B4-BE49-F238E27FC236}">
                  <a16:creationId xmlns:a16="http://schemas.microsoft.com/office/drawing/2014/main" id="{1729D853-C5B4-9CBA-C255-0AE0A8FCBF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97923" y="1758311"/>
              <a:ext cx="944756" cy="1368435"/>
            </a:xfrm>
            <a:prstGeom prst="rect">
              <a:avLst/>
            </a:prstGeom>
          </p:spPr>
        </p:pic>
        <p:pic>
          <p:nvPicPr>
            <p:cNvPr id="17" name="Immagine 16" descr="Immagine che contiene Elementi grafici, clipart, logo, cartone animato&#10;&#10;Descrizione generata automaticamente">
              <a:extLst>
                <a:ext uri="{FF2B5EF4-FFF2-40B4-BE49-F238E27FC236}">
                  <a16:creationId xmlns:a16="http://schemas.microsoft.com/office/drawing/2014/main" id="{1485D96F-48AD-3D56-802C-CA4DBFCCC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87763" y="2256151"/>
              <a:ext cx="944756" cy="1368435"/>
            </a:xfrm>
            <a:prstGeom prst="rect">
              <a:avLst/>
            </a:prstGeom>
          </p:spPr>
        </p:pic>
        <p:pic>
          <p:nvPicPr>
            <p:cNvPr id="18" name="Immagine 17" descr="Immagine che contiene Elementi grafici, clipart, logo, cartone animato&#10;&#10;Descrizione generata automaticamente">
              <a:extLst>
                <a:ext uri="{FF2B5EF4-FFF2-40B4-BE49-F238E27FC236}">
                  <a16:creationId xmlns:a16="http://schemas.microsoft.com/office/drawing/2014/main" id="{798F4D86-0909-5FD8-FF91-54EA0F1EA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97923" y="2825111"/>
              <a:ext cx="944756" cy="1368435"/>
            </a:xfrm>
            <a:prstGeom prst="rect">
              <a:avLst/>
            </a:prstGeom>
          </p:spPr>
        </p:pic>
        <p:pic>
          <p:nvPicPr>
            <p:cNvPr id="20" name="Immagine 19" descr="Immagine che contiene Elementi grafici, clipart, logo, cartone animato&#10;&#10;Descrizione generata automaticamente">
              <a:extLst>
                <a:ext uri="{FF2B5EF4-FFF2-40B4-BE49-F238E27FC236}">
                  <a16:creationId xmlns:a16="http://schemas.microsoft.com/office/drawing/2014/main" id="{71F7691B-5B81-4DA9-D176-11585391F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1412" y="841370"/>
              <a:ext cx="944756" cy="1368435"/>
            </a:xfrm>
            <a:prstGeom prst="rect">
              <a:avLst/>
            </a:prstGeom>
          </p:spPr>
        </p:pic>
        <p:pic>
          <p:nvPicPr>
            <p:cNvPr id="19" name="Immagine 18" descr="Immagine che contiene Elementi grafici, clipart, logo, cartone animato&#10;&#10;Descrizione generata automaticamente">
              <a:extLst>
                <a:ext uri="{FF2B5EF4-FFF2-40B4-BE49-F238E27FC236}">
                  <a16:creationId xmlns:a16="http://schemas.microsoft.com/office/drawing/2014/main" id="{0DAA1467-993F-E801-DB83-8B0C7AE1B3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8083" y="3322951"/>
              <a:ext cx="944756" cy="1368435"/>
            </a:xfrm>
            <a:prstGeom prst="rect">
              <a:avLst/>
            </a:prstGeom>
          </p:spPr>
        </p:pic>
      </p:grpSp>
    </p:spTree>
    <p:extLst>
      <p:ext uri="{BB962C8B-B14F-4D97-AF65-F5344CB8AC3E}">
        <p14:creationId xmlns:p14="http://schemas.microsoft.com/office/powerpoint/2010/main" val="418144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503642" y="1872394"/>
            <a:ext cx="7132777" cy="43513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Ogni client può:</a:t>
            </a:r>
            <a:br>
              <a:rPr lang="it-IT" dirty="0"/>
            </a:br>
            <a:r>
              <a:rPr lang="it-IT" dirty="0"/>
              <a:t>- </a:t>
            </a:r>
            <a:r>
              <a:rPr lang="it-IT" b="1" dirty="0"/>
              <a:t>pescare una carta dal mazzo:</a:t>
            </a:r>
            <a:r>
              <a:rPr lang="it-IT" dirty="0"/>
              <a:t> il server ricevuta la richiesta prende la prima carta presente nel mazzo e la invia al client che ha fatto la richiesta.</a:t>
            </a:r>
            <a:br>
              <a:rPr lang="it-IT" dirty="0"/>
            </a:br>
            <a:r>
              <a:rPr lang="it-IT" dirty="0"/>
              <a:t>- </a:t>
            </a:r>
            <a:r>
              <a:rPr lang="it-IT" b="1" dirty="0"/>
              <a:t>giocare una carta </a:t>
            </a:r>
            <a:r>
              <a:rPr lang="it-IT" dirty="0"/>
              <a:t>o </a:t>
            </a:r>
            <a:r>
              <a:rPr lang="it-IT" b="1" dirty="0"/>
              <a:t>saltare il turno</a:t>
            </a:r>
            <a:r>
              <a:rPr lang="it-IT" dirty="0"/>
              <a:t>: il giocatore non è obbligato a giocare una carta, può anche saltare il turno premendo sul bottone «skip». In caso contrario è possibile per lui giocare più di una carta alla volta, servirà premere sul bottone «skip» per terminare il turno.</a:t>
            </a:r>
            <a:br>
              <a:rPr lang="it-IT" dirty="0"/>
            </a:br>
            <a:r>
              <a:rPr lang="it-IT" dirty="0"/>
              <a:t>- </a:t>
            </a:r>
            <a:r>
              <a:rPr lang="it-IT" b="1" dirty="0"/>
              <a:t>dire «UNO!»</a:t>
            </a:r>
            <a:r>
              <a:rPr lang="it-IT" dirty="0"/>
              <a:t>:</a:t>
            </a:r>
            <a:r>
              <a:rPr lang="it-IT" b="1" dirty="0"/>
              <a:t> </a:t>
            </a:r>
            <a:r>
              <a:rPr lang="it-IT" dirty="0"/>
              <a:t>il giocatore deve cliccare il bottone «UNO!» ogni volta che si ritrova con una carta in mano. Se preme in modo sbagliato, quindi se non ha una carta in mano, o non lo preme quando ha una sola carta in mano, deve pescare due carte.</a:t>
            </a:r>
          </a:p>
        </p:txBody>
      </p:sp>
      <p:grpSp>
        <p:nvGrpSpPr>
          <p:cNvPr id="22" name="Gruppo 21">
            <a:extLst>
              <a:ext uri="{FF2B5EF4-FFF2-40B4-BE49-F238E27FC236}">
                <a16:creationId xmlns:a16="http://schemas.microsoft.com/office/drawing/2014/main" id="{192E38F0-0A90-D52B-B893-42ED172EE9CA}"/>
              </a:ext>
            </a:extLst>
          </p:cNvPr>
          <p:cNvGrpSpPr/>
          <p:nvPr/>
        </p:nvGrpSpPr>
        <p:grpSpPr>
          <a:xfrm>
            <a:off x="7397625" y="1762969"/>
            <a:ext cx="4555581" cy="3054984"/>
            <a:chOff x="-689456" y="240922"/>
            <a:chExt cx="9607552" cy="6343650"/>
          </a:xfrm>
        </p:grpSpPr>
        <p:pic>
          <p:nvPicPr>
            <p:cNvPr id="7" name="Immagine 6">
              <a:extLst>
                <a:ext uri="{FF2B5EF4-FFF2-40B4-BE49-F238E27FC236}">
                  <a16:creationId xmlns:a16="http://schemas.microsoft.com/office/drawing/2014/main" id="{3D248613-589C-A932-72C9-E00BF7FE7DF1}"/>
                </a:ext>
              </a:extLst>
            </p:cNvPr>
            <p:cNvPicPr>
              <a:picLocks noChangeAspect="1"/>
            </p:cNvPicPr>
            <p:nvPr/>
          </p:nvPicPr>
          <p:blipFill rotWithShape="1">
            <a:blip r:embed="rId3"/>
            <a:srcRect l="-5655" t="-256" r="26853" b="256"/>
            <a:stretch/>
          </p:blipFill>
          <p:spPr>
            <a:xfrm>
              <a:off x="-689456" y="240922"/>
              <a:ext cx="9607552" cy="6343650"/>
            </a:xfrm>
            <a:prstGeom prst="rect">
              <a:avLst/>
            </a:prstGeom>
          </p:spPr>
        </p:pic>
        <p:pic>
          <p:nvPicPr>
            <p:cNvPr id="13" name="Immagine 12" descr="Immagine che contiene Elementi grafici, clipart, logo, cartone animato&#10;&#10;Descrizione generata automaticamente">
              <a:extLst>
                <a:ext uri="{FF2B5EF4-FFF2-40B4-BE49-F238E27FC236}">
                  <a16:creationId xmlns:a16="http://schemas.microsoft.com/office/drawing/2014/main" id="{A2BFBB71-FE55-707A-AEE0-DCEE6B4A3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757" y="841370"/>
              <a:ext cx="944756" cy="1368435"/>
            </a:xfrm>
            <a:prstGeom prst="rect">
              <a:avLst/>
            </a:prstGeom>
          </p:spPr>
        </p:pic>
        <p:pic>
          <p:nvPicPr>
            <p:cNvPr id="10" name="Immagine 9" descr="Immagine che contiene Elementi grafici, clipart, logo, cartone animato&#10;&#10;Descrizione generata automaticamente">
              <a:extLst>
                <a:ext uri="{FF2B5EF4-FFF2-40B4-BE49-F238E27FC236}">
                  <a16:creationId xmlns:a16="http://schemas.microsoft.com/office/drawing/2014/main" id="{26440EE5-D58F-8E5D-DEC4-AD4AC6FB5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1115" y="847402"/>
              <a:ext cx="944756" cy="1368435"/>
            </a:xfrm>
            <a:prstGeom prst="rect">
              <a:avLst/>
            </a:prstGeom>
          </p:spPr>
        </p:pic>
        <p:pic>
          <p:nvPicPr>
            <p:cNvPr id="9" name="Immagine 8" descr="Immagine che contiene Elementi grafici, clipart, logo, cartone animato&#10;&#10;Descrizione generata automaticamente">
              <a:extLst>
                <a:ext uri="{FF2B5EF4-FFF2-40B4-BE49-F238E27FC236}">
                  <a16:creationId xmlns:a16="http://schemas.microsoft.com/office/drawing/2014/main" id="{30AC967C-7A66-DEC9-29D2-C09F36819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281" y="843274"/>
              <a:ext cx="944756" cy="1368435"/>
            </a:xfrm>
            <a:prstGeom prst="rect">
              <a:avLst/>
            </a:prstGeom>
          </p:spPr>
        </p:pic>
        <p:pic>
          <p:nvPicPr>
            <p:cNvPr id="8" name="Immagine 7" descr="Immagine che contiene Elementi grafici, clipart, logo, cartone animato&#10;&#10;Descrizione generata automaticamente">
              <a:extLst>
                <a:ext uri="{FF2B5EF4-FFF2-40B4-BE49-F238E27FC236}">
                  <a16:creationId xmlns:a16="http://schemas.microsoft.com/office/drawing/2014/main" id="{269D1D54-9588-14C6-82FB-E672E4E24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918" y="843273"/>
              <a:ext cx="944756" cy="1368435"/>
            </a:xfrm>
            <a:prstGeom prst="rect">
              <a:avLst/>
            </a:prstGeom>
          </p:spPr>
        </p:pic>
        <p:pic>
          <p:nvPicPr>
            <p:cNvPr id="14" name="Immagine 13" descr="Immagine che contiene Elementi grafici, clipart, logo, cartone animato&#10;&#10;Descrizione generata automaticamente">
              <a:extLst>
                <a:ext uri="{FF2B5EF4-FFF2-40B4-BE49-F238E27FC236}">
                  <a16:creationId xmlns:a16="http://schemas.microsoft.com/office/drawing/2014/main" id="{DDA875EF-9DF0-61FB-D983-7222839C7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0478" y="843273"/>
              <a:ext cx="944756" cy="1368435"/>
            </a:xfrm>
            <a:prstGeom prst="rect">
              <a:avLst/>
            </a:prstGeom>
          </p:spPr>
        </p:pic>
        <p:pic>
          <p:nvPicPr>
            <p:cNvPr id="15" name="Immagine 14" descr="Immagine che contiene Elementi grafici, clipart, logo, cartone animato&#10;&#10;Descrizione generata automaticamente">
              <a:extLst>
                <a:ext uri="{FF2B5EF4-FFF2-40B4-BE49-F238E27FC236}">
                  <a16:creationId xmlns:a16="http://schemas.microsoft.com/office/drawing/2014/main" id="{7E139320-5088-D2C5-A517-B2DD1F672A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1210" y="843272"/>
              <a:ext cx="944756" cy="1368435"/>
            </a:xfrm>
            <a:prstGeom prst="rect">
              <a:avLst/>
            </a:prstGeom>
          </p:spPr>
        </p:pic>
        <p:pic>
          <p:nvPicPr>
            <p:cNvPr id="16" name="Immagine 15" descr="Immagine che contiene Elementi grafici, clipart, logo, cartone animato&#10;&#10;Descrizione generata automaticamente">
              <a:extLst>
                <a:ext uri="{FF2B5EF4-FFF2-40B4-BE49-F238E27FC236}">
                  <a16:creationId xmlns:a16="http://schemas.microsoft.com/office/drawing/2014/main" id="{1729D853-C5B4-9CBA-C255-0AE0A8FCB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97923" y="1758311"/>
              <a:ext cx="944756" cy="1368435"/>
            </a:xfrm>
            <a:prstGeom prst="rect">
              <a:avLst/>
            </a:prstGeom>
          </p:spPr>
        </p:pic>
        <p:pic>
          <p:nvPicPr>
            <p:cNvPr id="17" name="Immagine 16" descr="Immagine che contiene Elementi grafici, clipart, logo, cartone animato&#10;&#10;Descrizione generata automaticamente">
              <a:extLst>
                <a:ext uri="{FF2B5EF4-FFF2-40B4-BE49-F238E27FC236}">
                  <a16:creationId xmlns:a16="http://schemas.microsoft.com/office/drawing/2014/main" id="{1485D96F-48AD-3D56-802C-CA4DBFCCC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87763" y="2256151"/>
              <a:ext cx="944756" cy="1368435"/>
            </a:xfrm>
            <a:prstGeom prst="rect">
              <a:avLst/>
            </a:prstGeom>
          </p:spPr>
        </p:pic>
        <p:pic>
          <p:nvPicPr>
            <p:cNvPr id="18" name="Immagine 17" descr="Immagine che contiene Elementi grafici, clipart, logo, cartone animato&#10;&#10;Descrizione generata automaticamente">
              <a:extLst>
                <a:ext uri="{FF2B5EF4-FFF2-40B4-BE49-F238E27FC236}">
                  <a16:creationId xmlns:a16="http://schemas.microsoft.com/office/drawing/2014/main" id="{798F4D86-0909-5FD8-FF91-54EA0F1EA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97923" y="2825111"/>
              <a:ext cx="944756" cy="1368435"/>
            </a:xfrm>
            <a:prstGeom prst="rect">
              <a:avLst/>
            </a:prstGeom>
          </p:spPr>
        </p:pic>
        <p:pic>
          <p:nvPicPr>
            <p:cNvPr id="20" name="Immagine 19" descr="Immagine che contiene Elementi grafici, clipart, logo, cartone animato&#10;&#10;Descrizione generata automaticamente">
              <a:extLst>
                <a:ext uri="{FF2B5EF4-FFF2-40B4-BE49-F238E27FC236}">
                  <a16:creationId xmlns:a16="http://schemas.microsoft.com/office/drawing/2014/main" id="{71F7691B-5B81-4DA9-D176-11585391F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1412" y="841370"/>
              <a:ext cx="944756" cy="1368435"/>
            </a:xfrm>
            <a:prstGeom prst="rect">
              <a:avLst/>
            </a:prstGeom>
          </p:spPr>
        </p:pic>
        <p:pic>
          <p:nvPicPr>
            <p:cNvPr id="19" name="Immagine 18" descr="Immagine che contiene Elementi grafici, clipart, logo, cartone animato&#10;&#10;Descrizione generata automaticamente">
              <a:extLst>
                <a:ext uri="{FF2B5EF4-FFF2-40B4-BE49-F238E27FC236}">
                  <a16:creationId xmlns:a16="http://schemas.microsoft.com/office/drawing/2014/main" id="{0DAA1467-993F-E801-DB83-8B0C7AE1B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08083" y="3322951"/>
              <a:ext cx="944756" cy="1368435"/>
            </a:xfrm>
            <a:prstGeom prst="rect">
              <a:avLst/>
            </a:prstGeom>
          </p:spPr>
        </p:pic>
      </p:grpSp>
    </p:spTree>
    <p:extLst>
      <p:ext uri="{BB962C8B-B14F-4D97-AF65-F5344CB8AC3E}">
        <p14:creationId xmlns:p14="http://schemas.microsoft.com/office/powerpoint/2010/main" val="253266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5526972" y="3396297"/>
            <a:ext cx="6499525"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Per mettere il sottofondo musicale abbiamo usato l’oggetto Clip, fornito da Java Swing.</a:t>
            </a:r>
          </a:p>
          <a:p>
            <a:pPr algn="l"/>
            <a:r>
              <a:rPr lang="it-IT" dirty="0"/>
              <a:t>Esso permette di leggere un file .WAV e di riprodurlo in loop.</a:t>
            </a:r>
          </a:p>
          <a:p>
            <a:pPr algn="l"/>
            <a:r>
              <a:rPr lang="it-IT" dirty="0"/>
              <a:t>Si può fermare o far ripartire in qualsiasi momento, tramite i metodi stop() e start().</a:t>
            </a:r>
          </a:p>
        </p:txBody>
      </p:sp>
      <p:sp>
        <p:nvSpPr>
          <p:cNvPr id="3" name="Titolo 1">
            <a:extLst>
              <a:ext uri="{FF2B5EF4-FFF2-40B4-BE49-F238E27FC236}">
                <a16:creationId xmlns:a16="http://schemas.microsoft.com/office/drawing/2014/main" id="{7A342CB5-6E79-36DB-63CC-B247DE4560F5}"/>
              </a:ext>
            </a:extLst>
          </p:cNvPr>
          <p:cNvSpPr txBox="1">
            <a:spLocks/>
          </p:cNvSpPr>
          <p:nvPr/>
        </p:nvSpPr>
        <p:spPr>
          <a:xfrm>
            <a:off x="18273" y="52049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MUSICA</a:t>
            </a:r>
          </a:p>
        </p:txBody>
      </p:sp>
      <p:pic>
        <p:nvPicPr>
          <p:cNvPr id="7" name="Immagine 6">
            <a:extLst>
              <a:ext uri="{FF2B5EF4-FFF2-40B4-BE49-F238E27FC236}">
                <a16:creationId xmlns:a16="http://schemas.microsoft.com/office/drawing/2014/main" id="{3D248613-589C-A932-72C9-E00BF7FE7DF1}"/>
              </a:ext>
            </a:extLst>
          </p:cNvPr>
          <p:cNvPicPr>
            <a:picLocks noChangeAspect="1"/>
          </p:cNvPicPr>
          <p:nvPr/>
        </p:nvPicPr>
        <p:blipFill rotWithShape="1">
          <a:blip r:embed="rId3"/>
          <a:srcRect l="77022" b="61973"/>
          <a:stretch/>
        </p:blipFill>
        <p:spPr>
          <a:xfrm>
            <a:off x="9218909" y="189548"/>
            <a:ext cx="2954818" cy="2584132"/>
          </a:xfrm>
          <a:prstGeom prst="rect">
            <a:avLst/>
          </a:prstGeom>
        </p:spPr>
      </p:pic>
      <p:pic>
        <p:nvPicPr>
          <p:cNvPr id="4" name="Immagine 3">
            <a:extLst>
              <a:ext uri="{FF2B5EF4-FFF2-40B4-BE49-F238E27FC236}">
                <a16:creationId xmlns:a16="http://schemas.microsoft.com/office/drawing/2014/main" id="{8E8AF43C-7D94-60D1-C907-9FCD353EDF51}"/>
              </a:ext>
            </a:extLst>
          </p:cNvPr>
          <p:cNvPicPr>
            <a:picLocks noChangeAspect="1"/>
          </p:cNvPicPr>
          <p:nvPr/>
        </p:nvPicPr>
        <p:blipFill rotWithShape="1">
          <a:blip r:embed="rId4"/>
          <a:srcRect l="4114"/>
          <a:stretch/>
        </p:blipFill>
        <p:spPr>
          <a:xfrm>
            <a:off x="251849" y="2735689"/>
            <a:ext cx="5201843" cy="2983058"/>
          </a:xfrm>
          <a:prstGeom prst="rect">
            <a:avLst/>
          </a:prstGeom>
        </p:spPr>
      </p:pic>
    </p:spTree>
    <p:extLst>
      <p:ext uri="{BB962C8B-B14F-4D97-AF65-F5344CB8AC3E}">
        <p14:creationId xmlns:p14="http://schemas.microsoft.com/office/powerpoint/2010/main" val="245206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41" name="Rectangle 1032">
            <a:extLst>
              <a:ext uri="{FF2B5EF4-FFF2-40B4-BE49-F238E27FC236}">
                <a16:creationId xmlns:a16="http://schemas.microsoft.com/office/drawing/2014/main" id="{D0581B61-EB9C-4FED-8E62-AE74FB0BC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42" name="Group 1034">
            <a:extLst>
              <a:ext uri="{FF2B5EF4-FFF2-40B4-BE49-F238E27FC236}">
                <a16:creationId xmlns:a16="http://schemas.microsoft.com/office/drawing/2014/main" id="{39198901-5716-4C59-8560-9B4B173886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1036" name="Freeform: Shape 1035">
              <a:extLst>
                <a:ext uri="{FF2B5EF4-FFF2-40B4-BE49-F238E27FC236}">
                  <a16:creationId xmlns:a16="http://schemas.microsoft.com/office/drawing/2014/main" id="{A1D91B2F-0B68-466B-871D-2350F92FA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FF7C94E-23C0-4A3B-8021-55058EF02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8" name="Freeform: Shape 1037">
              <a:extLst>
                <a:ext uri="{FF2B5EF4-FFF2-40B4-BE49-F238E27FC236}">
                  <a16:creationId xmlns:a16="http://schemas.microsoft.com/office/drawing/2014/main" id="{B0516DB1-0E43-4D56-A51D-F8C67939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B7958EA7-5F20-4E68-8089-D99DC0CC9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0" name="Freeform: Shape 1039">
              <a:extLst>
                <a:ext uri="{FF2B5EF4-FFF2-40B4-BE49-F238E27FC236}">
                  <a16:creationId xmlns:a16="http://schemas.microsoft.com/office/drawing/2014/main" id="{29DFFEF3-1EED-4606-884B-6908880F6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2" name="Immagine 11" descr="Immagine che contiene logo, Elementi grafici, Carattere, grafica&#10;&#10;Descrizione generata automaticamente">
            <a:extLst>
              <a:ext uri="{FF2B5EF4-FFF2-40B4-BE49-F238E27FC236}">
                <a16:creationId xmlns:a16="http://schemas.microsoft.com/office/drawing/2014/main" id="{E3C18F1A-8F73-FEFB-9C17-9A355BAC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 y="-410528"/>
            <a:ext cx="2442528" cy="2442528"/>
          </a:xfrm>
          <a:prstGeom prst="rect">
            <a:avLst/>
          </a:prstGeom>
        </p:spPr>
      </p:pic>
      <p:sp>
        <p:nvSpPr>
          <p:cNvPr id="21" name="Segnaposto contenuto 2">
            <a:extLst>
              <a:ext uri="{FF2B5EF4-FFF2-40B4-BE49-F238E27FC236}">
                <a16:creationId xmlns:a16="http://schemas.microsoft.com/office/drawing/2014/main" id="{4C4DA967-1026-C680-5A93-CD0B00F3D672}"/>
              </a:ext>
            </a:extLst>
          </p:cNvPr>
          <p:cNvSpPr txBox="1">
            <a:spLocks/>
          </p:cNvSpPr>
          <p:nvPr/>
        </p:nvSpPr>
        <p:spPr>
          <a:xfrm>
            <a:off x="3771107" y="3689458"/>
            <a:ext cx="761469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Contiene tutti i pezzi di codice, tra cui le carte, il mazzo e il gioco in sé, per poter elaborare le informazioni ricevute in input dal client e restituire un output che soddisfi la richiesta.</a:t>
            </a:r>
          </a:p>
        </p:txBody>
      </p:sp>
      <p:sp>
        <p:nvSpPr>
          <p:cNvPr id="3" name="Titolo 1">
            <a:extLst>
              <a:ext uri="{FF2B5EF4-FFF2-40B4-BE49-F238E27FC236}">
                <a16:creationId xmlns:a16="http://schemas.microsoft.com/office/drawing/2014/main" id="{7A342CB5-6E79-36DB-63CC-B247DE4560F5}"/>
              </a:ext>
            </a:extLst>
          </p:cNvPr>
          <p:cNvSpPr txBox="1">
            <a:spLocks/>
          </p:cNvSpPr>
          <p:nvPr/>
        </p:nvSpPr>
        <p:spPr>
          <a:xfrm>
            <a:off x="-1214119" y="29316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SERVER</a:t>
            </a:r>
          </a:p>
        </p:txBody>
      </p:sp>
      <p:pic>
        <p:nvPicPr>
          <p:cNvPr id="11" name="Immagine 10">
            <a:extLst>
              <a:ext uri="{FF2B5EF4-FFF2-40B4-BE49-F238E27FC236}">
                <a16:creationId xmlns:a16="http://schemas.microsoft.com/office/drawing/2014/main" id="{6CB1A796-AD33-8E22-1D40-C60359C56F10}"/>
              </a:ext>
            </a:extLst>
          </p:cNvPr>
          <p:cNvPicPr>
            <a:picLocks noChangeAspect="1"/>
          </p:cNvPicPr>
          <p:nvPr/>
        </p:nvPicPr>
        <p:blipFill>
          <a:blip r:embed="rId3"/>
          <a:stretch>
            <a:fillRect/>
          </a:stretch>
        </p:blipFill>
        <p:spPr>
          <a:xfrm>
            <a:off x="334322" y="1911885"/>
            <a:ext cx="2883048" cy="4438878"/>
          </a:xfrm>
          <a:prstGeom prst="rect">
            <a:avLst/>
          </a:prstGeom>
        </p:spPr>
      </p:pic>
      <p:pic>
        <p:nvPicPr>
          <p:cNvPr id="26" name="Immagine 25">
            <a:extLst>
              <a:ext uri="{FF2B5EF4-FFF2-40B4-BE49-F238E27FC236}">
                <a16:creationId xmlns:a16="http://schemas.microsoft.com/office/drawing/2014/main" id="{66D28900-9181-C528-E5FB-B63FEDBDADF3}"/>
              </a:ext>
            </a:extLst>
          </p:cNvPr>
          <p:cNvPicPr>
            <a:picLocks noChangeAspect="1"/>
          </p:cNvPicPr>
          <p:nvPr/>
        </p:nvPicPr>
        <p:blipFill>
          <a:blip r:embed="rId4"/>
          <a:stretch>
            <a:fillRect/>
          </a:stretch>
        </p:blipFill>
        <p:spPr>
          <a:xfrm>
            <a:off x="6022026" y="113178"/>
            <a:ext cx="5118363" cy="3283119"/>
          </a:xfrm>
          <a:prstGeom prst="rect">
            <a:avLst/>
          </a:prstGeom>
        </p:spPr>
      </p:pic>
    </p:spTree>
    <p:extLst>
      <p:ext uri="{BB962C8B-B14F-4D97-AF65-F5344CB8AC3E}">
        <p14:creationId xmlns:p14="http://schemas.microsoft.com/office/powerpoint/2010/main" val="19024710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697</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Meiryo</vt: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Uno-game</dc:title>
  <dc:creator>Monti Alberto</dc:creator>
  <cp:lastModifiedBy>Riva Simone</cp:lastModifiedBy>
  <cp:revision>4</cp:revision>
  <dcterms:created xsi:type="dcterms:W3CDTF">2023-11-23T14:26:41Z</dcterms:created>
  <dcterms:modified xsi:type="dcterms:W3CDTF">2023-11-28T17:03:48Z</dcterms:modified>
</cp:coreProperties>
</file>