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7" r:id="rId2"/>
  </p:sldMasterIdLst>
  <p:notesMasterIdLst>
    <p:notesMasterId r:id="rId39"/>
  </p:notesMasterIdLst>
  <p:sldIdLst>
    <p:sldId id="288" r:id="rId3"/>
    <p:sldId id="312" r:id="rId4"/>
    <p:sldId id="320" r:id="rId5"/>
    <p:sldId id="321" r:id="rId6"/>
    <p:sldId id="348" r:id="rId7"/>
    <p:sldId id="350" r:id="rId8"/>
    <p:sldId id="351" r:id="rId9"/>
    <p:sldId id="349" r:id="rId10"/>
    <p:sldId id="352" r:id="rId11"/>
    <p:sldId id="353" r:id="rId12"/>
    <p:sldId id="314" r:id="rId13"/>
    <p:sldId id="315" r:id="rId14"/>
    <p:sldId id="318" r:id="rId15"/>
    <p:sldId id="326" r:id="rId16"/>
    <p:sldId id="319" r:id="rId17"/>
    <p:sldId id="327" r:id="rId18"/>
    <p:sldId id="329" r:id="rId19"/>
    <p:sldId id="336" r:id="rId20"/>
    <p:sldId id="330" r:id="rId21"/>
    <p:sldId id="322" r:id="rId22"/>
    <p:sldId id="331" r:id="rId23"/>
    <p:sldId id="332" r:id="rId24"/>
    <p:sldId id="334" r:id="rId25"/>
    <p:sldId id="333" r:id="rId26"/>
    <p:sldId id="335" r:id="rId27"/>
    <p:sldId id="338" r:id="rId28"/>
    <p:sldId id="339" r:id="rId29"/>
    <p:sldId id="342" r:id="rId30"/>
    <p:sldId id="343" r:id="rId31"/>
    <p:sldId id="337" r:id="rId32"/>
    <p:sldId id="340" r:id="rId33"/>
    <p:sldId id="346" r:id="rId34"/>
    <p:sldId id="345" r:id="rId35"/>
    <p:sldId id="341" r:id="rId36"/>
    <p:sldId id="344" r:id="rId37"/>
    <p:sldId id="347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7C9B7"/>
    <a:srgbClr val="D8D5C6"/>
    <a:srgbClr val="CADAC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9" autoAdjust="0"/>
    <p:restoredTop sz="94679" autoAdjust="0"/>
  </p:normalViewPr>
  <p:slideViewPr>
    <p:cSldViewPr>
      <p:cViewPr varScale="1">
        <p:scale>
          <a:sx n="99" d="100"/>
          <a:sy n="99" d="100"/>
        </p:scale>
        <p:origin x="-2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21AA943-4341-4688-BEB7-1937096CF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38EF8-CD40-4DD3-AC55-5C3A44D9A345}" type="slidenum">
              <a:rPr lang="en-US"/>
              <a:pPr/>
              <a:t>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6BE4CA-B8EE-440B-B82A-5A3AC26F1798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6BE4CA-B8EE-440B-B82A-5A3AC26F1798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2C977-3153-4A7F-8423-674FACE9E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D19A1-30D3-4156-B85C-3B8F06806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5253B-2176-43CE-9EC6-82EB5C83B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FB00-32E9-47AD-8546-137C9A777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CA9E6-97D4-4F8A-B863-9EF4BE2EB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DFDD6-5E59-4971-BE2B-8ADC31862B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E6E7-7047-4667-883E-955113916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19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981200"/>
            <a:ext cx="3619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3973-B78D-4BF3-AA06-236301AF9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D368B-3D09-44ED-8C6D-D6C510600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CB2BA-BED0-4B59-A793-5CD06057E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DA49E-6C07-4FD6-927F-60BBDCAE9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4B5D7-B9FF-4763-A821-1FEC1654A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BCECF-CE8C-46E4-9C2A-7D65D1A0B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3F422-77BD-4256-900B-326BE4AAA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1287F-9087-40F3-AD6A-F7A191FA1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0B2E9-FAEA-4BE8-8A67-084E2AD11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D14ED-28FD-449B-B16C-498819660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812C1-51F7-4CE1-B300-0E11BBA95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DC733-6BA0-42DF-994D-62AAC893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4F355-6566-4471-A2D7-AF80FADEE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83535-DC60-4F2D-BFA6-E622893FD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30661-8CB3-4336-9C67-3A56F440F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C436F-DC47-4E84-96A2-E7A75B4E9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7A89F45-EEE6-473F-B009-67BACB4E3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391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>
                <a:solidFill>
                  <a:schemeClr val="bg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4770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>
                <a:solidFill>
                  <a:schemeClr val="bg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12B448-3AC1-4E59-84D4-42697955C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Systems Analysis &amp;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6K:183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943600" y="495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 dirty="0" smtClean="0"/>
              <a:t>Methodologies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in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Sponsor</a:t>
            </a:r>
          </a:p>
          <a:p>
            <a:pPr lvl="1"/>
            <a:r>
              <a:rPr lang="en-US" dirty="0" smtClean="0"/>
              <a:t>See the need for change and have the authority to make it happen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Accountability</a:t>
            </a:r>
          </a:p>
          <a:p>
            <a:pPr lvl="1"/>
            <a:r>
              <a:rPr lang="en-US" dirty="0" smtClean="0"/>
              <a:t>Strategic Fit</a:t>
            </a:r>
          </a:p>
          <a:p>
            <a:pPr lvl="1"/>
            <a:r>
              <a:rPr lang="en-US" dirty="0" smtClean="0"/>
              <a:t>Funding &amp; resources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Ultimately owns the final product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Predominant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Waterfall </a:t>
            </a:r>
          </a:p>
          <a:p>
            <a:endParaRPr lang="en-US" dirty="0" smtClean="0"/>
          </a:p>
          <a:p>
            <a:r>
              <a:rPr lang="en-US" dirty="0" smtClean="0"/>
              <a:t>RAD</a:t>
            </a:r>
          </a:p>
          <a:p>
            <a:endParaRPr lang="en-US" dirty="0" smtClean="0"/>
          </a:p>
          <a:p>
            <a:r>
              <a:rPr lang="en-US" dirty="0" smtClean="0"/>
              <a:t>Agile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Method</a:t>
            </a:r>
            <a:endParaRPr lang="en-US" dirty="0"/>
          </a:p>
        </p:txBody>
      </p:sp>
      <p:pic>
        <p:nvPicPr>
          <p:cNvPr id="4" name="Picture 4" descr="!01-03W-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572000"/>
            <a:ext cx="125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Traditional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Analysts and users proceed sequentially from one phase to the next.</a:t>
            </a:r>
          </a:p>
          <a:p>
            <a:r>
              <a:rPr lang="en-US" dirty="0" smtClean="0"/>
              <a:t>Key deliverables are often hundreds of pages.</a:t>
            </a:r>
          </a:p>
          <a:p>
            <a:r>
              <a:rPr lang="en-US" dirty="0" smtClean="0"/>
              <a:t>All deliverables presented to approval committee and project sponsor for approval as it moves phases.</a:t>
            </a:r>
          </a:p>
          <a:p>
            <a:r>
              <a:rPr lang="en-US" dirty="0" smtClean="0"/>
              <a:t>Suited to large projects with long development cycles.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Identifies requirements long before programming begins and limits changes as the project proceeds.</a:t>
            </a:r>
          </a:p>
          <a:p>
            <a:endParaRPr lang="en-US" dirty="0" smtClean="0"/>
          </a:p>
          <a:p>
            <a:r>
              <a:rPr lang="en-US" dirty="0" smtClean="0"/>
              <a:t>Explicit guidelines allow the use of less experienced staff.</a:t>
            </a:r>
          </a:p>
          <a:p>
            <a:pPr lvl="1"/>
            <a:r>
              <a:rPr lang="en-US" dirty="0" smtClean="0"/>
              <a:t>All steps clearly outlined.</a:t>
            </a:r>
          </a:p>
          <a:p>
            <a:pPr lvl="1"/>
            <a:r>
              <a:rPr lang="en-US" dirty="0" smtClean="0"/>
              <a:t>Reliance on individual expertise reduced.</a:t>
            </a:r>
          </a:p>
          <a:p>
            <a:pPr lvl="1"/>
            <a:r>
              <a:rPr lang="en-US" dirty="0" smtClean="0"/>
              <a:t>Training of junior staff</a:t>
            </a:r>
          </a:p>
          <a:p>
            <a:pPr lvl="2"/>
            <a:r>
              <a:rPr lang="en-US" dirty="0" smtClean="0"/>
              <a:t>All projects run similar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Promotes consistency among projects.</a:t>
            </a:r>
          </a:p>
          <a:p>
            <a:pPr lvl="1"/>
            <a:r>
              <a:rPr lang="en-US" dirty="0" smtClean="0"/>
              <a:t>Reduced cost for ongoing support.</a:t>
            </a:r>
          </a:p>
          <a:p>
            <a:pPr lvl="1"/>
            <a:r>
              <a:rPr lang="en-US" dirty="0" smtClean="0"/>
              <a:t>Staff can be transferred among projects.</a:t>
            </a:r>
          </a:p>
          <a:p>
            <a:pPr lvl="1"/>
            <a:r>
              <a:rPr lang="en-US" dirty="0" smtClean="0"/>
              <a:t>Extensive documentation simplifies ongoing maintenance. </a:t>
            </a:r>
          </a:p>
          <a:p>
            <a:pPr lvl="2"/>
            <a:r>
              <a:rPr lang="en-US" dirty="0" smtClean="0"/>
              <a:t>Less reliance on original developers to explain modules, functions,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Design must be completely specified before programming begins.</a:t>
            </a:r>
          </a:p>
          <a:p>
            <a:pPr lvl="1"/>
            <a:r>
              <a:rPr lang="en-US" dirty="0" smtClean="0"/>
              <a:t>It can be difficult for customers to identify all requirements early on.</a:t>
            </a:r>
          </a:p>
          <a:p>
            <a:endParaRPr lang="en-US" dirty="0" smtClean="0"/>
          </a:p>
          <a:p>
            <a:r>
              <a:rPr lang="en-US" dirty="0" smtClean="0"/>
              <a:t>Important requirements may be overlooked in the volumes of deliverables.</a:t>
            </a:r>
          </a:p>
          <a:p>
            <a:pPr lvl="1"/>
            <a:r>
              <a:rPr lang="en-US" dirty="0" smtClean="0"/>
              <a:t>Very expensive and time consuming if an important requirement.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Long time lapse between completion of system proposal in the analysis phase and delivery of a system.</a:t>
            </a:r>
          </a:p>
          <a:p>
            <a:pPr lvl="1"/>
            <a:r>
              <a:rPr lang="en-US" dirty="0" smtClean="0"/>
              <a:t>Forget intend purpose.</a:t>
            </a:r>
          </a:p>
          <a:p>
            <a:pPr lvl="1"/>
            <a:r>
              <a:rPr lang="en-US" dirty="0" smtClean="0"/>
              <a:t>Dynamic environment</a:t>
            </a:r>
          </a:p>
          <a:p>
            <a:pPr lvl="2"/>
            <a:r>
              <a:rPr lang="en-US" dirty="0" smtClean="0"/>
              <a:t>Systems that met conditions originally may need re-worked to meet current conditions</a:t>
            </a:r>
          </a:p>
          <a:p>
            <a:endParaRPr lang="en-US" dirty="0" smtClean="0"/>
          </a:p>
          <a:p>
            <a:r>
              <a:rPr lang="en-US" dirty="0" smtClean="0"/>
              <a:t>Testing treated as an afterthought in the implementation phase.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Customer is only involved periodically rather than being an active participant.</a:t>
            </a:r>
          </a:p>
          <a:p>
            <a:pPr lvl="1"/>
            <a:r>
              <a:rPr lang="en-US" dirty="0" smtClean="0"/>
              <a:t>misunderstandings – on both sides.</a:t>
            </a:r>
          </a:p>
          <a:p>
            <a:endParaRPr lang="en-US" dirty="0" smtClean="0"/>
          </a:p>
          <a:p>
            <a:r>
              <a:rPr lang="en-US" dirty="0" smtClean="0"/>
              <a:t>Infrequent communication and long time lapse increases probability that system will be off track when it is delivered.</a:t>
            </a:r>
          </a:p>
          <a:p>
            <a:endParaRPr lang="en-US" dirty="0" smtClean="0"/>
          </a:p>
          <a:p>
            <a:r>
              <a:rPr lang="en-US" dirty="0" smtClean="0"/>
              <a:t>Integration is one big bang!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Development 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General design for entire system</a:t>
            </a:r>
          </a:p>
          <a:p>
            <a:endParaRPr lang="en-US" sz="1100" dirty="0" smtClean="0"/>
          </a:p>
          <a:p>
            <a:r>
              <a:rPr lang="en-US" dirty="0" smtClean="0"/>
              <a:t>Divided into sub-projects that can be completed a the same time.</a:t>
            </a:r>
          </a:p>
          <a:p>
            <a:endParaRPr lang="en-US" sz="1100" dirty="0" smtClean="0"/>
          </a:p>
          <a:p>
            <a:r>
              <a:rPr lang="en-US" dirty="0" smtClean="0"/>
              <a:t>Final integration of the separate projects </a:t>
            </a:r>
          </a:p>
          <a:p>
            <a:endParaRPr lang="en-US" sz="1100" dirty="0" smtClean="0"/>
          </a:p>
          <a:p>
            <a:r>
              <a:rPr lang="en-US" dirty="0" smtClean="0"/>
              <a:t>System is delivered.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219200"/>
            <a:ext cx="4557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Reduces time required to deliver a system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 business environment changes less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likely to cause rework.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SDLC vs.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SDLC</a:t>
            </a:r>
          </a:p>
          <a:p>
            <a:pPr lvl="1"/>
            <a:r>
              <a:rPr lang="en-US" dirty="0" smtClean="0"/>
              <a:t>A stage all systems naturally undergo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An approach invented by humans to manage events naturally occurring in the SDLC</a:t>
            </a:r>
          </a:p>
          <a:p>
            <a:pPr lvl="1"/>
            <a:r>
              <a:rPr lang="en-US" dirty="0" smtClean="0"/>
              <a:t>A formalized approach to implementing the SDLC</a:t>
            </a:r>
          </a:p>
          <a:p>
            <a:pPr lvl="2"/>
            <a:r>
              <a:rPr lang="en-US" dirty="0" smtClean="0"/>
              <a:t>Series of steps and deliverables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867400"/>
            <a:ext cx="8870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Frequently, SDLC is used synonymously with the waterfall or traditional methodology.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This is </a:t>
            </a:r>
            <a:r>
              <a:rPr lang="en-US" u="sng" dirty="0" smtClean="0">
                <a:solidFill>
                  <a:srgbClr val="FF0000"/>
                </a:solidFill>
              </a:rPr>
              <a:t>not correct</a:t>
            </a:r>
            <a:r>
              <a:rPr lang="en-US" dirty="0" smtClean="0">
                <a:solidFill>
                  <a:srgbClr val="FF0000"/>
                </a:solidFill>
              </a:rPr>
              <a:t>.  They are two different things.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dirty="0" smtClean="0"/>
              <a:t>Parallel Development Methodology</a:t>
            </a:r>
          </a:p>
        </p:txBody>
      </p:sp>
      <p:pic>
        <p:nvPicPr>
          <p:cNvPr id="25603" name="Picture 44" descr="!01-04W-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800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Voluminous deliverables</a:t>
            </a:r>
          </a:p>
          <a:p>
            <a:endParaRPr lang="en-US" dirty="0" smtClean="0"/>
          </a:p>
          <a:p>
            <a:r>
              <a:rPr lang="en-US" dirty="0" smtClean="0"/>
              <a:t>Sub-projects need to be completely independent.</a:t>
            </a:r>
          </a:p>
          <a:p>
            <a:pPr lvl="1"/>
            <a:r>
              <a:rPr lang="en-US" dirty="0" smtClean="0"/>
              <a:t>Design decisions on one sub-project may affect another.</a:t>
            </a:r>
          </a:p>
          <a:p>
            <a:pPr lvl="1"/>
            <a:r>
              <a:rPr lang="en-US" dirty="0" smtClean="0"/>
              <a:t>Final integration can be challenging.</a:t>
            </a:r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 Model 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requirements are specified and components designed, testing for those elements is also defined.</a:t>
            </a:r>
          </a:p>
          <a:p>
            <a:endParaRPr lang="en-US" dirty="0" smtClean="0"/>
          </a:p>
          <a:p>
            <a:r>
              <a:rPr lang="en-US" dirty="0" smtClean="0"/>
              <a:t>High quality, relevant testing.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dirty="0" smtClean="0"/>
              <a:t>V Model Methodology</a:t>
            </a:r>
          </a:p>
        </p:txBody>
      </p:sp>
      <p:pic>
        <p:nvPicPr>
          <p:cNvPr id="25603" name="Picture 44" descr="!01-04W-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23003" y="1219200"/>
            <a:ext cx="737419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 Model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Suffers from rigidity of waterfall process.</a:t>
            </a:r>
          </a:p>
          <a:p>
            <a:endParaRPr lang="en-US" dirty="0" smtClean="0"/>
          </a:p>
          <a:p>
            <a:r>
              <a:rPr lang="en-US" dirty="0" smtClean="0"/>
              <a:t>Even more deliverables.</a:t>
            </a:r>
          </a:p>
          <a:p>
            <a:endParaRPr lang="en-US" dirty="0" smtClean="0"/>
          </a:p>
          <a:p>
            <a:r>
              <a:rPr lang="en-US" dirty="0" smtClean="0"/>
              <a:t>Long timeline can affect the dynamic nature of the business.</a:t>
            </a:r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Emerged in response to Waterfall and variant weaknesses.</a:t>
            </a:r>
          </a:p>
          <a:p>
            <a:endParaRPr lang="en-US" sz="1000" dirty="0" smtClean="0"/>
          </a:p>
          <a:p>
            <a:r>
              <a:rPr lang="en-US" sz="2400" dirty="0" smtClean="0"/>
              <a:t>uses </a:t>
            </a:r>
            <a:r>
              <a:rPr lang="en-US" sz="2400" dirty="0" smtClean="0">
                <a:solidFill>
                  <a:srgbClr val="FF0000"/>
                </a:solidFill>
              </a:rPr>
              <a:t>minimal planning in favor of rapid prototyping</a:t>
            </a:r>
            <a:r>
              <a:rPr lang="en-US" sz="2400" dirty="0" smtClean="0"/>
              <a:t>. The "planning" of software developed using RAD is interleaved with writing the software itself. The lack of extensive pre-planning generally allows software to be written much faster, and makes it easier to change requirements.</a:t>
            </a:r>
          </a:p>
          <a:p>
            <a:r>
              <a:rPr lang="en-US" sz="2400" dirty="0" smtClean="0"/>
              <a:t>may entail </a:t>
            </a:r>
            <a:r>
              <a:rPr lang="en-US" sz="2400" dirty="0" smtClean="0">
                <a:solidFill>
                  <a:srgbClr val="FF0000"/>
                </a:solidFill>
              </a:rPr>
              <a:t>compromises</a:t>
            </a:r>
            <a:r>
              <a:rPr lang="en-US" sz="2400" dirty="0" smtClean="0"/>
              <a:t> in functionality and performance in exchange for enabling faster development and facilitating application maintenance.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6324600"/>
            <a:ext cx="622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http://en.wikipedia.org/wiki/Rapid_application_development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speed</a:t>
            </a:r>
          </a:p>
          <a:p>
            <a:endParaRPr lang="en-US" dirty="0" smtClean="0"/>
          </a:p>
          <a:p>
            <a:r>
              <a:rPr lang="en-US" dirty="0" smtClean="0"/>
              <a:t>Improved quality</a:t>
            </a:r>
          </a:p>
          <a:p>
            <a:endParaRPr lang="en-US" dirty="0" smtClean="0"/>
          </a:p>
          <a:p>
            <a:r>
              <a:rPr lang="en-US" dirty="0" smtClean="0"/>
              <a:t>Faster evaluation and feedback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expectation may dramatically increase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System requirements may increase</a:t>
            </a:r>
          </a:p>
          <a:p>
            <a:pPr lvl="1"/>
            <a:r>
              <a:rPr lang="en-US" dirty="0" smtClean="0"/>
              <a:t>Scope creep or Feature creep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Iterative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broken into a series of “versions”.</a:t>
            </a:r>
          </a:p>
          <a:p>
            <a:pPr lvl="1"/>
            <a:r>
              <a:rPr lang="en-US" dirty="0" smtClean="0"/>
              <a:t>Versions developed sequentially.</a:t>
            </a:r>
          </a:p>
          <a:p>
            <a:r>
              <a:rPr lang="en-US" dirty="0" smtClean="0"/>
              <a:t>Most important and fundamental functionality in first version.</a:t>
            </a:r>
          </a:p>
          <a:p>
            <a:pPr lvl="1"/>
            <a:r>
              <a:rPr lang="en-US" dirty="0" smtClean="0"/>
              <a:t>Quickly developed by mini-waterfall process.</a:t>
            </a:r>
          </a:p>
          <a:p>
            <a:r>
              <a:rPr lang="en-US" dirty="0" smtClean="0"/>
              <a:t>User feedback incorporated into the next version.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Gets preliminary version of the system to users quickly – adds business value quickly.</a:t>
            </a:r>
          </a:p>
          <a:p>
            <a:endParaRPr lang="en-US" dirty="0" smtClean="0"/>
          </a:p>
          <a:p>
            <a:r>
              <a:rPr lang="en-US" dirty="0" smtClean="0"/>
              <a:t>Users work with an intentionally incomplete system.</a:t>
            </a:r>
          </a:p>
          <a:p>
            <a:pPr lvl="1"/>
            <a:r>
              <a:rPr lang="en-US" dirty="0" smtClean="0"/>
              <a:t>Users must wait for subsequent versions for more functionality.</a:t>
            </a:r>
          </a:p>
          <a:p>
            <a:pPr lvl="1"/>
            <a:r>
              <a:rPr lang="en-US" dirty="0" smtClean="0"/>
              <a:t>Users must tolerate version upgrades.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3800" smtClean="0">
                <a:solidFill>
                  <a:srgbClr val="990000"/>
                </a:solidFill>
              </a:rPr>
              <a:t>The Systems Development Life Cycle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990600" y="20574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imes New Roman" pitchFamily="18" charset="0"/>
              </a:rPr>
              <a:t>Idea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0" y="2438400"/>
            <a:ext cx="2133600" cy="466725"/>
            <a:chOff x="1536" y="1701"/>
            <a:chExt cx="1344" cy="294"/>
          </a:xfrm>
        </p:grpSpPr>
        <p:sp>
          <p:nvSpPr>
            <p:cNvPr id="12305" name="Rectangle 5"/>
            <p:cNvSpPr>
              <a:spLocks noChangeArrowheads="1"/>
            </p:cNvSpPr>
            <p:nvPr/>
          </p:nvSpPr>
          <p:spPr bwMode="blackWhite">
            <a:xfrm>
              <a:off x="2076" y="1701"/>
              <a:ext cx="804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Planning</a:t>
              </a:r>
            </a:p>
          </p:txBody>
        </p:sp>
        <p:sp>
          <p:nvSpPr>
            <p:cNvPr id="12306" name="Line 6"/>
            <p:cNvSpPr>
              <a:spLocks noChangeShapeType="1"/>
            </p:cNvSpPr>
            <p:nvPr/>
          </p:nvSpPr>
          <p:spPr bwMode="blackWhite">
            <a:xfrm>
              <a:off x="1536" y="18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76800" y="2667000"/>
            <a:ext cx="2133600" cy="1219200"/>
            <a:chOff x="2976" y="1824"/>
            <a:chExt cx="1344" cy="768"/>
          </a:xfrm>
        </p:grpSpPr>
        <p:sp>
          <p:nvSpPr>
            <p:cNvPr id="12303" name="Rectangle 8"/>
            <p:cNvSpPr>
              <a:spLocks noChangeArrowheads="1"/>
            </p:cNvSpPr>
            <p:nvPr/>
          </p:nvSpPr>
          <p:spPr bwMode="blackWhite">
            <a:xfrm>
              <a:off x="3526" y="2298"/>
              <a:ext cx="794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</a:rPr>
                <a:t>Analysis</a:t>
              </a:r>
            </a:p>
          </p:txBody>
        </p:sp>
        <p:sp>
          <p:nvSpPr>
            <p:cNvPr id="12304" name="Line 9"/>
            <p:cNvSpPr>
              <a:spLocks noChangeShapeType="1"/>
            </p:cNvSpPr>
            <p:nvPr/>
          </p:nvSpPr>
          <p:spPr bwMode="blackWhite">
            <a:xfrm>
              <a:off x="2976" y="182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248400" y="4800600"/>
            <a:ext cx="2133600" cy="1295400"/>
            <a:chOff x="3888" y="3168"/>
            <a:chExt cx="1344" cy="816"/>
          </a:xfrm>
        </p:grpSpPr>
        <p:sp>
          <p:nvSpPr>
            <p:cNvPr id="12301" name="Oval 11"/>
            <p:cNvSpPr>
              <a:spLocks noChangeArrowheads="1"/>
            </p:cNvSpPr>
            <p:nvPr/>
          </p:nvSpPr>
          <p:spPr bwMode="auto">
            <a:xfrm>
              <a:off x="4416" y="3168"/>
              <a:ext cx="816" cy="8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System</a:t>
              </a:r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>
              <a:off x="3888" y="36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362200" y="3733800"/>
            <a:ext cx="3057525" cy="847725"/>
            <a:chOff x="1482" y="2496"/>
            <a:chExt cx="1926" cy="534"/>
          </a:xfrm>
        </p:grpSpPr>
        <p:sp>
          <p:nvSpPr>
            <p:cNvPr id="12299" name="Rectangle 14"/>
            <p:cNvSpPr>
              <a:spLocks noChangeArrowheads="1"/>
            </p:cNvSpPr>
            <p:nvPr/>
          </p:nvSpPr>
          <p:spPr bwMode="blackWhite">
            <a:xfrm>
              <a:off x="1482" y="2736"/>
              <a:ext cx="774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Design</a:t>
              </a:r>
            </a:p>
          </p:txBody>
        </p:sp>
        <p:sp>
          <p:nvSpPr>
            <p:cNvPr id="12300" name="Line 15"/>
            <p:cNvSpPr>
              <a:spLocks noChangeShapeType="1"/>
            </p:cNvSpPr>
            <p:nvPr/>
          </p:nvSpPr>
          <p:spPr bwMode="blackWhite">
            <a:xfrm flipH="1">
              <a:off x="2352" y="2496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971800" y="4800600"/>
            <a:ext cx="3109913" cy="881063"/>
            <a:chOff x="1872" y="3168"/>
            <a:chExt cx="1959" cy="555"/>
          </a:xfrm>
        </p:grpSpPr>
        <p:sp>
          <p:nvSpPr>
            <p:cNvPr id="12297" name="Rectangle 17"/>
            <p:cNvSpPr>
              <a:spLocks noChangeArrowheads="1"/>
            </p:cNvSpPr>
            <p:nvPr/>
          </p:nvSpPr>
          <p:spPr bwMode="blackWhite">
            <a:xfrm>
              <a:off x="2496" y="3429"/>
              <a:ext cx="1335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Implementation</a:t>
              </a:r>
            </a:p>
          </p:txBody>
        </p:sp>
        <p:sp>
          <p:nvSpPr>
            <p:cNvPr id="12298" name="Line 18"/>
            <p:cNvSpPr>
              <a:spLocks noChangeShapeType="1"/>
            </p:cNvSpPr>
            <p:nvPr/>
          </p:nvSpPr>
          <p:spPr bwMode="blackWhite">
            <a:xfrm>
              <a:off x="1872" y="316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RAD Iterative Development</a:t>
            </a:r>
            <a:endParaRPr lang="en-US" dirty="0"/>
          </a:p>
        </p:txBody>
      </p:sp>
      <p:pic>
        <p:nvPicPr>
          <p:cNvPr id="6" name="Content Placeholder 5" descr="fig_02_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295400"/>
            <a:ext cx="6553200" cy="5220716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System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the analysis, design, and implementation phases concurrently.</a:t>
            </a:r>
          </a:p>
          <a:p>
            <a:pPr lvl="1"/>
            <a:r>
              <a:rPr lang="en-US" dirty="0" smtClean="0"/>
              <a:t>Quick &amp; dirty </a:t>
            </a:r>
          </a:p>
          <a:p>
            <a:pPr lvl="1"/>
            <a:r>
              <a:rPr lang="en-US" dirty="0" smtClean="0"/>
              <a:t>Minimal features</a:t>
            </a:r>
          </a:p>
          <a:p>
            <a:r>
              <a:rPr lang="en-US" dirty="0" smtClean="0"/>
              <a:t>Second prototype</a:t>
            </a:r>
          </a:p>
          <a:p>
            <a:pPr lvl="1"/>
            <a:r>
              <a:rPr lang="en-US" dirty="0" smtClean="0"/>
              <a:t>Based on user feedback + some additional features </a:t>
            </a:r>
          </a:p>
          <a:p>
            <a:r>
              <a:rPr lang="en-US" dirty="0" smtClean="0"/>
              <a:t>Process continues until	analysts, users, and sponsors agree there is enough functionality to be installed and used.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RAD System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Quickly provides system for users to evaluate.</a:t>
            </a:r>
          </a:p>
          <a:p>
            <a:pPr lvl="1"/>
            <a:r>
              <a:rPr lang="en-US" dirty="0" smtClean="0"/>
              <a:t>Assures users that progress is being made</a:t>
            </a:r>
          </a:p>
          <a:p>
            <a:r>
              <a:rPr lang="en-US" dirty="0" smtClean="0"/>
              <a:t>Useful when users have difficulty expressing requirements.</a:t>
            </a:r>
          </a:p>
          <a:p>
            <a:endParaRPr lang="en-US" dirty="0" smtClean="0"/>
          </a:p>
          <a:p>
            <a:r>
              <a:rPr lang="en-US" dirty="0" smtClean="0"/>
              <a:t>Lack of careful, methodical analysis before decisions.</a:t>
            </a:r>
          </a:p>
          <a:p>
            <a:pPr lvl="1"/>
            <a:r>
              <a:rPr lang="en-US" dirty="0" smtClean="0"/>
              <a:t>Prototypes have some fundamental limitations due to lack of understanding requirements.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RAD System Prototyping</a:t>
            </a:r>
            <a:endParaRPr lang="en-US" dirty="0"/>
          </a:p>
        </p:txBody>
      </p:sp>
      <p:pic>
        <p:nvPicPr>
          <p:cNvPr id="6" name="Content Placeholder 5" descr="fig_02_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752600"/>
            <a:ext cx="8458200" cy="3622929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Throwaway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are used to explore design alternatives rather than as the actual new system.</a:t>
            </a:r>
          </a:p>
          <a:p>
            <a:r>
              <a:rPr lang="en-US" dirty="0" smtClean="0"/>
              <a:t>Longer analysis phase.</a:t>
            </a:r>
          </a:p>
          <a:p>
            <a:r>
              <a:rPr lang="en-US" dirty="0" smtClean="0"/>
              <a:t>Features may not be well documented or understood or challenging technical issues</a:t>
            </a:r>
          </a:p>
          <a:p>
            <a:pPr lvl="1"/>
            <a:r>
              <a:rPr lang="en-US" dirty="0" smtClean="0"/>
              <a:t>Issues examined by analyzing, designing and building a design prototype.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542" y="6183868"/>
            <a:ext cx="882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a working system, just enough features to enable users to understand the issues.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RAD Throwaway Prototyping</a:t>
            </a:r>
            <a:endParaRPr lang="en-US" dirty="0"/>
          </a:p>
        </p:txBody>
      </p:sp>
      <p:pic>
        <p:nvPicPr>
          <p:cNvPr id="6" name="Content Placeholder 5" descr="fig_02_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676400"/>
            <a:ext cx="8343066" cy="38100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 Throwaway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issues are resolved, the project moves to more deliberate design and implementation phases.</a:t>
            </a:r>
          </a:p>
          <a:p>
            <a:pPr lvl="1"/>
            <a:r>
              <a:rPr lang="en-US" dirty="0" smtClean="0"/>
              <a:t>Prototypes are “thrown away”</a:t>
            </a:r>
          </a:p>
          <a:p>
            <a:endParaRPr lang="en-US" sz="1100" dirty="0" smtClean="0"/>
          </a:p>
          <a:p>
            <a:r>
              <a:rPr lang="en-US" dirty="0" smtClean="0"/>
              <a:t>Takes longer because prototypes are not the basis for the system.</a:t>
            </a:r>
          </a:p>
          <a:p>
            <a:endParaRPr lang="en-US" sz="1100" dirty="0" smtClean="0"/>
          </a:p>
          <a:p>
            <a:r>
              <a:rPr lang="en-US" dirty="0" smtClean="0"/>
              <a:t>Produces more stable and reliable systems.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and Deliverables</a:t>
            </a:r>
            <a:endParaRPr lang="en-US" dirty="0"/>
          </a:p>
        </p:txBody>
      </p:sp>
      <p:grpSp>
        <p:nvGrpSpPr>
          <p:cNvPr id="3" name="Group 5145"/>
          <p:cNvGrpSpPr>
            <a:grpSpLocks/>
          </p:cNvGrpSpPr>
          <p:nvPr/>
        </p:nvGrpSpPr>
        <p:grpSpPr bwMode="auto">
          <a:xfrm>
            <a:off x="1447800" y="1676400"/>
            <a:ext cx="6324600" cy="4572000"/>
            <a:chOff x="912" y="1008"/>
            <a:chExt cx="3984" cy="2880"/>
          </a:xfrm>
        </p:grpSpPr>
        <p:sp>
          <p:nvSpPr>
            <p:cNvPr id="4" name="Rectangle 5127"/>
            <p:cNvSpPr>
              <a:spLocks noChangeArrowheads="1"/>
            </p:cNvSpPr>
            <p:nvPr/>
          </p:nvSpPr>
          <p:spPr bwMode="auto">
            <a:xfrm>
              <a:off x="912" y="1008"/>
              <a:ext cx="3984" cy="288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5129"/>
            <p:cNvSpPr>
              <a:spLocks noChangeArrowheads="1"/>
            </p:cNvSpPr>
            <p:nvPr/>
          </p:nvSpPr>
          <p:spPr bwMode="auto">
            <a:xfrm>
              <a:off x="912" y="1397"/>
              <a:ext cx="2016" cy="2491"/>
            </a:xfrm>
            <a:prstGeom prst="rect">
              <a:avLst/>
            </a:prstGeom>
            <a:solidFill>
              <a:srgbClr val="CCECFF"/>
            </a:solidFill>
            <a:ln w="12700">
              <a:noFill/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128"/>
            <p:cNvSpPr>
              <a:spLocks noChangeArrowheads="1"/>
            </p:cNvSpPr>
            <p:nvPr/>
          </p:nvSpPr>
          <p:spPr bwMode="auto">
            <a:xfrm>
              <a:off x="912" y="1008"/>
              <a:ext cx="3984" cy="38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5130"/>
            <p:cNvSpPr txBox="1">
              <a:spLocks noChangeArrowheads="1"/>
            </p:cNvSpPr>
            <p:nvPr/>
          </p:nvSpPr>
          <p:spPr bwMode="auto">
            <a:xfrm>
              <a:off x="1292" y="1085"/>
              <a:ext cx="95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  <a:latin typeface="Verdana" pitchFamily="34" charset="0"/>
                </a:rPr>
                <a:t>Process</a:t>
              </a:r>
            </a:p>
          </p:txBody>
        </p:sp>
        <p:sp>
          <p:nvSpPr>
            <p:cNvPr id="8" name="Text Box 5131"/>
            <p:cNvSpPr txBox="1">
              <a:spLocks noChangeArrowheads="1"/>
            </p:cNvSpPr>
            <p:nvPr/>
          </p:nvSpPr>
          <p:spPr bwMode="auto">
            <a:xfrm>
              <a:off x="3379" y="1085"/>
              <a:ext cx="95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  <a:latin typeface="Verdana" pitchFamily="34" charset="0"/>
                </a:rPr>
                <a:t>Product</a:t>
              </a:r>
            </a:p>
          </p:txBody>
        </p:sp>
        <p:sp>
          <p:nvSpPr>
            <p:cNvPr id="9" name="Text Box 5132"/>
            <p:cNvSpPr txBox="1">
              <a:spLocks noChangeArrowheads="1"/>
            </p:cNvSpPr>
            <p:nvPr/>
          </p:nvSpPr>
          <p:spPr bwMode="auto">
            <a:xfrm>
              <a:off x="1200" y="1675"/>
              <a:ext cx="1394" cy="197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000">
                  <a:latin typeface="Verdana" pitchFamily="34" charset="0"/>
                </a:rPr>
                <a:t>Planning</a:t>
              </a:r>
            </a:p>
            <a:p>
              <a:pPr eaLnBrk="0" hangingPunct="0"/>
              <a:endParaRPr lang="en-US" sz="2000">
                <a:latin typeface="Verdana" pitchFamily="34" charset="0"/>
              </a:endParaRPr>
            </a:p>
            <a:p>
              <a:pPr eaLnBrk="0" hangingPunct="0"/>
              <a:endParaRPr lang="en-US" sz="2000">
                <a:latin typeface="Verdana" pitchFamily="34" charset="0"/>
              </a:endParaRPr>
            </a:p>
            <a:p>
              <a:pPr eaLnBrk="0" hangingPunct="0"/>
              <a:endParaRPr lang="en-US" sz="2000">
                <a:latin typeface="Verdana" pitchFamily="34" charset="0"/>
              </a:endParaRPr>
            </a:p>
            <a:p>
              <a:pPr eaLnBrk="0" hangingPunct="0"/>
              <a:r>
                <a:rPr lang="en-US" sz="2000">
                  <a:latin typeface="Verdana" pitchFamily="34" charset="0"/>
                </a:rPr>
                <a:t>Analysis</a:t>
              </a:r>
            </a:p>
            <a:p>
              <a:pPr eaLnBrk="0" hangingPunct="0"/>
              <a:endParaRPr lang="en-US" sz="2000">
                <a:latin typeface="Verdana" pitchFamily="34" charset="0"/>
              </a:endParaRPr>
            </a:p>
            <a:p>
              <a:pPr eaLnBrk="0" hangingPunct="0"/>
              <a:endParaRPr lang="en-US" sz="2000">
                <a:latin typeface="Verdana" pitchFamily="34" charset="0"/>
              </a:endParaRPr>
            </a:p>
            <a:p>
              <a:pPr eaLnBrk="0" hangingPunct="0"/>
              <a:r>
                <a:rPr lang="en-US" sz="2000">
                  <a:latin typeface="Verdana" pitchFamily="34" charset="0"/>
                </a:rPr>
                <a:t>Design</a:t>
              </a:r>
            </a:p>
            <a:p>
              <a:pPr eaLnBrk="0" hangingPunct="0"/>
              <a:endParaRPr lang="en-US" sz="2000">
                <a:latin typeface="Verdana" pitchFamily="34" charset="0"/>
              </a:endParaRPr>
            </a:p>
            <a:p>
              <a:pPr eaLnBrk="0" hangingPunct="0"/>
              <a:r>
                <a:rPr lang="en-US" sz="2000">
                  <a:latin typeface="Verdana" pitchFamily="34" charset="0"/>
                </a:rPr>
                <a:t>Implementation</a:t>
              </a:r>
              <a:endParaRPr lang="en-US" sz="200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0" name="Text Box 5134"/>
            <p:cNvSpPr txBox="1">
              <a:spLocks noChangeArrowheads="1"/>
            </p:cNvSpPr>
            <p:nvPr/>
          </p:nvSpPr>
          <p:spPr bwMode="auto">
            <a:xfrm>
              <a:off x="3168" y="1584"/>
              <a:ext cx="1720" cy="217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2000">
                  <a:latin typeface="Verdana" pitchFamily="34" charset="0"/>
                </a:rPr>
                <a:t>System Request</a:t>
              </a:r>
            </a:p>
            <a:p>
              <a:pPr algn="r" eaLnBrk="0" hangingPunct="0"/>
              <a:r>
                <a:rPr lang="en-US" sz="2000">
                  <a:latin typeface="Verdana" pitchFamily="34" charset="0"/>
                </a:rPr>
                <a:t>Feasibility Analysis</a:t>
              </a:r>
            </a:p>
            <a:p>
              <a:pPr algn="r" eaLnBrk="0" hangingPunct="0"/>
              <a:r>
                <a:rPr lang="en-US" sz="2000">
                  <a:latin typeface="Verdana" pitchFamily="34" charset="0"/>
                </a:rPr>
                <a:t>Workplan</a:t>
              </a:r>
            </a:p>
            <a:p>
              <a:pPr algn="r" eaLnBrk="0" hangingPunct="0"/>
              <a:endParaRPr lang="en-US" sz="2000">
                <a:latin typeface="Verdana" pitchFamily="34" charset="0"/>
              </a:endParaRPr>
            </a:p>
            <a:p>
              <a:pPr algn="r" eaLnBrk="0" hangingPunct="0"/>
              <a:r>
                <a:rPr lang="en-US" sz="2000">
                  <a:latin typeface="Verdana" pitchFamily="34" charset="0"/>
                </a:rPr>
                <a:t>System Proposal</a:t>
              </a:r>
            </a:p>
            <a:p>
              <a:pPr algn="r" eaLnBrk="0" hangingPunct="0"/>
              <a:endParaRPr lang="en-US" sz="2000">
                <a:latin typeface="Verdana" pitchFamily="34" charset="0"/>
              </a:endParaRPr>
            </a:p>
            <a:p>
              <a:pPr algn="r" eaLnBrk="0" hangingPunct="0"/>
              <a:r>
                <a:rPr lang="en-US" sz="2000">
                  <a:latin typeface="Verdana" pitchFamily="34" charset="0"/>
                </a:rPr>
                <a:t>System </a:t>
              </a:r>
            </a:p>
            <a:p>
              <a:pPr algn="r" eaLnBrk="0" hangingPunct="0"/>
              <a:r>
                <a:rPr lang="en-US" sz="2000">
                  <a:latin typeface="Verdana" pitchFamily="34" charset="0"/>
                </a:rPr>
                <a:t>Specification</a:t>
              </a:r>
            </a:p>
            <a:p>
              <a:pPr algn="r" eaLnBrk="0" hangingPunct="0"/>
              <a:endParaRPr lang="en-US" sz="2000">
                <a:latin typeface="Verdana" pitchFamily="34" charset="0"/>
              </a:endParaRPr>
            </a:p>
            <a:p>
              <a:pPr algn="r" eaLnBrk="0" hangingPunct="0"/>
              <a:r>
                <a:rPr lang="en-US" sz="2000">
                  <a:latin typeface="Verdana" pitchFamily="34" charset="0"/>
                </a:rPr>
                <a:t>New System and </a:t>
              </a:r>
            </a:p>
            <a:p>
              <a:pPr algn="r" eaLnBrk="0" hangingPunct="0"/>
              <a:r>
                <a:rPr lang="en-US" sz="2000">
                  <a:latin typeface="Verdana" pitchFamily="34" charset="0"/>
                </a:rPr>
                <a:t>Maintenance Plan</a:t>
              </a:r>
              <a:endParaRPr lang="en-US" sz="200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1" name="Line 5135"/>
            <p:cNvSpPr>
              <a:spLocks noChangeShapeType="1"/>
            </p:cNvSpPr>
            <p:nvPr/>
          </p:nvSpPr>
          <p:spPr bwMode="auto">
            <a:xfrm>
              <a:off x="912" y="1392"/>
              <a:ext cx="0" cy="2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5136"/>
            <p:cNvSpPr>
              <a:spLocks noChangeShapeType="1"/>
            </p:cNvSpPr>
            <p:nvPr/>
          </p:nvSpPr>
          <p:spPr bwMode="auto">
            <a:xfrm>
              <a:off x="2928" y="1392"/>
              <a:ext cx="0" cy="2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5143"/>
            <p:cNvGrpSpPr>
              <a:grpSpLocks/>
            </p:cNvGrpSpPr>
            <p:nvPr/>
          </p:nvGrpSpPr>
          <p:grpSpPr bwMode="auto">
            <a:xfrm>
              <a:off x="2688" y="1680"/>
              <a:ext cx="576" cy="2016"/>
              <a:chOff x="2688" y="1680"/>
              <a:chExt cx="576" cy="2016"/>
            </a:xfrm>
          </p:grpSpPr>
          <p:sp>
            <p:nvSpPr>
              <p:cNvPr id="14" name="AutoShape 5137"/>
              <p:cNvSpPr>
                <a:spLocks noChangeArrowheads="1"/>
              </p:cNvSpPr>
              <p:nvPr/>
            </p:nvSpPr>
            <p:spPr bwMode="auto">
              <a:xfrm>
                <a:off x="2688" y="2400"/>
                <a:ext cx="576" cy="336"/>
              </a:xfrm>
              <a:prstGeom prst="rightArrow">
                <a:avLst>
                  <a:gd name="adj1" fmla="val 50000"/>
                  <a:gd name="adj2" fmla="val 42857"/>
                </a:avLst>
              </a:prstGeom>
              <a:solidFill>
                <a:srgbClr val="3333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5138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576" cy="336"/>
              </a:xfrm>
              <a:prstGeom prst="rightArrow">
                <a:avLst>
                  <a:gd name="adj1" fmla="val 50000"/>
                  <a:gd name="adj2" fmla="val 42857"/>
                </a:avLst>
              </a:prstGeom>
              <a:solidFill>
                <a:srgbClr val="3333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5139"/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576" cy="336"/>
              </a:xfrm>
              <a:prstGeom prst="rightArrow">
                <a:avLst>
                  <a:gd name="adj1" fmla="val 50000"/>
                  <a:gd name="adj2" fmla="val 42857"/>
                </a:avLst>
              </a:prstGeom>
              <a:solidFill>
                <a:srgbClr val="3333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5140"/>
              <p:cNvSpPr>
                <a:spLocks noChangeArrowheads="1"/>
              </p:cNvSpPr>
              <p:nvPr/>
            </p:nvSpPr>
            <p:spPr bwMode="auto">
              <a:xfrm>
                <a:off x="2688" y="3360"/>
                <a:ext cx="576" cy="336"/>
              </a:xfrm>
              <a:prstGeom prst="rightArrow">
                <a:avLst>
                  <a:gd name="adj1" fmla="val 50000"/>
                  <a:gd name="adj2" fmla="val 42857"/>
                </a:avLst>
              </a:prstGeom>
              <a:solidFill>
                <a:srgbClr val="3333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6248400" y="11430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Artifacts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in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Analyst</a:t>
            </a:r>
          </a:p>
          <a:p>
            <a:pPr lvl="1"/>
            <a:r>
              <a:rPr lang="en-US" dirty="0" smtClean="0"/>
              <a:t>Focuses on the IS issues surrounding the system.</a:t>
            </a:r>
          </a:p>
          <a:p>
            <a:pPr lvl="2"/>
            <a:r>
              <a:rPr lang="en-US" dirty="0" smtClean="0"/>
              <a:t>How can IT improve business processes</a:t>
            </a:r>
          </a:p>
          <a:p>
            <a:pPr lvl="2"/>
            <a:r>
              <a:rPr lang="en-US" dirty="0" smtClean="0"/>
              <a:t>Helps design new business processes</a:t>
            </a:r>
          </a:p>
          <a:p>
            <a:pPr lvl="2"/>
            <a:r>
              <a:rPr lang="en-US" dirty="0" smtClean="0"/>
              <a:t>Ensures all IT standards are maintained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in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Analyst</a:t>
            </a:r>
          </a:p>
          <a:p>
            <a:pPr lvl="1"/>
            <a:r>
              <a:rPr lang="en-US" dirty="0" smtClean="0"/>
              <a:t>Focuses on the business issues surrounding the system.</a:t>
            </a:r>
          </a:p>
          <a:p>
            <a:pPr lvl="2"/>
            <a:r>
              <a:rPr lang="en-US" dirty="0" smtClean="0"/>
              <a:t>Identifies business value that the system will create.</a:t>
            </a:r>
          </a:p>
          <a:p>
            <a:pPr lvl="2"/>
            <a:r>
              <a:rPr lang="en-US" dirty="0" smtClean="0"/>
              <a:t>Develops ideas for improving business processes</a:t>
            </a:r>
          </a:p>
          <a:p>
            <a:pPr lvl="2"/>
            <a:r>
              <a:rPr lang="en-US" dirty="0" smtClean="0"/>
              <a:t>Designs new business processes and policies.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in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Analyst</a:t>
            </a:r>
          </a:p>
          <a:p>
            <a:pPr lvl="1"/>
            <a:r>
              <a:rPr lang="en-US" dirty="0" smtClean="0"/>
              <a:t>Focuses on technical issues surrounding how the system will interact with existing IT infrastructure</a:t>
            </a:r>
          </a:p>
          <a:p>
            <a:pPr lvl="2"/>
            <a:r>
              <a:rPr lang="en-US" dirty="0" smtClean="0"/>
              <a:t>Hardware, software, network, databases, security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in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Management Analyst</a:t>
            </a:r>
          </a:p>
          <a:p>
            <a:pPr lvl="1"/>
            <a:r>
              <a:rPr lang="en-US" dirty="0" smtClean="0"/>
              <a:t>Focuses on the people and management issues</a:t>
            </a:r>
          </a:p>
          <a:p>
            <a:pPr lvl="1"/>
            <a:r>
              <a:rPr lang="en-US" dirty="0" smtClean="0"/>
              <a:t>Documentation, support, training</a:t>
            </a:r>
          </a:p>
          <a:p>
            <a:pPr lvl="1"/>
            <a:r>
              <a:rPr lang="en-US" dirty="0" smtClean="0"/>
              <a:t>PR (overcoming resistance to change)</a:t>
            </a:r>
          </a:p>
          <a:p>
            <a:pPr lvl="1"/>
            <a:r>
              <a:rPr lang="en-US" dirty="0" smtClean="0"/>
              <a:t>Expertise in organizational behavior and change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in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</a:t>
            </a:r>
          </a:p>
          <a:p>
            <a:pPr lvl="1"/>
            <a:r>
              <a:rPr lang="en-US" dirty="0" smtClean="0"/>
              <a:t>Highly experienced systems analyst</a:t>
            </a:r>
          </a:p>
          <a:p>
            <a:pPr lvl="1"/>
            <a:r>
              <a:rPr lang="en-US" dirty="0" smtClean="0"/>
              <a:t>Manages the hundreds of tasks and roles involved in the creation of the new system</a:t>
            </a:r>
          </a:p>
          <a:p>
            <a:pPr lvl="1"/>
            <a:r>
              <a:rPr lang="en-US" dirty="0" smtClean="0"/>
              <a:t>Ensures the project is completed</a:t>
            </a:r>
          </a:p>
          <a:p>
            <a:pPr lvl="2"/>
            <a:r>
              <a:rPr lang="en-US" dirty="0" smtClean="0"/>
              <a:t>On time</a:t>
            </a:r>
          </a:p>
          <a:p>
            <a:pPr lvl="2"/>
            <a:r>
              <a:rPr lang="en-US" dirty="0" smtClean="0"/>
              <a:t>Within budget</a:t>
            </a:r>
          </a:p>
          <a:p>
            <a:pPr lvl="2"/>
            <a:r>
              <a:rPr lang="en-US" dirty="0" smtClean="0"/>
              <a:t>Providing the expected benefit to the organization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Iowa-white">
  <a:themeElements>
    <a:clrScheme name="UIowa-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Iowa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Iowa-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owa-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owa-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owa-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owa-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owa-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owa-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owa-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owa-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owa-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owa-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owa-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Words>1094</Words>
  <Application>Microsoft Office PowerPoint</Application>
  <PresentationFormat>On-screen Show (4:3)</PresentationFormat>
  <Paragraphs>222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Default Design</vt:lpstr>
      <vt:lpstr>UIowa-white</vt:lpstr>
      <vt:lpstr>Systems Analysis &amp; Design</vt:lpstr>
      <vt:lpstr>SDLC vs. Methodologies</vt:lpstr>
      <vt:lpstr>The Systems Development Life Cycle</vt:lpstr>
      <vt:lpstr>SDLC and Deliverables</vt:lpstr>
      <vt:lpstr>Players in the Process</vt:lpstr>
      <vt:lpstr>Players in the Process</vt:lpstr>
      <vt:lpstr>Players in the Process</vt:lpstr>
      <vt:lpstr>Players in the Process</vt:lpstr>
      <vt:lpstr>Players in the Process</vt:lpstr>
      <vt:lpstr>Players in the Process</vt:lpstr>
      <vt:lpstr>Predominant Methodologies</vt:lpstr>
      <vt:lpstr>Waterfall Method</vt:lpstr>
      <vt:lpstr>Waterfall</vt:lpstr>
      <vt:lpstr>Waterfall Benefits</vt:lpstr>
      <vt:lpstr>Waterfall Benefits</vt:lpstr>
      <vt:lpstr>Waterfall Disadvantages</vt:lpstr>
      <vt:lpstr>Waterfall Disadvantages</vt:lpstr>
      <vt:lpstr>Waterfall Disadvantages</vt:lpstr>
      <vt:lpstr>Parallel Development Variant</vt:lpstr>
      <vt:lpstr>Parallel Development Methodology</vt:lpstr>
      <vt:lpstr>Parallel Disadvantages</vt:lpstr>
      <vt:lpstr>V Model Variant</vt:lpstr>
      <vt:lpstr>V Model Methodology</vt:lpstr>
      <vt:lpstr>V Model Disadvantages</vt:lpstr>
      <vt:lpstr>Rapid Application Development</vt:lpstr>
      <vt:lpstr>RAD Benefits</vt:lpstr>
      <vt:lpstr>RAD Disadvantages</vt:lpstr>
      <vt:lpstr>RAD Iterative Development</vt:lpstr>
      <vt:lpstr>RAD Iterative</vt:lpstr>
      <vt:lpstr>RAD Iterative Development</vt:lpstr>
      <vt:lpstr>RAD System Prototyping</vt:lpstr>
      <vt:lpstr>RAD System Prototyping</vt:lpstr>
      <vt:lpstr>RAD System Prototyping</vt:lpstr>
      <vt:lpstr>RAD Throwaway Prototyping</vt:lpstr>
      <vt:lpstr>RAD Throwaway Prototyping</vt:lpstr>
      <vt:lpstr>RAD Throwaway Prototyping</vt:lpstr>
    </vt:vector>
  </TitlesOfParts>
  <Company>testco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test</dc:creator>
  <cp:lastModifiedBy>bizsetup</cp:lastModifiedBy>
  <cp:revision>210</cp:revision>
  <cp:lastPrinted>1601-01-01T00:00:00Z</cp:lastPrinted>
  <dcterms:created xsi:type="dcterms:W3CDTF">2005-12-20T04:19:11Z</dcterms:created>
  <dcterms:modified xsi:type="dcterms:W3CDTF">2012-08-22T17:23:27Z</dcterms:modified>
</cp:coreProperties>
</file>