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4" r:id="rId2"/>
    <p:sldId id="257" r:id="rId3"/>
    <p:sldId id="258" r:id="rId4"/>
    <p:sldId id="259" r:id="rId5"/>
    <p:sldId id="276" r:id="rId6"/>
    <p:sldId id="261" r:id="rId7"/>
    <p:sldId id="262" r:id="rId8"/>
    <p:sldId id="263" r:id="rId9"/>
    <p:sldId id="278" r:id="rId10"/>
    <p:sldId id="265" r:id="rId11"/>
    <p:sldId id="266" r:id="rId12"/>
    <p:sldId id="267" r:id="rId13"/>
    <p:sldId id="279" r:id="rId14"/>
    <p:sldId id="269" r:id="rId15"/>
    <p:sldId id="270" r:id="rId16"/>
    <p:sldId id="271" r:id="rId17"/>
    <p:sldId id="272" r:id="rId18"/>
    <p:sldId id="273" r:id="rId19"/>
    <p:sldId id="281" r:id="rId20"/>
    <p:sldId id="283" r:id="rId2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24817-CD1A-4737-917A-B81C66438B5C}" type="datetimeFigureOut">
              <a:rPr lang="it-IT" smtClean="0"/>
              <a:t>27/12/2015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65F95B-5D0E-42F2-9061-F7187146522F}" type="slidenum">
              <a:rPr lang="it-IT" smtClean="0"/>
              <a:t>‹N›</a:t>
            </a:fld>
            <a:endParaRPr lang="it-IT"/>
          </a:p>
        </p:txBody>
      </p:sp>
    </p:spTree>
    <p:extLst>
      <p:ext uri="{BB962C8B-B14F-4D97-AF65-F5344CB8AC3E}">
        <p14:creationId xmlns:p14="http://schemas.microsoft.com/office/powerpoint/2010/main" val="206952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Com</a:t>
            </a:r>
            <a:r>
              <a:rPr lang="it-IT" baseline="0" dirty="0" smtClean="0"/>
              <a:t>e già detto nel video precedente, in questo corso impareremo come creare siti web. La prima cosa da fare è conoscere </a:t>
            </a:r>
            <a:r>
              <a:rPr lang="it-IT" baseline="0" dirty="0" err="1" smtClean="0"/>
              <a:t>qual’è</a:t>
            </a:r>
            <a:r>
              <a:rPr lang="it-IT" baseline="0" dirty="0" smtClean="0"/>
              <a:t> il mezzo grazie al quale funzionano i siti web. Parliamo quindi i Internet e del Web, tramite i quali capiremo come funzionano i siti web.</a:t>
            </a:r>
          </a:p>
          <a:p>
            <a:r>
              <a:rPr lang="it-IT" baseline="0" dirty="0" smtClean="0"/>
              <a:t>Iniziamo a parlare di internet. Cos’è internet. Internet E’ una rete globale di computer collegati tra loro. Ciò che ha di particolare, è che qualunque computer collegato a questa rete può comunicare con un altro computer collegato alla rete, in qualunque parte del mondo sia. </a:t>
            </a:r>
            <a:r>
              <a:rPr lang="it-IT" sz="1200" kern="1200" dirty="0" smtClean="0">
                <a:solidFill>
                  <a:schemeClr val="tx1"/>
                </a:solidFill>
                <a:effectLst/>
                <a:latin typeface="+mn-lt"/>
                <a:ea typeface="+mn-ea"/>
                <a:cs typeface="+mn-cs"/>
              </a:rPr>
              <a:t>In genere questa rete è composta da cavi, ed è un’immensa infrastruttura che collega tutto il globo terrestre.</a:t>
            </a:r>
            <a:endParaRPr lang="it-IT" baseline="0" dirty="0" smtClean="0"/>
          </a:p>
          <a:p>
            <a:r>
              <a:rPr lang="it-IT" baseline="0" dirty="0" smtClean="0"/>
              <a:t>Da un altro lato abbiamo il world wide web, </a:t>
            </a:r>
            <a:r>
              <a:rPr lang="it-IT" baseline="0" dirty="0" err="1" smtClean="0"/>
              <a:t>piu</a:t>
            </a:r>
            <a:r>
              <a:rPr lang="it-IT" baseline="0" dirty="0" smtClean="0"/>
              <a:t> comunemente web. Internet e web non sono la stessa cosa. Il web infatti è uno dei principali servizi di internet, e funziona GRAZIE a internet, GRAZIE a questa rete di computer collegati tra loro.</a:t>
            </a:r>
          </a:p>
        </p:txBody>
      </p:sp>
      <p:sp>
        <p:nvSpPr>
          <p:cNvPr id="4" name="Segnaposto numero diapositiva 3"/>
          <p:cNvSpPr>
            <a:spLocks noGrp="1"/>
          </p:cNvSpPr>
          <p:nvPr>
            <p:ph type="sldNum" sz="quarter" idx="10"/>
          </p:nvPr>
        </p:nvSpPr>
        <p:spPr/>
        <p:txBody>
          <a:bodyPr/>
          <a:lstStyle/>
          <a:p>
            <a:fld id="{1026E46D-E1D3-4393-AC0E-6C28E1EE69C8}" type="slidenum">
              <a:rPr lang="it-IT" smtClean="0"/>
              <a:t>2</a:t>
            </a:fld>
            <a:endParaRPr lang="it-IT"/>
          </a:p>
        </p:txBody>
      </p:sp>
    </p:spTree>
    <p:extLst>
      <p:ext uri="{BB962C8B-B14F-4D97-AF65-F5344CB8AC3E}">
        <p14:creationId xmlns:p14="http://schemas.microsoft.com/office/powerpoint/2010/main" val="1849734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Nel sito base</a:t>
            </a:r>
            <a:r>
              <a:rPr lang="it-IT" baseline="0" dirty="0" smtClean="0"/>
              <a:t> che abbiamo creato nel video precedente, avevamo </a:t>
            </a:r>
            <a:r>
              <a:rPr lang="it-IT" dirty="0" smtClean="0"/>
              <a:t>inserito elementi</a:t>
            </a:r>
            <a:r>
              <a:rPr lang="it-IT" baseline="0" dirty="0" smtClean="0"/>
              <a:t> come testi, </a:t>
            </a:r>
            <a:r>
              <a:rPr lang="it-IT" baseline="0" dirty="0" err="1" smtClean="0"/>
              <a:t>imagini</a:t>
            </a:r>
            <a:r>
              <a:rPr lang="it-IT" baseline="0" dirty="0" smtClean="0"/>
              <a:t> e link. Tuttavia non abbiamo ancora messo mano al design della pagina, cioè alle caratteristiche degli elementi come fonte, dimensione dei caratteri o  colori. Gli elementi di design presenti sono valori di default, come ad esempio la dimensione dei caratteri del titolo o i colori del link. Ma torneremo su questo </a:t>
            </a:r>
            <a:r>
              <a:rPr lang="it-IT" baseline="0" dirty="0" err="1" smtClean="0"/>
              <a:t>agomento</a:t>
            </a:r>
            <a:r>
              <a:rPr lang="it-IT" baseline="0" dirty="0" smtClean="0"/>
              <a:t> </a:t>
            </a:r>
            <a:r>
              <a:rPr lang="it-IT" baseline="0" dirty="0" err="1" smtClean="0"/>
              <a:t>piu</a:t>
            </a:r>
            <a:r>
              <a:rPr lang="it-IT" baseline="0" dirty="0" smtClean="0"/>
              <a:t> avanti, adesso cerchiamo di capire che strumenti abbiamo per modificare il design della pagina</a:t>
            </a:r>
            <a:endParaRPr lang="it-IT" dirty="0"/>
          </a:p>
        </p:txBody>
      </p:sp>
      <p:sp>
        <p:nvSpPr>
          <p:cNvPr id="4" name="Segnaposto numero diapositiva 3"/>
          <p:cNvSpPr>
            <a:spLocks noGrp="1"/>
          </p:cNvSpPr>
          <p:nvPr>
            <p:ph type="sldNum" sz="quarter" idx="10"/>
          </p:nvPr>
        </p:nvSpPr>
        <p:spPr/>
        <p:txBody>
          <a:bodyPr/>
          <a:lstStyle/>
          <a:p>
            <a:fld id="{8E1850AC-1493-4607-BBF7-E291B829F18C}" type="slidenum">
              <a:rPr lang="it-IT" smtClean="0"/>
              <a:t>14</a:t>
            </a:fld>
            <a:endParaRPr lang="it-IT"/>
          </a:p>
        </p:txBody>
      </p:sp>
    </p:spTree>
    <p:extLst>
      <p:ext uri="{BB962C8B-B14F-4D97-AF65-F5344CB8AC3E}">
        <p14:creationId xmlns:p14="http://schemas.microsoft.com/office/powerpoint/2010/main" val="248698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aseline="0" dirty="0" smtClean="0"/>
              <a:t>Come abbiamo detto nelle lezioni precedenti per modificare il design del sito abbiamo bisogno del linguaggio </a:t>
            </a:r>
            <a:r>
              <a:rPr lang="it-IT" baseline="0" dirty="0" err="1" smtClean="0"/>
              <a:t>css</a:t>
            </a:r>
            <a:r>
              <a:rPr lang="it-IT" baseline="0" dirty="0" smtClean="0"/>
              <a:t>.</a:t>
            </a:r>
          </a:p>
          <a:p>
            <a:r>
              <a:rPr lang="it-IT" baseline="0" dirty="0" smtClean="0"/>
              <a:t>Con un codice </a:t>
            </a:r>
            <a:r>
              <a:rPr lang="it-IT" baseline="0" dirty="0" err="1" smtClean="0"/>
              <a:t>css</a:t>
            </a:r>
            <a:r>
              <a:rPr lang="it-IT" baseline="0" dirty="0" smtClean="0"/>
              <a:t> possiamo modificare il design della pagina ad esempio dando </a:t>
            </a:r>
            <a:r>
              <a:rPr lang="it-IT" baseline="0" dirty="0" err="1" smtClean="0"/>
              <a:t>uncolore</a:t>
            </a:r>
            <a:r>
              <a:rPr lang="it-IT" baseline="0" dirty="0" smtClean="0"/>
              <a:t> allo sfondo, modificare la posizione degli elementi, cambiare il carattere del testo, modificare la dimensione degli elementi, e moltissime altri cose.</a:t>
            </a:r>
          </a:p>
          <a:p>
            <a:endParaRPr lang="it-IT" baseline="0" dirty="0" smtClean="0"/>
          </a:p>
          <a:p>
            <a:endParaRPr lang="it-IT" dirty="0"/>
          </a:p>
        </p:txBody>
      </p:sp>
      <p:sp>
        <p:nvSpPr>
          <p:cNvPr id="4" name="Segnaposto numero diapositiva 3"/>
          <p:cNvSpPr>
            <a:spLocks noGrp="1"/>
          </p:cNvSpPr>
          <p:nvPr>
            <p:ph type="sldNum" sz="quarter" idx="10"/>
          </p:nvPr>
        </p:nvSpPr>
        <p:spPr/>
        <p:txBody>
          <a:bodyPr/>
          <a:lstStyle/>
          <a:p>
            <a:fld id="{1026E46D-E1D3-4393-AC0E-6C28E1EE69C8}" type="slidenum">
              <a:rPr lang="it-IT" smtClean="0"/>
              <a:t>15</a:t>
            </a:fld>
            <a:endParaRPr lang="it-IT"/>
          </a:p>
        </p:txBody>
      </p:sp>
    </p:spTree>
    <p:extLst>
      <p:ext uri="{BB962C8B-B14F-4D97-AF65-F5344CB8AC3E}">
        <p14:creationId xmlns:p14="http://schemas.microsoft.com/office/powerpoint/2010/main" val="1117914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Ma</a:t>
            </a:r>
            <a:r>
              <a:rPr lang="it-IT" baseline="0" dirty="0" smtClean="0"/>
              <a:t> c</a:t>
            </a:r>
            <a:r>
              <a:rPr lang="it-IT" dirty="0" smtClean="0"/>
              <a:t>ome</a:t>
            </a:r>
            <a:r>
              <a:rPr lang="it-IT" baseline="0" dirty="0" smtClean="0"/>
              <a:t> inseriamo il codice CSS all’interno del nostro file html che abbiamo creato? Ora vediamo un modo per farlo che è molto utile per capire il </a:t>
            </a:r>
            <a:r>
              <a:rPr lang="it-IT" baseline="0" dirty="0" err="1" smtClean="0"/>
              <a:t>concetto..esistono</a:t>
            </a:r>
            <a:r>
              <a:rPr lang="it-IT" baseline="0" dirty="0" smtClean="0"/>
              <a:t> altri metodi </a:t>
            </a:r>
            <a:r>
              <a:rPr lang="it-IT" baseline="0" dirty="0" err="1" smtClean="0"/>
              <a:t>piu</a:t>
            </a:r>
            <a:r>
              <a:rPr lang="it-IT" baseline="0" dirty="0" smtClean="0"/>
              <a:t> efficaci, ma questi metodi li vedremo </a:t>
            </a:r>
            <a:r>
              <a:rPr lang="it-IT" baseline="0" dirty="0" err="1" smtClean="0"/>
              <a:t>piu</a:t>
            </a:r>
            <a:r>
              <a:rPr lang="it-IT" baseline="0" dirty="0" smtClean="0"/>
              <a:t> avanti</a:t>
            </a:r>
          </a:p>
          <a:p>
            <a:r>
              <a:rPr lang="it-IT" baseline="0" dirty="0" smtClean="0"/>
              <a:t>Prendiamo il nostro file testo in cui avevamo scritto il codice html. In questo file inseriamo alcune </a:t>
            </a:r>
            <a:r>
              <a:rPr lang="it-IT" baseline="0" dirty="0" err="1" smtClean="0"/>
              <a:t>riche</a:t>
            </a:r>
            <a:r>
              <a:rPr lang="it-IT" baseline="0" dirty="0" smtClean="0"/>
              <a:t> di codice </a:t>
            </a:r>
            <a:r>
              <a:rPr lang="it-IT" baseline="0" dirty="0" err="1" smtClean="0"/>
              <a:t>css</a:t>
            </a:r>
            <a:r>
              <a:rPr lang="it-IT" baseline="0" dirty="0" smtClean="0"/>
              <a:t>, che come vedremo </a:t>
            </a:r>
            <a:r>
              <a:rPr lang="it-IT" baseline="0" dirty="0" err="1" smtClean="0"/>
              <a:t>piu</a:t>
            </a:r>
            <a:r>
              <a:rPr lang="it-IT" baseline="0" dirty="0" smtClean="0"/>
              <a:t> aventi hanno una sintassi differente.</a:t>
            </a:r>
          </a:p>
        </p:txBody>
      </p:sp>
      <p:sp>
        <p:nvSpPr>
          <p:cNvPr id="4" name="Segnaposto numero diapositiva 3"/>
          <p:cNvSpPr>
            <a:spLocks noGrp="1"/>
          </p:cNvSpPr>
          <p:nvPr>
            <p:ph type="sldNum" sz="quarter" idx="10"/>
          </p:nvPr>
        </p:nvSpPr>
        <p:spPr/>
        <p:txBody>
          <a:bodyPr/>
          <a:lstStyle/>
          <a:p>
            <a:fld id="{1026E46D-E1D3-4393-AC0E-6C28E1EE69C8}" type="slidenum">
              <a:rPr lang="it-IT" smtClean="0"/>
              <a:t>16</a:t>
            </a:fld>
            <a:endParaRPr lang="it-IT"/>
          </a:p>
        </p:txBody>
      </p:sp>
    </p:spTree>
    <p:extLst>
      <p:ext uri="{BB962C8B-B14F-4D97-AF65-F5344CB8AC3E}">
        <p14:creationId xmlns:p14="http://schemas.microsoft.com/office/powerpoint/2010/main" val="3743479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aseline="0" dirty="0" smtClean="0"/>
              <a:t>Prendiamo il nostro file testo in cui avevamo scritto il codice html. In questo file inseriamo alcune righe di codice </a:t>
            </a:r>
            <a:r>
              <a:rPr lang="it-IT" baseline="0" dirty="0" err="1" smtClean="0"/>
              <a:t>css</a:t>
            </a:r>
            <a:r>
              <a:rPr lang="it-IT" baseline="0" dirty="0" smtClean="0"/>
              <a:t>, che come vedremo </a:t>
            </a:r>
            <a:r>
              <a:rPr lang="it-IT" baseline="0" dirty="0" err="1" smtClean="0"/>
              <a:t>piu</a:t>
            </a:r>
            <a:r>
              <a:rPr lang="it-IT" baseline="0" dirty="0" smtClean="0"/>
              <a:t> avanti hanno una sintassi differente rispetto al linguaggio html.</a:t>
            </a:r>
          </a:p>
          <a:p>
            <a:r>
              <a:rPr lang="it-IT" baseline="0" dirty="0" smtClean="0"/>
              <a:t>Come abbiamo fatto in precedenza, salviamo il file con estensione html, lo apriamo nel browser e questo è quello che i apparirà nella pagina.</a:t>
            </a:r>
          </a:p>
          <a:p>
            <a:r>
              <a:rPr lang="it-IT" baseline="0" dirty="0" smtClean="0"/>
              <a:t>Vediamo anche in questo caso nel dettaglio il procedimento da utilizzare. </a:t>
            </a:r>
            <a:r>
              <a:rPr lang="it-IT" baseline="0" dirty="0" err="1" smtClean="0"/>
              <a:t>Screenflow</a:t>
            </a:r>
            <a:r>
              <a:rPr lang="it-IT" baseline="0" dirty="0" smtClean="0"/>
              <a:t>.</a:t>
            </a:r>
          </a:p>
        </p:txBody>
      </p:sp>
      <p:sp>
        <p:nvSpPr>
          <p:cNvPr id="4" name="Segnaposto numero diapositiva 3"/>
          <p:cNvSpPr>
            <a:spLocks noGrp="1"/>
          </p:cNvSpPr>
          <p:nvPr>
            <p:ph type="sldNum" sz="quarter" idx="10"/>
          </p:nvPr>
        </p:nvSpPr>
        <p:spPr/>
        <p:txBody>
          <a:bodyPr/>
          <a:lstStyle/>
          <a:p>
            <a:fld id="{1026E46D-E1D3-4393-AC0E-6C28E1EE69C8}" type="slidenum">
              <a:rPr lang="it-IT" smtClean="0"/>
              <a:t>17</a:t>
            </a:fld>
            <a:endParaRPr lang="it-IT"/>
          </a:p>
        </p:txBody>
      </p:sp>
    </p:spTree>
    <p:extLst>
      <p:ext uri="{BB962C8B-B14F-4D97-AF65-F5344CB8AC3E}">
        <p14:creationId xmlns:p14="http://schemas.microsoft.com/office/powerpoint/2010/main" val="109735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Come vedete, abbiamo fatto qualche modifica, il carattere del titolo è diverso, ha lo sfondo colorato e la posizione del testo è diversa.</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Queste modifiche le abbiamo fatte inserendo il codice </a:t>
            </a:r>
            <a:r>
              <a:rPr lang="it-IT" baseline="0" dirty="0" err="1" smtClean="0"/>
              <a:t>css</a:t>
            </a:r>
            <a:r>
              <a:rPr lang="it-IT"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Più avanti vedremo nel dettaglio come scrivere un codice html e </a:t>
            </a:r>
            <a:r>
              <a:rPr lang="it-IT" baseline="0" dirty="0" err="1" smtClean="0"/>
              <a:t>css</a:t>
            </a:r>
            <a:r>
              <a:rPr lang="it-IT" baseline="0" dirty="0" smtClean="0"/>
              <a:t>. ora facciamo un introduzione all’ultimo linguaggio che ci serve, ovvero il </a:t>
            </a:r>
            <a:r>
              <a:rPr lang="it-IT" baseline="0" dirty="0" err="1" smtClean="0"/>
              <a:t>javascript</a:t>
            </a:r>
            <a:r>
              <a:rPr lang="it-IT" baseline="0" dirty="0" smtClean="0"/>
              <a:t>.</a:t>
            </a:r>
            <a:endParaRPr lang="it-IT" dirty="0" smtClean="0"/>
          </a:p>
          <a:p>
            <a:endParaRPr lang="it-IT" dirty="0"/>
          </a:p>
        </p:txBody>
      </p:sp>
      <p:sp>
        <p:nvSpPr>
          <p:cNvPr id="4" name="Segnaposto numero diapositiva 3"/>
          <p:cNvSpPr>
            <a:spLocks noGrp="1"/>
          </p:cNvSpPr>
          <p:nvPr>
            <p:ph type="sldNum" sz="quarter" idx="10"/>
          </p:nvPr>
        </p:nvSpPr>
        <p:spPr/>
        <p:txBody>
          <a:bodyPr/>
          <a:lstStyle/>
          <a:p>
            <a:fld id="{1026E46D-E1D3-4393-AC0E-6C28E1EE69C8}" type="slidenum">
              <a:rPr lang="it-IT" smtClean="0"/>
              <a:t>18</a:t>
            </a:fld>
            <a:endParaRPr lang="it-IT"/>
          </a:p>
        </p:txBody>
      </p:sp>
    </p:spTree>
    <p:extLst>
      <p:ext uri="{BB962C8B-B14F-4D97-AF65-F5344CB8AC3E}">
        <p14:creationId xmlns:p14="http://schemas.microsoft.com/office/powerpoint/2010/main" val="2009362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Scrivere</a:t>
            </a:r>
            <a:r>
              <a:rPr lang="it-IT" baseline="0" dirty="0" smtClean="0"/>
              <a:t> un codice </a:t>
            </a:r>
            <a:r>
              <a:rPr lang="it-IT" baseline="0" dirty="0" err="1" smtClean="0"/>
              <a:t>javascript</a:t>
            </a:r>
            <a:r>
              <a:rPr lang="it-IT" baseline="0" dirty="0" smtClean="0"/>
              <a:t> significa quindi dire al computer che cosa fare in risposta all’interazione con l’utente o in altre situazioni.</a:t>
            </a:r>
          </a:p>
          <a:p>
            <a:r>
              <a:rPr lang="it-IT" baseline="0" dirty="0" smtClean="0"/>
              <a:t>I linguaggio </a:t>
            </a:r>
            <a:r>
              <a:rPr lang="it-IT" baseline="0" dirty="0" err="1" smtClean="0"/>
              <a:t>javascrip</a:t>
            </a:r>
            <a:r>
              <a:rPr lang="it-IT" baseline="0" dirty="0" smtClean="0"/>
              <a:t>, al contrario di html e </a:t>
            </a:r>
            <a:r>
              <a:rPr lang="it-IT" baseline="0" dirty="0" err="1" smtClean="0"/>
              <a:t>css</a:t>
            </a:r>
            <a:r>
              <a:rPr lang="it-IT" baseline="0" dirty="0" smtClean="0"/>
              <a:t>  è un linguaggio di programmazione. Ha regole complesse. Più dinamiche.</a:t>
            </a:r>
          </a:p>
          <a:p>
            <a:r>
              <a:rPr lang="it-IT" baseline="0" dirty="0" smtClean="0"/>
              <a:t>E’ fondamentale per dare al sito un carattere più dinamico.</a:t>
            </a:r>
          </a:p>
          <a:p>
            <a:endParaRPr lang="it-IT" dirty="0"/>
          </a:p>
        </p:txBody>
      </p:sp>
      <p:sp>
        <p:nvSpPr>
          <p:cNvPr id="4" name="Segnaposto numero diapositiva 3"/>
          <p:cNvSpPr>
            <a:spLocks noGrp="1"/>
          </p:cNvSpPr>
          <p:nvPr>
            <p:ph type="sldNum" sz="quarter" idx="10"/>
          </p:nvPr>
        </p:nvSpPr>
        <p:spPr/>
        <p:txBody>
          <a:bodyPr/>
          <a:lstStyle/>
          <a:p>
            <a:fld id="{1026E46D-E1D3-4393-AC0E-6C28E1EE69C8}" type="slidenum">
              <a:rPr lang="it-IT" smtClean="0"/>
              <a:t>20</a:t>
            </a:fld>
            <a:endParaRPr lang="it-IT"/>
          </a:p>
        </p:txBody>
      </p:sp>
    </p:spTree>
    <p:extLst>
      <p:ext uri="{BB962C8B-B14F-4D97-AF65-F5344CB8AC3E}">
        <p14:creationId xmlns:p14="http://schemas.microsoft.com/office/powerpoint/2010/main" val="3098336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Come</a:t>
            </a:r>
            <a:r>
              <a:rPr lang="it-IT" baseline="0" dirty="0" smtClean="0"/>
              <a:t> funziona il web? Prima di tutto, stiamo usando il web quando apriamo un browser, ad esempio </a:t>
            </a:r>
            <a:r>
              <a:rPr lang="it-IT" baseline="0" dirty="0" err="1" smtClean="0"/>
              <a:t>google</a:t>
            </a:r>
            <a:r>
              <a:rPr lang="it-IT" baseline="0" dirty="0" smtClean="0"/>
              <a:t> </a:t>
            </a:r>
            <a:r>
              <a:rPr lang="it-IT" baseline="0" dirty="0" err="1" smtClean="0"/>
              <a:t>chrome</a:t>
            </a:r>
            <a:r>
              <a:rPr lang="it-IT" baseline="0" dirty="0" smtClean="0"/>
              <a:t>, safari o internet </a:t>
            </a:r>
            <a:r>
              <a:rPr lang="it-IT" baseline="0" dirty="0" err="1" smtClean="0"/>
              <a:t>explorer</a:t>
            </a:r>
            <a:r>
              <a:rPr lang="it-IT" baseline="0" dirty="0" smtClean="0"/>
              <a:t>. Quando usiamo un browser stiamo quindi usando il web.  Il web è in sostanza una rete VIRTUALE di file connessi tra loro attraverso link. Non è collegata </a:t>
            </a:r>
            <a:r>
              <a:rPr lang="it-IT" baseline="0" dirty="0" err="1" smtClean="0"/>
              <a:t>attreverso</a:t>
            </a:r>
            <a:r>
              <a:rPr lang="it-IT" baseline="0" dirty="0" smtClean="0"/>
              <a:t> cavi come internet, ma solamente attraverso link.  Ad esempio io posso aprire un file, ovvero una pagina web, attraverso il browser. Da questa pagina io posso accedere ad altre pagine attraverso link, creando cosi una rete di file.</a:t>
            </a:r>
          </a:p>
          <a:p>
            <a:r>
              <a:rPr lang="it-IT" baseline="0" dirty="0" smtClean="0"/>
              <a:t>Da una parte quindi abbiamo internet, una rete di computer collegati principalmente da cavi, e il web, una rete virtuale di file connessi </a:t>
            </a:r>
            <a:r>
              <a:rPr lang="it-IT" baseline="0" dirty="0" err="1" smtClean="0"/>
              <a:t>attreverso</a:t>
            </a:r>
            <a:r>
              <a:rPr lang="it-IT" baseline="0" dirty="0" smtClean="0"/>
              <a:t> link</a:t>
            </a:r>
            <a:endParaRPr lang="it-IT" dirty="0"/>
          </a:p>
        </p:txBody>
      </p:sp>
      <p:sp>
        <p:nvSpPr>
          <p:cNvPr id="4" name="Segnaposto numero diapositiva 3"/>
          <p:cNvSpPr>
            <a:spLocks noGrp="1"/>
          </p:cNvSpPr>
          <p:nvPr>
            <p:ph type="sldNum" sz="quarter" idx="10"/>
          </p:nvPr>
        </p:nvSpPr>
        <p:spPr/>
        <p:txBody>
          <a:bodyPr/>
          <a:lstStyle/>
          <a:p>
            <a:fld id="{1026E46D-E1D3-4393-AC0E-6C28E1EE69C8}" type="slidenum">
              <a:rPr lang="it-IT" smtClean="0"/>
              <a:t>3</a:t>
            </a:fld>
            <a:endParaRPr lang="it-IT"/>
          </a:p>
        </p:txBody>
      </p:sp>
    </p:spTree>
    <p:extLst>
      <p:ext uri="{BB962C8B-B14F-4D97-AF65-F5344CB8AC3E}">
        <p14:creationId xmlns:p14="http://schemas.microsoft.com/office/powerpoint/2010/main" val="2924091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Come funziona</a:t>
            </a:r>
            <a:r>
              <a:rPr lang="it-IT" baseline="0" dirty="0" smtClean="0"/>
              <a:t> il web? Quando noi dal nostro computer, digitiamo un indirizzo nel nostro browser, il nostro computer manda una richiesta attraverso internet e arriva ad un altro computer che riceve la richiesta. Questo computer che riceve la richiesta si chiama server, mentre il computer che la manda si chiama cliente. Il server quindi riceve la richiesta dal computer cliente, la elabora e gli manda la risposta, ovvero la pagina web che avevamo richiesto. Come vedremo poi, questa pagina web non è altro che un file html. Nella prossima lezione inizieremo a capire quali sono gli strumenti che abbiamo per creare una pagina web, e i primo che vedremo sono i cosiddetti linguaggi. Vi aspetto nel prossimo video.</a:t>
            </a:r>
          </a:p>
        </p:txBody>
      </p:sp>
      <p:sp>
        <p:nvSpPr>
          <p:cNvPr id="4" name="Segnaposto numero diapositiva 3"/>
          <p:cNvSpPr>
            <a:spLocks noGrp="1"/>
          </p:cNvSpPr>
          <p:nvPr>
            <p:ph type="sldNum" sz="quarter" idx="10"/>
          </p:nvPr>
        </p:nvSpPr>
        <p:spPr/>
        <p:txBody>
          <a:bodyPr/>
          <a:lstStyle/>
          <a:p>
            <a:fld id="{1026E46D-E1D3-4393-AC0E-6C28E1EE69C8}" type="slidenum">
              <a:rPr lang="it-IT" smtClean="0"/>
              <a:t>4</a:t>
            </a:fld>
            <a:endParaRPr lang="it-IT"/>
          </a:p>
        </p:txBody>
      </p:sp>
    </p:spTree>
    <p:extLst>
      <p:ext uri="{BB962C8B-B14F-4D97-AF65-F5344CB8AC3E}">
        <p14:creationId xmlns:p14="http://schemas.microsoft.com/office/powerpoint/2010/main" val="1037043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a:t>
            </a:r>
            <a:r>
              <a:rPr lang="it-IT" baseline="0" dirty="0" smtClean="0"/>
              <a:t> questa lezione introduciamo il tema chiave per quanto riguarda la creazione di un sito web. Il tema dei linguaggi. </a:t>
            </a:r>
            <a:r>
              <a:rPr lang="it-IT" dirty="0" smtClean="0"/>
              <a:t>Quando usiamo siti web,</a:t>
            </a:r>
            <a:r>
              <a:rPr lang="it-IT" baseline="0" dirty="0" smtClean="0"/>
              <a:t> come potete immaginare, </a:t>
            </a:r>
            <a:r>
              <a:rPr lang="it-IT" dirty="0" smtClean="0"/>
              <a:t>dobbiamo interfacciarci con un computer. Per dare istruzioni al computer, ad esempio per decidere cosa</a:t>
            </a:r>
            <a:r>
              <a:rPr lang="it-IT" baseline="0" dirty="0" smtClean="0"/>
              <a:t> succede quando clicco su un icona o che cosa appare sullo schermo,  abbiamo bisogno di un linguaggio leggibile sia da noi che programmiamo, sia dalla macchina.</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Questi linguaggi, li conosciamo come LINGUAGGI FORMALI, ed hanno una caratteristica molto importante: io ho la capacità di scriverli, ad esempio attraverso di un semplice file testo, e il computer ha la capacità di capirli e tradurli in siti web o programmi.</a:t>
            </a:r>
            <a:endParaRPr lang="it-IT" dirty="0" smtClean="0"/>
          </a:p>
          <a:p>
            <a:endParaRPr lang="it-IT" dirty="0"/>
          </a:p>
        </p:txBody>
      </p:sp>
      <p:sp>
        <p:nvSpPr>
          <p:cNvPr id="4" name="Segnaposto numero diapositiva 3"/>
          <p:cNvSpPr>
            <a:spLocks noGrp="1"/>
          </p:cNvSpPr>
          <p:nvPr>
            <p:ph type="sldNum" sz="quarter" idx="10"/>
          </p:nvPr>
        </p:nvSpPr>
        <p:spPr/>
        <p:txBody>
          <a:bodyPr/>
          <a:lstStyle/>
          <a:p>
            <a:fld id="{1026E46D-E1D3-4393-AC0E-6C28E1EE69C8}" type="slidenum">
              <a:rPr lang="it-IT" smtClean="0"/>
              <a:t>6</a:t>
            </a:fld>
            <a:endParaRPr lang="it-IT"/>
          </a:p>
        </p:txBody>
      </p:sp>
    </p:spTree>
    <p:extLst>
      <p:ext uri="{BB962C8B-B14F-4D97-AF65-F5344CB8AC3E}">
        <p14:creationId xmlns:p14="http://schemas.microsoft.com/office/powerpoint/2010/main" val="948176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Nel mondo dell’informatica e</a:t>
            </a:r>
            <a:r>
              <a:rPr lang="it-IT" dirty="0" smtClean="0"/>
              <a:t>sistono</a:t>
            </a:r>
            <a:r>
              <a:rPr lang="it-IT" baseline="0" dirty="0" smtClean="0"/>
              <a:t> molti linguaggi formali, ad esempio java, html </a:t>
            </a:r>
            <a:r>
              <a:rPr lang="it-IT" baseline="0" dirty="0" err="1" smtClean="0"/>
              <a:t>ruby</a:t>
            </a:r>
            <a:r>
              <a:rPr lang="it-IT" baseline="0" dirty="0" smtClean="0"/>
              <a:t> e moltissimi altri. Dobbiamo tenere presente però che non tutti però la stessa funzione, non tutti servono per risolvere lo stesso problema o per creare uno stesso programma, e tra poco vedremo quali linguaggi servono a noi per creare un sito web.</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Dove scriviamo questi linguaggi? Per scriverli utilizziamo semplicemente dei file testo.. Scriveremo sempre le istruzioni per in nostro computer attraverso codici scritti in un file testo.</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Il nostro obiettivo dunque, è quello di imparare a scrivere codici attraverso gli specifici linguaggi che vedremo di seguito e che ci permettono di creare dei siti web. Si tratta semplicemente di questo, si tratta di imparare determinati linguaggi, e come vedrete durante questo corso, sarà molto </a:t>
            </a:r>
            <a:r>
              <a:rPr lang="it-IT" baseline="0" dirty="0" err="1" smtClean="0"/>
              <a:t>piu</a:t>
            </a:r>
            <a:r>
              <a:rPr lang="it-IT" baseline="0" dirty="0" smtClean="0"/>
              <a:t> facile di come lo avreste immaginato.</a:t>
            </a:r>
            <a:endParaRPr lang="it-IT" dirty="0" smtClean="0"/>
          </a:p>
          <a:p>
            <a:endParaRPr lang="it-IT" dirty="0"/>
          </a:p>
        </p:txBody>
      </p:sp>
      <p:sp>
        <p:nvSpPr>
          <p:cNvPr id="4" name="Segnaposto numero diapositiva 3"/>
          <p:cNvSpPr>
            <a:spLocks noGrp="1"/>
          </p:cNvSpPr>
          <p:nvPr>
            <p:ph type="sldNum" sz="quarter" idx="10"/>
          </p:nvPr>
        </p:nvSpPr>
        <p:spPr/>
        <p:txBody>
          <a:bodyPr/>
          <a:lstStyle/>
          <a:p>
            <a:fld id="{1026E46D-E1D3-4393-AC0E-6C28E1EE69C8}" type="slidenum">
              <a:rPr lang="it-IT" smtClean="0"/>
              <a:t>7</a:t>
            </a:fld>
            <a:endParaRPr lang="it-IT"/>
          </a:p>
        </p:txBody>
      </p:sp>
    </p:spTree>
    <p:extLst>
      <p:ext uri="{BB962C8B-B14F-4D97-AF65-F5344CB8AC3E}">
        <p14:creationId xmlns:p14="http://schemas.microsoft.com/office/powerpoint/2010/main" val="3683245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Vediamo ora quali linguaggi useremo</a:t>
            </a:r>
            <a:r>
              <a:rPr lang="it-IT" baseline="0" dirty="0" smtClean="0"/>
              <a:t> per creare un sito web. </a:t>
            </a:r>
            <a:r>
              <a:rPr lang="it-IT" dirty="0" smtClean="0"/>
              <a:t>Quando creiamo siti</a:t>
            </a:r>
            <a:r>
              <a:rPr lang="it-IT" baseline="0" dirty="0" smtClean="0"/>
              <a:t> web dobbiamo tenere in considerazione vari tipi di problemi.</a:t>
            </a:r>
          </a:p>
          <a:p>
            <a:r>
              <a:rPr lang="it-IT" baseline="0" dirty="0" smtClean="0"/>
              <a:t>Il primo problema è il contenuto della </a:t>
            </a:r>
            <a:r>
              <a:rPr lang="it-IT" baseline="0" dirty="0" err="1" smtClean="0"/>
              <a:t>pagina..ovvero</a:t>
            </a:r>
            <a:r>
              <a:rPr lang="it-IT" baseline="0" dirty="0" smtClean="0"/>
              <a:t> che elementi appaiono nella pagina, cosa va scritto.</a:t>
            </a:r>
          </a:p>
          <a:p>
            <a:r>
              <a:rPr lang="it-IT" baseline="0" dirty="0" smtClean="0"/>
              <a:t>Un secondo problema è il design della pagina, ossia il colore, le dimensioni ,la posizione degli elementi.</a:t>
            </a:r>
          </a:p>
          <a:p>
            <a:r>
              <a:rPr lang="it-IT" baseline="0" dirty="0" smtClean="0"/>
              <a:t>Un terzo problema è relativo a come deve rispondere la pagina agli eventi che produce l’utente, come reagisce alle azioni che l’utente effettua.</a:t>
            </a:r>
          </a:p>
          <a:p>
            <a:r>
              <a:rPr lang="it-IT" baseline="0" dirty="0" smtClean="0"/>
              <a:t>Questi tre problemi vengono risolti ognuno con un linguaggio specifico.</a:t>
            </a:r>
          </a:p>
          <a:p>
            <a:r>
              <a:rPr lang="it-IT" baseline="0" dirty="0" smtClean="0"/>
              <a:t>Il contenuto del sito viene descritto attraverso il linguaggio html, il design del sito attraverso CSS, e il funzionamento dell’applicazione attraverso </a:t>
            </a:r>
            <a:r>
              <a:rPr lang="it-IT" baseline="0" dirty="0" err="1" smtClean="0"/>
              <a:t>javascript</a:t>
            </a:r>
            <a:r>
              <a:rPr lang="it-IT" baseline="0" dirty="0" smtClean="0"/>
              <a:t>.</a:t>
            </a:r>
          </a:p>
          <a:p>
            <a:r>
              <a:rPr lang="it-IT" sz="1200" kern="1200" dirty="0" smtClean="0">
                <a:solidFill>
                  <a:schemeClr val="tx1"/>
                </a:solidFill>
                <a:effectLst/>
                <a:latin typeface="+mn-lt"/>
                <a:ea typeface="+mn-ea"/>
                <a:cs typeface="+mn-cs"/>
              </a:rPr>
              <a:t>Durante il corso impareremo a dominare questi tre linguaggi,  e impareremo ad utilizzarli per creare qualunque tipo di sito web.</a:t>
            </a:r>
            <a:endParaRPr lang="it-IT" sz="1200" kern="1200" dirty="0">
              <a:solidFill>
                <a:schemeClr val="tx1"/>
              </a:solidFill>
              <a:effectLst/>
              <a:latin typeface="+mn-lt"/>
              <a:ea typeface="+mn-ea"/>
              <a:cs typeface="+mn-cs"/>
            </a:endParaRPr>
          </a:p>
        </p:txBody>
      </p:sp>
      <p:sp>
        <p:nvSpPr>
          <p:cNvPr id="4" name="Segnaposto numero diapositiva 3"/>
          <p:cNvSpPr>
            <a:spLocks noGrp="1"/>
          </p:cNvSpPr>
          <p:nvPr>
            <p:ph type="sldNum" sz="quarter" idx="10"/>
          </p:nvPr>
        </p:nvSpPr>
        <p:spPr/>
        <p:txBody>
          <a:bodyPr/>
          <a:lstStyle/>
          <a:p>
            <a:fld id="{1026E46D-E1D3-4393-AC0E-6C28E1EE69C8}" type="slidenum">
              <a:rPr lang="it-IT" smtClean="0"/>
              <a:t>8</a:t>
            </a:fld>
            <a:endParaRPr lang="it-IT"/>
          </a:p>
        </p:txBody>
      </p:sp>
    </p:spTree>
    <p:extLst>
      <p:ext uri="{BB962C8B-B14F-4D97-AF65-F5344CB8AC3E}">
        <p14:creationId xmlns:p14="http://schemas.microsoft.com/office/powerpoint/2010/main" val="1603301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Dunque come</a:t>
            </a:r>
            <a:r>
              <a:rPr lang="it-IT" baseline="0" dirty="0" smtClean="0"/>
              <a:t> detto, il linguaggio html serve a descrivere il contenuto della pagina. La sigla deriva dal nome </a:t>
            </a:r>
            <a:r>
              <a:rPr lang="it-IT" baseline="0" dirty="0" err="1" smtClean="0"/>
              <a:t>hiper</a:t>
            </a:r>
            <a:r>
              <a:rPr lang="it-IT" baseline="0" dirty="0" smtClean="0"/>
              <a:t> text markup </a:t>
            </a:r>
            <a:r>
              <a:rPr lang="it-IT" baseline="0" dirty="0" err="1" smtClean="0"/>
              <a:t>language</a:t>
            </a:r>
            <a:r>
              <a:rPr lang="it-IT" baseline="0" dirty="0" smtClean="0"/>
              <a:t>, </a:t>
            </a:r>
            <a:r>
              <a:rPr lang="it-IT" baseline="0" dirty="0" err="1" smtClean="0"/>
              <a:t>piu</a:t>
            </a:r>
            <a:r>
              <a:rPr lang="it-IT" baseline="0" dirty="0" smtClean="0"/>
              <a:t> avanti vedremo meglio cosa significa. In pratica </a:t>
            </a:r>
            <a:r>
              <a:rPr lang="it-IT" baseline="0" dirty="0" err="1" smtClean="0"/>
              <a:t>utuliziamo</a:t>
            </a:r>
            <a:r>
              <a:rPr lang="it-IT" baseline="0" dirty="0" smtClean="0"/>
              <a:t> questo linguaggio per inserire in una pagina testi, le immagini , i link e molti altri elementi che possono trovarsi in un sito.</a:t>
            </a:r>
          </a:p>
          <a:p>
            <a:r>
              <a:rPr lang="it-IT" baseline="0" dirty="0" smtClean="0"/>
              <a:t>Il codice html, come gli altri linguaggi, lo scriveremo in un file testo, che salveremo con estensione html. Tra un attimo  vedremo come farlo nel dettaglio.</a:t>
            </a:r>
          </a:p>
          <a:p>
            <a:endParaRPr lang="it-IT" dirty="0"/>
          </a:p>
        </p:txBody>
      </p:sp>
      <p:sp>
        <p:nvSpPr>
          <p:cNvPr id="4" name="Segnaposto numero diapositiva 3"/>
          <p:cNvSpPr>
            <a:spLocks noGrp="1"/>
          </p:cNvSpPr>
          <p:nvPr>
            <p:ph type="sldNum" sz="quarter" idx="10"/>
          </p:nvPr>
        </p:nvSpPr>
        <p:spPr/>
        <p:txBody>
          <a:bodyPr/>
          <a:lstStyle/>
          <a:p>
            <a:fld id="{1026E46D-E1D3-4393-AC0E-6C28E1EE69C8}" type="slidenum">
              <a:rPr lang="it-IT" smtClean="0"/>
              <a:t>10</a:t>
            </a:fld>
            <a:endParaRPr lang="it-IT"/>
          </a:p>
        </p:txBody>
      </p:sp>
    </p:spTree>
    <p:extLst>
      <p:ext uri="{BB962C8B-B14F-4D97-AF65-F5344CB8AC3E}">
        <p14:creationId xmlns:p14="http://schemas.microsoft.com/office/powerpoint/2010/main" val="3614784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Bene,</a:t>
            </a:r>
            <a:r>
              <a:rPr lang="it-IT" baseline="0" dirty="0" smtClean="0"/>
              <a:t> abbiamo visto quindi che un file html non è altro che un file testo in cui scriviamo il contenuto che dovrà avere il nostro sito. Ma come facciamo a trasformare questo file testo in un sito web? </a:t>
            </a:r>
          </a:p>
          <a:p>
            <a:r>
              <a:rPr lang="it-IT" baseline="0" dirty="0" smtClean="0"/>
              <a:t>Semplicemente apriamo il file attraverso un browser, come </a:t>
            </a:r>
            <a:r>
              <a:rPr lang="it-IT" baseline="0" dirty="0" err="1" smtClean="0"/>
              <a:t>chrome</a:t>
            </a:r>
            <a:r>
              <a:rPr lang="it-IT" baseline="0" dirty="0" smtClean="0"/>
              <a:t>, safari o </a:t>
            </a:r>
            <a:r>
              <a:rPr lang="it-IT" baseline="0" dirty="0" err="1" smtClean="0"/>
              <a:t>mozilla</a:t>
            </a:r>
            <a:r>
              <a:rPr lang="it-IT" baseline="0" dirty="0" smtClean="0"/>
              <a:t>.</a:t>
            </a:r>
            <a:endParaRPr lang="it-IT" dirty="0" smtClean="0"/>
          </a:p>
          <a:p>
            <a:r>
              <a:rPr lang="it-IT" baseline="0" dirty="0" smtClean="0"/>
              <a:t>In pratica, aprirò il file html attraverso un browser. Questo browser lo visualizzerà come pagina web, e sullo schermo ci apparirà dunque il nostro sito.</a:t>
            </a:r>
          </a:p>
          <a:p>
            <a:r>
              <a:rPr lang="it-IT" dirty="0" smtClean="0"/>
              <a:t>In sostanza,</a:t>
            </a:r>
            <a:r>
              <a:rPr lang="it-IT" baseline="0" dirty="0" smtClean="0"/>
              <a:t> i browser sono del lettori di file html: riescono a capire il linguaggio html e visualizzano la pagina sullo schermo.</a:t>
            </a:r>
            <a:endParaRPr lang="it-IT" dirty="0"/>
          </a:p>
        </p:txBody>
      </p:sp>
      <p:sp>
        <p:nvSpPr>
          <p:cNvPr id="4" name="Segnaposto numero diapositiva 3"/>
          <p:cNvSpPr>
            <a:spLocks noGrp="1"/>
          </p:cNvSpPr>
          <p:nvPr>
            <p:ph type="sldNum" sz="quarter" idx="10"/>
          </p:nvPr>
        </p:nvSpPr>
        <p:spPr/>
        <p:txBody>
          <a:bodyPr/>
          <a:lstStyle/>
          <a:p>
            <a:fld id="{1026E46D-E1D3-4393-AC0E-6C28E1EE69C8}" type="slidenum">
              <a:rPr lang="it-IT" smtClean="0"/>
              <a:t>11</a:t>
            </a:fld>
            <a:endParaRPr lang="it-IT"/>
          </a:p>
        </p:txBody>
      </p:sp>
    </p:spTree>
    <p:extLst>
      <p:ext uri="{BB962C8B-B14F-4D97-AF65-F5344CB8AC3E}">
        <p14:creationId xmlns:p14="http://schemas.microsoft.com/office/powerpoint/2010/main" val="1847687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E’ venuto il momento di</a:t>
            </a:r>
            <a:r>
              <a:rPr lang="it-IT" baseline="0" dirty="0" smtClean="0"/>
              <a:t> iniziare a toccare con mano gli argomenti di cui abbiamo parlato. </a:t>
            </a:r>
          </a:p>
          <a:p>
            <a:r>
              <a:rPr lang="it-IT" baseline="0" dirty="0" smtClean="0"/>
              <a:t>Qui abbiamo il codice html di un sito molto semplice, scritto in un semplice file testo. Non dobbiamo far altro che salvare il file nel formato html, aprirlo in </a:t>
            </a:r>
            <a:r>
              <a:rPr lang="it-IT" baseline="0" dirty="0" err="1" smtClean="0"/>
              <a:t>chrome</a:t>
            </a:r>
            <a:r>
              <a:rPr lang="it-IT" baseline="0" dirty="0" smtClean="0"/>
              <a:t>, e all’interno della finestra si </a:t>
            </a:r>
            <a:r>
              <a:rPr lang="it-IT" baseline="0" dirty="0" err="1" smtClean="0"/>
              <a:t>aprità</a:t>
            </a:r>
            <a:r>
              <a:rPr lang="it-IT" baseline="0" dirty="0" smtClean="0"/>
              <a:t> la nostra pagina.</a:t>
            </a:r>
          </a:p>
          <a:p>
            <a:r>
              <a:rPr lang="it-IT" baseline="0" dirty="0" smtClean="0"/>
              <a:t>Ma vediamo ora nella pratica come fare il passaggio da file testo a sito internet: </a:t>
            </a:r>
            <a:r>
              <a:rPr lang="it-IT" baseline="0" dirty="0" err="1" smtClean="0"/>
              <a:t>screenflow</a:t>
            </a:r>
            <a:r>
              <a:rPr lang="it-IT" baseline="0" dirty="0" smtClean="0"/>
              <a:t>.</a:t>
            </a:r>
          </a:p>
          <a:p>
            <a:endParaRPr lang="it-IT" dirty="0"/>
          </a:p>
        </p:txBody>
      </p:sp>
      <p:sp>
        <p:nvSpPr>
          <p:cNvPr id="4" name="Segnaposto numero diapositiva 3"/>
          <p:cNvSpPr>
            <a:spLocks noGrp="1"/>
          </p:cNvSpPr>
          <p:nvPr>
            <p:ph type="sldNum" sz="quarter" idx="10"/>
          </p:nvPr>
        </p:nvSpPr>
        <p:spPr/>
        <p:txBody>
          <a:bodyPr/>
          <a:lstStyle/>
          <a:p>
            <a:fld id="{1026E46D-E1D3-4393-AC0E-6C28E1EE69C8}" type="slidenum">
              <a:rPr lang="it-IT" smtClean="0"/>
              <a:t>12</a:t>
            </a:fld>
            <a:endParaRPr lang="it-IT"/>
          </a:p>
        </p:txBody>
      </p:sp>
    </p:spTree>
    <p:extLst>
      <p:ext uri="{BB962C8B-B14F-4D97-AF65-F5344CB8AC3E}">
        <p14:creationId xmlns:p14="http://schemas.microsoft.com/office/powerpoint/2010/main" val="1229779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5C967C41-9388-4F2B-BCEE-4BE6298A5833}" type="datetimeFigureOut">
              <a:rPr lang="it-IT" smtClean="0"/>
              <a:t>27/12/2015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7DC1972-2378-4DE3-ADA8-47D831B3BFA7}" type="slidenum">
              <a:rPr lang="it-IT" smtClean="0"/>
              <a:t>‹N›</a:t>
            </a:fld>
            <a:endParaRPr lang="it-IT"/>
          </a:p>
        </p:txBody>
      </p:sp>
    </p:spTree>
    <p:extLst>
      <p:ext uri="{BB962C8B-B14F-4D97-AF65-F5344CB8AC3E}">
        <p14:creationId xmlns:p14="http://schemas.microsoft.com/office/powerpoint/2010/main" val="2940727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5C967C41-9388-4F2B-BCEE-4BE6298A5833}" type="datetimeFigureOut">
              <a:rPr lang="it-IT" smtClean="0"/>
              <a:t>27/12/2015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7DC1972-2378-4DE3-ADA8-47D831B3BFA7}" type="slidenum">
              <a:rPr lang="it-IT" smtClean="0"/>
              <a:t>‹N›</a:t>
            </a:fld>
            <a:endParaRPr lang="it-IT"/>
          </a:p>
        </p:txBody>
      </p:sp>
    </p:spTree>
    <p:extLst>
      <p:ext uri="{BB962C8B-B14F-4D97-AF65-F5344CB8AC3E}">
        <p14:creationId xmlns:p14="http://schemas.microsoft.com/office/powerpoint/2010/main" val="2606531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5C967C41-9388-4F2B-BCEE-4BE6298A5833}" type="datetimeFigureOut">
              <a:rPr lang="it-IT" smtClean="0"/>
              <a:t>27/12/2015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7DC1972-2378-4DE3-ADA8-47D831B3BFA7}" type="slidenum">
              <a:rPr lang="it-IT" smtClean="0"/>
              <a:t>‹N›</a:t>
            </a:fld>
            <a:endParaRPr lang="it-IT"/>
          </a:p>
        </p:txBody>
      </p:sp>
    </p:spTree>
    <p:extLst>
      <p:ext uri="{BB962C8B-B14F-4D97-AF65-F5344CB8AC3E}">
        <p14:creationId xmlns:p14="http://schemas.microsoft.com/office/powerpoint/2010/main" val="1235794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wo Content">
    <p:bg>
      <p:bgPr>
        <a:solidFill>
          <a:srgbClr val="79B596">
            <a:alpha val="15000"/>
          </a:srgbClr>
        </a:solidFill>
        <a:effectLst/>
      </p:bgPr>
    </p:bg>
    <p:spTree>
      <p:nvGrpSpPr>
        <p:cNvPr id="1" name=""/>
        <p:cNvGrpSpPr/>
        <p:nvPr/>
      </p:nvGrpSpPr>
      <p:grpSpPr>
        <a:xfrm>
          <a:off x="0" y="0"/>
          <a:ext cx="0" cy="0"/>
          <a:chOff x="0" y="0"/>
          <a:chExt cx="0" cy="0"/>
        </a:xfrm>
      </p:grpSpPr>
      <p:pic>
        <p:nvPicPr>
          <p:cNvPr id="8" name="Picture 7" descr="logo_final.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6418164"/>
            <a:ext cx="1633503" cy="284260"/>
          </a:xfrm>
          <a:prstGeom prst="rect">
            <a:avLst/>
          </a:prstGeom>
        </p:spPr>
      </p:pic>
      <p:sp>
        <p:nvSpPr>
          <p:cNvPr id="5" name="Rettangolo 4"/>
          <p:cNvSpPr/>
          <p:nvPr userDrawn="1"/>
        </p:nvSpPr>
        <p:spPr>
          <a:xfrm>
            <a:off x="190500" y="6430864"/>
            <a:ext cx="647700" cy="284260"/>
          </a:xfrm>
          <a:prstGeom prst="rect">
            <a:avLst/>
          </a:prstGeom>
          <a:solidFill>
            <a:srgbClr val="79B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p:cNvSpPr/>
          <p:nvPr userDrawn="1"/>
        </p:nvSpPr>
        <p:spPr>
          <a:xfrm>
            <a:off x="2471702" y="6430864"/>
            <a:ext cx="9529797" cy="284260"/>
          </a:xfrm>
          <a:prstGeom prst="rect">
            <a:avLst/>
          </a:prstGeom>
          <a:solidFill>
            <a:srgbClr val="79B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7327657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Header">
    <p:bg>
      <p:bgPr>
        <a:solidFill>
          <a:srgbClr val="79B59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2116192"/>
            <a:ext cx="10515600" cy="1370096"/>
          </a:xfrm>
        </p:spPr>
        <p:txBody>
          <a:bodyPr anchor="ctr"/>
          <a:lstStyle>
            <a:lvl1pPr algn="ctr">
              <a:lnSpc>
                <a:spcPct val="100000"/>
              </a:lnSpc>
              <a:defRPr sz="6000">
                <a:solidFill>
                  <a:schemeClr val="bg1"/>
                </a:solidFill>
              </a:defRPr>
            </a:lvl1pPr>
          </a:lstStyle>
          <a:p>
            <a:r>
              <a:rPr lang="it-IT" dirty="0" smtClean="0"/>
              <a:t>CLICK TO EDIT MASTER TITLE</a:t>
            </a:r>
            <a:endParaRPr lang="en-US" dirty="0"/>
          </a:p>
        </p:txBody>
      </p:sp>
      <p:cxnSp>
        <p:nvCxnSpPr>
          <p:cNvPr id="7" name="Straight Connector 6"/>
          <p:cNvCxnSpPr/>
          <p:nvPr userDrawn="1"/>
        </p:nvCxnSpPr>
        <p:spPr>
          <a:xfrm flipV="1">
            <a:off x="3936000" y="2116192"/>
            <a:ext cx="4320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flipV="1">
            <a:off x="3936000" y="3498905"/>
            <a:ext cx="4320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Subtitle 2"/>
          <p:cNvSpPr>
            <a:spLocks noGrp="1"/>
          </p:cNvSpPr>
          <p:nvPr>
            <p:ph type="subTitle" idx="1" hasCustomPrompt="1"/>
          </p:nvPr>
        </p:nvSpPr>
        <p:spPr>
          <a:xfrm>
            <a:off x="1524000" y="3863336"/>
            <a:ext cx="9144000" cy="1655762"/>
          </a:xfrm>
        </p:spPr>
        <p:txBody>
          <a:bodyPr/>
          <a:lstStyle>
            <a:lvl1pPr marL="0" marR="0" indent="0" algn="ctr" defTabSz="914400" rtl="0" eaLnBrk="1" fontAlgn="auto" latinLnBrk="0" hangingPunct="1">
              <a:lnSpc>
                <a:spcPct val="200000"/>
              </a:lnSpc>
              <a:spcBef>
                <a:spcPts val="1000"/>
              </a:spcBef>
              <a:spcAft>
                <a:spcPts val="0"/>
              </a:spcAft>
              <a:buClrTx/>
              <a:buSzTx/>
              <a:buFont typeface="Arial"/>
              <a:buNone/>
              <a:tabLst/>
              <a:defRPr lang="en-US" b="0" i="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smtClean="0"/>
              <a:t>Testo qui</a:t>
            </a:r>
            <a:endParaRPr lang="en-US" dirty="0"/>
          </a:p>
        </p:txBody>
      </p:sp>
    </p:spTree>
    <p:extLst>
      <p:ext uri="{BB962C8B-B14F-4D97-AF65-F5344CB8AC3E}">
        <p14:creationId xmlns:p14="http://schemas.microsoft.com/office/powerpoint/2010/main" val="247486707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5C967C41-9388-4F2B-BCEE-4BE6298A5833}" type="datetimeFigureOut">
              <a:rPr lang="it-IT" smtClean="0"/>
              <a:t>27/12/2015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7DC1972-2378-4DE3-ADA8-47D831B3BFA7}" type="slidenum">
              <a:rPr lang="it-IT" smtClean="0"/>
              <a:t>‹N›</a:t>
            </a:fld>
            <a:endParaRPr lang="it-IT"/>
          </a:p>
        </p:txBody>
      </p:sp>
    </p:spTree>
    <p:extLst>
      <p:ext uri="{BB962C8B-B14F-4D97-AF65-F5344CB8AC3E}">
        <p14:creationId xmlns:p14="http://schemas.microsoft.com/office/powerpoint/2010/main" val="658751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5C967C41-9388-4F2B-BCEE-4BE6298A5833}" type="datetimeFigureOut">
              <a:rPr lang="it-IT" smtClean="0"/>
              <a:t>27/12/2015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7DC1972-2378-4DE3-ADA8-47D831B3BFA7}" type="slidenum">
              <a:rPr lang="it-IT" smtClean="0"/>
              <a:t>‹N›</a:t>
            </a:fld>
            <a:endParaRPr lang="it-IT"/>
          </a:p>
        </p:txBody>
      </p:sp>
    </p:spTree>
    <p:extLst>
      <p:ext uri="{BB962C8B-B14F-4D97-AF65-F5344CB8AC3E}">
        <p14:creationId xmlns:p14="http://schemas.microsoft.com/office/powerpoint/2010/main" val="3066848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5C967C41-9388-4F2B-BCEE-4BE6298A5833}" type="datetimeFigureOut">
              <a:rPr lang="it-IT" smtClean="0"/>
              <a:t>27/12/2015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7DC1972-2378-4DE3-ADA8-47D831B3BFA7}" type="slidenum">
              <a:rPr lang="it-IT" smtClean="0"/>
              <a:t>‹N›</a:t>
            </a:fld>
            <a:endParaRPr lang="it-IT"/>
          </a:p>
        </p:txBody>
      </p:sp>
    </p:spTree>
    <p:extLst>
      <p:ext uri="{BB962C8B-B14F-4D97-AF65-F5344CB8AC3E}">
        <p14:creationId xmlns:p14="http://schemas.microsoft.com/office/powerpoint/2010/main" val="3144656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5C967C41-9388-4F2B-BCEE-4BE6298A5833}" type="datetimeFigureOut">
              <a:rPr lang="it-IT" smtClean="0"/>
              <a:t>27/12/2015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F7DC1972-2378-4DE3-ADA8-47D831B3BFA7}" type="slidenum">
              <a:rPr lang="it-IT" smtClean="0"/>
              <a:t>‹N›</a:t>
            </a:fld>
            <a:endParaRPr lang="it-IT"/>
          </a:p>
        </p:txBody>
      </p:sp>
    </p:spTree>
    <p:extLst>
      <p:ext uri="{BB962C8B-B14F-4D97-AF65-F5344CB8AC3E}">
        <p14:creationId xmlns:p14="http://schemas.microsoft.com/office/powerpoint/2010/main" val="1487976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5C967C41-9388-4F2B-BCEE-4BE6298A5833}" type="datetimeFigureOut">
              <a:rPr lang="it-IT" smtClean="0"/>
              <a:t>27/12/2015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F7DC1972-2378-4DE3-ADA8-47D831B3BFA7}" type="slidenum">
              <a:rPr lang="it-IT" smtClean="0"/>
              <a:t>‹N›</a:t>
            </a:fld>
            <a:endParaRPr lang="it-IT"/>
          </a:p>
        </p:txBody>
      </p:sp>
    </p:spTree>
    <p:extLst>
      <p:ext uri="{BB962C8B-B14F-4D97-AF65-F5344CB8AC3E}">
        <p14:creationId xmlns:p14="http://schemas.microsoft.com/office/powerpoint/2010/main" val="1964268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5C967C41-9388-4F2B-BCEE-4BE6298A5833}" type="datetimeFigureOut">
              <a:rPr lang="it-IT" smtClean="0"/>
              <a:t>27/12/2015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F7DC1972-2378-4DE3-ADA8-47D831B3BFA7}" type="slidenum">
              <a:rPr lang="it-IT" smtClean="0"/>
              <a:t>‹N›</a:t>
            </a:fld>
            <a:endParaRPr lang="it-IT"/>
          </a:p>
        </p:txBody>
      </p:sp>
    </p:spTree>
    <p:extLst>
      <p:ext uri="{BB962C8B-B14F-4D97-AF65-F5344CB8AC3E}">
        <p14:creationId xmlns:p14="http://schemas.microsoft.com/office/powerpoint/2010/main" val="3538341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5C967C41-9388-4F2B-BCEE-4BE6298A5833}" type="datetimeFigureOut">
              <a:rPr lang="it-IT" smtClean="0"/>
              <a:t>27/12/2015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7DC1972-2378-4DE3-ADA8-47D831B3BFA7}" type="slidenum">
              <a:rPr lang="it-IT" smtClean="0"/>
              <a:t>‹N›</a:t>
            </a:fld>
            <a:endParaRPr lang="it-IT"/>
          </a:p>
        </p:txBody>
      </p:sp>
    </p:spTree>
    <p:extLst>
      <p:ext uri="{BB962C8B-B14F-4D97-AF65-F5344CB8AC3E}">
        <p14:creationId xmlns:p14="http://schemas.microsoft.com/office/powerpoint/2010/main" val="2127768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5C967C41-9388-4F2B-BCEE-4BE6298A5833}" type="datetimeFigureOut">
              <a:rPr lang="it-IT" smtClean="0"/>
              <a:t>27/12/2015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7DC1972-2378-4DE3-ADA8-47D831B3BFA7}" type="slidenum">
              <a:rPr lang="it-IT" smtClean="0"/>
              <a:t>‹N›</a:t>
            </a:fld>
            <a:endParaRPr lang="it-IT"/>
          </a:p>
        </p:txBody>
      </p:sp>
    </p:spTree>
    <p:extLst>
      <p:ext uri="{BB962C8B-B14F-4D97-AF65-F5344CB8AC3E}">
        <p14:creationId xmlns:p14="http://schemas.microsoft.com/office/powerpoint/2010/main" val="3217156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967C41-9388-4F2B-BCEE-4BE6298A5833}" type="datetimeFigureOut">
              <a:rPr lang="it-IT" smtClean="0"/>
              <a:t>27/12/2015</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DC1972-2378-4DE3-ADA8-47D831B3BFA7}" type="slidenum">
              <a:rPr lang="it-IT" smtClean="0"/>
              <a:t>‹N›</a:t>
            </a:fld>
            <a:endParaRPr lang="it-IT"/>
          </a:p>
        </p:txBody>
      </p:sp>
    </p:spTree>
    <p:extLst>
      <p:ext uri="{BB962C8B-B14F-4D97-AF65-F5344CB8AC3E}">
        <p14:creationId xmlns:p14="http://schemas.microsoft.com/office/powerpoint/2010/main" val="751633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16.jpg"/></Relationships>
</file>

<file path=ppt/slides/_rels/slide18.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tm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7.tmp"/><Relationship Id="rId4" Type="http://schemas.openxmlformats.org/officeDocument/2006/relationships/image" Target="../media/image6.tm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5400" b="1" dirty="0" smtClean="0"/>
              <a:t>INTRODUZIONE</a:t>
            </a:r>
            <a:endParaRPr lang="it-IT" b="1" dirty="0"/>
          </a:p>
        </p:txBody>
      </p:sp>
    </p:spTree>
    <p:extLst>
      <p:ext uri="{BB962C8B-B14F-4D97-AF65-F5344CB8AC3E}">
        <p14:creationId xmlns:p14="http://schemas.microsoft.com/office/powerpoint/2010/main" val="2899500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21411" y="750904"/>
            <a:ext cx="6155539" cy="584775"/>
          </a:xfrm>
          <a:prstGeom prst="rect">
            <a:avLst/>
          </a:prstGeom>
          <a:noFill/>
        </p:spPr>
        <p:txBody>
          <a:bodyPr wrap="square" rtlCol="0">
            <a:spAutoFit/>
          </a:bodyPr>
          <a:lstStyle/>
          <a:p>
            <a:r>
              <a:rPr lang="it-IT" sz="3200" b="1" dirty="0" err="1" smtClean="0">
                <a:solidFill>
                  <a:srgbClr val="002060"/>
                </a:solidFill>
                <a:cs typeface="Lao UI" panose="020B0502040204020203" pitchFamily="34" charset="0"/>
              </a:rPr>
              <a:t>H</a:t>
            </a:r>
            <a:r>
              <a:rPr lang="it-IT" sz="3200" dirty="0" err="1" smtClean="0">
                <a:cs typeface="Lao UI" panose="020B0502040204020203" pitchFamily="34" charset="0"/>
              </a:rPr>
              <a:t>yper</a:t>
            </a:r>
            <a:r>
              <a:rPr lang="it-IT" sz="3200" b="1" dirty="0" err="1" smtClean="0">
                <a:solidFill>
                  <a:srgbClr val="002060"/>
                </a:solidFill>
                <a:cs typeface="Lao UI" panose="020B0502040204020203" pitchFamily="34" charset="0"/>
              </a:rPr>
              <a:t>T</a:t>
            </a:r>
            <a:r>
              <a:rPr lang="it-IT" sz="3200" dirty="0" err="1" smtClean="0">
                <a:cs typeface="Lao UI" panose="020B0502040204020203" pitchFamily="34" charset="0"/>
              </a:rPr>
              <a:t>ext</a:t>
            </a:r>
            <a:r>
              <a:rPr lang="it-IT" sz="3200" b="1" dirty="0" smtClean="0">
                <a:cs typeface="Lao UI" panose="020B0502040204020203" pitchFamily="34" charset="0"/>
              </a:rPr>
              <a:t> </a:t>
            </a:r>
            <a:r>
              <a:rPr lang="it-IT" sz="3200" b="1" dirty="0" smtClean="0">
                <a:solidFill>
                  <a:srgbClr val="002060"/>
                </a:solidFill>
                <a:cs typeface="Lao UI" panose="020B0502040204020203" pitchFamily="34" charset="0"/>
              </a:rPr>
              <a:t>M</a:t>
            </a:r>
            <a:r>
              <a:rPr lang="it-IT" sz="3200" dirty="0" smtClean="0">
                <a:cs typeface="Lao UI" panose="020B0502040204020203" pitchFamily="34" charset="0"/>
              </a:rPr>
              <a:t>arkup</a:t>
            </a:r>
            <a:r>
              <a:rPr lang="it-IT" sz="3200" b="1" dirty="0" smtClean="0">
                <a:cs typeface="Lao UI" panose="020B0502040204020203" pitchFamily="34" charset="0"/>
              </a:rPr>
              <a:t> </a:t>
            </a:r>
            <a:r>
              <a:rPr lang="it-IT" sz="3200" b="1" dirty="0" smtClean="0">
                <a:solidFill>
                  <a:srgbClr val="002060"/>
                </a:solidFill>
                <a:cs typeface="Lao UI" panose="020B0502040204020203" pitchFamily="34" charset="0"/>
              </a:rPr>
              <a:t>L</a:t>
            </a:r>
            <a:r>
              <a:rPr lang="it-IT" sz="3200" dirty="0" smtClean="0">
                <a:cs typeface="Lao UI" panose="020B0502040204020203" pitchFamily="34" charset="0"/>
              </a:rPr>
              <a:t>anguage</a:t>
            </a:r>
            <a:endParaRPr lang="it-IT" sz="2000" b="1" dirty="0">
              <a:cs typeface="Lao UI" panose="020B0502040204020203" pitchFamily="34" charset="0"/>
            </a:endParaRPr>
          </a:p>
        </p:txBody>
      </p:sp>
      <p:sp>
        <p:nvSpPr>
          <p:cNvPr id="32" name="CasellaDiTesto 31"/>
          <p:cNvSpPr txBox="1"/>
          <p:nvPr/>
        </p:nvSpPr>
        <p:spPr>
          <a:xfrm>
            <a:off x="3946358" y="1681772"/>
            <a:ext cx="5181600" cy="461665"/>
          </a:xfrm>
          <a:prstGeom prst="rect">
            <a:avLst/>
          </a:prstGeom>
          <a:noFill/>
        </p:spPr>
        <p:txBody>
          <a:bodyPr wrap="square" rtlCol="0">
            <a:spAutoFit/>
          </a:bodyPr>
          <a:lstStyle/>
          <a:p>
            <a:r>
              <a:rPr lang="it-IT" sz="2400" b="1" dirty="0" smtClean="0">
                <a:cs typeface="Lao UI" panose="020B0502040204020203" pitchFamily="34" charset="0"/>
              </a:rPr>
              <a:t>CONTENUTO DELLA PAGINA WEB</a:t>
            </a:r>
            <a:endParaRPr lang="it-IT" sz="2400" b="1" dirty="0">
              <a:cs typeface="Lao UI" panose="020B0502040204020203" pitchFamily="34" charset="0"/>
            </a:endParaRPr>
          </a:p>
        </p:txBody>
      </p:sp>
      <p:sp>
        <p:nvSpPr>
          <p:cNvPr id="33" name="CasellaDiTesto 32"/>
          <p:cNvSpPr txBox="1"/>
          <p:nvPr/>
        </p:nvSpPr>
        <p:spPr>
          <a:xfrm>
            <a:off x="8920327" y="1681772"/>
            <a:ext cx="1956940" cy="1569660"/>
          </a:xfrm>
          <a:prstGeom prst="rect">
            <a:avLst/>
          </a:prstGeom>
          <a:noFill/>
        </p:spPr>
        <p:txBody>
          <a:bodyPr wrap="square" rtlCol="0">
            <a:spAutoFit/>
          </a:bodyPr>
          <a:lstStyle/>
          <a:p>
            <a:r>
              <a:rPr lang="it-IT" sz="2400" b="1" dirty="0" smtClean="0">
                <a:cs typeface="Lao UI" panose="020B0502040204020203" pitchFamily="34" charset="0"/>
              </a:rPr>
              <a:t>Testi</a:t>
            </a:r>
          </a:p>
          <a:p>
            <a:r>
              <a:rPr lang="it-IT" sz="2400" b="1" dirty="0" smtClean="0">
                <a:cs typeface="Lao UI" panose="020B0502040204020203" pitchFamily="34" charset="0"/>
              </a:rPr>
              <a:t>Immagini</a:t>
            </a:r>
          </a:p>
          <a:p>
            <a:r>
              <a:rPr lang="it-IT" sz="2400" b="1" dirty="0" smtClean="0">
                <a:cs typeface="Lao UI" panose="020B0502040204020203" pitchFamily="34" charset="0"/>
              </a:rPr>
              <a:t>Link</a:t>
            </a:r>
          </a:p>
          <a:p>
            <a:r>
              <a:rPr lang="it-IT" sz="2400" b="1" dirty="0" smtClean="0">
                <a:cs typeface="Lao UI" panose="020B0502040204020203" pitchFamily="34" charset="0"/>
              </a:rPr>
              <a:t>…….</a:t>
            </a:r>
            <a:endParaRPr lang="it-IT" sz="2400" b="1" dirty="0">
              <a:cs typeface="Lao UI" panose="020B0502040204020203" pitchFamily="34" charset="0"/>
            </a:endParaRPr>
          </a:p>
        </p:txBody>
      </p:sp>
      <p:pic>
        <p:nvPicPr>
          <p:cNvPr id="34" name="Immagin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3343" y="3615601"/>
            <a:ext cx="934760" cy="1165415"/>
          </a:xfrm>
          <a:prstGeom prst="rect">
            <a:avLst/>
          </a:prstGeom>
        </p:spPr>
      </p:pic>
      <p:sp>
        <p:nvSpPr>
          <p:cNvPr id="35" name="CasellaDiTesto 34"/>
          <p:cNvSpPr txBox="1"/>
          <p:nvPr/>
        </p:nvSpPr>
        <p:spPr>
          <a:xfrm>
            <a:off x="4410498" y="3517173"/>
            <a:ext cx="4326340" cy="523220"/>
          </a:xfrm>
          <a:prstGeom prst="rect">
            <a:avLst/>
          </a:prstGeom>
          <a:noFill/>
        </p:spPr>
        <p:txBody>
          <a:bodyPr wrap="square" rtlCol="0">
            <a:spAutoFit/>
          </a:bodyPr>
          <a:lstStyle/>
          <a:p>
            <a:r>
              <a:rPr lang="it-IT" sz="2800" b="1" dirty="0" smtClean="0">
                <a:cs typeface="Lao UI" panose="020B0502040204020203" pitchFamily="34" charset="0"/>
              </a:rPr>
              <a:t>index.html</a:t>
            </a:r>
            <a:endParaRPr lang="it-IT" sz="2800" b="1" dirty="0">
              <a:cs typeface="Lao UI" panose="020B0502040204020203" pitchFamily="34" charset="0"/>
            </a:endParaRPr>
          </a:p>
        </p:txBody>
      </p:sp>
      <p:sp>
        <p:nvSpPr>
          <p:cNvPr id="37" name="CasellaDiTesto 36"/>
          <p:cNvSpPr txBox="1"/>
          <p:nvPr/>
        </p:nvSpPr>
        <p:spPr>
          <a:xfrm>
            <a:off x="3358305" y="4982731"/>
            <a:ext cx="4326340" cy="523220"/>
          </a:xfrm>
          <a:prstGeom prst="rect">
            <a:avLst/>
          </a:prstGeom>
          <a:noFill/>
        </p:spPr>
        <p:txBody>
          <a:bodyPr wrap="square" rtlCol="0">
            <a:spAutoFit/>
          </a:bodyPr>
          <a:lstStyle/>
          <a:p>
            <a:r>
              <a:rPr lang="it-IT" sz="2800" b="1" dirty="0" smtClean="0">
                <a:cs typeface="Lao UI" panose="020B0502040204020203" pitchFamily="34" charset="0"/>
              </a:rPr>
              <a:t>nome pagina</a:t>
            </a:r>
            <a:endParaRPr lang="it-IT" sz="2800" b="1" dirty="0">
              <a:cs typeface="Lao UI" panose="020B0502040204020203" pitchFamily="34" charset="0"/>
            </a:endParaRPr>
          </a:p>
        </p:txBody>
      </p:sp>
      <p:sp>
        <p:nvSpPr>
          <p:cNvPr id="38" name="CasellaDiTesto 37"/>
          <p:cNvSpPr txBox="1"/>
          <p:nvPr/>
        </p:nvSpPr>
        <p:spPr>
          <a:xfrm>
            <a:off x="5521475" y="4988321"/>
            <a:ext cx="4326340" cy="523220"/>
          </a:xfrm>
          <a:prstGeom prst="rect">
            <a:avLst/>
          </a:prstGeom>
          <a:noFill/>
        </p:spPr>
        <p:txBody>
          <a:bodyPr wrap="square" rtlCol="0">
            <a:spAutoFit/>
          </a:bodyPr>
          <a:lstStyle/>
          <a:p>
            <a:r>
              <a:rPr lang="it-IT" sz="2800" b="1" dirty="0" smtClean="0">
                <a:cs typeface="Lao UI" panose="020B0502040204020203" pitchFamily="34" charset="0"/>
              </a:rPr>
              <a:t>estensione</a:t>
            </a:r>
            <a:endParaRPr lang="it-IT" sz="2800" b="1" dirty="0">
              <a:cs typeface="Lao UI" panose="020B0502040204020203" pitchFamily="34" charset="0"/>
            </a:endParaRPr>
          </a:p>
        </p:txBody>
      </p:sp>
      <p:cxnSp>
        <p:nvCxnSpPr>
          <p:cNvPr id="40" name="Connettore 2 39"/>
          <p:cNvCxnSpPr/>
          <p:nvPr/>
        </p:nvCxnSpPr>
        <p:spPr>
          <a:xfrm flipV="1">
            <a:off x="4932589" y="4006134"/>
            <a:ext cx="0" cy="1003893"/>
          </a:xfrm>
          <a:prstGeom prst="straightConnector1">
            <a:avLst/>
          </a:prstGeom>
          <a:ln w="38100">
            <a:solidFill>
              <a:srgbClr val="79B596"/>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ttore 2 40"/>
          <p:cNvCxnSpPr/>
          <p:nvPr/>
        </p:nvCxnSpPr>
        <p:spPr>
          <a:xfrm flipV="1">
            <a:off x="5940068" y="4006134"/>
            <a:ext cx="0" cy="1003893"/>
          </a:xfrm>
          <a:prstGeom prst="straightConnector1">
            <a:avLst/>
          </a:prstGeom>
          <a:ln w="38100">
            <a:solidFill>
              <a:srgbClr val="79B596"/>
            </a:solidFill>
            <a:tailEnd type="triangle"/>
          </a:ln>
        </p:spPr>
        <p:style>
          <a:lnRef idx="1">
            <a:schemeClr val="accent1"/>
          </a:lnRef>
          <a:fillRef idx="0">
            <a:schemeClr val="accent1"/>
          </a:fillRef>
          <a:effectRef idx="0">
            <a:schemeClr val="accent1"/>
          </a:effectRef>
          <a:fontRef idx="minor">
            <a:schemeClr val="tx1"/>
          </a:fontRef>
        </p:style>
      </p:cxnSp>
      <p:sp>
        <p:nvSpPr>
          <p:cNvPr id="42" name="CasellaDiTesto 41"/>
          <p:cNvSpPr txBox="1"/>
          <p:nvPr/>
        </p:nvSpPr>
        <p:spPr>
          <a:xfrm>
            <a:off x="2851396" y="3248267"/>
            <a:ext cx="2427029" cy="400110"/>
          </a:xfrm>
          <a:prstGeom prst="rect">
            <a:avLst/>
          </a:prstGeom>
          <a:noFill/>
        </p:spPr>
        <p:txBody>
          <a:bodyPr wrap="square" rtlCol="0">
            <a:spAutoFit/>
          </a:bodyPr>
          <a:lstStyle/>
          <a:p>
            <a:r>
              <a:rPr lang="it-IT" sz="2000" b="1" dirty="0" smtClean="0">
                <a:cs typeface="Lao UI" panose="020B0502040204020203" pitchFamily="34" charset="0"/>
              </a:rPr>
              <a:t>FILE TESTO</a:t>
            </a:r>
            <a:endParaRPr lang="it-IT" sz="2000" b="1" dirty="0">
              <a:cs typeface="Lao UI" panose="020B0502040204020203" pitchFamily="34" charset="0"/>
            </a:endParaRPr>
          </a:p>
        </p:txBody>
      </p:sp>
      <p:sp>
        <p:nvSpPr>
          <p:cNvPr id="17" name="CasellaDiTesto 16"/>
          <p:cNvSpPr txBox="1"/>
          <p:nvPr/>
        </p:nvSpPr>
        <p:spPr>
          <a:xfrm>
            <a:off x="142002" y="176619"/>
            <a:ext cx="5695585" cy="461665"/>
          </a:xfrm>
          <a:prstGeom prst="rect">
            <a:avLst/>
          </a:prstGeom>
          <a:noFill/>
        </p:spPr>
        <p:txBody>
          <a:bodyPr wrap="square" rtlCol="0">
            <a:spAutoFit/>
          </a:bodyPr>
          <a:lstStyle/>
          <a:p>
            <a:r>
              <a:rPr lang="it-IT" sz="2400" b="1" dirty="0" smtClean="0">
                <a:latin typeface="Corbel" panose="020B0503020204020204" pitchFamily="34" charset="0"/>
                <a:cs typeface="Lao UI" panose="020B0502040204020203" pitchFamily="34" charset="0"/>
              </a:rPr>
              <a:t>HTML</a:t>
            </a:r>
            <a:endParaRPr lang="it-IT" sz="2400" b="1" dirty="0">
              <a:latin typeface="Corbel" panose="020B0503020204020204" pitchFamily="34" charset="0"/>
              <a:cs typeface="Lao UI" panose="020B0502040204020203" pitchFamily="34" charset="0"/>
            </a:endParaRPr>
          </a:p>
        </p:txBody>
      </p:sp>
      <p:cxnSp>
        <p:nvCxnSpPr>
          <p:cNvPr id="18" name="Connettore 1 17"/>
          <p:cNvCxnSpPr/>
          <p:nvPr/>
        </p:nvCxnSpPr>
        <p:spPr>
          <a:xfrm flipV="1">
            <a:off x="201767" y="639823"/>
            <a:ext cx="11772519" cy="1"/>
          </a:xfrm>
          <a:prstGeom prst="line">
            <a:avLst/>
          </a:prstGeom>
          <a:ln w="38100">
            <a:solidFill>
              <a:srgbClr val="79B5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8173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10" presetClass="entr" presetSubtype="0" fill="hold"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2" grpId="0"/>
      <p:bldP spid="33" grpId="0"/>
      <p:bldP spid="35" grpId="0"/>
      <p:bldP spid="37" grpId="0"/>
      <p:bldP spid="38" grpId="0"/>
      <p:bldP spid="42"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rotWithShape="1">
          <a:blip r:embed="rId3">
            <a:extLst>
              <a:ext uri="{28A0092B-C50C-407E-A947-70E740481C1C}">
                <a14:useLocalDpi xmlns:a14="http://schemas.microsoft.com/office/drawing/2010/main" val="0"/>
              </a:ext>
            </a:extLst>
          </a:blip>
          <a:srcRect t="33150" b="30687"/>
          <a:stretch/>
        </p:blipFill>
        <p:spPr>
          <a:xfrm>
            <a:off x="1999353" y="2765567"/>
            <a:ext cx="6728713" cy="1612966"/>
          </a:xfrm>
          <a:prstGeom prst="rect">
            <a:avLst/>
          </a:prstGeom>
        </p:spPr>
      </p:pic>
      <p:sp>
        <p:nvSpPr>
          <p:cNvPr id="3" name="CasellaDiTesto 2"/>
          <p:cNvSpPr txBox="1"/>
          <p:nvPr/>
        </p:nvSpPr>
        <p:spPr>
          <a:xfrm>
            <a:off x="2463835" y="284302"/>
            <a:ext cx="8147714" cy="461665"/>
          </a:xfrm>
          <a:prstGeom prst="rect">
            <a:avLst/>
          </a:prstGeom>
          <a:noFill/>
        </p:spPr>
        <p:txBody>
          <a:bodyPr wrap="square" rtlCol="0">
            <a:spAutoFit/>
          </a:bodyPr>
          <a:lstStyle/>
          <a:p>
            <a:r>
              <a:rPr lang="it-IT" sz="2400" b="1" dirty="0" smtClean="0">
                <a:cs typeface="Lao UI" panose="020B0502040204020203" pitchFamily="34" charset="0"/>
              </a:rPr>
              <a:t>I </a:t>
            </a:r>
            <a:r>
              <a:rPr lang="it-IT" sz="2400" b="1" dirty="0" smtClean="0">
                <a:solidFill>
                  <a:srgbClr val="002060"/>
                </a:solidFill>
                <a:cs typeface="Lao UI" panose="020B0502040204020203" pitchFamily="34" charset="0"/>
              </a:rPr>
              <a:t>BROWSER WEB </a:t>
            </a:r>
            <a:r>
              <a:rPr lang="it-IT" sz="2400" b="1" dirty="0" smtClean="0">
                <a:cs typeface="Lao UI" panose="020B0502040204020203" pitchFamily="34" charset="0"/>
              </a:rPr>
              <a:t>sono dei </a:t>
            </a:r>
            <a:r>
              <a:rPr lang="it-IT" sz="2400" b="1" dirty="0" smtClean="0">
                <a:solidFill>
                  <a:srgbClr val="002060"/>
                </a:solidFill>
                <a:cs typeface="Lao UI" panose="020B0502040204020203" pitchFamily="34" charset="0"/>
              </a:rPr>
              <a:t>LETTORI di file HTML</a:t>
            </a:r>
            <a:endParaRPr lang="it-IT" sz="2400" b="1" dirty="0">
              <a:solidFill>
                <a:srgbClr val="002060"/>
              </a:solidFill>
              <a:cs typeface="Lao UI" panose="020B0502040204020203" pitchFamily="34" charset="0"/>
            </a:endParaRPr>
          </a:p>
        </p:txBody>
      </p:sp>
      <p:sp>
        <p:nvSpPr>
          <p:cNvPr id="4" name="CasellaDiTesto 3"/>
          <p:cNvSpPr txBox="1"/>
          <p:nvPr/>
        </p:nvSpPr>
        <p:spPr>
          <a:xfrm>
            <a:off x="5957245" y="1271037"/>
            <a:ext cx="2599900" cy="461665"/>
          </a:xfrm>
          <a:prstGeom prst="rect">
            <a:avLst/>
          </a:prstGeom>
          <a:noFill/>
        </p:spPr>
        <p:txBody>
          <a:bodyPr wrap="square" rtlCol="0">
            <a:spAutoFit/>
          </a:bodyPr>
          <a:lstStyle/>
          <a:p>
            <a:r>
              <a:rPr lang="it-IT" sz="2400" b="1" dirty="0" smtClean="0">
                <a:cs typeface="Lao UI" panose="020B0502040204020203" pitchFamily="34" charset="0"/>
              </a:rPr>
              <a:t>index.html</a:t>
            </a:r>
            <a:endParaRPr lang="it-IT" sz="2400" b="1" dirty="0">
              <a:cs typeface="Lao UI" panose="020B0502040204020203" pitchFamily="34" charset="0"/>
            </a:endParaRPr>
          </a:p>
        </p:txBody>
      </p:sp>
      <p:sp>
        <p:nvSpPr>
          <p:cNvPr id="5" name="CasellaDiTesto 4"/>
          <p:cNvSpPr txBox="1"/>
          <p:nvPr/>
        </p:nvSpPr>
        <p:spPr>
          <a:xfrm>
            <a:off x="6355304" y="5244811"/>
            <a:ext cx="4399130" cy="461665"/>
          </a:xfrm>
          <a:prstGeom prst="rect">
            <a:avLst/>
          </a:prstGeom>
          <a:noFill/>
        </p:spPr>
        <p:txBody>
          <a:bodyPr wrap="square" rtlCol="0">
            <a:spAutoFit/>
          </a:bodyPr>
          <a:lstStyle/>
          <a:p>
            <a:r>
              <a:rPr lang="it-IT" sz="2400" b="1" dirty="0">
                <a:cs typeface="Lao UI" panose="020B0502040204020203" pitchFamily="34" charset="0"/>
              </a:rPr>
              <a:t>v</a:t>
            </a:r>
            <a:r>
              <a:rPr lang="it-IT" sz="2400" b="1" dirty="0" smtClean="0">
                <a:cs typeface="Lao UI" panose="020B0502040204020203" pitchFamily="34" charset="0"/>
              </a:rPr>
              <a:t>isualizzazione sito internet</a:t>
            </a:r>
            <a:endParaRPr lang="it-IT" sz="2400" b="1" dirty="0">
              <a:cs typeface="Lao UI" panose="020B0502040204020203" pitchFamily="34" charset="0"/>
            </a:endParaRPr>
          </a:p>
        </p:txBody>
      </p:sp>
      <p:sp>
        <p:nvSpPr>
          <p:cNvPr id="6" name="CasellaDiTesto 5"/>
          <p:cNvSpPr txBox="1"/>
          <p:nvPr/>
        </p:nvSpPr>
        <p:spPr>
          <a:xfrm>
            <a:off x="9358948" y="3261202"/>
            <a:ext cx="2599900" cy="462226"/>
          </a:xfrm>
          <a:prstGeom prst="rect">
            <a:avLst/>
          </a:prstGeom>
          <a:noFill/>
        </p:spPr>
        <p:txBody>
          <a:bodyPr wrap="square" rtlCol="0">
            <a:spAutoFit/>
          </a:bodyPr>
          <a:lstStyle/>
          <a:p>
            <a:r>
              <a:rPr lang="it-IT" sz="2400" b="1" dirty="0" smtClean="0">
                <a:cs typeface="Lao UI" panose="020B0502040204020203" pitchFamily="34" charset="0"/>
              </a:rPr>
              <a:t>browser</a:t>
            </a:r>
            <a:endParaRPr lang="it-IT" sz="2400" b="1" dirty="0">
              <a:cs typeface="Lao UI" panose="020B0502040204020203" pitchFamily="34" charset="0"/>
            </a:endParaRPr>
          </a:p>
        </p:txBody>
      </p:sp>
      <p:pic>
        <p:nvPicPr>
          <p:cNvPr id="8" name="Immagin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1127" y="919161"/>
            <a:ext cx="934760" cy="1165415"/>
          </a:xfrm>
          <a:prstGeom prst="rect">
            <a:avLst/>
          </a:prstGeom>
        </p:spPr>
      </p:pic>
      <p:pic>
        <p:nvPicPr>
          <p:cNvPr id="9" name="Immagine 8"/>
          <p:cNvPicPr>
            <a:picLocks noChangeAspect="1"/>
          </p:cNvPicPr>
          <p:nvPr/>
        </p:nvPicPr>
        <p:blipFill rotWithShape="1">
          <a:blip r:embed="rId3">
            <a:extLst>
              <a:ext uri="{28A0092B-C50C-407E-A947-70E740481C1C}">
                <a14:useLocalDpi xmlns:a14="http://schemas.microsoft.com/office/drawing/2010/main" val="0"/>
              </a:ext>
            </a:extLst>
          </a:blip>
          <a:srcRect t="69224" b="3781"/>
          <a:stretch/>
        </p:blipFill>
        <p:spPr>
          <a:xfrm>
            <a:off x="1528547" y="4815358"/>
            <a:ext cx="7629096" cy="1365161"/>
          </a:xfrm>
          <a:prstGeom prst="rect">
            <a:avLst/>
          </a:prstGeom>
        </p:spPr>
      </p:pic>
      <p:cxnSp>
        <p:nvCxnSpPr>
          <p:cNvPr id="10" name="Connettore 2 9"/>
          <p:cNvCxnSpPr/>
          <p:nvPr/>
        </p:nvCxnSpPr>
        <p:spPr>
          <a:xfrm flipH="1">
            <a:off x="2768958" y="2082636"/>
            <a:ext cx="1949081" cy="634806"/>
          </a:xfrm>
          <a:prstGeom prst="straightConnector1">
            <a:avLst/>
          </a:prstGeom>
          <a:ln w="76200">
            <a:solidFill>
              <a:srgbClr val="79B59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p:cNvCxnSpPr/>
          <p:nvPr/>
        </p:nvCxnSpPr>
        <p:spPr>
          <a:xfrm flipH="1">
            <a:off x="4095923" y="2235036"/>
            <a:ext cx="822142" cy="540637"/>
          </a:xfrm>
          <a:prstGeom prst="straightConnector1">
            <a:avLst/>
          </a:prstGeom>
          <a:ln w="76200">
            <a:solidFill>
              <a:srgbClr val="79B59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p:cNvCxnSpPr/>
          <p:nvPr/>
        </p:nvCxnSpPr>
        <p:spPr>
          <a:xfrm>
            <a:off x="5715550" y="2233441"/>
            <a:ext cx="926193" cy="484001"/>
          </a:xfrm>
          <a:prstGeom prst="straightConnector1">
            <a:avLst/>
          </a:prstGeom>
          <a:ln w="76200">
            <a:solidFill>
              <a:srgbClr val="79B59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p:cNvCxnSpPr/>
          <p:nvPr/>
        </p:nvCxnSpPr>
        <p:spPr>
          <a:xfrm>
            <a:off x="5973808" y="2082636"/>
            <a:ext cx="2204277" cy="634806"/>
          </a:xfrm>
          <a:prstGeom prst="straightConnector1">
            <a:avLst/>
          </a:prstGeom>
          <a:ln w="76200">
            <a:solidFill>
              <a:srgbClr val="79B59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p:cNvCxnSpPr/>
          <p:nvPr/>
        </p:nvCxnSpPr>
        <p:spPr>
          <a:xfrm>
            <a:off x="5363710" y="2233441"/>
            <a:ext cx="0" cy="560330"/>
          </a:xfrm>
          <a:prstGeom prst="straightConnector1">
            <a:avLst/>
          </a:prstGeom>
          <a:ln w="76200">
            <a:solidFill>
              <a:srgbClr val="79B596"/>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ttore 2 45"/>
          <p:cNvCxnSpPr/>
          <p:nvPr/>
        </p:nvCxnSpPr>
        <p:spPr>
          <a:xfrm flipH="1">
            <a:off x="6355304" y="4292838"/>
            <a:ext cx="1695183" cy="532522"/>
          </a:xfrm>
          <a:prstGeom prst="straightConnector1">
            <a:avLst/>
          </a:prstGeom>
          <a:ln w="76200">
            <a:solidFill>
              <a:srgbClr val="79B596"/>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ttore 2 46"/>
          <p:cNvCxnSpPr/>
          <p:nvPr/>
        </p:nvCxnSpPr>
        <p:spPr>
          <a:xfrm>
            <a:off x="4095923" y="4292838"/>
            <a:ext cx="926193" cy="484001"/>
          </a:xfrm>
          <a:prstGeom prst="straightConnector1">
            <a:avLst/>
          </a:prstGeom>
          <a:ln w="76200">
            <a:solidFill>
              <a:srgbClr val="79B596"/>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ttore 2 48"/>
          <p:cNvCxnSpPr/>
          <p:nvPr/>
        </p:nvCxnSpPr>
        <p:spPr>
          <a:xfrm flipH="1">
            <a:off x="5715550" y="4253269"/>
            <a:ext cx="822142" cy="540637"/>
          </a:xfrm>
          <a:prstGeom prst="straightConnector1">
            <a:avLst/>
          </a:prstGeom>
          <a:ln w="76200">
            <a:solidFill>
              <a:srgbClr val="79B596"/>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ttore 2 49"/>
          <p:cNvCxnSpPr/>
          <p:nvPr/>
        </p:nvCxnSpPr>
        <p:spPr>
          <a:xfrm>
            <a:off x="5369112" y="4233576"/>
            <a:ext cx="0" cy="560330"/>
          </a:xfrm>
          <a:prstGeom prst="straightConnector1">
            <a:avLst/>
          </a:prstGeom>
          <a:ln w="76200">
            <a:solidFill>
              <a:srgbClr val="79B59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ttore 2 50"/>
          <p:cNvCxnSpPr/>
          <p:nvPr/>
        </p:nvCxnSpPr>
        <p:spPr>
          <a:xfrm>
            <a:off x="2817839" y="4351069"/>
            <a:ext cx="1622354" cy="474291"/>
          </a:xfrm>
          <a:prstGeom prst="straightConnector1">
            <a:avLst/>
          </a:prstGeom>
          <a:ln w="76200">
            <a:solidFill>
              <a:srgbClr val="79B59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734227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500"/>
                                        <p:tgtEl>
                                          <p:spTgt spid="51"/>
                                        </p:tgtEl>
                                      </p:cBhvr>
                                    </p:animEffect>
                                  </p:childTnLst>
                                </p:cTn>
                              </p:par>
                              <p:par>
                                <p:cTn id="39" presetID="10"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par>
                                <p:cTn id="45" presetID="10" presetClass="entr" presetSubtype="0" fill="hold"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10" presetClass="entr" presetSubtype="0" fill="hold"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par>
                                <p:cTn id="51" presetID="10"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ttore 2 7"/>
          <p:cNvCxnSpPr/>
          <p:nvPr/>
        </p:nvCxnSpPr>
        <p:spPr>
          <a:xfrm>
            <a:off x="4345357" y="2971666"/>
            <a:ext cx="739771" cy="0"/>
          </a:xfrm>
          <a:prstGeom prst="straightConnector1">
            <a:avLst/>
          </a:prstGeom>
          <a:ln w="76200">
            <a:solidFill>
              <a:srgbClr val="79B59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p:cNvCxnSpPr/>
          <p:nvPr/>
        </p:nvCxnSpPr>
        <p:spPr>
          <a:xfrm>
            <a:off x="6340204" y="2971666"/>
            <a:ext cx="739771" cy="0"/>
          </a:xfrm>
          <a:prstGeom prst="straightConnector1">
            <a:avLst/>
          </a:prstGeom>
          <a:ln w="76200">
            <a:solidFill>
              <a:srgbClr val="79B596"/>
            </a:solidFill>
            <a:tailEnd type="triangle"/>
          </a:ln>
        </p:spPr>
        <p:style>
          <a:lnRef idx="1">
            <a:schemeClr val="accent1"/>
          </a:lnRef>
          <a:fillRef idx="0">
            <a:schemeClr val="accent1"/>
          </a:fillRef>
          <a:effectRef idx="0">
            <a:schemeClr val="accent1"/>
          </a:effectRef>
          <a:fontRef idx="minor">
            <a:schemeClr val="tx1"/>
          </a:fontRef>
        </p:style>
      </p:cxnSp>
      <p:sp>
        <p:nvSpPr>
          <p:cNvPr id="14" name="CasellaDiTesto 13"/>
          <p:cNvSpPr txBox="1"/>
          <p:nvPr/>
        </p:nvSpPr>
        <p:spPr>
          <a:xfrm>
            <a:off x="407988" y="1358768"/>
            <a:ext cx="3574105" cy="3600986"/>
          </a:xfrm>
          <a:prstGeom prst="rect">
            <a:avLst/>
          </a:prstGeom>
          <a:solidFill>
            <a:schemeClr val="bg1"/>
          </a:solidFill>
          <a:ln w="38100">
            <a:solidFill>
              <a:srgbClr val="002060"/>
            </a:solidFill>
          </a:ln>
        </p:spPr>
        <p:txBody>
          <a:bodyPr wrap="square" rtlCol="0">
            <a:spAutoFit/>
          </a:bodyPr>
          <a:lstStyle/>
          <a:p>
            <a:r>
              <a:rPr lang="es-ES" sz="1200" dirty="0"/>
              <a:t>&lt;html&gt;</a:t>
            </a:r>
          </a:p>
          <a:p>
            <a:r>
              <a:rPr lang="es-ES" sz="1200" dirty="0"/>
              <a:t> </a:t>
            </a:r>
            <a:r>
              <a:rPr lang="es-ES" sz="1200" dirty="0" smtClean="0"/>
              <a:t> &lt;</a:t>
            </a:r>
            <a:r>
              <a:rPr lang="es-ES" sz="1200" dirty="0"/>
              <a:t>head&gt;</a:t>
            </a:r>
          </a:p>
          <a:p>
            <a:r>
              <a:rPr lang="es-ES" sz="1200" dirty="0"/>
              <a:t>  </a:t>
            </a:r>
            <a:r>
              <a:rPr lang="es-ES" sz="1200" dirty="0" smtClean="0"/>
              <a:t>  &lt;</a:t>
            </a:r>
            <a:r>
              <a:rPr lang="es-ES" sz="1200" dirty="0"/>
              <a:t>meta charset="UTF-8"&gt;</a:t>
            </a:r>
          </a:p>
          <a:p>
            <a:r>
              <a:rPr lang="es-ES" sz="1200" dirty="0"/>
              <a:t>  </a:t>
            </a:r>
            <a:r>
              <a:rPr lang="es-ES" sz="1200" dirty="0" smtClean="0"/>
              <a:t>  &lt;</a:t>
            </a:r>
            <a:r>
              <a:rPr lang="es-ES" sz="1200" dirty="0"/>
              <a:t>title&gt;Il mio primo sito web&lt;/title&gt;</a:t>
            </a:r>
          </a:p>
          <a:p>
            <a:r>
              <a:rPr lang="es-ES" sz="1200" dirty="0" smtClean="0"/>
              <a:t>  </a:t>
            </a:r>
            <a:r>
              <a:rPr lang="es-ES" sz="1200" dirty="0"/>
              <a:t>&lt;/head&gt;</a:t>
            </a:r>
          </a:p>
          <a:p>
            <a:r>
              <a:rPr lang="es-ES" sz="1200" dirty="0" smtClean="0"/>
              <a:t>  </a:t>
            </a:r>
            <a:r>
              <a:rPr lang="es-ES" sz="1200" dirty="0"/>
              <a:t>&lt;body&gt;</a:t>
            </a:r>
          </a:p>
          <a:p>
            <a:r>
              <a:rPr lang="es-ES" sz="1200" dirty="0"/>
              <a:t> </a:t>
            </a:r>
            <a:r>
              <a:rPr lang="es-ES" sz="1200" dirty="0" smtClean="0"/>
              <a:t>   </a:t>
            </a:r>
            <a:r>
              <a:rPr lang="es-ES" sz="1200" dirty="0"/>
              <a:t>&lt;div id="content"&gt;</a:t>
            </a:r>
          </a:p>
          <a:p>
            <a:r>
              <a:rPr lang="es-ES" sz="1200" dirty="0"/>
              <a:t>  </a:t>
            </a:r>
            <a:r>
              <a:rPr lang="es-ES" sz="1200" dirty="0" smtClean="0"/>
              <a:t>    </a:t>
            </a:r>
            <a:r>
              <a:rPr lang="es-ES" sz="1200" dirty="0"/>
              <a:t>&lt;h1&gt;Il mio primo sito web!!!&lt;/h1&gt; </a:t>
            </a:r>
          </a:p>
          <a:p>
            <a:r>
              <a:rPr lang="es-ES" sz="1200" dirty="0"/>
              <a:t>  </a:t>
            </a:r>
            <a:r>
              <a:rPr lang="es-ES" sz="1200" dirty="0" smtClean="0"/>
              <a:t>    </a:t>
            </a:r>
            <a:r>
              <a:rPr lang="es-ES" sz="1200" dirty="0"/>
              <a:t>&lt;img src="http://www.w3.org/html/logo/downloads/HTML5_Logo_128.png"/&gt;</a:t>
            </a:r>
          </a:p>
          <a:p>
            <a:r>
              <a:rPr lang="es-ES" sz="1200" dirty="0"/>
              <a:t>  </a:t>
            </a:r>
            <a:r>
              <a:rPr lang="es-ES" sz="1200" dirty="0" smtClean="0"/>
              <a:t>    </a:t>
            </a:r>
            <a:r>
              <a:rPr lang="es-ES" sz="1200" dirty="0"/>
              <a:t>&lt;p&gt;Ciao, </a:t>
            </a:r>
            <a:r>
              <a:rPr lang="es-ES" sz="1200" dirty="0" smtClean="0"/>
              <a:t>ecco una pagina </a:t>
            </a:r>
            <a:r>
              <a:rPr lang="es-ES" sz="1200" dirty="0"/>
              <a:t>HTML di esempio.&lt;/p&gt;</a:t>
            </a:r>
          </a:p>
          <a:p>
            <a:r>
              <a:rPr lang="es-ES" sz="1200" dirty="0"/>
              <a:t>  </a:t>
            </a:r>
            <a:r>
              <a:rPr lang="es-ES" sz="1200" dirty="0" smtClean="0"/>
              <a:t>    </a:t>
            </a:r>
            <a:r>
              <a:rPr lang="es-ES" sz="1200" dirty="0"/>
              <a:t>&lt;p&gt;Con Lacerba.io riuscirai in poco tempo a creare siti web!&lt;/p&gt;</a:t>
            </a:r>
          </a:p>
          <a:p>
            <a:r>
              <a:rPr lang="es-ES" sz="1200" dirty="0"/>
              <a:t>  </a:t>
            </a:r>
            <a:r>
              <a:rPr lang="es-ES" sz="1200" dirty="0" smtClean="0"/>
              <a:t>    </a:t>
            </a:r>
            <a:r>
              <a:rPr lang="es-ES" sz="1200" dirty="0"/>
              <a:t>&lt;a href="http://www.lacerba.io"&gt;Visita il nostro sito&lt;/a&gt;</a:t>
            </a:r>
          </a:p>
          <a:p>
            <a:r>
              <a:rPr lang="es-ES" sz="1200" dirty="0"/>
              <a:t> </a:t>
            </a:r>
            <a:r>
              <a:rPr lang="es-ES" sz="1200" dirty="0" smtClean="0"/>
              <a:t>   </a:t>
            </a:r>
            <a:r>
              <a:rPr lang="es-ES" sz="1200" dirty="0"/>
              <a:t>&lt;/div&gt;</a:t>
            </a:r>
          </a:p>
          <a:p>
            <a:r>
              <a:rPr lang="es-ES" sz="1200" dirty="0" smtClean="0"/>
              <a:t>  &lt;/</a:t>
            </a:r>
            <a:r>
              <a:rPr lang="es-ES" sz="1200" dirty="0"/>
              <a:t>body&gt;</a:t>
            </a:r>
          </a:p>
          <a:p>
            <a:r>
              <a:rPr lang="es-ES" sz="1200" dirty="0"/>
              <a:t>&lt;/html&gt;</a:t>
            </a:r>
          </a:p>
        </p:txBody>
      </p:sp>
      <p:sp>
        <p:nvSpPr>
          <p:cNvPr id="9" name="CasellaDiTesto 8"/>
          <p:cNvSpPr txBox="1"/>
          <p:nvPr/>
        </p:nvSpPr>
        <p:spPr>
          <a:xfrm>
            <a:off x="302522" y="715818"/>
            <a:ext cx="1280618" cy="461665"/>
          </a:xfrm>
          <a:prstGeom prst="rect">
            <a:avLst/>
          </a:prstGeom>
          <a:noFill/>
        </p:spPr>
        <p:txBody>
          <a:bodyPr wrap="square" rtlCol="0">
            <a:spAutoFit/>
          </a:bodyPr>
          <a:lstStyle/>
          <a:p>
            <a:r>
              <a:rPr lang="it-IT" sz="2400" b="1" dirty="0" smtClean="0">
                <a:cs typeface="Lao UI" panose="020B0502040204020203" pitchFamily="34" charset="0"/>
              </a:rPr>
              <a:t>file.txt</a:t>
            </a:r>
            <a:endParaRPr lang="it-IT" sz="2400" b="1" dirty="0">
              <a:cs typeface="Lao UI" panose="020B0502040204020203" pitchFamily="34" charset="0"/>
            </a:endParaRPr>
          </a:p>
        </p:txBody>
      </p:sp>
      <p:cxnSp>
        <p:nvCxnSpPr>
          <p:cNvPr id="10" name="Connettore 2 9"/>
          <p:cNvCxnSpPr/>
          <p:nvPr/>
        </p:nvCxnSpPr>
        <p:spPr>
          <a:xfrm>
            <a:off x="1514900" y="967720"/>
            <a:ext cx="1220592" cy="0"/>
          </a:xfrm>
          <a:prstGeom prst="straightConnector1">
            <a:avLst/>
          </a:prstGeom>
          <a:ln w="76200">
            <a:solidFill>
              <a:srgbClr val="79B596"/>
            </a:solidFill>
            <a:tailEnd type="triangle"/>
          </a:ln>
        </p:spPr>
        <p:style>
          <a:lnRef idx="1">
            <a:schemeClr val="accent1"/>
          </a:lnRef>
          <a:fillRef idx="0">
            <a:schemeClr val="accent1"/>
          </a:fillRef>
          <a:effectRef idx="0">
            <a:schemeClr val="accent1"/>
          </a:effectRef>
          <a:fontRef idx="minor">
            <a:schemeClr val="tx1"/>
          </a:fontRef>
        </p:style>
      </p:cxnSp>
      <p:sp>
        <p:nvSpPr>
          <p:cNvPr id="11" name="CasellaDiTesto 10"/>
          <p:cNvSpPr txBox="1"/>
          <p:nvPr/>
        </p:nvSpPr>
        <p:spPr>
          <a:xfrm>
            <a:off x="2803732" y="736887"/>
            <a:ext cx="1984080" cy="461665"/>
          </a:xfrm>
          <a:prstGeom prst="rect">
            <a:avLst/>
          </a:prstGeom>
          <a:noFill/>
        </p:spPr>
        <p:txBody>
          <a:bodyPr wrap="square" rtlCol="0">
            <a:spAutoFit/>
          </a:bodyPr>
          <a:lstStyle/>
          <a:p>
            <a:r>
              <a:rPr lang="it-IT" sz="2400" b="1" dirty="0" smtClean="0">
                <a:cs typeface="Lao UI" panose="020B0502040204020203" pitchFamily="34" charset="0"/>
              </a:rPr>
              <a:t>file.html</a:t>
            </a:r>
            <a:endParaRPr lang="it-IT" sz="2400" b="1" dirty="0">
              <a:cs typeface="Lao UI" panose="020B0502040204020203" pitchFamily="34" charset="0"/>
            </a:endParaRPr>
          </a:p>
        </p:txBody>
      </p:sp>
      <p:sp>
        <p:nvSpPr>
          <p:cNvPr id="16" name="CasellaDiTesto 15"/>
          <p:cNvSpPr txBox="1"/>
          <p:nvPr/>
        </p:nvSpPr>
        <p:spPr>
          <a:xfrm>
            <a:off x="1610434" y="555602"/>
            <a:ext cx="1280618" cy="338554"/>
          </a:xfrm>
          <a:prstGeom prst="rect">
            <a:avLst/>
          </a:prstGeom>
          <a:noFill/>
        </p:spPr>
        <p:txBody>
          <a:bodyPr wrap="square" rtlCol="0">
            <a:spAutoFit/>
          </a:bodyPr>
          <a:lstStyle/>
          <a:p>
            <a:r>
              <a:rPr lang="it-IT" sz="1600" dirty="0" err="1">
                <a:cs typeface="Lao UI" panose="020B0502040204020203" pitchFamily="34" charset="0"/>
              </a:rPr>
              <a:t>s</a:t>
            </a:r>
            <a:r>
              <a:rPr lang="it-IT" sz="1600" dirty="0" err="1" smtClean="0">
                <a:cs typeface="Lao UI" panose="020B0502040204020203" pitchFamily="34" charset="0"/>
              </a:rPr>
              <a:t>ave</a:t>
            </a:r>
            <a:r>
              <a:rPr lang="it-IT" sz="1600" dirty="0" smtClean="0">
                <a:cs typeface="Lao UI" panose="020B0502040204020203" pitchFamily="34" charset="0"/>
              </a:rPr>
              <a:t> </a:t>
            </a:r>
            <a:r>
              <a:rPr lang="it-IT" sz="1600" dirty="0" err="1" smtClean="0">
                <a:cs typeface="Lao UI" panose="020B0502040204020203" pitchFamily="34" charset="0"/>
              </a:rPr>
              <a:t>as</a:t>
            </a:r>
            <a:endParaRPr lang="it-IT" sz="1600" dirty="0">
              <a:cs typeface="Lao UI" panose="020B0502040204020203" pitchFamily="34" charset="0"/>
            </a:endParaRPr>
          </a:p>
        </p:txBody>
      </p:sp>
      <p:sp>
        <p:nvSpPr>
          <p:cNvPr id="17" name="CasellaDiTesto 16"/>
          <p:cNvSpPr txBox="1"/>
          <p:nvPr/>
        </p:nvSpPr>
        <p:spPr>
          <a:xfrm>
            <a:off x="8036468" y="715818"/>
            <a:ext cx="3100105" cy="461665"/>
          </a:xfrm>
          <a:prstGeom prst="rect">
            <a:avLst/>
          </a:prstGeom>
          <a:noFill/>
        </p:spPr>
        <p:txBody>
          <a:bodyPr wrap="square" rtlCol="0">
            <a:spAutoFit/>
          </a:bodyPr>
          <a:lstStyle/>
          <a:p>
            <a:r>
              <a:rPr lang="it-IT" sz="2400" b="1" dirty="0" smtClean="0">
                <a:cs typeface="Lao UI" panose="020B0502040204020203" pitchFamily="34" charset="0"/>
              </a:rPr>
              <a:t>Visualizzazione</a:t>
            </a:r>
            <a:endParaRPr lang="it-IT" sz="2400" b="1" dirty="0">
              <a:cs typeface="Lao UI" panose="020B0502040204020203" pitchFamily="34" charset="0"/>
            </a:endParaRPr>
          </a:p>
        </p:txBody>
      </p:sp>
      <p:pic>
        <p:nvPicPr>
          <p:cNvPr id="7" name="Immagine 6" descr="Il mio primo sito web - Google Chrome"/>
          <p:cNvPicPr>
            <a:picLocks noChangeAspect="1"/>
          </p:cNvPicPr>
          <p:nvPr/>
        </p:nvPicPr>
        <p:blipFill rotWithShape="1">
          <a:blip r:embed="rId3">
            <a:extLst>
              <a:ext uri="{28A0092B-C50C-407E-A947-70E740481C1C}">
                <a14:useLocalDpi xmlns:a14="http://schemas.microsoft.com/office/drawing/2010/main" val="0"/>
              </a:ext>
            </a:extLst>
          </a:blip>
          <a:srcRect l="652" t="1149" r="63721" b="34331"/>
          <a:stretch/>
        </p:blipFill>
        <p:spPr>
          <a:xfrm>
            <a:off x="7408671" y="1379836"/>
            <a:ext cx="3632368" cy="3541299"/>
          </a:xfrm>
          <a:prstGeom prst="rect">
            <a:avLst/>
          </a:prstGeom>
          <a:noFill/>
          <a:ln w="38100">
            <a:solidFill>
              <a:srgbClr val="002060"/>
            </a:solidFill>
          </a:ln>
        </p:spPr>
      </p:pic>
      <p:pic>
        <p:nvPicPr>
          <p:cNvPr id="15" name="Immagin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45916" y="2609949"/>
            <a:ext cx="933500" cy="745625"/>
          </a:xfrm>
          <a:prstGeom prst="rect">
            <a:avLst/>
          </a:prstGeom>
          <a:ln>
            <a:noFill/>
          </a:ln>
        </p:spPr>
      </p:pic>
      <p:sp>
        <p:nvSpPr>
          <p:cNvPr id="19" name="CasellaDiTesto 18"/>
          <p:cNvSpPr txBox="1"/>
          <p:nvPr/>
        </p:nvSpPr>
        <p:spPr>
          <a:xfrm>
            <a:off x="3486059" y="4744780"/>
            <a:ext cx="792000" cy="360000"/>
          </a:xfrm>
          <a:prstGeom prst="rect">
            <a:avLst/>
          </a:prstGeom>
          <a:solidFill>
            <a:srgbClr val="C9E1D4"/>
          </a:solidFill>
          <a:ln w="38100">
            <a:solidFill>
              <a:srgbClr val="79B596"/>
            </a:solidFill>
          </a:ln>
          <a:effectLst/>
        </p:spPr>
        <p:txBody>
          <a:bodyPr wrap="square" rtlCol="0">
            <a:spAutoFit/>
          </a:bodyPr>
          <a:lstStyle/>
          <a:p>
            <a:pPr algn="ctr"/>
            <a:r>
              <a:rPr lang="it-IT" b="1" dirty="0" smtClean="0">
                <a:cs typeface="Lao UI" panose="020B0502040204020203" pitchFamily="34" charset="0"/>
              </a:rPr>
              <a:t>HTML</a:t>
            </a:r>
            <a:endParaRPr lang="it-IT" b="1" dirty="0">
              <a:cs typeface="Lao UI" panose="020B0502040204020203" pitchFamily="34" charset="0"/>
            </a:endParaRPr>
          </a:p>
        </p:txBody>
      </p:sp>
      <p:pic>
        <p:nvPicPr>
          <p:cNvPr id="20" name="Immagin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50260" y="4697003"/>
            <a:ext cx="581558" cy="464514"/>
          </a:xfrm>
          <a:prstGeom prst="rect">
            <a:avLst/>
          </a:prstGeom>
        </p:spPr>
      </p:pic>
    </p:spTree>
    <p:extLst>
      <p:ext uri="{BB962C8B-B14F-4D97-AF65-F5344CB8AC3E}">
        <p14:creationId xmlns:p14="http://schemas.microsoft.com/office/powerpoint/2010/main" val="48176872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p:bldP spid="11" grpId="0"/>
      <p:bldP spid="16" grpId="0"/>
      <p:bldP spid="17" grpId="0"/>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5400" b="1" dirty="0" smtClean="0"/>
              <a:t>CSS</a:t>
            </a:r>
            <a:endParaRPr lang="it-IT" b="1" dirty="0"/>
          </a:p>
        </p:txBody>
      </p:sp>
    </p:spTree>
    <p:extLst>
      <p:ext uri="{BB962C8B-B14F-4D97-AF65-F5344CB8AC3E}">
        <p14:creationId xmlns:p14="http://schemas.microsoft.com/office/powerpoint/2010/main" val="2833381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l mio primo sito web - Google Chrome"/>
          <p:cNvPicPr>
            <a:picLocks noChangeAspect="1"/>
          </p:cNvPicPr>
          <p:nvPr/>
        </p:nvPicPr>
        <p:blipFill rotWithShape="1">
          <a:blip r:embed="rId3">
            <a:extLst>
              <a:ext uri="{28A0092B-C50C-407E-A947-70E740481C1C}">
                <a14:useLocalDpi xmlns:a14="http://schemas.microsoft.com/office/drawing/2010/main" val="0"/>
              </a:ext>
            </a:extLst>
          </a:blip>
          <a:srcRect l="652" t="1149" r="63721" b="34331"/>
          <a:stretch/>
        </p:blipFill>
        <p:spPr>
          <a:xfrm>
            <a:off x="4395045" y="981481"/>
            <a:ext cx="4028919" cy="3927908"/>
          </a:xfrm>
          <a:prstGeom prst="rect">
            <a:avLst/>
          </a:prstGeom>
          <a:noFill/>
          <a:ln w="38100">
            <a:solidFill>
              <a:srgbClr val="002060"/>
            </a:solidFill>
          </a:ln>
        </p:spPr>
      </p:pic>
      <p:pic>
        <p:nvPicPr>
          <p:cNvPr id="3" name="Immagin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69695" y="4634544"/>
            <a:ext cx="645048" cy="515226"/>
          </a:xfrm>
          <a:prstGeom prst="rect">
            <a:avLst/>
          </a:prstGeom>
        </p:spPr>
      </p:pic>
      <p:cxnSp>
        <p:nvCxnSpPr>
          <p:cNvPr id="4" name="Connettore 2 3"/>
          <p:cNvCxnSpPr/>
          <p:nvPr/>
        </p:nvCxnSpPr>
        <p:spPr>
          <a:xfrm>
            <a:off x="3011215" y="1907161"/>
            <a:ext cx="1206936" cy="0"/>
          </a:xfrm>
          <a:prstGeom prst="straightConnector1">
            <a:avLst/>
          </a:prstGeom>
          <a:ln w="76200">
            <a:solidFill>
              <a:srgbClr val="79B596"/>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nettore 2 5"/>
          <p:cNvCxnSpPr/>
          <p:nvPr/>
        </p:nvCxnSpPr>
        <p:spPr>
          <a:xfrm>
            <a:off x="3001549" y="4030250"/>
            <a:ext cx="1206936" cy="0"/>
          </a:xfrm>
          <a:prstGeom prst="straightConnector1">
            <a:avLst/>
          </a:prstGeom>
          <a:ln w="76200">
            <a:solidFill>
              <a:srgbClr val="79B596"/>
            </a:solidFill>
            <a:tailEnd type="triangle"/>
          </a:ln>
        </p:spPr>
        <p:style>
          <a:lnRef idx="1">
            <a:schemeClr val="accent1"/>
          </a:lnRef>
          <a:fillRef idx="0">
            <a:schemeClr val="accent1"/>
          </a:fillRef>
          <a:effectRef idx="0">
            <a:schemeClr val="accent1"/>
          </a:effectRef>
          <a:fontRef idx="minor">
            <a:schemeClr val="tx1"/>
          </a:fontRef>
        </p:style>
      </p:cxnSp>
      <p:sp>
        <p:nvSpPr>
          <p:cNvPr id="7" name="CasellaDiTesto 6"/>
          <p:cNvSpPr txBox="1"/>
          <p:nvPr/>
        </p:nvSpPr>
        <p:spPr>
          <a:xfrm>
            <a:off x="1892692" y="1676328"/>
            <a:ext cx="1118523" cy="461665"/>
          </a:xfrm>
          <a:prstGeom prst="rect">
            <a:avLst/>
          </a:prstGeom>
          <a:noFill/>
        </p:spPr>
        <p:txBody>
          <a:bodyPr wrap="square" rtlCol="0">
            <a:spAutoFit/>
          </a:bodyPr>
          <a:lstStyle/>
          <a:p>
            <a:r>
              <a:rPr lang="it-IT" sz="2400" b="1" dirty="0" smtClean="0">
                <a:cs typeface="Lao UI" panose="020B0502040204020203" pitchFamily="34" charset="0"/>
              </a:rPr>
              <a:t>TESTI</a:t>
            </a:r>
            <a:endParaRPr lang="it-IT" sz="2400" b="1" dirty="0">
              <a:cs typeface="Lao UI" panose="020B0502040204020203" pitchFamily="34" charset="0"/>
            </a:endParaRPr>
          </a:p>
        </p:txBody>
      </p:sp>
      <p:sp>
        <p:nvSpPr>
          <p:cNvPr id="8" name="CasellaDiTesto 7"/>
          <p:cNvSpPr txBox="1"/>
          <p:nvPr/>
        </p:nvSpPr>
        <p:spPr>
          <a:xfrm>
            <a:off x="1952238" y="3799417"/>
            <a:ext cx="1128141" cy="461665"/>
          </a:xfrm>
          <a:prstGeom prst="rect">
            <a:avLst/>
          </a:prstGeom>
          <a:noFill/>
        </p:spPr>
        <p:txBody>
          <a:bodyPr wrap="square" rtlCol="0">
            <a:spAutoFit/>
          </a:bodyPr>
          <a:lstStyle/>
          <a:p>
            <a:r>
              <a:rPr lang="it-IT" sz="2400" b="1" dirty="0" smtClean="0">
                <a:cs typeface="Lao UI" panose="020B0502040204020203" pitchFamily="34" charset="0"/>
              </a:rPr>
              <a:t>LINK</a:t>
            </a:r>
            <a:endParaRPr lang="it-IT" sz="2400" b="1" dirty="0">
              <a:cs typeface="Lao UI" panose="020B0502040204020203" pitchFamily="34" charset="0"/>
            </a:endParaRPr>
          </a:p>
        </p:txBody>
      </p:sp>
      <p:cxnSp>
        <p:nvCxnSpPr>
          <p:cNvPr id="9" name="Connettore 2 8"/>
          <p:cNvCxnSpPr/>
          <p:nvPr/>
        </p:nvCxnSpPr>
        <p:spPr>
          <a:xfrm>
            <a:off x="3011215" y="2779895"/>
            <a:ext cx="1206936" cy="0"/>
          </a:xfrm>
          <a:prstGeom prst="straightConnector1">
            <a:avLst/>
          </a:prstGeom>
          <a:ln w="76200">
            <a:solidFill>
              <a:srgbClr val="79B596"/>
            </a:solidFill>
            <a:tailEnd type="triangle"/>
          </a:ln>
        </p:spPr>
        <p:style>
          <a:lnRef idx="1">
            <a:schemeClr val="accent1"/>
          </a:lnRef>
          <a:fillRef idx="0">
            <a:schemeClr val="accent1"/>
          </a:fillRef>
          <a:effectRef idx="0">
            <a:schemeClr val="accent1"/>
          </a:effectRef>
          <a:fontRef idx="minor">
            <a:schemeClr val="tx1"/>
          </a:fontRef>
        </p:style>
      </p:cxnSp>
      <p:sp>
        <p:nvSpPr>
          <p:cNvPr id="10" name="CasellaDiTesto 9"/>
          <p:cNvSpPr txBox="1"/>
          <p:nvPr/>
        </p:nvSpPr>
        <p:spPr>
          <a:xfrm>
            <a:off x="1331280" y="2549062"/>
            <a:ext cx="1591488" cy="461665"/>
          </a:xfrm>
          <a:prstGeom prst="rect">
            <a:avLst/>
          </a:prstGeom>
          <a:noFill/>
        </p:spPr>
        <p:txBody>
          <a:bodyPr wrap="square" rtlCol="0">
            <a:spAutoFit/>
          </a:bodyPr>
          <a:lstStyle/>
          <a:p>
            <a:r>
              <a:rPr lang="it-IT" sz="2400" b="1" dirty="0" smtClean="0">
                <a:cs typeface="Lao UI" panose="020B0502040204020203" pitchFamily="34" charset="0"/>
              </a:rPr>
              <a:t>IMMAGINI</a:t>
            </a:r>
            <a:endParaRPr lang="it-IT" sz="2400" b="1" dirty="0">
              <a:cs typeface="Lao UI" panose="020B0502040204020203" pitchFamily="34" charset="0"/>
            </a:endParaRPr>
          </a:p>
        </p:txBody>
      </p:sp>
    </p:spTree>
    <p:extLst>
      <p:ext uri="{BB962C8B-B14F-4D97-AF65-F5344CB8AC3E}">
        <p14:creationId xmlns:p14="http://schemas.microsoft.com/office/powerpoint/2010/main" val="405549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Connettore 1 22"/>
          <p:cNvCxnSpPr/>
          <p:nvPr/>
        </p:nvCxnSpPr>
        <p:spPr>
          <a:xfrm flipV="1">
            <a:off x="201767" y="639823"/>
            <a:ext cx="11772519" cy="1"/>
          </a:xfrm>
          <a:prstGeom prst="line">
            <a:avLst/>
          </a:prstGeom>
          <a:ln w="38100">
            <a:solidFill>
              <a:srgbClr val="79B596"/>
            </a:solidFill>
          </a:ln>
        </p:spPr>
        <p:style>
          <a:lnRef idx="1">
            <a:schemeClr val="accent1"/>
          </a:lnRef>
          <a:fillRef idx="0">
            <a:schemeClr val="accent1"/>
          </a:fillRef>
          <a:effectRef idx="0">
            <a:schemeClr val="accent1"/>
          </a:effectRef>
          <a:fontRef idx="minor">
            <a:schemeClr val="tx1"/>
          </a:fontRef>
        </p:style>
      </p:cxnSp>
      <p:sp>
        <p:nvSpPr>
          <p:cNvPr id="2" name="Segnaposto numero diapositiva 1"/>
          <p:cNvSpPr>
            <a:spLocks noGrp="1"/>
          </p:cNvSpPr>
          <p:nvPr>
            <p:ph type="sldNum" sz="quarter" idx="4294967295"/>
          </p:nvPr>
        </p:nvSpPr>
        <p:spPr>
          <a:xfrm>
            <a:off x="9448800" y="6356350"/>
            <a:ext cx="2743200" cy="365125"/>
          </a:xfrm>
        </p:spPr>
        <p:txBody>
          <a:bodyPr/>
          <a:lstStyle/>
          <a:p>
            <a:r>
              <a:rPr lang="it-IT" smtClean="0"/>
              <a:t>1</a:t>
            </a:r>
            <a:endParaRPr lang="it-IT" dirty="0"/>
          </a:p>
        </p:txBody>
      </p:sp>
      <p:sp>
        <p:nvSpPr>
          <p:cNvPr id="12" name="CasellaDiTesto 11"/>
          <p:cNvSpPr txBox="1"/>
          <p:nvPr/>
        </p:nvSpPr>
        <p:spPr>
          <a:xfrm>
            <a:off x="121411" y="750904"/>
            <a:ext cx="6155539" cy="584775"/>
          </a:xfrm>
          <a:prstGeom prst="rect">
            <a:avLst/>
          </a:prstGeom>
          <a:noFill/>
        </p:spPr>
        <p:txBody>
          <a:bodyPr wrap="square" rtlCol="0">
            <a:spAutoFit/>
          </a:bodyPr>
          <a:lstStyle/>
          <a:p>
            <a:r>
              <a:rPr lang="it-IT" sz="3200" b="1" dirty="0" err="1" smtClean="0">
                <a:solidFill>
                  <a:srgbClr val="002060"/>
                </a:solidFill>
                <a:cs typeface="Lao UI" panose="020B0502040204020203" pitchFamily="34" charset="0"/>
              </a:rPr>
              <a:t>C</a:t>
            </a:r>
            <a:r>
              <a:rPr lang="it-IT" sz="3200" dirty="0" err="1" smtClean="0">
                <a:cs typeface="Lao UI" panose="020B0502040204020203" pitchFamily="34" charset="0"/>
              </a:rPr>
              <a:t>ascading</a:t>
            </a:r>
            <a:r>
              <a:rPr lang="it-IT" sz="3200" dirty="0" smtClean="0">
                <a:cs typeface="Lao UI" panose="020B0502040204020203" pitchFamily="34" charset="0"/>
              </a:rPr>
              <a:t> </a:t>
            </a:r>
            <a:r>
              <a:rPr lang="it-IT" sz="3200" b="1" dirty="0" smtClean="0">
                <a:solidFill>
                  <a:srgbClr val="002060"/>
                </a:solidFill>
                <a:cs typeface="Lao UI" panose="020B0502040204020203" pitchFamily="34" charset="0"/>
              </a:rPr>
              <a:t>S</a:t>
            </a:r>
            <a:r>
              <a:rPr lang="it-IT" sz="3200" dirty="0" smtClean="0">
                <a:cs typeface="Lao UI" panose="020B0502040204020203" pitchFamily="34" charset="0"/>
              </a:rPr>
              <a:t>tyle</a:t>
            </a:r>
            <a:r>
              <a:rPr lang="it-IT" sz="3200" b="1" dirty="0" smtClean="0">
                <a:cs typeface="Lao UI" panose="020B0502040204020203" pitchFamily="34" charset="0"/>
              </a:rPr>
              <a:t> </a:t>
            </a:r>
            <a:r>
              <a:rPr lang="it-IT" sz="3200" b="1" dirty="0" err="1" smtClean="0">
                <a:solidFill>
                  <a:srgbClr val="002060"/>
                </a:solidFill>
                <a:cs typeface="Lao UI" panose="020B0502040204020203" pitchFamily="34" charset="0"/>
              </a:rPr>
              <a:t>S</a:t>
            </a:r>
            <a:r>
              <a:rPr lang="it-IT" sz="3200" dirty="0" err="1" smtClean="0">
                <a:cs typeface="Lao UI" panose="020B0502040204020203" pitchFamily="34" charset="0"/>
              </a:rPr>
              <a:t>heets</a:t>
            </a:r>
            <a:endParaRPr lang="it-IT" sz="2000" b="1" dirty="0">
              <a:cs typeface="Lao UI" panose="020B0502040204020203" pitchFamily="34" charset="0"/>
            </a:endParaRPr>
          </a:p>
        </p:txBody>
      </p:sp>
      <p:sp>
        <p:nvSpPr>
          <p:cNvPr id="13" name="CasellaDiTesto 12"/>
          <p:cNvSpPr txBox="1"/>
          <p:nvPr/>
        </p:nvSpPr>
        <p:spPr>
          <a:xfrm>
            <a:off x="2417103" y="2480884"/>
            <a:ext cx="5181600" cy="461665"/>
          </a:xfrm>
          <a:prstGeom prst="rect">
            <a:avLst/>
          </a:prstGeom>
          <a:noFill/>
        </p:spPr>
        <p:txBody>
          <a:bodyPr wrap="square" rtlCol="0">
            <a:spAutoFit/>
          </a:bodyPr>
          <a:lstStyle/>
          <a:p>
            <a:r>
              <a:rPr lang="it-IT" sz="2400" b="1" dirty="0" smtClean="0">
                <a:cs typeface="Lao UI" panose="020B0502040204020203" pitchFamily="34" charset="0"/>
              </a:rPr>
              <a:t>DESIGN DELLA PAGINA WEB</a:t>
            </a:r>
            <a:endParaRPr lang="it-IT" sz="2400" b="1" dirty="0">
              <a:cs typeface="Lao UI" panose="020B0502040204020203" pitchFamily="34" charset="0"/>
            </a:endParaRPr>
          </a:p>
        </p:txBody>
      </p:sp>
      <p:sp>
        <p:nvSpPr>
          <p:cNvPr id="14" name="CasellaDiTesto 13"/>
          <p:cNvSpPr txBox="1"/>
          <p:nvPr/>
        </p:nvSpPr>
        <p:spPr>
          <a:xfrm>
            <a:off x="6941075" y="2480884"/>
            <a:ext cx="3464166" cy="1938992"/>
          </a:xfrm>
          <a:prstGeom prst="rect">
            <a:avLst/>
          </a:prstGeom>
          <a:noFill/>
        </p:spPr>
        <p:txBody>
          <a:bodyPr wrap="square" rtlCol="0">
            <a:spAutoFit/>
          </a:bodyPr>
          <a:lstStyle/>
          <a:p>
            <a:r>
              <a:rPr lang="it-IT" sz="2400" b="1" dirty="0" smtClean="0">
                <a:cs typeface="Lao UI" panose="020B0502040204020203" pitchFamily="34" charset="0"/>
              </a:rPr>
              <a:t>Colore sfondo</a:t>
            </a:r>
          </a:p>
          <a:p>
            <a:r>
              <a:rPr lang="it-IT" sz="2400" b="1" dirty="0" smtClean="0">
                <a:cs typeface="Lao UI" panose="020B0502040204020203" pitchFamily="34" charset="0"/>
              </a:rPr>
              <a:t>Posizione elementi</a:t>
            </a:r>
          </a:p>
          <a:p>
            <a:r>
              <a:rPr lang="it-IT" sz="2400" b="1" dirty="0" smtClean="0">
                <a:cs typeface="Lao UI" panose="020B0502040204020203" pitchFamily="34" charset="0"/>
              </a:rPr>
              <a:t>Carattere testo</a:t>
            </a:r>
          </a:p>
          <a:p>
            <a:r>
              <a:rPr lang="it-IT" sz="2400" b="1" dirty="0" smtClean="0">
                <a:cs typeface="Lao UI" panose="020B0502040204020203" pitchFamily="34" charset="0"/>
              </a:rPr>
              <a:t>Dimensione elementi</a:t>
            </a:r>
          </a:p>
          <a:p>
            <a:r>
              <a:rPr lang="it-IT" sz="2400" b="1" dirty="0" smtClean="0">
                <a:cs typeface="Lao UI" panose="020B0502040204020203" pitchFamily="34" charset="0"/>
              </a:rPr>
              <a:t>……</a:t>
            </a:r>
            <a:endParaRPr lang="it-IT" sz="2400" b="1" dirty="0">
              <a:cs typeface="Lao UI" panose="020B0502040204020203" pitchFamily="34" charset="0"/>
            </a:endParaRPr>
          </a:p>
        </p:txBody>
      </p:sp>
      <p:sp>
        <p:nvSpPr>
          <p:cNvPr id="22" name="CasellaDiTesto 21"/>
          <p:cNvSpPr txBox="1"/>
          <p:nvPr/>
        </p:nvSpPr>
        <p:spPr>
          <a:xfrm>
            <a:off x="142002" y="176619"/>
            <a:ext cx="5695585" cy="461665"/>
          </a:xfrm>
          <a:prstGeom prst="rect">
            <a:avLst/>
          </a:prstGeom>
          <a:noFill/>
        </p:spPr>
        <p:txBody>
          <a:bodyPr wrap="square" rtlCol="0">
            <a:spAutoFit/>
          </a:bodyPr>
          <a:lstStyle/>
          <a:p>
            <a:r>
              <a:rPr lang="it-IT" sz="2400" b="1" dirty="0" smtClean="0">
                <a:latin typeface="Corbel" panose="020B0503020204020204" pitchFamily="34" charset="0"/>
                <a:cs typeface="Lao UI" panose="020B0502040204020203" pitchFamily="34" charset="0"/>
              </a:rPr>
              <a:t>CSS</a:t>
            </a:r>
            <a:endParaRPr lang="it-IT" sz="2400" b="1" dirty="0">
              <a:latin typeface="Corbel" panose="020B0503020204020204" pitchFamily="34" charset="0"/>
              <a:cs typeface="Lao UI" panose="020B0502040204020203" pitchFamily="34" charset="0"/>
            </a:endParaRPr>
          </a:p>
        </p:txBody>
      </p:sp>
    </p:spTree>
    <p:extLst>
      <p:ext uri="{BB962C8B-B14F-4D97-AF65-F5344CB8AC3E}">
        <p14:creationId xmlns:p14="http://schemas.microsoft.com/office/powerpoint/2010/main" val="425368210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p:cNvSpPr txBox="1"/>
          <p:nvPr/>
        </p:nvSpPr>
        <p:spPr>
          <a:xfrm>
            <a:off x="524075" y="929829"/>
            <a:ext cx="3428314" cy="2862322"/>
          </a:xfrm>
          <a:prstGeom prst="rect">
            <a:avLst/>
          </a:prstGeom>
          <a:solidFill>
            <a:schemeClr val="bg1"/>
          </a:solidFill>
          <a:ln w="38100">
            <a:solidFill>
              <a:srgbClr val="002060"/>
            </a:solidFill>
          </a:ln>
        </p:spPr>
        <p:txBody>
          <a:bodyPr wrap="square" rtlCol="0">
            <a:spAutoFit/>
          </a:bodyPr>
          <a:lstStyle/>
          <a:p>
            <a:r>
              <a:rPr lang="es-ES" sz="1000" dirty="0"/>
              <a:t>&lt;html&gt;</a:t>
            </a:r>
          </a:p>
          <a:p>
            <a:r>
              <a:rPr lang="es-ES" sz="1000" dirty="0"/>
              <a:t>&lt;head&gt;</a:t>
            </a:r>
          </a:p>
          <a:p>
            <a:r>
              <a:rPr lang="es-ES" sz="1000" dirty="0"/>
              <a:t>  &lt;meta charset="UTF-8</a:t>
            </a:r>
            <a:r>
              <a:rPr lang="es-ES" sz="1000" dirty="0" smtClean="0"/>
              <a:t>"&gt;</a:t>
            </a:r>
          </a:p>
          <a:p>
            <a:r>
              <a:rPr lang="es-ES" sz="1000" dirty="0" smtClean="0"/>
              <a:t> &lt;title&gt;Il mio primo sito web&lt;/</a:t>
            </a:r>
            <a:r>
              <a:rPr lang="es-ES" sz="1000" dirty="0"/>
              <a:t>title&gt;</a:t>
            </a:r>
          </a:p>
          <a:p>
            <a:r>
              <a:rPr lang="es-ES" sz="1000" dirty="0"/>
              <a:t>&lt;/head&gt;</a:t>
            </a:r>
          </a:p>
          <a:p>
            <a:r>
              <a:rPr lang="es-ES" sz="1000" dirty="0"/>
              <a:t> &lt;body&gt;</a:t>
            </a:r>
          </a:p>
          <a:p>
            <a:r>
              <a:rPr lang="es-ES" sz="1000" dirty="0"/>
              <a:t>    &lt;div id="content"&gt;</a:t>
            </a:r>
          </a:p>
          <a:p>
            <a:r>
              <a:rPr lang="es-ES" sz="1000" dirty="0"/>
              <a:t>      &lt;h1&gt;Il mio primo sito web!!!&lt;/h1&gt; </a:t>
            </a:r>
          </a:p>
          <a:p>
            <a:r>
              <a:rPr lang="es-ES" sz="1000" dirty="0"/>
              <a:t>      &lt;img src="http://www.w3.org/html/logo/downloads/HTML5_Logo_128.png"/&gt;</a:t>
            </a:r>
          </a:p>
          <a:p>
            <a:r>
              <a:rPr lang="es-ES" sz="1000" dirty="0"/>
              <a:t>      &lt;p&gt;Ciao, questa é una pagina HTML di esempio.&lt;/p&gt;</a:t>
            </a:r>
          </a:p>
          <a:p>
            <a:r>
              <a:rPr lang="es-ES" sz="1000" dirty="0"/>
              <a:t>      &lt;p&gt;Con Lacerba.io riuscirai in poco tempo a creare siti web!&lt;/p&gt;</a:t>
            </a:r>
          </a:p>
          <a:p>
            <a:r>
              <a:rPr lang="es-ES" sz="1000" dirty="0"/>
              <a:t>      &lt;a href="http://www.lacerba.io"&gt;Visita il nostro sito&lt;/a&gt;</a:t>
            </a:r>
          </a:p>
          <a:p>
            <a:r>
              <a:rPr lang="es-ES" sz="1000" dirty="0"/>
              <a:t>    &lt;/div&gt;</a:t>
            </a:r>
          </a:p>
          <a:p>
            <a:r>
              <a:rPr lang="es-ES" sz="1000" dirty="0"/>
              <a:t>  &lt;/body&gt;</a:t>
            </a:r>
          </a:p>
          <a:p>
            <a:r>
              <a:rPr lang="es-ES" sz="1000" dirty="0"/>
              <a:t>&lt;/html&gt;</a:t>
            </a:r>
            <a:endParaRPr lang="it-IT" sz="1000" dirty="0"/>
          </a:p>
        </p:txBody>
      </p:sp>
      <p:sp>
        <p:nvSpPr>
          <p:cNvPr id="9" name="CasellaDiTesto 8"/>
          <p:cNvSpPr txBox="1"/>
          <p:nvPr/>
        </p:nvSpPr>
        <p:spPr>
          <a:xfrm>
            <a:off x="425354" y="360978"/>
            <a:ext cx="1403448" cy="461665"/>
          </a:xfrm>
          <a:prstGeom prst="rect">
            <a:avLst/>
          </a:prstGeom>
          <a:noFill/>
        </p:spPr>
        <p:txBody>
          <a:bodyPr wrap="square" rtlCol="0">
            <a:spAutoFit/>
          </a:bodyPr>
          <a:lstStyle/>
          <a:p>
            <a:r>
              <a:rPr lang="it-IT" sz="2400" b="1" dirty="0" smtClean="0">
                <a:cs typeface="Lao UI" panose="020B0502040204020203" pitchFamily="34" charset="0"/>
              </a:rPr>
              <a:t>file.txt</a:t>
            </a:r>
            <a:endParaRPr lang="it-IT" sz="2400" b="1" dirty="0">
              <a:cs typeface="Lao UI" panose="020B0502040204020203" pitchFamily="34" charset="0"/>
            </a:endParaRPr>
          </a:p>
        </p:txBody>
      </p:sp>
      <p:sp>
        <p:nvSpPr>
          <p:cNvPr id="2" name="Segnaposto numero diapositiva 1"/>
          <p:cNvSpPr>
            <a:spLocks noGrp="1"/>
          </p:cNvSpPr>
          <p:nvPr>
            <p:ph type="sldNum" sz="quarter" idx="4294967295"/>
          </p:nvPr>
        </p:nvSpPr>
        <p:spPr>
          <a:xfrm>
            <a:off x="9448800" y="6356350"/>
            <a:ext cx="2743200" cy="365125"/>
          </a:xfrm>
        </p:spPr>
        <p:txBody>
          <a:bodyPr/>
          <a:lstStyle/>
          <a:p>
            <a:r>
              <a:rPr lang="it-IT" smtClean="0"/>
              <a:t>1</a:t>
            </a:r>
            <a:endParaRPr lang="it-IT" dirty="0"/>
          </a:p>
        </p:txBody>
      </p:sp>
    </p:spTree>
    <p:extLst>
      <p:ext uri="{BB962C8B-B14F-4D97-AF65-F5344CB8AC3E}">
        <p14:creationId xmlns:p14="http://schemas.microsoft.com/office/powerpoint/2010/main" val="240845486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l mio primo sito web - Google Chrome"/>
          <p:cNvPicPr>
            <a:picLocks noChangeAspect="1"/>
          </p:cNvPicPr>
          <p:nvPr/>
        </p:nvPicPr>
        <p:blipFill rotWithShape="1">
          <a:blip r:embed="rId3">
            <a:extLst>
              <a:ext uri="{28A0092B-C50C-407E-A947-70E740481C1C}">
                <a14:useLocalDpi xmlns:a14="http://schemas.microsoft.com/office/drawing/2010/main" val="0"/>
              </a:ext>
            </a:extLst>
          </a:blip>
          <a:srcRect l="558" t="1359" r="52312" b="31120"/>
          <a:stretch/>
        </p:blipFill>
        <p:spPr>
          <a:xfrm>
            <a:off x="6347791" y="1007164"/>
            <a:ext cx="4982818" cy="3843131"/>
          </a:xfrm>
          <a:prstGeom prst="rect">
            <a:avLst/>
          </a:prstGeom>
          <a:ln w="38100">
            <a:solidFill>
              <a:srgbClr val="002060"/>
            </a:solidFill>
          </a:ln>
        </p:spPr>
      </p:pic>
      <p:sp>
        <p:nvSpPr>
          <p:cNvPr id="23" name="CasellaDiTesto 22"/>
          <p:cNvSpPr txBox="1"/>
          <p:nvPr/>
        </p:nvSpPr>
        <p:spPr>
          <a:xfrm>
            <a:off x="7708922" y="395597"/>
            <a:ext cx="3985726" cy="461665"/>
          </a:xfrm>
          <a:prstGeom prst="rect">
            <a:avLst/>
          </a:prstGeom>
          <a:noFill/>
          <a:ln>
            <a:noFill/>
          </a:ln>
        </p:spPr>
        <p:txBody>
          <a:bodyPr wrap="square" rtlCol="0">
            <a:spAutoFit/>
          </a:bodyPr>
          <a:lstStyle/>
          <a:p>
            <a:r>
              <a:rPr lang="it-IT" sz="2400" b="1" dirty="0" smtClean="0">
                <a:cs typeface="Lao UI" panose="020B0502040204020203" pitchFamily="34" charset="0"/>
              </a:rPr>
              <a:t>HTML + CSS</a:t>
            </a:r>
            <a:endParaRPr lang="it-IT" sz="2400" b="1" dirty="0">
              <a:cs typeface="Lao UI" panose="020B0502040204020203" pitchFamily="34" charset="0"/>
            </a:endParaRPr>
          </a:p>
        </p:txBody>
      </p:sp>
      <p:cxnSp>
        <p:nvCxnSpPr>
          <p:cNvPr id="6" name="Connettore 2 5"/>
          <p:cNvCxnSpPr/>
          <p:nvPr/>
        </p:nvCxnSpPr>
        <p:spPr>
          <a:xfrm>
            <a:off x="4220975" y="2644122"/>
            <a:ext cx="482429" cy="0"/>
          </a:xfrm>
          <a:prstGeom prst="straightConnector1">
            <a:avLst/>
          </a:prstGeom>
          <a:ln w="76200">
            <a:solidFill>
              <a:srgbClr val="79B596"/>
            </a:solidFill>
            <a:tailEnd type="triangle"/>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524075" y="929829"/>
            <a:ext cx="3428314" cy="5170646"/>
          </a:xfrm>
          <a:prstGeom prst="rect">
            <a:avLst/>
          </a:prstGeom>
          <a:solidFill>
            <a:schemeClr val="bg1"/>
          </a:solidFill>
          <a:ln w="38100">
            <a:solidFill>
              <a:srgbClr val="002060"/>
            </a:solidFill>
          </a:ln>
        </p:spPr>
        <p:txBody>
          <a:bodyPr wrap="square" rtlCol="0">
            <a:spAutoFit/>
          </a:bodyPr>
          <a:lstStyle/>
          <a:p>
            <a:r>
              <a:rPr lang="es-ES" sz="1000" dirty="0"/>
              <a:t>&lt;html&gt;</a:t>
            </a:r>
          </a:p>
          <a:p>
            <a:r>
              <a:rPr lang="es-ES" sz="1000" dirty="0"/>
              <a:t>&lt;head&gt;</a:t>
            </a:r>
          </a:p>
          <a:p>
            <a:r>
              <a:rPr lang="es-ES" sz="1000" dirty="0"/>
              <a:t>  &lt;meta charset="UTF-8</a:t>
            </a:r>
            <a:r>
              <a:rPr lang="es-ES" sz="1000" dirty="0" smtClean="0"/>
              <a:t>"&gt;</a:t>
            </a:r>
            <a:endParaRPr lang="es-ES" sz="1000" dirty="0" smtClean="0">
              <a:solidFill>
                <a:srgbClr val="002060"/>
              </a:solidFill>
            </a:endParaRPr>
          </a:p>
          <a:p>
            <a:r>
              <a:rPr lang="es-ES" sz="1000" dirty="0">
                <a:solidFill>
                  <a:srgbClr val="002060"/>
                </a:solidFill>
              </a:rPr>
              <a:t>&lt;style&gt; </a:t>
            </a:r>
          </a:p>
          <a:p>
            <a:r>
              <a:rPr lang="es-ES" sz="1000" dirty="0">
                <a:solidFill>
                  <a:srgbClr val="002060"/>
                </a:solidFill>
              </a:rPr>
              <a:t>    </a:t>
            </a:r>
            <a:r>
              <a:rPr lang="es-ES" sz="1000" dirty="0" smtClean="0">
                <a:solidFill>
                  <a:srgbClr val="002060"/>
                </a:solidFill>
              </a:rPr>
              <a:t>#content </a:t>
            </a:r>
            <a:r>
              <a:rPr lang="es-ES" sz="1000" dirty="0">
                <a:solidFill>
                  <a:srgbClr val="002060"/>
                </a:solidFill>
              </a:rPr>
              <a:t>{</a:t>
            </a:r>
          </a:p>
          <a:p>
            <a:r>
              <a:rPr lang="es-ES" sz="1000" dirty="0">
                <a:solidFill>
                  <a:srgbClr val="002060"/>
                </a:solidFill>
              </a:rPr>
              <a:t>      margin-top: 2%;</a:t>
            </a:r>
          </a:p>
          <a:p>
            <a:r>
              <a:rPr lang="es-ES" sz="1000" dirty="0">
                <a:solidFill>
                  <a:srgbClr val="002060"/>
                </a:solidFill>
              </a:rPr>
              <a:t>      margin-left: </a:t>
            </a:r>
            <a:r>
              <a:rPr lang="es-ES" sz="1000" dirty="0" smtClean="0">
                <a:solidFill>
                  <a:srgbClr val="002060"/>
                </a:solidFill>
              </a:rPr>
              <a:t>5%;</a:t>
            </a:r>
          </a:p>
          <a:p>
            <a:r>
              <a:rPr lang="es-ES" sz="1000" dirty="0" smtClean="0">
                <a:solidFill>
                  <a:srgbClr val="002060"/>
                </a:solidFill>
              </a:rPr>
              <a:t>      font-family</a:t>
            </a:r>
            <a:r>
              <a:rPr lang="es-ES" sz="1000" dirty="0">
                <a:solidFill>
                  <a:srgbClr val="002060"/>
                </a:solidFill>
              </a:rPr>
              <a:t>: Calibri, </a:t>
            </a:r>
            <a:r>
              <a:rPr lang="es-ES" sz="1000" dirty="0" smtClean="0">
                <a:solidFill>
                  <a:srgbClr val="002060"/>
                </a:solidFill>
              </a:rPr>
              <a:t>sans-serif</a:t>
            </a:r>
            <a:r>
              <a:rPr lang="es-ES" sz="1000" dirty="0">
                <a:solidFill>
                  <a:srgbClr val="002060"/>
                </a:solidFill>
              </a:rPr>
              <a:t>;</a:t>
            </a:r>
          </a:p>
          <a:p>
            <a:r>
              <a:rPr lang="es-ES" sz="1000" dirty="0">
                <a:solidFill>
                  <a:srgbClr val="002060"/>
                </a:solidFill>
              </a:rPr>
              <a:t>      </a:t>
            </a:r>
            <a:r>
              <a:rPr lang="es-ES" sz="1000" dirty="0" smtClean="0">
                <a:solidFill>
                  <a:srgbClr val="002060"/>
                </a:solidFill>
              </a:rPr>
              <a:t>    </a:t>
            </a:r>
            <a:r>
              <a:rPr lang="es-ES" sz="1000" dirty="0">
                <a:solidFill>
                  <a:srgbClr val="002060"/>
                </a:solidFill>
              </a:rPr>
              <a:t>}</a:t>
            </a:r>
          </a:p>
          <a:p>
            <a:r>
              <a:rPr lang="es-ES" sz="1000" dirty="0">
                <a:solidFill>
                  <a:srgbClr val="002060"/>
                </a:solidFill>
              </a:rPr>
              <a:t>    #</a:t>
            </a:r>
            <a:r>
              <a:rPr lang="es-ES" sz="1000" dirty="0" smtClean="0">
                <a:solidFill>
                  <a:srgbClr val="002060"/>
                </a:solidFill>
              </a:rPr>
              <a:t>content </a:t>
            </a:r>
            <a:r>
              <a:rPr lang="es-ES" sz="1000" dirty="0">
                <a:solidFill>
                  <a:srgbClr val="002060"/>
                </a:solidFill>
              </a:rPr>
              <a:t>h1 {</a:t>
            </a:r>
          </a:p>
          <a:p>
            <a:r>
              <a:rPr lang="es-ES" sz="1000" dirty="0">
                <a:solidFill>
                  <a:srgbClr val="002060"/>
                </a:solidFill>
              </a:rPr>
              <a:t>      margin-left: 20px</a:t>
            </a:r>
            <a:r>
              <a:rPr lang="es-ES" sz="1000" dirty="0" smtClean="0">
                <a:solidFill>
                  <a:srgbClr val="002060"/>
                </a:solidFill>
              </a:rPr>
              <a:t>;</a:t>
            </a:r>
          </a:p>
          <a:p>
            <a:r>
              <a:rPr lang="es-ES" sz="1000" dirty="0">
                <a:solidFill>
                  <a:srgbClr val="002060"/>
                </a:solidFill>
              </a:rPr>
              <a:t> </a:t>
            </a:r>
            <a:r>
              <a:rPr lang="es-ES" sz="1000" dirty="0" smtClean="0">
                <a:solidFill>
                  <a:srgbClr val="002060"/>
                </a:solidFill>
              </a:rPr>
              <a:t>     </a:t>
            </a:r>
            <a:r>
              <a:rPr lang="es-ES" sz="1000" dirty="0">
                <a:solidFill>
                  <a:srgbClr val="002060"/>
                </a:solidFill>
              </a:rPr>
              <a:t>background: #E76A5A;</a:t>
            </a:r>
          </a:p>
          <a:p>
            <a:r>
              <a:rPr lang="es-ES" sz="1000" dirty="0" smtClean="0">
                <a:solidFill>
                  <a:srgbClr val="002060"/>
                </a:solidFill>
              </a:rPr>
              <a:t>       </a:t>
            </a:r>
            <a:r>
              <a:rPr lang="es-ES" sz="1000" dirty="0">
                <a:solidFill>
                  <a:srgbClr val="002060"/>
                </a:solidFill>
              </a:rPr>
              <a:t>}</a:t>
            </a:r>
          </a:p>
          <a:p>
            <a:r>
              <a:rPr lang="es-ES" sz="1000" dirty="0">
                <a:solidFill>
                  <a:srgbClr val="002060"/>
                </a:solidFill>
              </a:rPr>
              <a:t>    #</a:t>
            </a:r>
            <a:r>
              <a:rPr lang="es-ES" sz="1000" dirty="0" smtClean="0">
                <a:solidFill>
                  <a:srgbClr val="002060"/>
                </a:solidFill>
              </a:rPr>
              <a:t>content </a:t>
            </a:r>
            <a:r>
              <a:rPr lang="es-ES" sz="1000" dirty="0">
                <a:solidFill>
                  <a:srgbClr val="002060"/>
                </a:solidFill>
              </a:rPr>
              <a:t>img {</a:t>
            </a:r>
          </a:p>
          <a:p>
            <a:r>
              <a:rPr lang="es-ES" sz="1000" dirty="0">
                <a:solidFill>
                  <a:srgbClr val="002060"/>
                </a:solidFill>
              </a:rPr>
              <a:t>      float : left;</a:t>
            </a:r>
          </a:p>
          <a:p>
            <a:r>
              <a:rPr lang="es-ES" sz="1000" dirty="0">
                <a:solidFill>
                  <a:srgbClr val="002060"/>
                </a:solidFill>
              </a:rPr>
              <a:t>    }</a:t>
            </a:r>
          </a:p>
          <a:p>
            <a:r>
              <a:rPr lang="es-ES" sz="1000" dirty="0" smtClean="0">
                <a:solidFill>
                  <a:srgbClr val="002060"/>
                </a:solidFill>
              </a:rPr>
              <a:t>  </a:t>
            </a:r>
            <a:r>
              <a:rPr lang="es-ES" sz="1000" dirty="0">
                <a:solidFill>
                  <a:srgbClr val="002060"/>
                </a:solidFill>
              </a:rPr>
              <a:t>&lt;/style&gt;</a:t>
            </a:r>
          </a:p>
          <a:p>
            <a:r>
              <a:rPr lang="es-ES" sz="1000" dirty="0" smtClean="0"/>
              <a:t>  &lt;title&gt;Il mio primo sito web&lt;/</a:t>
            </a:r>
            <a:r>
              <a:rPr lang="es-ES" sz="1000" dirty="0"/>
              <a:t>title&gt;</a:t>
            </a:r>
          </a:p>
          <a:p>
            <a:r>
              <a:rPr lang="es-ES" sz="1000" dirty="0"/>
              <a:t>&lt;/head&gt;</a:t>
            </a:r>
          </a:p>
          <a:p>
            <a:r>
              <a:rPr lang="es-ES" sz="1000" dirty="0"/>
              <a:t> &lt;body&gt;</a:t>
            </a:r>
          </a:p>
          <a:p>
            <a:r>
              <a:rPr lang="es-ES" sz="1000" dirty="0"/>
              <a:t>    &lt;div id="content"&gt;</a:t>
            </a:r>
          </a:p>
          <a:p>
            <a:r>
              <a:rPr lang="es-ES" sz="1000" dirty="0"/>
              <a:t>      &lt;h1&gt;Il mio primo sito web!!!&lt;/h1&gt; </a:t>
            </a:r>
          </a:p>
          <a:p>
            <a:r>
              <a:rPr lang="es-ES" sz="1000" dirty="0"/>
              <a:t>      &lt;img src="http://www.w3.org/html/logo/downloads/HTML5_Logo_128.png"/&gt;</a:t>
            </a:r>
          </a:p>
          <a:p>
            <a:r>
              <a:rPr lang="es-ES" sz="1000" dirty="0"/>
              <a:t>      &lt;p&gt;Ciao, </a:t>
            </a:r>
            <a:r>
              <a:rPr lang="es-ES" sz="1000" dirty="0" smtClean="0"/>
              <a:t>ecco </a:t>
            </a:r>
            <a:r>
              <a:rPr lang="es-ES" sz="1000" dirty="0"/>
              <a:t>una pagina HTML di </a:t>
            </a:r>
            <a:r>
              <a:rPr lang="es-ES" sz="1000" dirty="0" smtClean="0"/>
              <a:t>esempio modificata con CSS.&lt;/</a:t>
            </a:r>
            <a:r>
              <a:rPr lang="es-ES" sz="1000" dirty="0"/>
              <a:t>p&gt;</a:t>
            </a:r>
          </a:p>
          <a:p>
            <a:r>
              <a:rPr lang="es-ES" sz="1000" dirty="0"/>
              <a:t>      &lt;p&gt;Con Lacerba.io riuscirai in poco tempo a creare siti web!&lt;/p&gt;</a:t>
            </a:r>
          </a:p>
          <a:p>
            <a:r>
              <a:rPr lang="es-ES" sz="1000" dirty="0"/>
              <a:t>      &lt;a href="http://www.lacerba.io"&gt;Visita il nostro sito&lt;/a&gt;</a:t>
            </a:r>
          </a:p>
          <a:p>
            <a:r>
              <a:rPr lang="es-ES" sz="1000" dirty="0"/>
              <a:t>    &lt;/div&gt;</a:t>
            </a:r>
          </a:p>
          <a:p>
            <a:r>
              <a:rPr lang="es-ES" sz="1000" dirty="0"/>
              <a:t>  &lt;/body&gt;</a:t>
            </a:r>
          </a:p>
          <a:p>
            <a:r>
              <a:rPr lang="es-ES" sz="1000" dirty="0"/>
              <a:t>&lt;/html&gt;</a:t>
            </a:r>
            <a:endParaRPr lang="it-IT" sz="1000" dirty="0"/>
          </a:p>
        </p:txBody>
      </p:sp>
      <p:sp>
        <p:nvSpPr>
          <p:cNvPr id="9" name="CasellaDiTesto 8"/>
          <p:cNvSpPr txBox="1"/>
          <p:nvPr/>
        </p:nvSpPr>
        <p:spPr>
          <a:xfrm>
            <a:off x="425354" y="360978"/>
            <a:ext cx="1403448" cy="461665"/>
          </a:xfrm>
          <a:prstGeom prst="rect">
            <a:avLst/>
          </a:prstGeom>
          <a:noFill/>
        </p:spPr>
        <p:txBody>
          <a:bodyPr wrap="square" rtlCol="0">
            <a:spAutoFit/>
          </a:bodyPr>
          <a:lstStyle/>
          <a:p>
            <a:r>
              <a:rPr lang="it-IT" sz="2400" b="1" dirty="0" smtClean="0">
                <a:cs typeface="Lao UI" panose="020B0502040204020203" pitchFamily="34" charset="0"/>
              </a:rPr>
              <a:t>file.txt</a:t>
            </a:r>
            <a:endParaRPr lang="it-IT" sz="2400" b="1" dirty="0">
              <a:cs typeface="Lao UI" panose="020B0502040204020203" pitchFamily="34" charset="0"/>
            </a:endParaRPr>
          </a:p>
        </p:txBody>
      </p:sp>
      <p:cxnSp>
        <p:nvCxnSpPr>
          <p:cNvPr id="10" name="Connettore 2 9"/>
          <p:cNvCxnSpPr/>
          <p:nvPr/>
        </p:nvCxnSpPr>
        <p:spPr>
          <a:xfrm>
            <a:off x="1596788" y="612880"/>
            <a:ext cx="1220592" cy="0"/>
          </a:xfrm>
          <a:prstGeom prst="straightConnector1">
            <a:avLst/>
          </a:prstGeom>
          <a:ln w="76200">
            <a:solidFill>
              <a:srgbClr val="79B596"/>
            </a:solidFill>
            <a:tailEnd type="triangle"/>
          </a:ln>
        </p:spPr>
        <p:style>
          <a:lnRef idx="1">
            <a:schemeClr val="accent1"/>
          </a:lnRef>
          <a:fillRef idx="0">
            <a:schemeClr val="accent1"/>
          </a:fillRef>
          <a:effectRef idx="0">
            <a:schemeClr val="accent1"/>
          </a:effectRef>
          <a:fontRef idx="minor">
            <a:schemeClr val="tx1"/>
          </a:fontRef>
        </p:style>
      </p:cxnSp>
      <p:sp>
        <p:nvSpPr>
          <p:cNvPr id="11" name="CasellaDiTesto 10"/>
          <p:cNvSpPr txBox="1"/>
          <p:nvPr/>
        </p:nvSpPr>
        <p:spPr>
          <a:xfrm>
            <a:off x="2871972" y="382047"/>
            <a:ext cx="1984080" cy="461665"/>
          </a:xfrm>
          <a:prstGeom prst="rect">
            <a:avLst/>
          </a:prstGeom>
          <a:noFill/>
        </p:spPr>
        <p:txBody>
          <a:bodyPr wrap="square" rtlCol="0">
            <a:spAutoFit/>
          </a:bodyPr>
          <a:lstStyle/>
          <a:p>
            <a:r>
              <a:rPr lang="it-IT" sz="2400" b="1" dirty="0" smtClean="0">
                <a:cs typeface="Lao UI" panose="020B0502040204020203" pitchFamily="34" charset="0"/>
              </a:rPr>
              <a:t>file.html</a:t>
            </a:r>
            <a:endParaRPr lang="it-IT" sz="2400" b="1" dirty="0">
              <a:cs typeface="Lao UI" panose="020B0502040204020203" pitchFamily="34" charset="0"/>
            </a:endParaRPr>
          </a:p>
        </p:txBody>
      </p:sp>
      <p:sp>
        <p:nvSpPr>
          <p:cNvPr id="12" name="CasellaDiTesto 11"/>
          <p:cNvSpPr txBox="1"/>
          <p:nvPr/>
        </p:nvSpPr>
        <p:spPr>
          <a:xfrm>
            <a:off x="1774210" y="200762"/>
            <a:ext cx="1280618" cy="338554"/>
          </a:xfrm>
          <a:prstGeom prst="rect">
            <a:avLst/>
          </a:prstGeom>
          <a:noFill/>
        </p:spPr>
        <p:txBody>
          <a:bodyPr wrap="square" rtlCol="0">
            <a:spAutoFit/>
          </a:bodyPr>
          <a:lstStyle/>
          <a:p>
            <a:r>
              <a:rPr lang="it-IT" sz="1600" dirty="0" err="1">
                <a:latin typeface="Gotham Rounded Medium" panose="02000000000000000000" pitchFamily="50" charset="0"/>
                <a:cs typeface="Lao UI" panose="020B0502040204020203" pitchFamily="34" charset="0"/>
              </a:rPr>
              <a:t>s</a:t>
            </a:r>
            <a:r>
              <a:rPr lang="it-IT" sz="1600" dirty="0" err="1" smtClean="0">
                <a:latin typeface="Gotham Rounded Medium" panose="02000000000000000000" pitchFamily="50" charset="0"/>
                <a:cs typeface="Lao UI" panose="020B0502040204020203" pitchFamily="34" charset="0"/>
              </a:rPr>
              <a:t>ave</a:t>
            </a:r>
            <a:r>
              <a:rPr lang="it-IT" sz="1600" dirty="0" smtClean="0">
                <a:latin typeface="Gotham Rounded Medium" panose="02000000000000000000" pitchFamily="50" charset="0"/>
                <a:cs typeface="Lao UI" panose="020B0502040204020203" pitchFamily="34" charset="0"/>
              </a:rPr>
              <a:t> </a:t>
            </a:r>
            <a:r>
              <a:rPr lang="it-IT" sz="1600" dirty="0" err="1" smtClean="0">
                <a:latin typeface="Gotham Rounded Medium" panose="02000000000000000000" pitchFamily="50" charset="0"/>
                <a:cs typeface="Lao UI" panose="020B0502040204020203" pitchFamily="34" charset="0"/>
              </a:rPr>
              <a:t>as</a:t>
            </a:r>
            <a:endParaRPr lang="it-IT" sz="1600" dirty="0">
              <a:latin typeface="Gotham Rounded Medium" panose="02000000000000000000" pitchFamily="50" charset="0"/>
              <a:cs typeface="Lao UI" panose="020B0502040204020203" pitchFamily="34" charset="0"/>
            </a:endParaRPr>
          </a:p>
        </p:txBody>
      </p:sp>
      <p:cxnSp>
        <p:nvCxnSpPr>
          <p:cNvPr id="15" name="Connettore 2 14"/>
          <p:cNvCxnSpPr/>
          <p:nvPr/>
        </p:nvCxnSpPr>
        <p:spPr>
          <a:xfrm>
            <a:off x="2749140" y="2523569"/>
            <a:ext cx="518616" cy="0"/>
          </a:xfrm>
          <a:prstGeom prst="straightConnector1">
            <a:avLst/>
          </a:prstGeom>
          <a:ln w="76200">
            <a:solidFill>
              <a:srgbClr val="79B596"/>
            </a:solidFill>
            <a:tailEnd type="triangle"/>
          </a:ln>
        </p:spPr>
        <p:style>
          <a:lnRef idx="1">
            <a:schemeClr val="accent1"/>
          </a:lnRef>
          <a:fillRef idx="0">
            <a:schemeClr val="accent1"/>
          </a:fillRef>
          <a:effectRef idx="0">
            <a:schemeClr val="accent1"/>
          </a:effectRef>
          <a:fontRef idx="minor">
            <a:schemeClr val="tx1"/>
          </a:fontRef>
        </p:style>
      </p:cxnSp>
      <p:sp>
        <p:nvSpPr>
          <p:cNvPr id="16" name="CasellaDiTesto 15"/>
          <p:cNvSpPr txBox="1"/>
          <p:nvPr/>
        </p:nvSpPr>
        <p:spPr>
          <a:xfrm>
            <a:off x="3200655" y="1844523"/>
            <a:ext cx="729785" cy="1169551"/>
          </a:xfrm>
          <a:prstGeom prst="rect">
            <a:avLst/>
          </a:prstGeom>
          <a:noFill/>
        </p:spPr>
        <p:txBody>
          <a:bodyPr wrap="square" rtlCol="0">
            <a:spAutoFit/>
          </a:bodyPr>
          <a:lstStyle/>
          <a:p>
            <a:r>
              <a:rPr lang="it-IT" sz="1600" b="1" dirty="0" smtClean="0">
                <a:cs typeface="Lao UI" panose="020B0502040204020203" pitchFamily="34" charset="0"/>
              </a:rPr>
              <a:t> CSS</a:t>
            </a:r>
          </a:p>
          <a:p>
            <a:endParaRPr lang="it-IT" dirty="0"/>
          </a:p>
          <a:p>
            <a:endParaRPr lang="it-IT" dirty="0" smtClean="0"/>
          </a:p>
          <a:p>
            <a:endParaRPr lang="it-IT" dirty="0"/>
          </a:p>
        </p:txBody>
      </p:sp>
      <p:pic>
        <p:nvPicPr>
          <p:cNvPr id="17" name="Immagine 16"/>
          <p:cNvPicPr>
            <a:picLocks noChangeAspect="1"/>
          </p:cNvPicPr>
          <p:nvPr/>
        </p:nvPicPr>
        <p:blipFill rotWithShape="1">
          <a:blip r:embed="rId4" cstate="print">
            <a:extLst>
              <a:ext uri="{28A0092B-C50C-407E-A947-70E740481C1C}">
                <a14:useLocalDpi xmlns:a14="http://schemas.microsoft.com/office/drawing/2010/main" val="0"/>
              </a:ext>
            </a:extLst>
          </a:blip>
          <a:srcRect l="16870" t="18902" r="17193" b="-1706"/>
          <a:stretch/>
        </p:blipFill>
        <p:spPr>
          <a:xfrm>
            <a:off x="3300492" y="2180507"/>
            <a:ext cx="612933" cy="687239"/>
          </a:xfrm>
          <a:prstGeom prst="rect">
            <a:avLst/>
          </a:prstGeom>
        </p:spPr>
      </p:pic>
      <p:cxnSp>
        <p:nvCxnSpPr>
          <p:cNvPr id="20" name="Connettore 2 19"/>
          <p:cNvCxnSpPr/>
          <p:nvPr/>
        </p:nvCxnSpPr>
        <p:spPr>
          <a:xfrm>
            <a:off x="5737941" y="2644122"/>
            <a:ext cx="482429" cy="0"/>
          </a:xfrm>
          <a:prstGeom prst="straightConnector1">
            <a:avLst/>
          </a:prstGeom>
          <a:ln w="76200">
            <a:solidFill>
              <a:srgbClr val="79B596"/>
            </a:solidFill>
            <a:tailEnd type="triangle"/>
          </a:ln>
        </p:spPr>
        <p:style>
          <a:lnRef idx="1">
            <a:schemeClr val="accent1"/>
          </a:lnRef>
          <a:fillRef idx="0">
            <a:schemeClr val="accent1"/>
          </a:fillRef>
          <a:effectRef idx="0">
            <a:schemeClr val="accent1"/>
          </a:effectRef>
          <a:fontRef idx="minor">
            <a:schemeClr val="tx1"/>
          </a:fontRef>
        </p:style>
      </p:cxnSp>
      <p:sp>
        <p:nvSpPr>
          <p:cNvPr id="2" name="Segnaposto numero diapositiva 1"/>
          <p:cNvSpPr>
            <a:spLocks noGrp="1"/>
          </p:cNvSpPr>
          <p:nvPr>
            <p:ph type="sldNum" sz="quarter" idx="4294967295"/>
          </p:nvPr>
        </p:nvSpPr>
        <p:spPr>
          <a:xfrm>
            <a:off x="9448800" y="6356350"/>
            <a:ext cx="2743200" cy="365125"/>
          </a:xfrm>
        </p:spPr>
        <p:txBody>
          <a:bodyPr/>
          <a:lstStyle/>
          <a:p>
            <a:r>
              <a:rPr lang="it-IT" smtClean="0"/>
              <a:t>1</a:t>
            </a:r>
            <a:endParaRPr lang="it-IT" dirty="0"/>
          </a:p>
        </p:txBody>
      </p:sp>
      <p:pic>
        <p:nvPicPr>
          <p:cNvPr id="19" name="Immagin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53922" y="2307245"/>
            <a:ext cx="933500" cy="745625"/>
          </a:xfrm>
          <a:prstGeom prst="rect">
            <a:avLst/>
          </a:prstGeom>
          <a:ln>
            <a:noFill/>
          </a:ln>
        </p:spPr>
      </p:pic>
      <p:sp>
        <p:nvSpPr>
          <p:cNvPr id="14" name="Rettangolo 13"/>
          <p:cNvSpPr/>
          <p:nvPr/>
        </p:nvSpPr>
        <p:spPr>
          <a:xfrm>
            <a:off x="612863" y="1465867"/>
            <a:ext cx="2279658" cy="2115403"/>
          </a:xfrm>
          <a:prstGeom prst="rect">
            <a:avLst/>
          </a:prstGeom>
          <a:solidFill>
            <a:srgbClr val="79B596">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asellaDiTesto 20"/>
          <p:cNvSpPr txBox="1"/>
          <p:nvPr/>
        </p:nvSpPr>
        <p:spPr>
          <a:xfrm>
            <a:off x="3661550" y="5766587"/>
            <a:ext cx="787620" cy="369332"/>
          </a:xfrm>
          <a:prstGeom prst="rect">
            <a:avLst/>
          </a:prstGeom>
          <a:solidFill>
            <a:srgbClr val="C9E1D4"/>
          </a:solidFill>
          <a:ln w="38100">
            <a:solidFill>
              <a:srgbClr val="79B596"/>
            </a:solidFill>
          </a:ln>
          <a:effectLst/>
        </p:spPr>
        <p:txBody>
          <a:bodyPr wrap="square" rtlCol="0">
            <a:spAutoFit/>
          </a:bodyPr>
          <a:lstStyle/>
          <a:p>
            <a:pPr algn="ctr"/>
            <a:r>
              <a:rPr lang="it-IT" b="1" dirty="0" smtClean="0">
                <a:cs typeface="Lao UI" panose="020B0502040204020203" pitchFamily="34" charset="0"/>
              </a:rPr>
              <a:t>HTML</a:t>
            </a:r>
            <a:endParaRPr lang="it-IT" b="1" dirty="0">
              <a:cs typeface="Lao UI" panose="020B0502040204020203" pitchFamily="34" charset="0"/>
            </a:endParaRPr>
          </a:p>
        </p:txBody>
      </p:sp>
      <p:pic>
        <p:nvPicPr>
          <p:cNvPr id="22" name="Immagin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93519" y="4620718"/>
            <a:ext cx="581558" cy="464514"/>
          </a:xfrm>
          <a:prstGeom prst="rect">
            <a:avLst/>
          </a:prstGeom>
        </p:spPr>
      </p:pic>
    </p:spTree>
    <p:extLst>
      <p:ext uri="{BB962C8B-B14F-4D97-AF65-F5344CB8AC3E}">
        <p14:creationId xmlns:p14="http://schemas.microsoft.com/office/powerpoint/2010/main" val="18304898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1" grpId="0"/>
      <p:bldP spid="12" grpId="0"/>
      <p:bldP spid="16" grpId="0"/>
      <p:bldP spid="14" grpId="0"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Il mio primo sito web - Google Chrome"/>
          <p:cNvPicPr>
            <a:picLocks noChangeAspect="1"/>
          </p:cNvPicPr>
          <p:nvPr/>
        </p:nvPicPr>
        <p:blipFill rotWithShape="1">
          <a:blip r:embed="rId3">
            <a:extLst>
              <a:ext uri="{28A0092B-C50C-407E-A947-70E740481C1C}">
                <a14:useLocalDpi xmlns:a14="http://schemas.microsoft.com/office/drawing/2010/main" val="0"/>
              </a:ext>
            </a:extLst>
          </a:blip>
          <a:srcRect l="558" t="1359" r="52312" b="31120"/>
          <a:stretch/>
        </p:blipFill>
        <p:spPr>
          <a:xfrm>
            <a:off x="6347791" y="1007164"/>
            <a:ext cx="4982818" cy="3843131"/>
          </a:xfrm>
          <a:prstGeom prst="rect">
            <a:avLst/>
          </a:prstGeom>
          <a:ln w="38100">
            <a:solidFill>
              <a:srgbClr val="002060"/>
            </a:solidFill>
          </a:ln>
        </p:spPr>
      </p:pic>
      <p:sp>
        <p:nvSpPr>
          <p:cNvPr id="13" name="CasellaDiTesto 12"/>
          <p:cNvSpPr txBox="1"/>
          <p:nvPr/>
        </p:nvSpPr>
        <p:spPr>
          <a:xfrm>
            <a:off x="7708922" y="395597"/>
            <a:ext cx="3985726" cy="461665"/>
          </a:xfrm>
          <a:prstGeom prst="rect">
            <a:avLst/>
          </a:prstGeom>
          <a:noFill/>
          <a:ln>
            <a:noFill/>
          </a:ln>
        </p:spPr>
        <p:txBody>
          <a:bodyPr wrap="square" rtlCol="0">
            <a:spAutoFit/>
          </a:bodyPr>
          <a:lstStyle/>
          <a:p>
            <a:r>
              <a:rPr lang="it-IT" sz="2400" b="1" dirty="0" smtClean="0">
                <a:cs typeface="Lao UI" panose="020B0502040204020203" pitchFamily="34" charset="0"/>
              </a:rPr>
              <a:t>HTML + CSS</a:t>
            </a:r>
            <a:endParaRPr lang="it-IT" sz="2400" b="1" dirty="0">
              <a:cs typeface="Lao UI" panose="020B0502040204020203" pitchFamily="34" charset="0"/>
            </a:endParaRPr>
          </a:p>
        </p:txBody>
      </p:sp>
      <p:sp>
        <p:nvSpPr>
          <p:cNvPr id="22" name="CasellaDiTesto 21"/>
          <p:cNvSpPr txBox="1"/>
          <p:nvPr/>
        </p:nvSpPr>
        <p:spPr>
          <a:xfrm>
            <a:off x="2183853" y="388273"/>
            <a:ext cx="3985726" cy="461665"/>
          </a:xfrm>
          <a:prstGeom prst="rect">
            <a:avLst/>
          </a:prstGeom>
          <a:noFill/>
          <a:ln>
            <a:noFill/>
          </a:ln>
        </p:spPr>
        <p:txBody>
          <a:bodyPr wrap="square" rtlCol="0">
            <a:spAutoFit/>
          </a:bodyPr>
          <a:lstStyle/>
          <a:p>
            <a:r>
              <a:rPr lang="it-IT" sz="2400" b="1" dirty="0" smtClean="0">
                <a:cs typeface="Lao UI" panose="020B0502040204020203" pitchFamily="34" charset="0"/>
              </a:rPr>
              <a:t>HTML</a:t>
            </a:r>
            <a:endParaRPr lang="it-IT" sz="2400" b="1" dirty="0">
              <a:cs typeface="Lao UI" panose="020B0502040204020203" pitchFamily="34" charset="0"/>
            </a:endParaRPr>
          </a:p>
        </p:txBody>
      </p:sp>
      <p:sp>
        <p:nvSpPr>
          <p:cNvPr id="2" name="Segnaposto numero diapositiva 1"/>
          <p:cNvSpPr>
            <a:spLocks noGrp="1"/>
          </p:cNvSpPr>
          <p:nvPr>
            <p:ph type="sldNum" sz="quarter" idx="4294967295"/>
          </p:nvPr>
        </p:nvSpPr>
        <p:spPr>
          <a:xfrm>
            <a:off x="9448800" y="6356350"/>
            <a:ext cx="2743200" cy="365125"/>
          </a:xfrm>
        </p:spPr>
        <p:txBody>
          <a:bodyPr/>
          <a:lstStyle/>
          <a:p>
            <a:r>
              <a:rPr lang="it-IT" smtClean="0"/>
              <a:t>1</a:t>
            </a:r>
            <a:endParaRPr lang="it-IT" dirty="0"/>
          </a:p>
        </p:txBody>
      </p:sp>
      <p:pic>
        <p:nvPicPr>
          <p:cNvPr id="12" name="Immagine 11" descr="Il mio primo sito web - Google Chrome"/>
          <p:cNvPicPr>
            <a:picLocks noChangeAspect="1"/>
          </p:cNvPicPr>
          <p:nvPr/>
        </p:nvPicPr>
        <p:blipFill rotWithShape="1">
          <a:blip r:embed="rId4">
            <a:extLst>
              <a:ext uri="{28A0092B-C50C-407E-A947-70E740481C1C}">
                <a14:useLocalDpi xmlns:a14="http://schemas.microsoft.com/office/drawing/2010/main" val="0"/>
              </a:ext>
            </a:extLst>
          </a:blip>
          <a:srcRect l="652" t="1148" r="63721" b="37212"/>
          <a:stretch/>
        </p:blipFill>
        <p:spPr>
          <a:xfrm>
            <a:off x="836738" y="1002261"/>
            <a:ext cx="4134273" cy="3850714"/>
          </a:xfrm>
          <a:prstGeom prst="rect">
            <a:avLst/>
          </a:prstGeom>
          <a:ln w="38100">
            <a:solidFill>
              <a:srgbClr val="002060"/>
            </a:solidFill>
          </a:ln>
        </p:spPr>
      </p:pic>
      <p:pic>
        <p:nvPicPr>
          <p:cNvPr id="7" name="Immagin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93519" y="4620718"/>
            <a:ext cx="581558" cy="464514"/>
          </a:xfrm>
          <a:prstGeom prst="rect">
            <a:avLst/>
          </a:prstGeom>
        </p:spPr>
      </p:pic>
      <p:pic>
        <p:nvPicPr>
          <p:cNvPr id="8" name="Immagin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80232" y="4620718"/>
            <a:ext cx="581558" cy="464514"/>
          </a:xfrm>
          <a:prstGeom prst="rect">
            <a:avLst/>
          </a:prstGeom>
        </p:spPr>
      </p:pic>
    </p:spTree>
    <p:extLst>
      <p:ext uri="{BB962C8B-B14F-4D97-AF65-F5344CB8AC3E}">
        <p14:creationId xmlns:p14="http://schemas.microsoft.com/office/powerpoint/2010/main" val="75563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JAVASCRIPT</a:t>
            </a:r>
            <a:endParaRPr lang="it-IT" dirty="0"/>
          </a:p>
        </p:txBody>
      </p:sp>
    </p:spTree>
    <p:extLst>
      <p:ext uri="{BB962C8B-B14F-4D97-AF65-F5344CB8AC3E}">
        <p14:creationId xmlns:p14="http://schemas.microsoft.com/office/powerpoint/2010/main" val="20280400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57342" y="634211"/>
            <a:ext cx="6509982" cy="800219"/>
          </a:xfrm>
          <a:prstGeom prst="rect">
            <a:avLst/>
          </a:prstGeom>
          <a:noFill/>
        </p:spPr>
        <p:txBody>
          <a:bodyPr wrap="square" rtlCol="0">
            <a:spAutoFit/>
          </a:bodyPr>
          <a:lstStyle/>
          <a:p>
            <a:r>
              <a:rPr lang="it-IT" sz="2800" b="1" dirty="0" smtClean="0">
                <a:latin typeface="Corbel" panose="020B0503020204020204" pitchFamily="34" charset="0"/>
                <a:cs typeface="Lao UI" panose="020B0502040204020203" pitchFamily="34" charset="0"/>
              </a:rPr>
              <a:t>INTERNET</a:t>
            </a:r>
            <a:endParaRPr lang="it-IT" sz="2000" b="1" dirty="0">
              <a:latin typeface="Corbel" panose="020B0503020204020204" pitchFamily="34" charset="0"/>
              <a:cs typeface="Lao UI" panose="020B0502040204020203" pitchFamily="34" charset="0"/>
            </a:endParaRPr>
          </a:p>
          <a:p>
            <a:endParaRPr lang="it-IT" b="1" dirty="0">
              <a:latin typeface="Corbel" panose="020B0503020204020204" pitchFamily="34" charset="0"/>
              <a:cs typeface="Lao UI" panose="020B0502040204020203" pitchFamily="34" charset="0"/>
            </a:endParaRPr>
          </a:p>
        </p:txBody>
      </p:sp>
      <p:sp>
        <p:nvSpPr>
          <p:cNvPr id="3" name="CasellaDiTesto 2"/>
          <p:cNvSpPr txBox="1"/>
          <p:nvPr/>
        </p:nvSpPr>
        <p:spPr>
          <a:xfrm>
            <a:off x="157342" y="4278975"/>
            <a:ext cx="6509982" cy="523220"/>
          </a:xfrm>
          <a:prstGeom prst="rect">
            <a:avLst/>
          </a:prstGeom>
          <a:noFill/>
        </p:spPr>
        <p:txBody>
          <a:bodyPr wrap="square" rtlCol="0">
            <a:spAutoFit/>
          </a:bodyPr>
          <a:lstStyle/>
          <a:p>
            <a:r>
              <a:rPr lang="it-IT" sz="2800" b="1" dirty="0" smtClean="0">
                <a:latin typeface="Corbel" panose="020B0503020204020204" pitchFamily="34" charset="0"/>
                <a:cs typeface="Lao UI" panose="020B0502040204020203" pitchFamily="34" charset="0"/>
              </a:rPr>
              <a:t>WEB (</a:t>
            </a:r>
            <a:r>
              <a:rPr lang="it-IT" sz="2800" b="1" dirty="0" err="1" smtClean="0">
                <a:latin typeface="Corbel" panose="020B0503020204020204" pitchFamily="34" charset="0"/>
                <a:cs typeface="Lao UI" panose="020B0502040204020203" pitchFamily="34" charset="0"/>
              </a:rPr>
              <a:t>WorldWide</a:t>
            </a:r>
            <a:r>
              <a:rPr lang="it-IT" sz="2800" b="1" dirty="0" smtClean="0">
                <a:latin typeface="Corbel" panose="020B0503020204020204" pitchFamily="34" charset="0"/>
                <a:cs typeface="Lao UI" panose="020B0502040204020203" pitchFamily="34" charset="0"/>
              </a:rPr>
              <a:t> Web)</a:t>
            </a:r>
            <a:endParaRPr lang="it-IT" b="1" dirty="0">
              <a:latin typeface="Corbel" panose="020B0503020204020204" pitchFamily="34" charset="0"/>
              <a:cs typeface="Lao UI" panose="020B0502040204020203" pitchFamily="34" charset="0"/>
            </a:endParaRPr>
          </a:p>
        </p:txBody>
      </p:sp>
      <p:cxnSp>
        <p:nvCxnSpPr>
          <p:cNvPr id="4" name="Connettore 1 3"/>
          <p:cNvCxnSpPr/>
          <p:nvPr/>
        </p:nvCxnSpPr>
        <p:spPr>
          <a:xfrm>
            <a:off x="227682" y="1134968"/>
            <a:ext cx="11750958" cy="0"/>
          </a:xfrm>
          <a:prstGeom prst="line">
            <a:avLst/>
          </a:prstGeom>
          <a:ln w="38100">
            <a:solidFill>
              <a:srgbClr val="79B596"/>
            </a:solidFill>
          </a:ln>
        </p:spPr>
        <p:style>
          <a:lnRef idx="1">
            <a:schemeClr val="accent1"/>
          </a:lnRef>
          <a:fillRef idx="0">
            <a:schemeClr val="accent1"/>
          </a:fillRef>
          <a:effectRef idx="0">
            <a:schemeClr val="accent1"/>
          </a:effectRef>
          <a:fontRef idx="minor">
            <a:schemeClr val="tx1"/>
          </a:fontRef>
        </p:style>
      </p:cxnSp>
      <p:cxnSp>
        <p:nvCxnSpPr>
          <p:cNvPr id="5" name="Connettore 1 4"/>
          <p:cNvCxnSpPr/>
          <p:nvPr/>
        </p:nvCxnSpPr>
        <p:spPr>
          <a:xfrm>
            <a:off x="213168" y="4789263"/>
            <a:ext cx="11765472" cy="0"/>
          </a:xfrm>
          <a:prstGeom prst="line">
            <a:avLst/>
          </a:prstGeom>
          <a:ln w="38100">
            <a:solidFill>
              <a:srgbClr val="79B596"/>
            </a:solidFill>
          </a:ln>
        </p:spPr>
        <p:style>
          <a:lnRef idx="1">
            <a:schemeClr val="accent1"/>
          </a:lnRef>
          <a:fillRef idx="0">
            <a:schemeClr val="accent1"/>
          </a:fillRef>
          <a:effectRef idx="0">
            <a:schemeClr val="accent1"/>
          </a:effectRef>
          <a:fontRef idx="minor">
            <a:schemeClr val="tx1"/>
          </a:fontRef>
        </p:style>
      </p:cxnSp>
      <p:sp>
        <p:nvSpPr>
          <p:cNvPr id="7" name="Rettangolo arrotondato 6"/>
          <p:cNvSpPr>
            <a:spLocks/>
          </p:cNvSpPr>
          <p:nvPr/>
        </p:nvSpPr>
        <p:spPr>
          <a:xfrm>
            <a:off x="66429" y="1919164"/>
            <a:ext cx="7888522" cy="510778"/>
          </a:xfrm>
          <a:prstGeom prst="roundRect">
            <a:avLst/>
          </a:prstGeom>
          <a:ln w="38100">
            <a:noFill/>
          </a:ln>
        </p:spPr>
        <p:txBody>
          <a:bodyPr wrap="square">
            <a:spAutoFit/>
          </a:bodyPr>
          <a:lstStyle/>
          <a:p>
            <a:r>
              <a:rPr lang="it-IT" sz="2400" b="1" dirty="0" smtClean="0">
                <a:latin typeface="Corbel" panose="020B0503020204020204" pitchFamily="34" charset="0"/>
                <a:cs typeface="Lao UI" panose="020B0502040204020203" pitchFamily="34" charset="0"/>
              </a:rPr>
              <a:t>Rete globale di computer collegati tra loro</a:t>
            </a:r>
            <a:endParaRPr lang="it-IT" sz="2400" b="1" dirty="0">
              <a:latin typeface="Corbel" panose="020B0503020204020204" pitchFamily="34" charset="0"/>
              <a:cs typeface="Lao UI" panose="020B0502040204020203" pitchFamily="34" charset="0"/>
            </a:endParaRPr>
          </a:p>
        </p:txBody>
      </p:sp>
      <p:sp>
        <p:nvSpPr>
          <p:cNvPr id="8" name="Rettangolo arrotondato 7"/>
          <p:cNvSpPr/>
          <p:nvPr/>
        </p:nvSpPr>
        <p:spPr>
          <a:xfrm>
            <a:off x="84189" y="4899893"/>
            <a:ext cx="7853003" cy="919401"/>
          </a:xfrm>
          <a:prstGeom prst="roundRect">
            <a:avLst/>
          </a:prstGeom>
          <a:ln w="38100">
            <a:noFill/>
          </a:ln>
        </p:spPr>
        <p:txBody>
          <a:bodyPr wrap="square">
            <a:spAutoFit/>
          </a:bodyPr>
          <a:lstStyle/>
          <a:p>
            <a:r>
              <a:rPr lang="it-IT" sz="2400" b="1" dirty="0" smtClean="0">
                <a:latin typeface="Corbel" panose="020B0503020204020204" pitchFamily="34" charset="0"/>
                <a:cs typeface="Lao UI" panose="020B0502040204020203" pitchFamily="34" charset="0"/>
              </a:rPr>
              <a:t>Il </a:t>
            </a:r>
            <a:r>
              <a:rPr lang="it-IT" sz="2400" b="1" dirty="0">
                <a:latin typeface="Corbel" panose="020B0503020204020204" pitchFamily="34" charset="0"/>
                <a:cs typeface="Lao UI" panose="020B0502040204020203" pitchFamily="34" charset="0"/>
              </a:rPr>
              <a:t>web è uno dei principali servizi di internet, funziona </a:t>
            </a:r>
            <a:r>
              <a:rPr lang="it-IT" sz="2400" b="1" dirty="0" smtClean="0">
                <a:latin typeface="Corbel" panose="020B0503020204020204" pitchFamily="34" charset="0"/>
                <a:cs typeface="Lao UI" panose="020B0502040204020203" pitchFamily="34" charset="0"/>
              </a:rPr>
              <a:t>grazie </a:t>
            </a:r>
            <a:r>
              <a:rPr lang="it-IT" sz="2400" b="1" dirty="0">
                <a:latin typeface="Corbel" panose="020B0503020204020204" pitchFamily="34" charset="0"/>
                <a:cs typeface="Lao UI" panose="020B0502040204020203" pitchFamily="34" charset="0"/>
              </a:rPr>
              <a:t>a internet.</a:t>
            </a:r>
          </a:p>
        </p:txBody>
      </p:sp>
      <p:sp>
        <p:nvSpPr>
          <p:cNvPr id="9" name="Rettangolo arrotondato 8"/>
          <p:cNvSpPr/>
          <p:nvPr/>
        </p:nvSpPr>
        <p:spPr>
          <a:xfrm>
            <a:off x="84189" y="2908808"/>
            <a:ext cx="7888523" cy="919401"/>
          </a:xfrm>
          <a:prstGeom prst="roundRect">
            <a:avLst/>
          </a:prstGeom>
          <a:ln w="38100">
            <a:noFill/>
          </a:ln>
        </p:spPr>
        <p:txBody>
          <a:bodyPr wrap="square">
            <a:spAutoFit/>
          </a:bodyPr>
          <a:lstStyle/>
          <a:p>
            <a:r>
              <a:rPr lang="it-IT" sz="2400" b="1" dirty="0" smtClean="0">
                <a:latin typeface="Corbel" panose="020B0503020204020204" pitchFamily="34" charset="0"/>
                <a:cs typeface="Lao UI" panose="020B0502040204020203" pitchFamily="34" charset="0"/>
              </a:rPr>
              <a:t>Qualunque computer collegato a questa rete può comunicare con un altro computer collegato alla rete</a:t>
            </a:r>
            <a:endParaRPr lang="it-IT" sz="2400" b="1" dirty="0">
              <a:latin typeface="Corbel" panose="020B0503020204020204" pitchFamily="34" charset="0"/>
              <a:cs typeface="Lao UI" panose="020B0502040204020203" pitchFamily="34" charset="0"/>
            </a:endParaRPr>
          </a:p>
        </p:txBody>
      </p:sp>
      <p:pic>
        <p:nvPicPr>
          <p:cNvPr id="10" name="Immagine 9"/>
          <p:cNvPicPr>
            <a:picLocks noChangeAspect="1"/>
          </p:cNvPicPr>
          <p:nvPr/>
        </p:nvPicPr>
        <p:blipFill rotWithShape="1">
          <a:blip r:embed="rId3">
            <a:extLst>
              <a:ext uri="{28A0092B-C50C-407E-A947-70E740481C1C}">
                <a14:useLocalDpi xmlns:a14="http://schemas.microsoft.com/office/drawing/2010/main" val="0"/>
              </a:ext>
            </a:extLst>
          </a:blip>
          <a:srcRect t="3475" b="3699"/>
          <a:stretch/>
        </p:blipFill>
        <p:spPr>
          <a:xfrm>
            <a:off x="8193024" y="1635726"/>
            <a:ext cx="3785616" cy="2340865"/>
          </a:xfrm>
          <a:prstGeom prst="rect">
            <a:avLst/>
          </a:prstGeom>
          <a:ln w="38100">
            <a:solidFill>
              <a:srgbClr val="79B596"/>
            </a:solidFill>
          </a:ln>
        </p:spPr>
      </p:pic>
    </p:spTree>
    <p:extLst>
      <p:ext uri="{BB962C8B-B14F-4D97-AF65-F5344CB8AC3E}">
        <p14:creationId xmlns:p14="http://schemas.microsoft.com/office/powerpoint/2010/main" val="26613957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par>
                                <p:cTn id="31" presetID="10"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07955" y="166240"/>
            <a:ext cx="5695585" cy="461665"/>
          </a:xfrm>
          <a:prstGeom prst="rect">
            <a:avLst/>
          </a:prstGeom>
          <a:noFill/>
        </p:spPr>
        <p:txBody>
          <a:bodyPr wrap="square" rtlCol="0">
            <a:spAutoFit/>
          </a:bodyPr>
          <a:lstStyle/>
          <a:p>
            <a:r>
              <a:rPr lang="it-IT" sz="2400" b="1" dirty="0" smtClean="0">
                <a:cs typeface="Lao UI" panose="020B0502040204020203" pitchFamily="34" charset="0"/>
              </a:rPr>
              <a:t>JAVASCRIPT</a:t>
            </a:r>
            <a:endParaRPr lang="it-IT" sz="2400" b="1" dirty="0">
              <a:cs typeface="Lao UI" panose="020B0502040204020203" pitchFamily="34" charset="0"/>
            </a:endParaRPr>
          </a:p>
        </p:txBody>
      </p:sp>
      <p:cxnSp>
        <p:nvCxnSpPr>
          <p:cNvPr id="7" name="Connettore 1 6"/>
          <p:cNvCxnSpPr/>
          <p:nvPr/>
        </p:nvCxnSpPr>
        <p:spPr>
          <a:xfrm flipV="1">
            <a:off x="203492" y="629444"/>
            <a:ext cx="11699206" cy="1"/>
          </a:xfrm>
          <a:prstGeom prst="line">
            <a:avLst/>
          </a:prstGeom>
          <a:ln w="38100">
            <a:solidFill>
              <a:srgbClr val="79B596"/>
            </a:solidFill>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1505057" y="1341715"/>
            <a:ext cx="3428314" cy="3816429"/>
          </a:xfrm>
          <a:prstGeom prst="rect">
            <a:avLst/>
          </a:prstGeom>
          <a:solidFill>
            <a:schemeClr val="bg1"/>
          </a:solidFill>
          <a:ln w="38100">
            <a:solidFill>
              <a:srgbClr val="002060"/>
            </a:solidFill>
          </a:ln>
        </p:spPr>
        <p:txBody>
          <a:bodyPr wrap="square" rtlCol="0">
            <a:spAutoFit/>
          </a:bodyPr>
          <a:lstStyle/>
          <a:p>
            <a:r>
              <a:rPr lang="es-ES" sz="1100" dirty="0"/>
              <a:t>&lt;html&gt;</a:t>
            </a:r>
          </a:p>
          <a:p>
            <a:r>
              <a:rPr lang="es-ES" sz="1100" dirty="0"/>
              <a:t>  &lt;head&gt;  </a:t>
            </a:r>
          </a:p>
          <a:p>
            <a:r>
              <a:rPr lang="es-ES" sz="1100" dirty="0"/>
              <a:t>    &lt;meta charset="UTF-8"&gt;  </a:t>
            </a:r>
          </a:p>
          <a:p>
            <a:r>
              <a:rPr lang="es-ES" sz="1100" dirty="0" smtClean="0"/>
              <a:t>    </a:t>
            </a:r>
            <a:r>
              <a:rPr lang="es-ES" sz="1100" dirty="0"/>
              <a:t>&lt;title&gt;Il mio primo sito web&lt;/title&gt;</a:t>
            </a:r>
          </a:p>
          <a:p>
            <a:r>
              <a:rPr lang="es-ES" sz="1100" dirty="0"/>
              <a:t>  &lt;/head&gt;</a:t>
            </a:r>
          </a:p>
          <a:p>
            <a:r>
              <a:rPr lang="es-ES" sz="1100" dirty="0"/>
              <a:t>  &lt;body&gt;  </a:t>
            </a:r>
          </a:p>
          <a:p>
            <a:r>
              <a:rPr lang="es-ES" sz="1100" dirty="0"/>
              <a:t>    &lt;h1&gt;Il mio primo sito web!!!&lt;/h1&gt;   </a:t>
            </a:r>
          </a:p>
          <a:p>
            <a:r>
              <a:rPr lang="es-ES" sz="1100" dirty="0"/>
              <a:t>    &lt;img src="http://www.w3.org/html/logo/downloads/HTML5_Logo_128.png"/&gt;  </a:t>
            </a:r>
          </a:p>
          <a:p>
            <a:r>
              <a:rPr lang="es-ES" sz="1100" dirty="0"/>
              <a:t>    &lt;p&gt;Ciao, ecco una pagina html di esempio.&lt;/p&gt; </a:t>
            </a:r>
          </a:p>
          <a:p>
            <a:r>
              <a:rPr lang="es-ES" sz="1100" dirty="0"/>
              <a:t>    &lt;p&gt;Con Lacerba.io riuscirai in poco tempo a creare siti web!&lt;/p&gt; </a:t>
            </a:r>
          </a:p>
          <a:p>
            <a:r>
              <a:rPr lang="es-ES" sz="1100" dirty="0"/>
              <a:t>   &lt;form&gt;    </a:t>
            </a:r>
          </a:p>
          <a:p>
            <a:r>
              <a:rPr lang="es-ES" sz="1100" dirty="0"/>
              <a:t>    &lt;button id="salutare"&gt;Salutare&lt;/button&gt;    </a:t>
            </a:r>
          </a:p>
          <a:p>
            <a:r>
              <a:rPr lang="es-ES" sz="1100" dirty="0"/>
              <a:t>    &lt;script&gt;    </a:t>
            </a:r>
            <a:r>
              <a:rPr lang="es-ES" sz="1100" dirty="0" smtClean="0"/>
              <a:t> document.getElementById</a:t>
            </a:r>
            <a:r>
              <a:rPr lang="es-ES" sz="1100" dirty="0"/>
              <a:t>("salutare").addEventListener("click",function (){alert("Ciao")});     </a:t>
            </a:r>
          </a:p>
          <a:p>
            <a:r>
              <a:rPr lang="es-ES" sz="1100" dirty="0"/>
              <a:t>    &lt;/script&gt;  </a:t>
            </a:r>
          </a:p>
          <a:p>
            <a:r>
              <a:rPr lang="es-ES" sz="1100" dirty="0"/>
              <a:t>   &lt;/form&gt;</a:t>
            </a:r>
          </a:p>
          <a:p>
            <a:r>
              <a:rPr lang="es-ES" sz="1100" dirty="0"/>
              <a:t>  &lt;/body&gt;</a:t>
            </a:r>
          </a:p>
          <a:p>
            <a:r>
              <a:rPr lang="es-ES" sz="1100" dirty="0"/>
              <a:t>&lt;/html&gt;</a:t>
            </a:r>
          </a:p>
        </p:txBody>
      </p:sp>
      <p:sp>
        <p:nvSpPr>
          <p:cNvPr id="8" name="CasellaDiTesto 7"/>
          <p:cNvSpPr txBox="1"/>
          <p:nvPr/>
        </p:nvSpPr>
        <p:spPr>
          <a:xfrm>
            <a:off x="6615879" y="1341714"/>
            <a:ext cx="4201938" cy="4493538"/>
          </a:xfrm>
          <a:prstGeom prst="rect">
            <a:avLst/>
          </a:prstGeom>
          <a:solidFill>
            <a:schemeClr val="bg1"/>
          </a:solidFill>
          <a:ln w="38100">
            <a:solidFill>
              <a:srgbClr val="002060"/>
            </a:solidFill>
          </a:ln>
        </p:spPr>
        <p:txBody>
          <a:bodyPr wrap="square" rtlCol="0">
            <a:spAutoFit/>
          </a:bodyPr>
          <a:lstStyle/>
          <a:p>
            <a:r>
              <a:rPr lang="es-ES" sz="1100" dirty="0" smtClean="0"/>
              <a:t>&lt;html&gt;</a:t>
            </a:r>
          </a:p>
          <a:p>
            <a:r>
              <a:rPr lang="es-ES" sz="1100" dirty="0" smtClean="0"/>
              <a:t>  &lt;head&gt;  </a:t>
            </a:r>
          </a:p>
          <a:p>
            <a:r>
              <a:rPr lang="es-ES" sz="1100" dirty="0" smtClean="0"/>
              <a:t>    &lt;meta charset="UTF-8"&gt;  </a:t>
            </a:r>
          </a:p>
          <a:p>
            <a:r>
              <a:rPr lang="es-ES" sz="1100" dirty="0" smtClean="0"/>
              <a:t>    &lt;title&gt;Esecuzione di elementi periodici&lt;/title&gt;</a:t>
            </a:r>
          </a:p>
          <a:p>
            <a:r>
              <a:rPr lang="es-ES" sz="1100" dirty="0" smtClean="0"/>
              <a:t>  &lt;/head&gt;</a:t>
            </a:r>
          </a:p>
          <a:p>
            <a:r>
              <a:rPr lang="es-ES" sz="1100" dirty="0" smtClean="0"/>
              <a:t>  &lt;body&gt;  </a:t>
            </a:r>
          </a:p>
          <a:p>
            <a:r>
              <a:rPr lang="es-ES" sz="1100" dirty="0" smtClean="0"/>
              <a:t>    &lt;h1&gt;Contatore di secondi HTML&lt;/h1&gt;   </a:t>
            </a:r>
          </a:p>
          <a:p>
            <a:r>
              <a:rPr lang="es-ES" sz="1100" dirty="0" smtClean="0"/>
              <a:t>    &lt;p&gt;Ti trovi in questo sito esattamente da &lt;span class="contador"&gt;0&lt;/span&gt; secondi&lt;/p&gt;  </a:t>
            </a:r>
          </a:p>
          <a:p>
            <a:r>
              <a:rPr lang="es-ES" sz="1100" dirty="0" smtClean="0"/>
              <a:t>    &lt;script src="http://code.jquery.com/jquery-1.11.0.min.js"&gt;&lt;/script&gt;  </a:t>
            </a:r>
          </a:p>
          <a:p>
            <a:r>
              <a:rPr lang="es-ES" sz="1100" dirty="0" smtClean="0"/>
              <a:t>    &lt;script&gt;     </a:t>
            </a:r>
          </a:p>
          <a:p>
            <a:r>
              <a:rPr lang="es-ES" sz="1100" dirty="0" smtClean="0"/>
              <a:t>       var contador = 0;    </a:t>
            </a:r>
          </a:p>
          <a:p>
            <a:r>
              <a:rPr lang="es-ES" sz="1100" dirty="0" smtClean="0"/>
              <a:t>       function refrescarContador() {        </a:t>
            </a:r>
          </a:p>
          <a:p>
            <a:r>
              <a:rPr lang="es-ES" sz="1100" dirty="0" smtClean="0"/>
              <a:t>          $('.contador').html(contador);     </a:t>
            </a:r>
          </a:p>
          <a:p>
            <a:r>
              <a:rPr lang="es-ES" sz="1100" dirty="0" smtClean="0"/>
              <a:t>       }     </a:t>
            </a:r>
          </a:p>
          <a:p>
            <a:r>
              <a:rPr lang="es-ES" sz="1100" dirty="0" smtClean="0"/>
              <a:t>       function incrementarContador() {        </a:t>
            </a:r>
          </a:p>
          <a:p>
            <a:r>
              <a:rPr lang="es-ES" sz="1100" dirty="0" smtClean="0"/>
              <a:t>          contador++;     </a:t>
            </a:r>
          </a:p>
          <a:p>
            <a:r>
              <a:rPr lang="es-ES" sz="1100" dirty="0" smtClean="0"/>
              <a:t>       }     </a:t>
            </a:r>
          </a:p>
          <a:p>
            <a:r>
              <a:rPr lang="es-ES" sz="1100" dirty="0" smtClean="0"/>
              <a:t>       setInterval(function() {         </a:t>
            </a:r>
          </a:p>
          <a:p>
            <a:r>
              <a:rPr lang="es-ES" sz="1100" dirty="0" smtClean="0"/>
              <a:t>          incrementarContador();        </a:t>
            </a:r>
          </a:p>
          <a:p>
            <a:r>
              <a:rPr lang="es-ES" sz="1100" dirty="0" smtClean="0"/>
              <a:t>          refrescarContador();     </a:t>
            </a:r>
          </a:p>
          <a:p>
            <a:r>
              <a:rPr lang="es-ES" sz="1100" dirty="0" smtClean="0"/>
              <a:t>       }, 1000);  </a:t>
            </a:r>
          </a:p>
          <a:p>
            <a:r>
              <a:rPr lang="es-ES" sz="1100" dirty="0" smtClean="0"/>
              <a:t>    &lt;/script&gt;</a:t>
            </a:r>
          </a:p>
          <a:p>
            <a:r>
              <a:rPr lang="es-ES" sz="1100" dirty="0" smtClean="0"/>
              <a:t>   &lt;/body&gt;</a:t>
            </a:r>
          </a:p>
          <a:p>
            <a:r>
              <a:rPr lang="es-ES" sz="1100" dirty="0" smtClean="0"/>
              <a:t>&lt;/html&gt;</a:t>
            </a:r>
            <a:endParaRPr lang="es-ES" sz="1100" dirty="0"/>
          </a:p>
        </p:txBody>
      </p:sp>
    </p:spTree>
    <p:extLst>
      <p:ext uri="{BB962C8B-B14F-4D97-AF65-F5344CB8AC3E}">
        <p14:creationId xmlns:p14="http://schemas.microsoft.com/office/powerpoint/2010/main" val="387790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2483" y="1598736"/>
            <a:ext cx="9198206" cy="461665"/>
          </a:xfrm>
          <a:prstGeom prst="rect">
            <a:avLst/>
          </a:prstGeom>
          <a:noFill/>
        </p:spPr>
        <p:txBody>
          <a:bodyPr wrap="square" rtlCol="0">
            <a:spAutoFit/>
          </a:bodyPr>
          <a:lstStyle/>
          <a:p>
            <a:r>
              <a:rPr lang="it-IT" sz="2400" b="1" dirty="0" smtClean="0">
                <a:latin typeface="Corbel" panose="020B0503020204020204" pitchFamily="34" charset="0"/>
                <a:cs typeface="Lao UI" panose="020B0502040204020203" pitchFamily="34" charset="0"/>
              </a:rPr>
              <a:t>Il web è una rete virtuale di file connessi attraverso link</a:t>
            </a:r>
            <a:endParaRPr lang="it-IT" sz="2000" b="1" dirty="0">
              <a:latin typeface="Corbel" panose="020B0503020204020204" pitchFamily="34" charset="0"/>
              <a:cs typeface="Lao UI" panose="020B0502040204020203" pitchFamily="34" charset="0"/>
            </a:endParaRPr>
          </a:p>
        </p:txBody>
      </p:sp>
      <p:grpSp>
        <p:nvGrpSpPr>
          <p:cNvPr id="11" name="Gruppo 10"/>
          <p:cNvGrpSpPr/>
          <p:nvPr/>
        </p:nvGrpSpPr>
        <p:grpSpPr>
          <a:xfrm>
            <a:off x="2148370" y="4137732"/>
            <a:ext cx="791570" cy="1160060"/>
            <a:chOff x="1637731" y="3821373"/>
            <a:chExt cx="791570" cy="1160060"/>
          </a:xfrm>
        </p:grpSpPr>
        <p:sp>
          <p:nvSpPr>
            <p:cNvPr id="3" name="Rettangolo 2"/>
            <p:cNvSpPr/>
            <p:nvPr/>
          </p:nvSpPr>
          <p:spPr>
            <a:xfrm>
              <a:off x="1637731" y="3821373"/>
              <a:ext cx="791570" cy="1160060"/>
            </a:xfrm>
            <a:prstGeom prst="rect">
              <a:avLst/>
            </a:prstGeom>
            <a:noFill/>
            <a:ln w="76200">
              <a:solidFill>
                <a:srgbClr val="79B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600">
                <a:latin typeface="Corbel" panose="020B0503020204020204" pitchFamily="34" charset="0"/>
              </a:endParaRPr>
            </a:p>
          </p:txBody>
        </p:sp>
        <p:sp>
          <p:nvSpPr>
            <p:cNvPr id="10" name="CasellaDiTesto 9"/>
            <p:cNvSpPr txBox="1"/>
            <p:nvPr/>
          </p:nvSpPr>
          <p:spPr>
            <a:xfrm>
              <a:off x="1692322" y="4087504"/>
              <a:ext cx="682387" cy="738664"/>
            </a:xfrm>
            <a:prstGeom prst="rect">
              <a:avLst/>
            </a:prstGeom>
            <a:noFill/>
            <a:ln>
              <a:noFill/>
            </a:ln>
          </p:spPr>
          <p:txBody>
            <a:bodyPr wrap="square" rtlCol="0">
              <a:spAutoFit/>
            </a:bodyPr>
            <a:lstStyle/>
            <a:p>
              <a:pPr algn="ctr"/>
              <a:r>
                <a:rPr lang="it-IT" sz="1400" b="1" dirty="0" smtClean="0">
                  <a:solidFill>
                    <a:srgbClr val="C00000"/>
                  </a:solidFill>
                  <a:latin typeface="Corbel" panose="020B0503020204020204" pitchFamily="34" charset="0"/>
                  <a:cs typeface="Lao UI" panose="020B0502040204020203" pitchFamily="34" charset="0"/>
                </a:rPr>
                <a:t>WEB</a:t>
              </a:r>
            </a:p>
            <a:p>
              <a:pPr algn="ctr"/>
              <a:r>
                <a:rPr lang="it-IT" sz="1400" b="1" dirty="0" smtClean="0">
                  <a:solidFill>
                    <a:srgbClr val="C00000"/>
                  </a:solidFill>
                  <a:latin typeface="Corbel" panose="020B0503020204020204" pitchFamily="34" charset="0"/>
                  <a:cs typeface="Lao UI" panose="020B0502040204020203" pitchFamily="34" charset="0"/>
                </a:rPr>
                <a:t>PAGE</a:t>
              </a:r>
            </a:p>
            <a:p>
              <a:pPr algn="ctr"/>
              <a:endParaRPr lang="it-IT" sz="1400" b="1" dirty="0">
                <a:solidFill>
                  <a:srgbClr val="C00000"/>
                </a:solidFill>
                <a:latin typeface="Corbel" panose="020B0503020204020204" pitchFamily="34" charset="0"/>
                <a:cs typeface="Lao UI" panose="020B0502040204020203" pitchFamily="34" charset="0"/>
              </a:endParaRPr>
            </a:p>
          </p:txBody>
        </p:sp>
      </p:grpSp>
      <p:grpSp>
        <p:nvGrpSpPr>
          <p:cNvPr id="4" name="Gruppo 3"/>
          <p:cNvGrpSpPr/>
          <p:nvPr/>
        </p:nvGrpSpPr>
        <p:grpSpPr>
          <a:xfrm>
            <a:off x="988983" y="2975905"/>
            <a:ext cx="8943077" cy="3028180"/>
            <a:chOff x="988983" y="2683297"/>
            <a:chExt cx="8943077" cy="3028180"/>
          </a:xfrm>
        </p:grpSpPr>
        <p:sp>
          <p:nvSpPr>
            <p:cNvPr id="21" name="Rettangolo arrotondato 20"/>
            <p:cNvSpPr/>
            <p:nvPr/>
          </p:nvSpPr>
          <p:spPr>
            <a:xfrm>
              <a:off x="1453078" y="3048766"/>
              <a:ext cx="8478982" cy="2662711"/>
            </a:xfrm>
            <a:custGeom>
              <a:avLst/>
              <a:gdLst>
                <a:gd name="connsiteX0" fmla="*/ 0 w 8478982"/>
                <a:gd name="connsiteY0" fmla="*/ 443794 h 2662711"/>
                <a:gd name="connsiteX1" fmla="*/ 443794 w 8478982"/>
                <a:gd name="connsiteY1" fmla="*/ 0 h 2662711"/>
                <a:gd name="connsiteX2" fmla="*/ 8035188 w 8478982"/>
                <a:gd name="connsiteY2" fmla="*/ 0 h 2662711"/>
                <a:gd name="connsiteX3" fmla="*/ 8478982 w 8478982"/>
                <a:gd name="connsiteY3" fmla="*/ 443794 h 2662711"/>
                <a:gd name="connsiteX4" fmla="*/ 8478982 w 8478982"/>
                <a:gd name="connsiteY4" fmla="*/ 2218917 h 2662711"/>
                <a:gd name="connsiteX5" fmla="*/ 8035188 w 8478982"/>
                <a:gd name="connsiteY5" fmla="*/ 2662711 h 2662711"/>
                <a:gd name="connsiteX6" fmla="*/ 443794 w 8478982"/>
                <a:gd name="connsiteY6" fmla="*/ 2662711 h 2662711"/>
                <a:gd name="connsiteX7" fmla="*/ 0 w 8478982"/>
                <a:gd name="connsiteY7" fmla="*/ 2218917 h 2662711"/>
                <a:gd name="connsiteX8" fmla="*/ 0 w 8478982"/>
                <a:gd name="connsiteY8" fmla="*/ 443794 h 2662711"/>
                <a:gd name="connsiteX0" fmla="*/ 0 w 8478982"/>
                <a:gd name="connsiteY0" fmla="*/ 443794 h 2662711"/>
                <a:gd name="connsiteX1" fmla="*/ 443794 w 8478982"/>
                <a:gd name="connsiteY1" fmla="*/ 0 h 2662711"/>
                <a:gd name="connsiteX2" fmla="*/ 8035188 w 8478982"/>
                <a:gd name="connsiteY2" fmla="*/ 0 h 2662711"/>
                <a:gd name="connsiteX3" fmla="*/ 8478982 w 8478982"/>
                <a:gd name="connsiteY3" fmla="*/ 443794 h 2662711"/>
                <a:gd name="connsiteX4" fmla="*/ 8478982 w 8478982"/>
                <a:gd name="connsiteY4" fmla="*/ 2218917 h 2662711"/>
                <a:gd name="connsiteX5" fmla="*/ 8099582 w 8478982"/>
                <a:gd name="connsiteY5" fmla="*/ 2662711 h 2662711"/>
                <a:gd name="connsiteX6" fmla="*/ 443794 w 8478982"/>
                <a:gd name="connsiteY6" fmla="*/ 2662711 h 2662711"/>
                <a:gd name="connsiteX7" fmla="*/ 0 w 8478982"/>
                <a:gd name="connsiteY7" fmla="*/ 2218917 h 2662711"/>
                <a:gd name="connsiteX8" fmla="*/ 0 w 8478982"/>
                <a:gd name="connsiteY8" fmla="*/ 443794 h 2662711"/>
                <a:gd name="connsiteX0" fmla="*/ 0 w 8478982"/>
                <a:gd name="connsiteY0" fmla="*/ 443794 h 2662711"/>
                <a:gd name="connsiteX1" fmla="*/ 443794 w 8478982"/>
                <a:gd name="connsiteY1" fmla="*/ 0 h 2662711"/>
                <a:gd name="connsiteX2" fmla="*/ 8035188 w 8478982"/>
                <a:gd name="connsiteY2" fmla="*/ 0 h 2662711"/>
                <a:gd name="connsiteX3" fmla="*/ 8478982 w 8478982"/>
                <a:gd name="connsiteY3" fmla="*/ 443794 h 2662711"/>
                <a:gd name="connsiteX4" fmla="*/ 8478982 w 8478982"/>
                <a:gd name="connsiteY4" fmla="*/ 2283312 h 2662711"/>
                <a:gd name="connsiteX5" fmla="*/ 8099582 w 8478982"/>
                <a:gd name="connsiteY5" fmla="*/ 2662711 h 2662711"/>
                <a:gd name="connsiteX6" fmla="*/ 443794 w 8478982"/>
                <a:gd name="connsiteY6" fmla="*/ 2662711 h 2662711"/>
                <a:gd name="connsiteX7" fmla="*/ 0 w 8478982"/>
                <a:gd name="connsiteY7" fmla="*/ 2218917 h 2662711"/>
                <a:gd name="connsiteX8" fmla="*/ 0 w 8478982"/>
                <a:gd name="connsiteY8" fmla="*/ 443794 h 2662711"/>
                <a:gd name="connsiteX0" fmla="*/ 0 w 8478982"/>
                <a:gd name="connsiteY0" fmla="*/ 443794 h 2662711"/>
                <a:gd name="connsiteX1" fmla="*/ 443794 w 8478982"/>
                <a:gd name="connsiteY1" fmla="*/ 0 h 2662711"/>
                <a:gd name="connsiteX2" fmla="*/ 8035188 w 8478982"/>
                <a:gd name="connsiteY2" fmla="*/ 0 h 2662711"/>
                <a:gd name="connsiteX3" fmla="*/ 8478982 w 8478982"/>
                <a:gd name="connsiteY3" fmla="*/ 366521 h 2662711"/>
                <a:gd name="connsiteX4" fmla="*/ 8478982 w 8478982"/>
                <a:gd name="connsiteY4" fmla="*/ 2283312 h 2662711"/>
                <a:gd name="connsiteX5" fmla="*/ 8099582 w 8478982"/>
                <a:gd name="connsiteY5" fmla="*/ 2662711 h 2662711"/>
                <a:gd name="connsiteX6" fmla="*/ 443794 w 8478982"/>
                <a:gd name="connsiteY6" fmla="*/ 2662711 h 2662711"/>
                <a:gd name="connsiteX7" fmla="*/ 0 w 8478982"/>
                <a:gd name="connsiteY7" fmla="*/ 2218917 h 2662711"/>
                <a:gd name="connsiteX8" fmla="*/ 0 w 8478982"/>
                <a:gd name="connsiteY8" fmla="*/ 443794 h 2662711"/>
                <a:gd name="connsiteX0" fmla="*/ 0 w 8478982"/>
                <a:gd name="connsiteY0" fmla="*/ 443794 h 2662711"/>
                <a:gd name="connsiteX1" fmla="*/ 443794 w 8478982"/>
                <a:gd name="connsiteY1" fmla="*/ 0 h 2662711"/>
                <a:gd name="connsiteX2" fmla="*/ 8125341 w 8478982"/>
                <a:gd name="connsiteY2" fmla="*/ 0 h 2662711"/>
                <a:gd name="connsiteX3" fmla="*/ 8478982 w 8478982"/>
                <a:gd name="connsiteY3" fmla="*/ 366521 h 2662711"/>
                <a:gd name="connsiteX4" fmla="*/ 8478982 w 8478982"/>
                <a:gd name="connsiteY4" fmla="*/ 2283312 h 2662711"/>
                <a:gd name="connsiteX5" fmla="*/ 8099582 w 8478982"/>
                <a:gd name="connsiteY5" fmla="*/ 2662711 h 2662711"/>
                <a:gd name="connsiteX6" fmla="*/ 443794 w 8478982"/>
                <a:gd name="connsiteY6" fmla="*/ 2662711 h 2662711"/>
                <a:gd name="connsiteX7" fmla="*/ 0 w 8478982"/>
                <a:gd name="connsiteY7" fmla="*/ 2218917 h 2662711"/>
                <a:gd name="connsiteX8" fmla="*/ 0 w 8478982"/>
                <a:gd name="connsiteY8" fmla="*/ 443794 h 2662711"/>
                <a:gd name="connsiteX0" fmla="*/ 0 w 8478982"/>
                <a:gd name="connsiteY0" fmla="*/ 443794 h 2662711"/>
                <a:gd name="connsiteX1" fmla="*/ 366521 w 8478982"/>
                <a:gd name="connsiteY1" fmla="*/ 12879 h 2662711"/>
                <a:gd name="connsiteX2" fmla="*/ 8125341 w 8478982"/>
                <a:gd name="connsiteY2" fmla="*/ 0 h 2662711"/>
                <a:gd name="connsiteX3" fmla="*/ 8478982 w 8478982"/>
                <a:gd name="connsiteY3" fmla="*/ 366521 h 2662711"/>
                <a:gd name="connsiteX4" fmla="*/ 8478982 w 8478982"/>
                <a:gd name="connsiteY4" fmla="*/ 2283312 h 2662711"/>
                <a:gd name="connsiteX5" fmla="*/ 8099582 w 8478982"/>
                <a:gd name="connsiteY5" fmla="*/ 2662711 h 2662711"/>
                <a:gd name="connsiteX6" fmla="*/ 443794 w 8478982"/>
                <a:gd name="connsiteY6" fmla="*/ 2662711 h 2662711"/>
                <a:gd name="connsiteX7" fmla="*/ 0 w 8478982"/>
                <a:gd name="connsiteY7" fmla="*/ 2218917 h 2662711"/>
                <a:gd name="connsiteX8" fmla="*/ 0 w 8478982"/>
                <a:gd name="connsiteY8" fmla="*/ 443794 h 2662711"/>
                <a:gd name="connsiteX0" fmla="*/ 12879 w 8478982"/>
                <a:gd name="connsiteY0" fmla="*/ 379399 h 2662711"/>
                <a:gd name="connsiteX1" fmla="*/ 366521 w 8478982"/>
                <a:gd name="connsiteY1" fmla="*/ 12879 h 2662711"/>
                <a:gd name="connsiteX2" fmla="*/ 8125341 w 8478982"/>
                <a:gd name="connsiteY2" fmla="*/ 0 h 2662711"/>
                <a:gd name="connsiteX3" fmla="*/ 8478982 w 8478982"/>
                <a:gd name="connsiteY3" fmla="*/ 366521 h 2662711"/>
                <a:gd name="connsiteX4" fmla="*/ 8478982 w 8478982"/>
                <a:gd name="connsiteY4" fmla="*/ 2283312 h 2662711"/>
                <a:gd name="connsiteX5" fmla="*/ 8099582 w 8478982"/>
                <a:gd name="connsiteY5" fmla="*/ 2662711 h 2662711"/>
                <a:gd name="connsiteX6" fmla="*/ 443794 w 8478982"/>
                <a:gd name="connsiteY6" fmla="*/ 2662711 h 2662711"/>
                <a:gd name="connsiteX7" fmla="*/ 0 w 8478982"/>
                <a:gd name="connsiteY7" fmla="*/ 2218917 h 2662711"/>
                <a:gd name="connsiteX8" fmla="*/ 12879 w 8478982"/>
                <a:gd name="connsiteY8" fmla="*/ 379399 h 2662711"/>
                <a:gd name="connsiteX0" fmla="*/ 12879 w 8478982"/>
                <a:gd name="connsiteY0" fmla="*/ 379399 h 2662711"/>
                <a:gd name="connsiteX1" fmla="*/ 366521 w 8478982"/>
                <a:gd name="connsiteY1" fmla="*/ 12879 h 2662711"/>
                <a:gd name="connsiteX2" fmla="*/ 8125341 w 8478982"/>
                <a:gd name="connsiteY2" fmla="*/ 0 h 2662711"/>
                <a:gd name="connsiteX3" fmla="*/ 8478982 w 8478982"/>
                <a:gd name="connsiteY3" fmla="*/ 366521 h 2662711"/>
                <a:gd name="connsiteX4" fmla="*/ 8478982 w 8478982"/>
                <a:gd name="connsiteY4" fmla="*/ 2283312 h 2662711"/>
                <a:gd name="connsiteX5" fmla="*/ 8099582 w 8478982"/>
                <a:gd name="connsiteY5" fmla="*/ 2662711 h 2662711"/>
                <a:gd name="connsiteX6" fmla="*/ 443794 w 8478982"/>
                <a:gd name="connsiteY6" fmla="*/ 2662711 h 2662711"/>
                <a:gd name="connsiteX7" fmla="*/ 0 w 8478982"/>
                <a:gd name="connsiteY7" fmla="*/ 2296190 h 2662711"/>
                <a:gd name="connsiteX8" fmla="*/ 12879 w 8478982"/>
                <a:gd name="connsiteY8" fmla="*/ 379399 h 2662711"/>
                <a:gd name="connsiteX0" fmla="*/ 12879 w 8478982"/>
                <a:gd name="connsiteY0" fmla="*/ 379399 h 2662711"/>
                <a:gd name="connsiteX1" fmla="*/ 366521 w 8478982"/>
                <a:gd name="connsiteY1" fmla="*/ 12879 h 2662711"/>
                <a:gd name="connsiteX2" fmla="*/ 8125341 w 8478982"/>
                <a:gd name="connsiteY2" fmla="*/ 0 h 2662711"/>
                <a:gd name="connsiteX3" fmla="*/ 8478982 w 8478982"/>
                <a:gd name="connsiteY3" fmla="*/ 366521 h 2662711"/>
                <a:gd name="connsiteX4" fmla="*/ 8478982 w 8478982"/>
                <a:gd name="connsiteY4" fmla="*/ 2283312 h 2662711"/>
                <a:gd name="connsiteX5" fmla="*/ 8099582 w 8478982"/>
                <a:gd name="connsiteY5" fmla="*/ 2662711 h 2662711"/>
                <a:gd name="connsiteX6" fmla="*/ 353642 w 8478982"/>
                <a:gd name="connsiteY6" fmla="*/ 2662711 h 2662711"/>
                <a:gd name="connsiteX7" fmla="*/ 0 w 8478982"/>
                <a:gd name="connsiteY7" fmla="*/ 2296190 h 2662711"/>
                <a:gd name="connsiteX8" fmla="*/ 12879 w 8478982"/>
                <a:gd name="connsiteY8" fmla="*/ 379399 h 26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982" h="2662711">
                  <a:moveTo>
                    <a:pt x="12879" y="379399"/>
                  </a:moveTo>
                  <a:cubicBezTo>
                    <a:pt x="12879" y="134298"/>
                    <a:pt x="121420" y="12879"/>
                    <a:pt x="366521" y="12879"/>
                  </a:cubicBezTo>
                  <a:lnTo>
                    <a:pt x="8125341" y="0"/>
                  </a:lnTo>
                  <a:cubicBezTo>
                    <a:pt x="8370442" y="0"/>
                    <a:pt x="8478982" y="121420"/>
                    <a:pt x="8478982" y="366521"/>
                  </a:cubicBezTo>
                  <a:lnTo>
                    <a:pt x="8478982" y="2283312"/>
                  </a:lnTo>
                  <a:cubicBezTo>
                    <a:pt x="8478982" y="2528413"/>
                    <a:pt x="8344683" y="2662711"/>
                    <a:pt x="8099582" y="2662711"/>
                  </a:cubicBezTo>
                  <a:lnTo>
                    <a:pt x="353642" y="2662711"/>
                  </a:lnTo>
                  <a:cubicBezTo>
                    <a:pt x="108541" y="2662711"/>
                    <a:pt x="0" y="2541291"/>
                    <a:pt x="0" y="2296190"/>
                  </a:cubicBezTo>
                  <a:lnTo>
                    <a:pt x="12879" y="379399"/>
                  </a:lnTo>
                  <a:close/>
                </a:path>
              </a:pathLst>
            </a:cu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Corbel" panose="020B0503020204020204" pitchFamily="34" charset="0"/>
              </a:endParaRPr>
            </a:p>
          </p:txBody>
        </p:sp>
        <p:pic>
          <p:nvPicPr>
            <p:cNvPr id="20" name="Immagin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983" y="2683297"/>
              <a:ext cx="933500" cy="745625"/>
            </a:xfrm>
            <a:prstGeom prst="roundRect">
              <a:avLst/>
            </a:prstGeom>
            <a:ln>
              <a:noFill/>
            </a:ln>
          </p:spPr>
        </p:pic>
      </p:grpSp>
      <p:grpSp>
        <p:nvGrpSpPr>
          <p:cNvPr id="8" name="Gruppo 7"/>
          <p:cNvGrpSpPr/>
          <p:nvPr/>
        </p:nvGrpSpPr>
        <p:grpSpPr>
          <a:xfrm>
            <a:off x="3240191" y="4137732"/>
            <a:ext cx="2920621" cy="1160060"/>
            <a:chOff x="3240191" y="3845124"/>
            <a:chExt cx="2920621" cy="1160060"/>
          </a:xfrm>
        </p:grpSpPr>
        <p:grpSp>
          <p:nvGrpSpPr>
            <p:cNvPr id="14" name="Gruppo 13"/>
            <p:cNvGrpSpPr/>
            <p:nvPr/>
          </p:nvGrpSpPr>
          <p:grpSpPr>
            <a:xfrm>
              <a:off x="3240191" y="3845124"/>
              <a:ext cx="2920621" cy="1160060"/>
              <a:chOff x="2729552" y="3821373"/>
              <a:chExt cx="2920621" cy="1160060"/>
            </a:xfrm>
          </p:grpSpPr>
          <p:cxnSp>
            <p:nvCxnSpPr>
              <p:cNvPr id="5" name="Connettore 2 4"/>
              <p:cNvCxnSpPr/>
              <p:nvPr/>
            </p:nvCxnSpPr>
            <p:spPr>
              <a:xfrm>
                <a:off x="2729552" y="4462818"/>
                <a:ext cx="1828800" cy="0"/>
              </a:xfrm>
              <a:prstGeom prst="straightConnector1">
                <a:avLst/>
              </a:prstGeom>
              <a:ln w="76200">
                <a:solidFill>
                  <a:srgbClr val="79B596"/>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uppo 12"/>
              <p:cNvGrpSpPr/>
              <p:nvPr/>
            </p:nvGrpSpPr>
            <p:grpSpPr>
              <a:xfrm>
                <a:off x="4858603" y="3821373"/>
                <a:ext cx="791570" cy="1160060"/>
                <a:chOff x="4858603" y="3821373"/>
                <a:chExt cx="791570" cy="1160060"/>
              </a:xfrm>
            </p:grpSpPr>
            <p:sp>
              <p:nvSpPr>
                <p:cNvPr id="6" name="Rettangolo 5"/>
                <p:cNvSpPr/>
                <p:nvPr/>
              </p:nvSpPr>
              <p:spPr>
                <a:xfrm>
                  <a:off x="4858603" y="3821373"/>
                  <a:ext cx="791570" cy="1160060"/>
                </a:xfrm>
                <a:prstGeom prst="rect">
                  <a:avLst/>
                </a:prstGeom>
                <a:noFill/>
                <a:ln w="76200">
                  <a:solidFill>
                    <a:srgbClr val="79B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600">
                    <a:latin typeface="Corbel" panose="020B0503020204020204" pitchFamily="34" charset="0"/>
                  </a:endParaRPr>
                </a:p>
              </p:txBody>
            </p:sp>
            <p:sp>
              <p:nvSpPr>
                <p:cNvPr id="12" name="CasellaDiTesto 11"/>
                <p:cNvSpPr txBox="1"/>
                <p:nvPr/>
              </p:nvSpPr>
              <p:spPr>
                <a:xfrm>
                  <a:off x="4913194" y="4087504"/>
                  <a:ext cx="682387" cy="523220"/>
                </a:xfrm>
                <a:prstGeom prst="rect">
                  <a:avLst/>
                </a:prstGeom>
                <a:noFill/>
                <a:ln>
                  <a:noFill/>
                </a:ln>
              </p:spPr>
              <p:txBody>
                <a:bodyPr wrap="square" rtlCol="0">
                  <a:spAutoFit/>
                </a:bodyPr>
                <a:lstStyle/>
                <a:p>
                  <a:pPr algn="ctr"/>
                  <a:r>
                    <a:rPr lang="it-IT" sz="1400" b="1" dirty="0" smtClean="0">
                      <a:solidFill>
                        <a:srgbClr val="C00000"/>
                      </a:solidFill>
                      <a:latin typeface="Corbel" panose="020B0503020204020204" pitchFamily="34" charset="0"/>
                      <a:cs typeface="Lao UI" panose="020B0502040204020203" pitchFamily="34" charset="0"/>
                    </a:rPr>
                    <a:t>WEB</a:t>
                  </a:r>
                </a:p>
                <a:p>
                  <a:pPr algn="ctr"/>
                  <a:r>
                    <a:rPr lang="it-IT" sz="1400" b="1" dirty="0" smtClean="0">
                      <a:solidFill>
                        <a:srgbClr val="C00000"/>
                      </a:solidFill>
                      <a:latin typeface="Corbel" panose="020B0503020204020204" pitchFamily="34" charset="0"/>
                      <a:cs typeface="Lao UI" panose="020B0502040204020203" pitchFamily="34" charset="0"/>
                    </a:rPr>
                    <a:t>PAGE</a:t>
                  </a:r>
                  <a:endParaRPr lang="it-IT" sz="1400" b="1" dirty="0">
                    <a:solidFill>
                      <a:srgbClr val="C00000"/>
                    </a:solidFill>
                    <a:latin typeface="Corbel" panose="020B0503020204020204" pitchFamily="34" charset="0"/>
                    <a:cs typeface="Lao UI" panose="020B0502040204020203" pitchFamily="34" charset="0"/>
                  </a:endParaRPr>
                </a:p>
              </p:txBody>
            </p:sp>
          </p:grpSp>
        </p:grpSp>
        <p:sp>
          <p:nvSpPr>
            <p:cNvPr id="7" name="CasellaDiTesto 6"/>
            <p:cNvSpPr txBox="1"/>
            <p:nvPr/>
          </p:nvSpPr>
          <p:spPr>
            <a:xfrm>
              <a:off x="3711039" y="4111255"/>
              <a:ext cx="887104" cy="338554"/>
            </a:xfrm>
            <a:prstGeom prst="rect">
              <a:avLst/>
            </a:prstGeom>
            <a:noFill/>
            <a:ln>
              <a:noFill/>
            </a:ln>
          </p:spPr>
          <p:txBody>
            <a:bodyPr wrap="square" rtlCol="0">
              <a:spAutoFit/>
            </a:bodyPr>
            <a:lstStyle/>
            <a:p>
              <a:r>
                <a:rPr lang="it-IT" sz="1600" b="1" dirty="0" smtClean="0">
                  <a:solidFill>
                    <a:srgbClr val="C00000"/>
                  </a:solidFill>
                  <a:latin typeface="Corbel" panose="020B0503020204020204" pitchFamily="34" charset="0"/>
                  <a:cs typeface="Lao UI" panose="020B0502040204020203" pitchFamily="34" charset="0"/>
                </a:rPr>
                <a:t>link</a:t>
              </a:r>
              <a:endParaRPr lang="it-IT" sz="1600" b="1" dirty="0">
                <a:solidFill>
                  <a:srgbClr val="C00000"/>
                </a:solidFill>
                <a:latin typeface="Corbel" panose="020B0503020204020204" pitchFamily="34" charset="0"/>
                <a:cs typeface="Lao UI" panose="020B0502040204020203" pitchFamily="34" charset="0"/>
              </a:endParaRPr>
            </a:p>
          </p:txBody>
        </p:sp>
      </p:grpSp>
      <p:grpSp>
        <p:nvGrpSpPr>
          <p:cNvPr id="9" name="Gruppo 8"/>
          <p:cNvGrpSpPr/>
          <p:nvPr/>
        </p:nvGrpSpPr>
        <p:grpSpPr>
          <a:xfrm>
            <a:off x="6461063" y="4137732"/>
            <a:ext cx="2920621" cy="1160060"/>
            <a:chOff x="6461063" y="3845124"/>
            <a:chExt cx="2920621" cy="1160060"/>
          </a:xfrm>
        </p:grpSpPr>
        <p:grpSp>
          <p:nvGrpSpPr>
            <p:cNvPr id="15" name="Gruppo 14"/>
            <p:cNvGrpSpPr/>
            <p:nvPr/>
          </p:nvGrpSpPr>
          <p:grpSpPr>
            <a:xfrm>
              <a:off x="6461063" y="3845124"/>
              <a:ext cx="2920621" cy="1160060"/>
              <a:chOff x="2729552" y="3821373"/>
              <a:chExt cx="2920621" cy="1160060"/>
            </a:xfrm>
          </p:grpSpPr>
          <p:cxnSp>
            <p:nvCxnSpPr>
              <p:cNvPr id="16" name="Connettore 2 15"/>
              <p:cNvCxnSpPr/>
              <p:nvPr/>
            </p:nvCxnSpPr>
            <p:spPr>
              <a:xfrm>
                <a:off x="2729552" y="4462818"/>
                <a:ext cx="1828800" cy="0"/>
              </a:xfrm>
              <a:prstGeom prst="straightConnector1">
                <a:avLst/>
              </a:prstGeom>
              <a:ln w="76200">
                <a:solidFill>
                  <a:srgbClr val="79B596"/>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uppo 16"/>
              <p:cNvGrpSpPr/>
              <p:nvPr/>
            </p:nvGrpSpPr>
            <p:grpSpPr>
              <a:xfrm>
                <a:off x="4858603" y="3821373"/>
                <a:ext cx="791570" cy="1160060"/>
                <a:chOff x="4858603" y="3821373"/>
                <a:chExt cx="791570" cy="1160060"/>
              </a:xfrm>
            </p:grpSpPr>
            <p:sp>
              <p:nvSpPr>
                <p:cNvPr id="18" name="Rettangolo 17"/>
                <p:cNvSpPr/>
                <p:nvPr/>
              </p:nvSpPr>
              <p:spPr>
                <a:xfrm>
                  <a:off x="4858603" y="3821373"/>
                  <a:ext cx="791570" cy="1160060"/>
                </a:xfrm>
                <a:prstGeom prst="rect">
                  <a:avLst/>
                </a:prstGeom>
                <a:noFill/>
                <a:ln w="76200">
                  <a:solidFill>
                    <a:srgbClr val="79B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600">
                    <a:latin typeface="Corbel" panose="020B0503020204020204" pitchFamily="34" charset="0"/>
                  </a:endParaRPr>
                </a:p>
              </p:txBody>
            </p:sp>
            <p:sp>
              <p:nvSpPr>
                <p:cNvPr id="19" name="CasellaDiTesto 18"/>
                <p:cNvSpPr txBox="1"/>
                <p:nvPr/>
              </p:nvSpPr>
              <p:spPr>
                <a:xfrm>
                  <a:off x="4913194" y="4087504"/>
                  <a:ext cx="682387" cy="523220"/>
                </a:xfrm>
                <a:prstGeom prst="rect">
                  <a:avLst/>
                </a:prstGeom>
                <a:noFill/>
                <a:ln>
                  <a:noFill/>
                </a:ln>
              </p:spPr>
              <p:txBody>
                <a:bodyPr wrap="square" rtlCol="0">
                  <a:spAutoFit/>
                </a:bodyPr>
                <a:lstStyle/>
                <a:p>
                  <a:pPr algn="ctr"/>
                  <a:r>
                    <a:rPr lang="it-IT" sz="1400" b="1" dirty="0" smtClean="0">
                      <a:solidFill>
                        <a:srgbClr val="C00000"/>
                      </a:solidFill>
                      <a:latin typeface="Corbel" panose="020B0503020204020204" pitchFamily="34" charset="0"/>
                      <a:cs typeface="Lao UI" panose="020B0502040204020203" pitchFamily="34" charset="0"/>
                    </a:rPr>
                    <a:t>WEB</a:t>
                  </a:r>
                </a:p>
                <a:p>
                  <a:pPr algn="ctr"/>
                  <a:r>
                    <a:rPr lang="it-IT" sz="1400" b="1" dirty="0" smtClean="0">
                      <a:solidFill>
                        <a:srgbClr val="C00000"/>
                      </a:solidFill>
                      <a:latin typeface="Corbel" panose="020B0503020204020204" pitchFamily="34" charset="0"/>
                      <a:cs typeface="Lao UI" panose="020B0502040204020203" pitchFamily="34" charset="0"/>
                    </a:rPr>
                    <a:t>PAGE</a:t>
                  </a:r>
                  <a:endParaRPr lang="it-IT" sz="1400" b="1" dirty="0">
                    <a:solidFill>
                      <a:srgbClr val="C00000"/>
                    </a:solidFill>
                    <a:latin typeface="Corbel" panose="020B0503020204020204" pitchFamily="34" charset="0"/>
                    <a:cs typeface="Lao UI" panose="020B0502040204020203" pitchFamily="34" charset="0"/>
                  </a:endParaRPr>
                </a:p>
              </p:txBody>
            </p:sp>
          </p:grpSp>
        </p:grpSp>
        <p:sp>
          <p:nvSpPr>
            <p:cNvPr id="22" name="CasellaDiTesto 21"/>
            <p:cNvSpPr txBox="1"/>
            <p:nvPr/>
          </p:nvSpPr>
          <p:spPr>
            <a:xfrm>
              <a:off x="6931911" y="4120719"/>
              <a:ext cx="887104" cy="338554"/>
            </a:xfrm>
            <a:prstGeom prst="rect">
              <a:avLst/>
            </a:prstGeom>
            <a:noFill/>
            <a:ln>
              <a:noFill/>
            </a:ln>
          </p:spPr>
          <p:txBody>
            <a:bodyPr wrap="square" rtlCol="0">
              <a:spAutoFit/>
            </a:bodyPr>
            <a:lstStyle/>
            <a:p>
              <a:r>
                <a:rPr lang="it-IT" sz="1600" b="1" dirty="0" smtClean="0">
                  <a:solidFill>
                    <a:srgbClr val="C00000"/>
                  </a:solidFill>
                  <a:latin typeface="Corbel" panose="020B0503020204020204" pitchFamily="34" charset="0"/>
                  <a:cs typeface="Lao UI" panose="020B0502040204020203" pitchFamily="34" charset="0"/>
                </a:rPr>
                <a:t>link</a:t>
              </a:r>
              <a:endParaRPr lang="it-IT" sz="1600" b="1" dirty="0">
                <a:solidFill>
                  <a:srgbClr val="C00000"/>
                </a:solidFill>
                <a:latin typeface="Corbel" panose="020B0503020204020204" pitchFamily="34" charset="0"/>
                <a:cs typeface="Lao UI" panose="020B0502040204020203" pitchFamily="34" charset="0"/>
              </a:endParaRPr>
            </a:p>
          </p:txBody>
        </p:sp>
      </p:grpSp>
      <p:sp>
        <p:nvSpPr>
          <p:cNvPr id="27" name="Rettangolo 26"/>
          <p:cNvSpPr/>
          <p:nvPr/>
        </p:nvSpPr>
        <p:spPr>
          <a:xfrm>
            <a:off x="547308" y="2274864"/>
            <a:ext cx="11553252" cy="461665"/>
          </a:xfrm>
          <a:prstGeom prst="rect">
            <a:avLst/>
          </a:prstGeom>
        </p:spPr>
        <p:txBody>
          <a:bodyPr wrap="square">
            <a:spAutoFit/>
          </a:bodyPr>
          <a:lstStyle/>
          <a:p>
            <a:r>
              <a:rPr lang="it-IT" sz="2400" b="1" dirty="0">
                <a:latin typeface="Corbel" panose="020B0503020204020204" pitchFamily="34" charset="0"/>
                <a:cs typeface="Lao UI" panose="020B0502040204020203" pitchFamily="34" charset="0"/>
              </a:rPr>
              <a:t>Posso aprire </a:t>
            </a:r>
            <a:r>
              <a:rPr lang="it-IT" sz="2400" b="1" dirty="0" smtClean="0">
                <a:latin typeface="Corbel" panose="020B0503020204020204" pitchFamily="34" charset="0"/>
                <a:cs typeface="Lao UI" panose="020B0502040204020203" pitchFamily="34" charset="0"/>
              </a:rPr>
              <a:t>un file attraverso </a:t>
            </a:r>
            <a:r>
              <a:rPr lang="it-IT" sz="2400" b="1" dirty="0">
                <a:latin typeface="Corbel" panose="020B0503020204020204" pitchFamily="34" charset="0"/>
                <a:cs typeface="Lao UI" panose="020B0502040204020203" pitchFamily="34" charset="0"/>
              </a:rPr>
              <a:t>un </a:t>
            </a:r>
            <a:r>
              <a:rPr lang="it-IT" sz="2400" b="1" dirty="0" smtClean="0">
                <a:latin typeface="Corbel" panose="020B0503020204020204" pitchFamily="34" charset="0"/>
                <a:cs typeface="Lao UI" panose="020B0502040204020203" pitchFamily="34" charset="0"/>
              </a:rPr>
              <a:t>browser, </a:t>
            </a:r>
            <a:r>
              <a:rPr lang="it-IT" sz="2400" b="1" dirty="0">
                <a:latin typeface="Corbel" panose="020B0503020204020204" pitchFamily="34" charset="0"/>
                <a:cs typeface="Lao UI" panose="020B0502040204020203" pitchFamily="34" charset="0"/>
              </a:rPr>
              <a:t>cliccare su un link e accedere ad un altro file</a:t>
            </a:r>
          </a:p>
        </p:txBody>
      </p:sp>
      <p:sp>
        <p:nvSpPr>
          <p:cNvPr id="29" name="CasellaDiTesto 28"/>
          <p:cNvSpPr txBox="1"/>
          <p:nvPr/>
        </p:nvSpPr>
        <p:spPr>
          <a:xfrm>
            <a:off x="142002" y="176619"/>
            <a:ext cx="5695585" cy="461665"/>
          </a:xfrm>
          <a:prstGeom prst="rect">
            <a:avLst/>
          </a:prstGeom>
          <a:noFill/>
        </p:spPr>
        <p:txBody>
          <a:bodyPr wrap="square" rtlCol="0">
            <a:spAutoFit/>
          </a:bodyPr>
          <a:lstStyle/>
          <a:p>
            <a:r>
              <a:rPr lang="it-IT" sz="2400" b="1" dirty="0" smtClean="0">
                <a:latin typeface="Corbel" panose="020B0503020204020204" pitchFamily="34" charset="0"/>
                <a:cs typeface="Lao UI" panose="020B0502040204020203" pitchFamily="34" charset="0"/>
              </a:rPr>
              <a:t>COME FUNZIONA IL WEB?</a:t>
            </a:r>
            <a:endParaRPr lang="it-IT" sz="2400" b="1" dirty="0">
              <a:latin typeface="Corbel" panose="020B0503020204020204" pitchFamily="34" charset="0"/>
              <a:cs typeface="Lao UI" panose="020B0502040204020203" pitchFamily="34" charset="0"/>
            </a:endParaRPr>
          </a:p>
        </p:txBody>
      </p:sp>
      <p:cxnSp>
        <p:nvCxnSpPr>
          <p:cNvPr id="31" name="Connettore 1 30"/>
          <p:cNvCxnSpPr/>
          <p:nvPr/>
        </p:nvCxnSpPr>
        <p:spPr>
          <a:xfrm flipV="1">
            <a:off x="201767" y="639823"/>
            <a:ext cx="11772519" cy="1"/>
          </a:xfrm>
          <a:prstGeom prst="line">
            <a:avLst/>
          </a:prstGeom>
          <a:ln w="38100">
            <a:solidFill>
              <a:srgbClr val="79B596"/>
            </a:solidFill>
          </a:ln>
        </p:spPr>
        <p:style>
          <a:lnRef idx="1">
            <a:schemeClr val="accent1"/>
          </a:lnRef>
          <a:fillRef idx="0">
            <a:schemeClr val="accent1"/>
          </a:fillRef>
          <a:effectRef idx="0">
            <a:schemeClr val="accent1"/>
          </a:effectRef>
          <a:fontRef idx="minor">
            <a:schemeClr val="tx1"/>
          </a:fontRef>
        </p:style>
      </p:cxnSp>
      <p:pic>
        <p:nvPicPr>
          <p:cNvPr id="28" name="Immagine 27"/>
          <p:cNvPicPr>
            <a:picLocks noChangeAspect="1"/>
          </p:cNvPicPr>
          <p:nvPr/>
        </p:nvPicPr>
        <p:blipFill rotWithShape="1">
          <a:blip r:embed="rId4" cstate="print">
            <a:extLst>
              <a:ext uri="{28A0092B-C50C-407E-A947-70E740481C1C}">
                <a14:useLocalDpi xmlns:a14="http://schemas.microsoft.com/office/drawing/2010/main" val="0"/>
              </a:ext>
            </a:extLst>
          </a:blip>
          <a:srcRect t="33150" b="30687"/>
          <a:stretch/>
        </p:blipFill>
        <p:spPr>
          <a:xfrm>
            <a:off x="3900091" y="823980"/>
            <a:ext cx="2938302" cy="704351"/>
          </a:xfrm>
          <a:prstGeom prst="rect">
            <a:avLst/>
          </a:prstGeom>
        </p:spPr>
      </p:pic>
    </p:spTree>
    <p:extLst>
      <p:ext uri="{BB962C8B-B14F-4D97-AF65-F5344CB8AC3E}">
        <p14:creationId xmlns:p14="http://schemas.microsoft.com/office/powerpoint/2010/main" val="86360297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7" descr="Google - Google Chrome"/>
          <p:cNvPicPr>
            <a:picLocks noChangeAspect="1"/>
          </p:cNvPicPr>
          <p:nvPr/>
        </p:nvPicPr>
        <p:blipFill rotWithShape="1">
          <a:blip r:embed="rId3">
            <a:extLst>
              <a:ext uri="{28A0092B-C50C-407E-A947-70E740481C1C}">
                <a14:useLocalDpi xmlns:a14="http://schemas.microsoft.com/office/drawing/2010/main" val="0"/>
              </a:ext>
            </a:extLst>
          </a:blip>
          <a:srcRect l="549" t="1250" r="65416" b="62678"/>
          <a:stretch/>
        </p:blipFill>
        <p:spPr>
          <a:xfrm>
            <a:off x="937377" y="1635245"/>
            <a:ext cx="5632500" cy="3213781"/>
          </a:xfrm>
          <a:prstGeom prst="rect">
            <a:avLst/>
          </a:prstGeom>
          <a:ln w="38100">
            <a:solidFill>
              <a:srgbClr val="002060"/>
            </a:solidFill>
          </a:ln>
        </p:spPr>
      </p:pic>
      <p:sp>
        <p:nvSpPr>
          <p:cNvPr id="10" name="CasellaDiTesto 9"/>
          <p:cNvSpPr txBox="1"/>
          <p:nvPr/>
        </p:nvSpPr>
        <p:spPr>
          <a:xfrm rot="764589">
            <a:off x="6611264" y="2268678"/>
            <a:ext cx="1309615" cy="373671"/>
          </a:xfrm>
          <a:prstGeom prst="rect">
            <a:avLst/>
          </a:prstGeom>
          <a:noFill/>
        </p:spPr>
        <p:txBody>
          <a:bodyPr wrap="square" rtlCol="0">
            <a:spAutoFit/>
          </a:bodyPr>
          <a:lstStyle/>
          <a:p>
            <a:r>
              <a:rPr lang="it-IT" b="1" dirty="0" smtClean="0">
                <a:solidFill>
                  <a:schemeClr val="bg1">
                    <a:lumMod val="50000"/>
                  </a:schemeClr>
                </a:solidFill>
                <a:cs typeface="Lao UI" panose="020B0502040204020203" pitchFamily="34" charset="0"/>
              </a:rPr>
              <a:t>richiesta</a:t>
            </a:r>
            <a:endParaRPr lang="it-IT" b="1" dirty="0">
              <a:solidFill>
                <a:schemeClr val="bg1">
                  <a:lumMod val="50000"/>
                </a:schemeClr>
              </a:solidFill>
              <a:cs typeface="Lao UI" panose="020B0502040204020203" pitchFamily="34" charset="0"/>
            </a:endParaRPr>
          </a:p>
        </p:txBody>
      </p:sp>
      <p:sp>
        <p:nvSpPr>
          <p:cNvPr id="16" name="CasellaDiTesto 15"/>
          <p:cNvSpPr txBox="1"/>
          <p:nvPr/>
        </p:nvSpPr>
        <p:spPr>
          <a:xfrm>
            <a:off x="8081842" y="1689788"/>
            <a:ext cx="2328522" cy="461665"/>
          </a:xfrm>
          <a:prstGeom prst="rect">
            <a:avLst/>
          </a:prstGeom>
          <a:noFill/>
        </p:spPr>
        <p:txBody>
          <a:bodyPr wrap="square" rtlCol="0">
            <a:spAutoFit/>
          </a:bodyPr>
          <a:lstStyle/>
          <a:p>
            <a:pPr algn="ctr"/>
            <a:r>
              <a:rPr lang="it-IT" sz="2400" b="1" dirty="0" smtClean="0">
                <a:cs typeface="Lao UI" panose="020B0502040204020203" pitchFamily="34" charset="0"/>
              </a:rPr>
              <a:t>Server</a:t>
            </a:r>
            <a:endParaRPr lang="it-IT" sz="2400" b="1" dirty="0">
              <a:cs typeface="Lao UI" panose="020B0502040204020203" pitchFamily="34" charset="0"/>
            </a:endParaRPr>
          </a:p>
        </p:txBody>
      </p:sp>
      <p:pic>
        <p:nvPicPr>
          <p:cNvPr id="24" name="Immagine 23" descr="Introducción » HTML: el lenguaje popular · Acamica - Google Chrome"/>
          <p:cNvPicPr>
            <a:picLocks noChangeAspect="1"/>
          </p:cNvPicPr>
          <p:nvPr/>
        </p:nvPicPr>
        <p:blipFill rotWithShape="1">
          <a:blip r:embed="rId4">
            <a:extLst>
              <a:ext uri="{28A0092B-C50C-407E-A947-70E740481C1C}">
                <a14:useLocalDpi xmlns:a14="http://schemas.microsoft.com/office/drawing/2010/main" val="0"/>
              </a:ext>
            </a:extLst>
          </a:blip>
          <a:srcRect l="29632" t="36308" r="63252" b="51874"/>
          <a:stretch/>
        </p:blipFill>
        <p:spPr>
          <a:xfrm>
            <a:off x="8164431" y="2238604"/>
            <a:ext cx="2244741" cy="2007062"/>
          </a:xfrm>
          <a:prstGeom prst="rect">
            <a:avLst/>
          </a:prstGeom>
          <a:ln w="38100">
            <a:solidFill>
              <a:srgbClr val="002060"/>
            </a:solidFill>
          </a:ln>
        </p:spPr>
      </p:pic>
      <p:pic>
        <p:nvPicPr>
          <p:cNvPr id="2" name="Immagine 1" descr="W3Schools Online Web Tutorials - Google Chrome"/>
          <p:cNvPicPr>
            <a:picLocks noChangeAspect="1"/>
          </p:cNvPicPr>
          <p:nvPr/>
        </p:nvPicPr>
        <p:blipFill rotWithShape="1">
          <a:blip r:embed="rId5">
            <a:extLst>
              <a:ext uri="{28A0092B-C50C-407E-A947-70E740481C1C}">
                <a14:useLocalDpi xmlns:a14="http://schemas.microsoft.com/office/drawing/2010/main" val="0"/>
              </a:ext>
            </a:extLst>
          </a:blip>
          <a:srcRect l="942" t="9395" r="56018" b="55615"/>
          <a:stretch/>
        </p:blipFill>
        <p:spPr>
          <a:xfrm>
            <a:off x="937377" y="2366166"/>
            <a:ext cx="5632500" cy="2482860"/>
          </a:xfrm>
          <a:prstGeom prst="rect">
            <a:avLst/>
          </a:prstGeom>
        </p:spPr>
      </p:pic>
      <p:cxnSp>
        <p:nvCxnSpPr>
          <p:cNvPr id="9" name="Connettore 2 8"/>
          <p:cNvCxnSpPr/>
          <p:nvPr/>
        </p:nvCxnSpPr>
        <p:spPr>
          <a:xfrm>
            <a:off x="4760195" y="2174065"/>
            <a:ext cx="3321647" cy="671304"/>
          </a:xfrm>
          <a:prstGeom prst="straightConnector1">
            <a:avLst/>
          </a:prstGeom>
          <a:ln w="76200">
            <a:solidFill>
              <a:srgbClr val="79B596"/>
            </a:solidFill>
            <a:tailEnd type="triangle"/>
          </a:ln>
        </p:spPr>
        <p:style>
          <a:lnRef idx="1">
            <a:schemeClr val="accent1"/>
          </a:lnRef>
          <a:fillRef idx="0">
            <a:schemeClr val="accent1"/>
          </a:fillRef>
          <a:effectRef idx="0">
            <a:schemeClr val="accent1"/>
          </a:effectRef>
          <a:fontRef idx="minor">
            <a:schemeClr val="tx1"/>
          </a:fontRef>
        </p:style>
      </p:cxnSp>
      <p:sp>
        <p:nvSpPr>
          <p:cNvPr id="11" name="CasellaDiTesto 10"/>
          <p:cNvSpPr txBox="1"/>
          <p:nvPr/>
        </p:nvSpPr>
        <p:spPr>
          <a:xfrm rot="20758130">
            <a:off x="6603113" y="3436507"/>
            <a:ext cx="1309615" cy="373671"/>
          </a:xfrm>
          <a:prstGeom prst="rect">
            <a:avLst/>
          </a:prstGeom>
          <a:noFill/>
        </p:spPr>
        <p:txBody>
          <a:bodyPr wrap="square" rtlCol="0">
            <a:spAutoFit/>
          </a:bodyPr>
          <a:lstStyle/>
          <a:p>
            <a:r>
              <a:rPr lang="it-IT" b="1" dirty="0" smtClean="0">
                <a:solidFill>
                  <a:schemeClr val="bg1">
                    <a:lumMod val="50000"/>
                  </a:schemeClr>
                </a:solidFill>
                <a:cs typeface="Lao UI" panose="020B0502040204020203" pitchFamily="34" charset="0"/>
              </a:rPr>
              <a:t>risposta</a:t>
            </a:r>
            <a:endParaRPr lang="it-IT" b="1" dirty="0">
              <a:solidFill>
                <a:schemeClr val="bg1">
                  <a:lumMod val="50000"/>
                </a:schemeClr>
              </a:solidFill>
              <a:cs typeface="Lao UI" panose="020B0502040204020203" pitchFamily="34" charset="0"/>
            </a:endParaRPr>
          </a:p>
        </p:txBody>
      </p:sp>
      <p:cxnSp>
        <p:nvCxnSpPr>
          <p:cNvPr id="12" name="Connettore 2 11"/>
          <p:cNvCxnSpPr/>
          <p:nvPr/>
        </p:nvCxnSpPr>
        <p:spPr>
          <a:xfrm flipH="1">
            <a:off x="5802672" y="3686527"/>
            <a:ext cx="2143291" cy="526878"/>
          </a:xfrm>
          <a:prstGeom prst="straightConnector1">
            <a:avLst/>
          </a:prstGeom>
          <a:ln w="76200">
            <a:solidFill>
              <a:srgbClr val="79B596"/>
            </a:solidFill>
            <a:tailEnd type="triangle"/>
          </a:ln>
        </p:spPr>
        <p:style>
          <a:lnRef idx="1">
            <a:schemeClr val="accent1"/>
          </a:lnRef>
          <a:fillRef idx="0">
            <a:schemeClr val="accent1"/>
          </a:fillRef>
          <a:effectRef idx="0">
            <a:schemeClr val="accent1"/>
          </a:effectRef>
          <a:fontRef idx="minor">
            <a:schemeClr val="tx1"/>
          </a:fontRef>
        </p:style>
      </p:cxnSp>
      <p:sp>
        <p:nvSpPr>
          <p:cNvPr id="14" name="CasellaDiTesto 13"/>
          <p:cNvSpPr txBox="1"/>
          <p:nvPr/>
        </p:nvSpPr>
        <p:spPr>
          <a:xfrm>
            <a:off x="142002" y="176619"/>
            <a:ext cx="5695585" cy="461665"/>
          </a:xfrm>
          <a:prstGeom prst="rect">
            <a:avLst/>
          </a:prstGeom>
          <a:noFill/>
        </p:spPr>
        <p:txBody>
          <a:bodyPr wrap="square" rtlCol="0">
            <a:spAutoFit/>
          </a:bodyPr>
          <a:lstStyle/>
          <a:p>
            <a:r>
              <a:rPr lang="it-IT" sz="2400" b="1" dirty="0" smtClean="0">
                <a:cs typeface="Lao UI" panose="020B0502040204020203" pitchFamily="34" charset="0"/>
              </a:rPr>
              <a:t>COME FUNZIONA IL WEB?</a:t>
            </a:r>
            <a:endParaRPr lang="it-IT" sz="2400" b="1" dirty="0">
              <a:cs typeface="Lao UI" panose="020B0502040204020203" pitchFamily="34" charset="0"/>
            </a:endParaRPr>
          </a:p>
        </p:txBody>
      </p:sp>
      <p:cxnSp>
        <p:nvCxnSpPr>
          <p:cNvPr id="15" name="Connettore 1 14"/>
          <p:cNvCxnSpPr/>
          <p:nvPr/>
        </p:nvCxnSpPr>
        <p:spPr>
          <a:xfrm flipV="1">
            <a:off x="201767" y="639823"/>
            <a:ext cx="11772519" cy="1"/>
          </a:xfrm>
          <a:prstGeom prst="line">
            <a:avLst/>
          </a:prstGeom>
          <a:ln w="38100">
            <a:solidFill>
              <a:srgbClr val="79B5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56888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par>
                                <p:cTn id="27" presetID="10"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5400" b="1" dirty="0" smtClean="0"/>
              <a:t>LINGUAGGI</a:t>
            </a:r>
            <a:endParaRPr lang="it-IT" b="1" dirty="0"/>
          </a:p>
        </p:txBody>
      </p:sp>
    </p:spTree>
    <p:extLst>
      <p:ext uri="{BB962C8B-B14F-4D97-AF65-F5344CB8AC3E}">
        <p14:creationId xmlns:p14="http://schemas.microsoft.com/office/powerpoint/2010/main" val="2637325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792974" y="1063668"/>
            <a:ext cx="11882570" cy="461665"/>
          </a:xfrm>
          <a:prstGeom prst="rect">
            <a:avLst/>
          </a:prstGeom>
          <a:noFill/>
        </p:spPr>
        <p:txBody>
          <a:bodyPr wrap="square" rtlCol="0">
            <a:spAutoFit/>
          </a:bodyPr>
          <a:lstStyle/>
          <a:p>
            <a:r>
              <a:rPr lang="it-IT" sz="2400" b="1" dirty="0" smtClean="0">
                <a:cs typeface="Lao UI" panose="020B0502040204020203" pitchFamily="34" charset="0"/>
              </a:rPr>
              <a:t>Quando usiamo o costruiamo siti web dobbiamo interfacciarci con un computer</a:t>
            </a:r>
            <a:endParaRPr lang="it-IT" sz="2400" dirty="0"/>
          </a:p>
        </p:txBody>
      </p:sp>
      <p:sp>
        <p:nvSpPr>
          <p:cNvPr id="3" name="CasellaDiTesto 2"/>
          <p:cNvSpPr txBox="1"/>
          <p:nvPr/>
        </p:nvSpPr>
        <p:spPr>
          <a:xfrm>
            <a:off x="2989794" y="4420275"/>
            <a:ext cx="6948576" cy="461665"/>
          </a:xfrm>
          <a:prstGeom prst="rect">
            <a:avLst/>
          </a:prstGeom>
          <a:noFill/>
        </p:spPr>
        <p:txBody>
          <a:bodyPr wrap="square" rtlCol="0">
            <a:spAutoFit/>
          </a:bodyPr>
          <a:lstStyle/>
          <a:p>
            <a:r>
              <a:rPr lang="it-IT" sz="2400" b="1" dirty="0" smtClean="0">
                <a:cs typeface="Lao UI" panose="020B0502040204020203" pitchFamily="34" charset="0"/>
              </a:rPr>
              <a:t>Noi possiamo scriverli (rispettando la sintassi)</a:t>
            </a:r>
          </a:p>
        </p:txBody>
      </p:sp>
      <p:sp>
        <p:nvSpPr>
          <p:cNvPr id="8" name="Rettangolo 7"/>
          <p:cNvSpPr/>
          <p:nvPr/>
        </p:nvSpPr>
        <p:spPr>
          <a:xfrm>
            <a:off x="839502" y="1962818"/>
            <a:ext cx="10370763" cy="830997"/>
          </a:xfrm>
          <a:prstGeom prst="rect">
            <a:avLst/>
          </a:prstGeom>
        </p:spPr>
        <p:txBody>
          <a:bodyPr wrap="square">
            <a:spAutoFit/>
          </a:bodyPr>
          <a:lstStyle/>
          <a:p>
            <a:pPr algn="ctr"/>
            <a:r>
              <a:rPr lang="it-IT" sz="2400" b="1" dirty="0">
                <a:cs typeface="Lao UI" panose="020B0502040204020203" pitchFamily="34" charset="0"/>
              </a:rPr>
              <a:t>Per dare istruzioni al computer abbiamo bisogno di </a:t>
            </a:r>
            <a:r>
              <a:rPr lang="it-IT" sz="2400" b="1" dirty="0" smtClean="0">
                <a:cs typeface="Lao UI" panose="020B0502040204020203" pitchFamily="34" charset="0"/>
              </a:rPr>
              <a:t>un </a:t>
            </a:r>
            <a:r>
              <a:rPr lang="it-IT" sz="2400" b="1" dirty="0" smtClean="0">
                <a:solidFill>
                  <a:srgbClr val="002060"/>
                </a:solidFill>
                <a:cs typeface="Lao UI" panose="020B0502040204020203" pitchFamily="34" charset="0"/>
              </a:rPr>
              <a:t>LINGUAGGIO</a:t>
            </a:r>
            <a:r>
              <a:rPr lang="it-IT" sz="2400" b="1" dirty="0" smtClean="0">
                <a:cs typeface="Lao UI" panose="020B0502040204020203" pitchFamily="34" charset="0"/>
              </a:rPr>
              <a:t> leggibile </a:t>
            </a:r>
            <a:r>
              <a:rPr lang="it-IT" sz="2400" b="1" dirty="0">
                <a:cs typeface="Lao UI" panose="020B0502040204020203" pitchFamily="34" charset="0"/>
              </a:rPr>
              <a:t>sia da noi che dalla </a:t>
            </a:r>
            <a:r>
              <a:rPr lang="it-IT" sz="2400" b="1" dirty="0" smtClean="0">
                <a:cs typeface="Lao UI" panose="020B0502040204020203" pitchFamily="34" charset="0"/>
              </a:rPr>
              <a:t>macchina</a:t>
            </a:r>
            <a:endParaRPr lang="it-IT" sz="2400" b="1" dirty="0">
              <a:cs typeface="Lao UI" panose="020B0502040204020203" pitchFamily="34" charset="0"/>
            </a:endParaRPr>
          </a:p>
        </p:txBody>
      </p:sp>
      <p:sp>
        <p:nvSpPr>
          <p:cNvPr id="10" name="Rettangolo 9"/>
          <p:cNvSpPr/>
          <p:nvPr/>
        </p:nvSpPr>
        <p:spPr>
          <a:xfrm>
            <a:off x="4213489" y="3331815"/>
            <a:ext cx="3622787" cy="523220"/>
          </a:xfrm>
          <a:prstGeom prst="rect">
            <a:avLst/>
          </a:prstGeom>
          <a:solidFill>
            <a:srgbClr val="C9E1D4"/>
          </a:solidFill>
          <a:ln w="38100">
            <a:solidFill>
              <a:srgbClr val="79B596"/>
            </a:solidFill>
          </a:ln>
        </p:spPr>
        <p:txBody>
          <a:bodyPr wrap="none">
            <a:spAutoFit/>
          </a:bodyPr>
          <a:lstStyle/>
          <a:p>
            <a:pPr lvl="0"/>
            <a:r>
              <a:rPr lang="it-IT" sz="2800" b="1" dirty="0" smtClean="0">
                <a:solidFill>
                  <a:prstClr val="black"/>
                </a:solidFill>
                <a:cs typeface="Lao UI" panose="020B0502040204020203" pitchFamily="34" charset="0"/>
              </a:rPr>
              <a:t>LINGUAGGI </a:t>
            </a:r>
            <a:r>
              <a:rPr lang="it-IT" sz="2800" b="1" dirty="0">
                <a:solidFill>
                  <a:prstClr val="black"/>
                </a:solidFill>
                <a:cs typeface="Lao UI" panose="020B0502040204020203" pitchFamily="34" charset="0"/>
              </a:rPr>
              <a:t>FORMALI</a:t>
            </a:r>
          </a:p>
        </p:txBody>
      </p:sp>
      <p:sp>
        <p:nvSpPr>
          <p:cNvPr id="12" name="CasellaDiTesto 11"/>
          <p:cNvSpPr txBox="1"/>
          <p:nvPr/>
        </p:nvSpPr>
        <p:spPr>
          <a:xfrm>
            <a:off x="2989794" y="5099049"/>
            <a:ext cx="6948576" cy="461665"/>
          </a:xfrm>
          <a:prstGeom prst="rect">
            <a:avLst/>
          </a:prstGeom>
          <a:noFill/>
        </p:spPr>
        <p:txBody>
          <a:bodyPr wrap="square" rtlCol="0">
            <a:spAutoFit/>
          </a:bodyPr>
          <a:lstStyle/>
          <a:p>
            <a:r>
              <a:rPr lang="it-IT" sz="2400" b="1" dirty="0" smtClean="0">
                <a:cs typeface="Lao UI" panose="020B0502040204020203" pitchFamily="34" charset="0"/>
              </a:rPr>
              <a:t>Il computer può capirli e tradurli in applicazioni</a:t>
            </a:r>
          </a:p>
        </p:txBody>
      </p:sp>
      <p:sp>
        <p:nvSpPr>
          <p:cNvPr id="13" name="CasellaDiTesto 12"/>
          <p:cNvSpPr txBox="1"/>
          <p:nvPr/>
        </p:nvSpPr>
        <p:spPr>
          <a:xfrm>
            <a:off x="142002" y="176619"/>
            <a:ext cx="5695585" cy="461665"/>
          </a:xfrm>
          <a:prstGeom prst="rect">
            <a:avLst/>
          </a:prstGeom>
          <a:noFill/>
        </p:spPr>
        <p:txBody>
          <a:bodyPr wrap="square" rtlCol="0">
            <a:spAutoFit/>
          </a:bodyPr>
          <a:lstStyle/>
          <a:p>
            <a:r>
              <a:rPr lang="it-IT" sz="2400" b="1" dirty="0" smtClean="0">
                <a:latin typeface="Corbel" panose="020B0503020204020204" pitchFamily="34" charset="0"/>
                <a:cs typeface="Lao UI" panose="020B0502040204020203" pitchFamily="34" charset="0"/>
              </a:rPr>
              <a:t>LINGUAGGI</a:t>
            </a:r>
            <a:endParaRPr lang="it-IT" sz="2400" b="1" dirty="0">
              <a:latin typeface="Corbel" panose="020B0503020204020204" pitchFamily="34" charset="0"/>
              <a:cs typeface="Lao UI" panose="020B0502040204020203" pitchFamily="34" charset="0"/>
            </a:endParaRPr>
          </a:p>
        </p:txBody>
      </p:sp>
      <p:cxnSp>
        <p:nvCxnSpPr>
          <p:cNvPr id="14" name="Connettore 1 13"/>
          <p:cNvCxnSpPr/>
          <p:nvPr/>
        </p:nvCxnSpPr>
        <p:spPr>
          <a:xfrm>
            <a:off x="201767" y="639826"/>
            <a:ext cx="11758585" cy="13101"/>
          </a:xfrm>
          <a:prstGeom prst="line">
            <a:avLst/>
          </a:prstGeom>
          <a:ln w="38100">
            <a:solidFill>
              <a:srgbClr val="79B596"/>
            </a:solidFill>
          </a:ln>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a:off x="2320119" y="4669995"/>
            <a:ext cx="549631" cy="0"/>
          </a:xfrm>
          <a:prstGeom prst="straightConnector1">
            <a:avLst/>
          </a:prstGeom>
          <a:ln w="76200">
            <a:solidFill>
              <a:srgbClr val="79B59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p:cNvCxnSpPr/>
          <p:nvPr/>
        </p:nvCxnSpPr>
        <p:spPr>
          <a:xfrm>
            <a:off x="2320119" y="5341009"/>
            <a:ext cx="549631" cy="0"/>
          </a:xfrm>
          <a:prstGeom prst="straightConnector1">
            <a:avLst/>
          </a:prstGeom>
          <a:ln w="76200">
            <a:solidFill>
              <a:srgbClr val="79B59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62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P spid="10" grpId="0" animBg="1"/>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099617" y="1267222"/>
            <a:ext cx="8397842" cy="461665"/>
          </a:xfrm>
          <a:prstGeom prst="rect">
            <a:avLst/>
          </a:prstGeom>
          <a:noFill/>
        </p:spPr>
        <p:txBody>
          <a:bodyPr wrap="square" rtlCol="0">
            <a:spAutoFit/>
          </a:bodyPr>
          <a:lstStyle/>
          <a:p>
            <a:r>
              <a:rPr lang="it-IT" sz="2400" b="1" dirty="0" smtClean="0">
                <a:cs typeface="Lao UI" panose="020B0502040204020203" pitchFamily="34" charset="0"/>
              </a:rPr>
              <a:t>Esistono molti linguaggi formali: Java, HMTL, Ruby, </a:t>
            </a:r>
            <a:r>
              <a:rPr lang="it-IT" sz="2400" b="1" dirty="0" err="1" smtClean="0">
                <a:cs typeface="Lao UI" panose="020B0502040204020203" pitchFamily="34" charset="0"/>
              </a:rPr>
              <a:t>ecc</a:t>
            </a:r>
            <a:r>
              <a:rPr lang="it-IT" sz="2400" b="1" dirty="0" smtClean="0">
                <a:cs typeface="Lao UI" panose="020B0502040204020203" pitchFamily="34" charset="0"/>
              </a:rPr>
              <a:t>…,</a:t>
            </a:r>
          </a:p>
        </p:txBody>
      </p:sp>
      <p:sp>
        <p:nvSpPr>
          <p:cNvPr id="4" name="CasellaDiTesto 3"/>
          <p:cNvSpPr txBox="1"/>
          <p:nvPr/>
        </p:nvSpPr>
        <p:spPr>
          <a:xfrm>
            <a:off x="2364258" y="4825825"/>
            <a:ext cx="7360612" cy="461665"/>
          </a:xfrm>
          <a:prstGeom prst="rect">
            <a:avLst/>
          </a:prstGeom>
          <a:solidFill>
            <a:srgbClr val="C9E1D4"/>
          </a:solidFill>
          <a:ln w="38100">
            <a:solidFill>
              <a:srgbClr val="79B596"/>
            </a:solidFill>
          </a:ln>
        </p:spPr>
        <p:txBody>
          <a:bodyPr wrap="square" rtlCol="0">
            <a:spAutoFit/>
          </a:bodyPr>
          <a:lstStyle/>
          <a:p>
            <a:r>
              <a:rPr lang="it-IT" sz="2400" b="1" dirty="0" smtClean="0">
                <a:cs typeface="Lao UI" panose="020B0502040204020203" pitchFamily="34" charset="0"/>
              </a:rPr>
              <a:t>Scrivere CODICI attraverso specifici LINGUAGGI</a:t>
            </a:r>
          </a:p>
        </p:txBody>
      </p:sp>
      <p:sp>
        <p:nvSpPr>
          <p:cNvPr id="11" name="CasellaDiTesto 10"/>
          <p:cNvSpPr txBox="1"/>
          <p:nvPr/>
        </p:nvSpPr>
        <p:spPr>
          <a:xfrm>
            <a:off x="2714416" y="2177391"/>
            <a:ext cx="6246342" cy="461665"/>
          </a:xfrm>
          <a:prstGeom prst="rect">
            <a:avLst/>
          </a:prstGeom>
          <a:noFill/>
        </p:spPr>
        <p:txBody>
          <a:bodyPr wrap="square" rtlCol="0">
            <a:spAutoFit/>
          </a:bodyPr>
          <a:lstStyle/>
          <a:p>
            <a:r>
              <a:rPr lang="it-IT" sz="2400" b="1" dirty="0" smtClean="0">
                <a:cs typeface="Lao UI" panose="020B0502040204020203" pitchFamily="34" charset="0"/>
              </a:rPr>
              <a:t>NON TUTTI HANNO LA STESSA FUNZIONE</a:t>
            </a:r>
            <a:endParaRPr lang="it-IT" sz="2400" dirty="0"/>
          </a:p>
        </p:txBody>
      </p:sp>
      <p:sp>
        <p:nvSpPr>
          <p:cNvPr id="16" name="CasellaDiTesto 15"/>
          <p:cNvSpPr txBox="1"/>
          <p:nvPr/>
        </p:nvSpPr>
        <p:spPr>
          <a:xfrm>
            <a:off x="1481329" y="3394211"/>
            <a:ext cx="4810562" cy="461665"/>
          </a:xfrm>
          <a:prstGeom prst="rect">
            <a:avLst/>
          </a:prstGeom>
          <a:noFill/>
        </p:spPr>
        <p:txBody>
          <a:bodyPr wrap="square" rtlCol="0">
            <a:spAutoFit/>
          </a:bodyPr>
          <a:lstStyle/>
          <a:p>
            <a:r>
              <a:rPr lang="it-IT" sz="2400" b="1" dirty="0" smtClean="0">
                <a:cs typeface="Lao UI" panose="020B0502040204020203" pitchFamily="34" charset="0"/>
              </a:rPr>
              <a:t>Dove scriviamo questi linguaggi?</a:t>
            </a:r>
            <a:endParaRPr lang="it-IT" sz="2400" dirty="0"/>
          </a:p>
        </p:txBody>
      </p:sp>
      <p:cxnSp>
        <p:nvCxnSpPr>
          <p:cNvPr id="17" name="Connettore 2 16"/>
          <p:cNvCxnSpPr/>
          <p:nvPr/>
        </p:nvCxnSpPr>
        <p:spPr>
          <a:xfrm>
            <a:off x="6100759" y="3653933"/>
            <a:ext cx="739771" cy="0"/>
          </a:xfrm>
          <a:prstGeom prst="straightConnector1">
            <a:avLst/>
          </a:prstGeom>
          <a:ln w="76200">
            <a:solidFill>
              <a:srgbClr val="79B596"/>
            </a:solidFill>
            <a:tailEnd type="triangle"/>
          </a:ln>
        </p:spPr>
        <p:style>
          <a:lnRef idx="1">
            <a:schemeClr val="accent1"/>
          </a:lnRef>
          <a:fillRef idx="0">
            <a:schemeClr val="accent1"/>
          </a:fillRef>
          <a:effectRef idx="0">
            <a:schemeClr val="accent1"/>
          </a:effectRef>
          <a:fontRef idx="minor">
            <a:schemeClr val="tx1"/>
          </a:fontRef>
        </p:style>
      </p:cxnSp>
      <p:sp>
        <p:nvSpPr>
          <p:cNvPr id="18" name="CasellaDiTesto 17"/>
          <p:cNvSpPr txBox="1"/>
          <p:nvPr/>
        </p:nvSpPr>
        <p:spPr>
          <a:xfrm>
            <a:off x="7922738" y="3404813"/>
            <a:ext cx="2540679" cy="461665"/>
          </a:xfrm>
          <a:prstGeom prst="rect">
            <a:avLst/>
          </a:prstGeom>
          <a:noFill/>
        </p:spPr>
        <p:txBody>
          <a:bodyPr wrap="square" rtlCol="0">
            <a:spAutoFit/>
          </a:bodyPr>
          <a:lstStyle/>
          <a:p>
            <a:r>
              <a:rPr lang="it-IT" sz="2400" b="1" dirty="0" smtClean="0">
                <a:cs typeface="Lao UI" panose="020B0502040204020203" pitchFamily="34" charset="0"/>
              </a:rPr>
              <a:t>FILE TESTO</a:t>
            </a:r>
            <a:endParaRPr lang="it-IT" sz="2400" dirty="0"/>
          </a:p>
        </p:txBody>
      </p:sp>
      <p:pic>
        <p:nvPicPr>
          <p:cNvPr id="14" name="Immagin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402" y="2973823"/>
            <a:ext cx="934760" cy="1165415"/>
          </a:xfrm>
          <a:prstGeom prst="rect">
            <a:avLst/>
          </a:prstGeom>
        </p:spPr>
      </p:pic>
      <p:sp>
        <p:nvSpPr>
          <p:cNvPr id="15" name="CasellaDiTesto 14"/>
          <p:cNvSpPr txBox="1"/>
          <p:nvPr/>
        </p:nvSpPr>
        <p:spPr>
          <a:xfrm>
            <a:off x="142002" y="176619"/>
            <a:ext cx="5695585" cy="461665"/>
          </a:xfrm>
          <a:prstGeom prst="rect">
            <a:avLst/>
          </a:prstGeom>
          <a:noFill/>
        </p:spPr>
        <p:txBody>
          <a:bodyPr wrap="square" rtlCol="0">
            <a:spAutoFit/>
          </a:bodyPr>
          <a:lstStyle/>
          <a:p>
            <a:r>
              <a:rPr lang="it-IT" sz="2400" b="1" dirty="0" smtClean="0">
                <a:latin typeface="Corbel" panose="020B0503020204020204" pitchFamily="34" charset="0"/>
                <a:cs typeface="Lao UI" panose="020B0502040204020203" pitchFamily="34" charset="0"/>
              </a:rPr>
              <a:t>LINGUAGGI</a:t>
            </a:r>
            <a:endParaRPr lang="it-IT" sz="2400" b="1" dirty="0">
              <a:latin typeface="Corbel" panose="020B0503020204020204" pitchFamily="34" charset="0"/>
              <a:cs typeface="Lao UI" panose="020B0502040204020203" pitchFamily="34" charset="0"/>
            </a:endParaRPr>
          </a:p>
        </p:txBody>
      </p:sp>
      <p:cxnSp>
        <p:nvCxnSpPr>
          <p:cNvPr id="19" name="Connettore 1 18"/>
          <p:cNvCxnSpPr/>
          <p:nvPr/>
        </p:nvCxnSpPr>
        <p:spPr>
          <a:xfrm flipV="1">
            <a:off x="201767" y="639823"/>
            <a:ext cx="11772519" cy="1"/>
          </a:xfrm>
          <a:prstGeom prst="line">
            <a:avLst/>
          </a:prstGeom>
          <a:ln w="38100">
            <a:solidFill>
              <a:srgbClr val="79B5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36005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1" grpId="0"/>
      <p:bldP spid="16"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uppo 31"/>
          <p:cNvGrpSpPr/>
          <p:nvPr/>
        </p:nvGrpSpPr>
        <p:grpSpPr>
          <a:xfrm>
            <a:off x="963635" y="1456857"/>
            <a:ext cx="2624366" cy="1177161"/>
            <a:chOff x="963635" y="1456857"/>
            <a:chExt cx="2624366" cy="1177161"/>
          </a:xfrm>
          <a:solidFill>
            <a:srgbClr val="F7F7F7"/>
          </a:solidFill>
        </p:grpSpPr>
        <p:sp>
          <p:nvSpPr>
            <p:cNvPr id="29" name="Rettangolo arrotondato 28"/>
            <p:cNvSpPr/>
            <p:nvPr/>
          </p:nvSpPr>
          <p:spPr>
            <a:xfrm>
              <a:off x="963635" y="1456857"/>
              <a:ext cx="2624366" cy="1177161"/>
            </a:xfrm>
            <a:prstGeom prst="roundRect">
              <a:avLst/>
            </a:prstGeom>
            <a:grp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2060"/>
                </a:solidFill>
              </a:endParaRPr>
            </a:p>
          </p:txBody>
        </p:sp>
        <p:sp>
          <p:nvSpPr>
            <p:cNvPr id="2" name="CasellaDiTesto 1"/>
            <p:cNvSpPr txBox="1"/>
            <p:nvPr/>
          </p:nvSpPr>
          <p:spPr>
            <a:xfrm>
              <a:off x="1393210" y="1865932"/>
              <a:ext cx="1742145" cy="400750"/>
            </a:xfrm>
            <a:prstGeom prst="rect">
              <a:avLst/>
            </a:prstGeom>
            <a:noFill/>
          </p:spPr>
          <p:txBody>
            <a:bodyPr wrap="square" rtlCol="0">
              <a:spAutoFit/>
            </a:bodyPr>
            <a:lstStyle/>
            <a:p>
              <a:r>
                <a:rPr lang="it-IT" sz="2000" b="1" dirty="0" smtClean="0">
                  <a:cs typeface="Lao UI" panose="020B0502040204020203" pitchFamily="34" charset="0"/>
                </a:rPr>
                <a:t>CONTENUTO</a:t>
              </a:r>
              <a:endParaRPr lang="it-IT" sz="2000" b="1" dirty="0">
                <a:cs typeface="Lao UI" panose="020B0502040204020203" pitchFamily="34" charset="0"/>
              </a:endParaRPr>
            </a:p>
          </p:txBody>
        </p:sp>
      </p:grpSp>
      <p:grpSp>
        <p:nvGrpSpPr>
          <p:cNvPr id="27" name="Gruppo 26"/>
          <p:cNvGrpSpPr/>
          <p:nvPr/>
        </p:nvGrpSpPr>
        <p:grpSpPr>
          <a:xfrm>
            <a:off x="8038352" y="2937358"/>
            <a:ext cx="2628905" cy="1908789"/>
            <a:chOff x="8038352" y="2937358"/>
            <a:chExt cx="2628905" cy="1908789"/>
          </a:xfrm>
        </p:grpSpPr>
        <p:sp>
          <p:nvSpPr>
            <p:cNvPr id="9" name="CasellaDiTesto 8"/>
            <p:cNvSpPr txBox="1"/>
            <p:nvPr/>
          </p:nvSpPr>
          <p:spPr>
            <a:xfrm>
              <a:off x="8038352" y="2937358"/>
              <a:ext cx="2628905" cy="523220"/>
            </a:xfrm>
            <a:prstGeom prst="rect">
              <a:avLst/>
            </a:prstGeom>
            <a:noFill/>
          </p:spPr>
          <p:txBody>
            <a:bodyPr wrap="square" rtlCol="0">
              <a:spAutoFit/>
            </a:bodyPr>
            <a:lstStyle/>
            <a:p>
              <a:r>
                <a:rPr lang="it-IT" sz="2800" b="1" dirty="0" smtClean="0">
                  <a:cs typeface="Lao UI" panose="020B0502040204020203" pitchFamily="34" charset="0"/>
                </a:rPr>
                <a:t>JAVASCRIPT</a:t>
              </a:r>
              <a:endParaRPr lang="it-IT" dirty="0"/>
            </a:p>
          </p:txBody>
        </p:sp>
        <p:pic>
          <p:nvPicPr>
            <p:cNvPr id="11" name="Immagin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5629" y="3497368"/>
              <a:ext cx="1175285" cy="1348779"/>
            </a:xfrm>
            <a:prstGeom prst="rect">
              <a:avLst/>
            </a:prstGeom>
          </p:spPr>
        </p:pic>
      </p:grpSp>
      <p:grpSp>
        <p:nvGrpSpPr>
          <p:cNvPr id="12" name="Gruppo 11"/>
          <p:cNvGrpSpPr/>
          <p:nvPr/>
        </p:nvGrpSpPr>
        <p:grpSpPr>
          <a:xfrm>
            <a:off x="1563634" y="2920622"/>
            <a:ext cx="1571721" cy="1872262"/>
            <a:chOff x="1969963" y="2920622"/>
            <a:chExt cx="1571721" cy="1872262"/>
          </a:xfrm>
        </p:grpSpPr>
        <p:sp>
          <p:nvSpPr>
            <p:cNvPr id="13" name="CasellaDiTesto 12"/>
            <p:cNvSpPr txBox="1"/>
            <p:nvPr/>
          </p:nvSpPr>
          <p:spPr>
            <a:xfrm>
              <a:off x="2067727" y="2920622"/>
              <a:ext cx="1473957" cy="523220"/>
            </a:xfrm>
            <a:prstGeom prst="rect">
              <a:avLst/>
            </a:prstGeom>
            <a:noFill/>
          </p:spPr>
          <p:txBody>
            <a:bodyPr wrap="square" rtlCol="0">
              <a:spAutoFit/>
            </a:bodyPr>
            <a:lstStyle/>
            <a:p>
              <a:r>
                <a:rPr lang="it-IT" sz="2800" b="1" dirty="0" smtClean="0">
                  <a:cs typeface="Lao UI" panose="020B0502040204020203" pitchFamily="34" charset="0"/>
                </a:rPr>
                <a:t>HTML</a:t>
              </a:r>
              <a:endParaRPr lang="it-IT" dirty="0"/>
            </a:p>
          </p:txBody>
        </p:sp>
        <p:pic>
          <p:nvPicPr>
            <p:cNvPr id="14" name="Immagin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69963" y="3524471"/>
              <a:ext cx="1268413" cy="1268413"/>
            </a:xfrm>
            <a:prstGeom prst="rect">
              <a:avLst/>
            </a:prstGeom>
          </p:spPr>
        </p:pic>
      </p:grpSp>
      <p:pic>
        <p:nvPicPr>
          <p:cNvPr id="28" name="Immagin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3514" y="3256400"/>
            <a:ext cx="1720862" cy="1536484"/>
          </a:xfrm>
          <a:prstGeom prst="rect">
            <a:avLst/>
          </a:prstGeom>
        </p:spPr>
      </p:pic>
      <p:sp>
        <p:nvSpPr>
          <p:cNvPr id="35" name="CasellaDiTesto 34"/>
          <p:cNvSpPr txBox="1"/>
          <p:nvPr/>
        </p:nvSpPr>
        <p:spPr>
          <a:xfrm>
            <a:off x="142002" y="176619"/>
            <a:ext cx="1877867" cy="461665"/>
          </a:xfrm>
          <a:prstGeom prst="rect">
            <a:avLst/>
          </a:prstGeom>
          <a:noFill/>
        </p:spPr>
        <p:txBody>
          <a:bodyPr wrap="square" rtlCol="0">
            <a:spAutoFit/>
          </a:bodyPr>
          <a:lstStyle/>
          <a:p>
            <a:r>
              <a:rPr lang="it-IT" sz="2400" b="1" dirty="0" smtClean="0">
                <a:latin typeface="Corbel" panose="020B0503020204020204" pitchFamily="34" charset="0"/>
                <a:cs typeface="Lao UI" panose="020B0502040204020203" pitchFamily="34" charset="0"/>
              </a:rPr>
              <a:t>LINGUAGGI</a:t>
            </a:r>
            <a:endParaRPr lang="it-IT" sz="2400" b="1" dirty="0">
              <a:latin typeface="Corbel" panose="020B0503020204020204" pitchFamily="34" charset="0"/>
              <a:cs typeface="Lao UI" panose="020B0502040204020203" pitchFamily="34" charset="0"/>
            </a:endParaRPr>
          </a:p>
        </p:txBody>
      </p:sp>
      <p:cxnSp>
        <p:nvCxnSpPr>
          <p:cNvPr id="38" name="Connettore 1 37"/>
          <p:cNvCxnSpPr/>
          <p:nvPr/>
        </p:nvCxnSpPr>
        <p:spPr>
          <a:xfrm flipV="1">
            <a:off x="201767" y="639823"/>
            <a:ext cx="11772519" cy="1"/>
          </a:xfrm>
          <a:prstGeom prst="line">
            <a:avLst/>
          </a:prstGeom>
          <a:ln w="38100">
            <a:solidFill>
              <a:srgbClr val="79B596"/>
            </a:solidFill>
          </a:ln>
        </p:spPr>
        <p:style>
          <a:lnRef idx="1">
            <a:schemeClr val="accent1"/>
          </a:lnRef>
          <a:fillRef idx="0">
            <a:schemeClr val="accent1"/>
          </a:fillRef>
          <a:effectRef idx="0">
            <a:schemeClr val="accent1"/>
          </a:effectRef>
          <a:fontRef idx="minor">
            <a:schemeClr val="tx1"/>
          </a:fontRef>
        </p:style>
      </p:cxnSp>
      <p:sp>
        <p:nvSpPr>
          <p:cNvPr id="45" name="CasellaDiTesto 44"/>
          <p:cNvSpPr txBox="1"/>
          <p:nvPr/>
        </p:nvSpPr>
        <p:spPr>
          <a:xfrm>
            <a:off x="5309854" y="2920622"/>
            <a:ext cx="1473957" cy="523220"/>
          </a:xfrm>
          <a:prstGeom prst="rect">
            <a:avLst/>
          </a:prstGeom>
          <a:noFill/>
        </p:spPr>
        <p:txBody>
          <a:bodyPr wrap="square" rtlCol="0">
            <a:spAutoFit/>
          </a:bodyPr>
          <a:lstStyle/>
          <a:p>
            <a:r>
              <a:rPr lang="it-IT" sz="2800" b="1" dirty="0" smtClean="0">
                <a:cs typeface="Lao UI" panose="020B0502040204020203" pitchFamily="34" charset="0"/>
              </a:rPr>
              <a:t>CSS</a:t>
            </a:r>
            <a:endParaRPr lang="it-IT" dirty="0"/>
          </a:p>
        </p:txBody>
      </p:sp>
      <p:grpSp>
        <p:nvGrpSpPr>
          <p:cNvPr id="46" name="Gruppo 45"/>
          <p:cNvGrpSpPr/>
          <p:nvPr/>
        </p:nvGrpSpPr>
        <p:grpSpPr>
          <a:xfrm>
            <a:off x="4451762" y="1453975"/>
            <a:ext cx="2624366" cy="1177161"/>
            <a:chOff x="963635" y="1456857"/>
            <a:chExt cx="2624366" cy="1177161"/>
          </a:xfrm>
          <a:solidFill>
            <a:srgbClr val="F7F7F7"/>
          </a:solidFill>
        </p:grpSpPr>
        <p:sp>
          <p:nvSpPr>
            <p:cNvPr id="47" name="Rettangolo arrotondato 46"/>
            <p:cNvSpPr/>
            <p:nvPr/>
          </p:nvSpPr>
          <p:spPr>
            <a:xfrm>
              <a:off x="963635" y="1456857"/>
              <a:ext cx="2624366" cy="1177161"/>
            </a:xfrm>
            <a:prstGeom prst="roundRect">
              <a:avLst/>
            </a:prstGeom>
            <a:grp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2060"/>
                </a:solidFill>
              </a:endParaRPr>
            </a:p>
          </p:txBody>
        </p:sp>
        <p:sp>
          <p:nvSpPr>
            <p:cNvPr id="48" name="CasellaDiTesto 47"/>
            <p:cNvSpPr txBox="1"/>
            <p:nvPr/>
          </p:nvSpPr>
          <p:spPr>
            <a:xfrm>
              <a:off x="1393210" y="1865932"/>
              <a:ext cx="1742145" cy="400750"/>
            </a:xfrm>
            <a:prstGeom prst="rect">
              <a:avLst/>
            </a:prstGeom>
            <a:noFill/>
          </p:spPr>
          <p:txBody>
            <a:bodyPr wrap="square" rtlCol="0">
              <a:spAutoFit/>
            </a:bodyPr>
            <a:lstStyle/>
            <a:p>
              <a:pPr algn="ctr"/>
              <a:r>
                <a:rPr lang="it-IT" sz="2000" b="1" dirty="0" smtClean="0">
                  <a:cs typeface="Lao UI" panose="020B0502040204020203" pitchFamily="34" charset="0"/>
                </a:rPr>
                <a:t>DESIGN</a:t>
              </a:r>
              <a:endParaRPr lang="it-IT" sz="2000" b="1" dirty="0">
                <a:cs typeface="Lao UI" panose="020B0502040204020203" pitchFamily="34" charset="0"/>
              </a:endParaRPr>
            </a:p>
          </p:txBody>
        </p:sp>
      </p:grpSp>
      <p:grpSp>
        <p:nvGrpSpPr>
          <p:cNvPr id="49" name="Gruppo 48"/>
          <p:cNvGrpSpPr/>
          <p:nvPr/>
        </p:nvGrpSpPr>
        <p:grpSpPr>
          <a:xfrm>
            <a:off x="7821088" y="1451869"/>
            <a:ext cx="2624366" cy="1177161"/>
            <a:chOff x="963635" y="1456857"/>
            <a:chExt cx="2624366" cy="1177161"/>
          </a:xfrm>
          <a:solidFill>
            <a:srgbClr val="F7F7F7"/>
          </a:solidFill>
        </p:grpSpPr>
        <p:sp>
          <p:nvSpPr>
            <p:cNvPr id="50" name="Rettangolo arrotondato 49"/>
            <p:cNvSpPr/>
            <p:nvPr/>
          </p:nvSpPr>
          <p:spPr>
            <a:xfrm>
              <a:off x="963635" y="1456857"/>
              <a:ext cx="2624366" cy="1177161"/>
            </a:xfrm>
            <a:prstGeom prst="roundRect">
              <a:avLst/>
            </a:prstGeom>
            <a:grp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2060"/>
                </a:solidFill>
              </a:endParaRPr>
            </a:p>
          </p:txBody>
        </p:sp>
        <p:sp>
          <p:nvSpPr>
            <p:cNvPr id="51" name="CasellaDiTesto 50"/>
            <p:cNvSpPr txBox="1"/>
            <p:nvPr/>
          </p:nvSpPr>
          <p:spPr>
            <a:xfrm>
              <a:off x="1077868" y="1865932"/>
              <a:ext cx="2407102" cy="400110"/>
            </a:xfrm>
            <a:prstGeom prst="rect">
              <a:avLst/>
            </a:prstGeom>
            <a:noFill/>
          </p:spPr>
          <p:txBody>
            <a:bodyPr wrap="square" rtlCol="0">
              <a:spAutoFit/>
            </a:bodyPr>
            <a:lstStyle/>
            <a:p>
              <a:pPr algn="ctr"/>
              <a:r>
                <a:rPr lang="it-IT" sz="2000" b="1" dirty="0" smtClean="0">
                  <a:cs typeface="Lao UI" panose="020B0502040204020203" pitchFamily="34" charset="0"/>
                </a:rPr>
                <a:t>FUNZIONAMENTO</a:t>
              </a:r>
              <a:endParaRPr lang="it-IT" sz="2000" b="1" dirty="0">
                <a:cs typeface="Lao UI" panose="020B0502040204020203" pitchFamily="34" charset="0"/>
              </a:endParaRPr>
            </a:p>
          </p:txBody>
        </p:sp>
      </p:grpSp>
      <p:sp>
        <p:nvSpPr>
          <p:cNvPr id="22" name="CasellaDiTesto 21"/>
          <p:cNvSpPr txBox="1"/>
          <p:nvPr/>
        </p:nvSpPr>
        <p:spPr>
          <a:xfrm>
            <a:off x="1764725" y="172696"/>
            <a:ext cx="2452433" cy="461665"/>
          </a:xfrm>
          <a:prstGeom prst="rect">
            <a:avLst/>
          </a:prstGeom>
          <a:noFill/>
        </p:spPr>
        <p:txBody>
          <a:bodyPr wrap="square" rtlCol="0">
            <a:spAutoFit/>
          </a:bodyPr>
          <a:lstStyle/>
          <a:p>
            <a:r>
              <a:rPr lang="it-IT" sz="2400" b="1" dirty="0" smtClean="0">
                <a:latin typeface="Corbel" panose="020B0503020204020204" pitchFamily="34" charset="0"/>
                <a:cs typeface="Lao UI" panose="020B0502040204020203" pitchFamily="34" charset="0"/>
              </a:rPr>
              <a:t>_WEB DESIGN</a:t>
            </a:r>
            <a:endParaRPr lang="it-IT" sz="2400" b="1" dirty="0">
              <a:latin typeface="Corbel" panose="020B0503020204020204" pitchFamily="34" charset="0"/>
              <a:cs typeface="Lao UI" panose="020B0502040204020203" pitchFamily="34" charset="0"/>
            </a:endParaRPr>
          </a:p>
        </p:txBody>
      </p:sp>
    </p:spTree>
    <p:extLst>
      <p:ext uri="{BB962C8B-B14F-4D97-AF65-F5344CB8AC3E}">
        <p14:creationId xmlns:p14="http://schemas.microsoft.com/office/powerpoint/2010/main" val="303291332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anim calcmode="lin" valueType="num">
                                      <p:cBhvr>
                                        <p:cTn id="28" dur="500" fill="hold"/>
                                        <p:tgtEl>
                                          <p:spTgt spid="12"/>
                                        </p:tgtEl>
                                        <p:attrNameLst>
                                          <p:attrName>ppt_x</p:attrName>
                                        </p:attrNameLst>
                                      </p:cBhvr>
                                      <p:tavLst>
                                        <p:tav tm="0">
                                          <p:val>
                                            <p:strVal val="#ppt_x"/>
                                          </p:val>
                                        </p:tav>
                                        <p:tav tm="100000">
                                          <p:val>
                                            <p:strVal val="#ppt_x"/>
                                          </p:val>
                                        </p:tav>
                                      </p:tavLst>
                                    </p:anim>
                                    <p:anim calcmode="lin" valueType="num">
                                      <p:cBhvr>
                                        <p:cTn id="2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anim calcmode="lin" valueType="num">
                                      <p:cBhvr>
                                        <p:cTn id="35" dur="500" fill="hold"/>
                                        <p:tgtEl>
                                          <p:spTgt spid="28"/>
                                        </p:tgtEl>
                                        <p:attrNameLst>
                                          <p:attrName>ppt_x</p:attrName>
                                        </p:attrNameLst>
                                      </p:cBhvr>
                                      <p:tavLst>
                                        <p:tav tm="0">
                                          <p:val>
                                            <p:strVal val="#ppt_x"/>
                                          </p:val>
                                        </p:tav>
                                        <p:tav tm="100000">
                                          <p:val>
                                            <p:strVal val="#ppt_x"/>
                                          </p:val>
                                        </p:tav>
                                      </p:tavLst>
                                    </p:anim>
                                    <p:anim calcmode="lin" valueType="num">
                                      <p:cBhvr>
                                        <p:cTn id="36" dur="500" fill="hold"/>
                                        <p:tgtEl>
                                          <p:spTgt spid="2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anim calcmode="lin" valueType="num">
                                      <p:cBhvr>
                                        <p:cTn id="40" dur="500" fill="hold"/>
                                        <p:tgtEl>
                                          <p:spTgt spid="45"/>
                                        </p:tgtEl>
                                        <p:attrNameLst>
                                          <p:attrName>ppt_x</p:attrName>
                                        </p:attrNameLst>
                                      </p:cBhvr>
                                      <p:tavLst>
                                        <p:tav tm="0">
                                          <p:val>
                                            <p:strVal val="#ppt_x"/>
                                          </p:val>
                                        </p:tav>
                                        <p:tav tm="100000">
                                          <p:val>
                                            <p:strVal val="#ppt_x"/>
                                          </p:val>
                                        </p:tav>
                                      </p:tavLst>
                                    </p:anim>
                                    <p:anim calcmode="lin" valueType="num">
                                      <p:cBhvr>
                                        <p:cTn id="41" dur="5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anim calcmode="lin" valueType="num">
                                      <p:cBhvr>
                                        <p:cTn id="47" dur="500" fill="hold"/>
                                        <p:tgtEl>
                                          <p:spTgt spid="27"/>
                                        </p:tgtEl>
                                        <p:attrNameLst>
                                          <p:attrName>ppt_x</p:attrName>
                                        </p:attrNameLst>
                                      </p:cBhvr>
                                      <p:tavLst>
                                        <p:tav tm="0">
                                          <p:val>
                                            <p:strVal val="#ppt_x"/>
                                          </p:val>
                                        </p:tav>
                                        <p:tav tm="100000">
                                          <p:val>
                                            <p:strVal val="#ppt_x"/>
                                          </p:val>
                                        </p:tav>
                                      </p:tavLst>
                                    </p:anim>
                                    <p:anim calcmode="lin" valueType="num">
                                      <p:cBhvr>
                                        <p:cTn id="48" dur="5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5400" b="1" dirty="0" smtClean="0"/>
              <a:t>HTML</a:t>
            </a:r>
            <a:endParaRPr lang="it-IT" b="1" dirty="0"/>
          </a:p>
        </p:txBody>
      </p:sp>
    </p:spTree>
    <p:extLst>
      <p:ext uri="{BB962C8B-B14F-4D97-AF65-F5344CB8AC3E}">
        <p14:creationId xmlns:p14="http://schemas.microsoft.com/office/powerpoint/2010/main" val="128527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2502</Words>
  <Application>Microsoft Office PowerPoint</Application>
  <PresentationFormat>Widescreen</PresentationFormat>
  <Paragraphs>247</Paragraphs>
  <Slides>20</Slides>
  <Notes>15</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20</vt:i4>
      </vt:variant>
    </vt:vector>
  </HeadingPairs>
  <TitlesOfParts>
    <vt:vector size="27" baseType="lpstr">
      <vt:lpstr>Arial</vt:lpstr>
      <vt:lpstr>Calibri</vt:lpstr>
      <vt:lpstr>Calibri Light</vt:lpstr>
      <vt:lpstr>Corbel</vt:lpstr>
      <vt:lpstr>Gotham Rounded Medium</vt:lpstr>
      <vt:lpstr>Lao UI</vt:lpstr>
      <vt:lpstr>Tema di Office</vt:lpstr>
      <vt:lpstr>INTRODUZIONE</vt:lpstr>
      <vt:lpstr>Presentazione standard di PowerPoint</vt:lpstr>
      <vt:lpstr>Presentazione standard di PowerPoint</vt:lpstr>
      <vt:lpstr>Presentazione standard di PowerPoint</vt:lpstr>
      <vt:lpstr>LINGUAGGI</vt:lpstr>
      <vt:lpstr>Presentazione standard di PowerPoint</vt:lpstr>
      <vt:lpstr>Presentazione standard di PowerPoint</vt:lpstr>
      <vt:lpstr>Presentazione standard di PowerPoint</vt:lpstr>
      <vt:lpstr>HTML</vt:lpstr>
      <vt:lpstr>Presentazione standard di PowerPoint</vt:lpstr>
      <vt:lpstr>Presentazione standard di PowerPoint</vt:lpstr>
      <vt:lpstr>Presentazione standard di PowerPoint</vt:lpstr>
      <vt:lpstr>CSS</vt:lpstr>
      <vt:lpstr>Presentazione standard di PowerPoint</vt:lpstr>
      <vt:lpstr>Presentazione standard di PowerPoint</vt:lpstr>
      <vt:lpstr>Presentazione standard di PowerPoint</vt:lpstr>
      <vt:lpstr>Presentazione standard di PowerPoint</vt:lpstr>
      <vt:lpstr>Presentazione standard di PowerPoint</vt:lpstr>
      <vt:lpstr>JAVASCRIPT</vt:lpstr>
      <vt:lpstr>Presentazione standard di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matteo</dc:creator>
  <cp:lastModifiedBy>matteo</cp:lastModifiedBy>
  <cp:revision>2</cp:revision>
  <dcterms:created xsi:type="dcterms:W3CDTF">2015-12-27T14:57:34Z</dcterms:created>
  <dcterms:modified xsi:type="dcterms:W3CDTF">2015-12-27T15:02:56Z</dcterms:modified>
</cp:coreProperties>
</file>