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668950" cx="10077450"/>
  <p:notesSz cx="7559675" cy="10691800"/>
  <p:embeddedFontLs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f2c6e67de_0_9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g24f2c6e67de_0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5d8dda91d_0_7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g245d8dda91d_0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f2c6e67de_0_16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g24f2c6e67de_0_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232e6a1bc_0_9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g25232e6a1bc_0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232e6a1bc_0_5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25232e6a1bc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232e6a1bc_0_2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25232e6a1bc_0_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232e6a1bc_0_29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25232e6a1bc_0_2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232e6a1bc_0_25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25232e6a1bc_0_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f2c6e67de_0_21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4f2c6e67de_0_2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232e6a1bc_0_45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5232e6a1bc_0_4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0" y="812520"/>
            <a:ext cx="360" cy="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232e6a1bc_0_39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g25232e6a1bc_0_3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4ac09fbff_0_18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g244ac09fbff_0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232e6a1bc_0_59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g25232e6a1bc_0_5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232e6a1bc_0_64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5232e6a1bc_0_6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5232e6a1bc_0_7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g25232e6a1bc_0_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232e6a1bc_0_34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g25232e6a1bc_0_3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232e6a1bc_1_1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g25232e6a1bc_1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232e6a1bc_0_5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g25232e6a1bc_0_5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5232e6a1bc_1_9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g25232e6a1bc_1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232e6a1bc_1_19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g25232e6a1bc_1_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232e6a1bc_1_33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25232e6a1bc_1_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4ac09fbff_2_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g244ac09fbff_2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232e6a1bc_1_26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g25232e6a1bc_1_2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44f3beba6c_0_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g244f3beba6c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4f3beba6c_0_4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g244f3beba6c_0_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28eba7c22_0_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g2528eba7c22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28eba7c22_0_5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528eba7c22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232e6a1bc_0_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25232e6a1bc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232e6a1bc_0_14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25232e6a1bc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f2c6e67de_0_0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24f2c6e67de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f2c6e67de_0_4:notes"/>
          <p:cNvSpPr/>
          <p:nvPr>
            <p:ph idx="2" type="sldImg"/>
          </p:nvPr>
        </p:nvSpPr>
        <p:spPr>
          <a:xfrm>
            <a:off x="0" y="812520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g24f2c6e67de_0_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3640" y="3840480"/>
            <a:ext cx="9068400" cy="77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503640" y="384048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503640" y="424476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50364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4" type="body"/>
          </p:nvPr>
        </p:nvSpPr>
        <p:spPr>
          <a:xfrm>
            <a:off x="515052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50364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357012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663624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50364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5" type="body"/>
          </p:nvPr>
        </p:nvSpPr>
        <p:spPr>
          <a:xfrm>
            <a:off x="357012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6" type="body"/>
          </p:nvPr>
        </p:nvSpPr>
        <p:spPr>
          <a:xfrm>
            <a:off x="663624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503640" y="3840480"/>
            <a:ext cx="906840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503640" y="3840480"/>
            <a:ext cx="9068400" cy="77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0364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515052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503640" y="182880"/>
            <a:ext cx="9068400" cy="6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515052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body"/>
          </p:nvPr>
        </p:nvSpPr>
        <p:spPr>
          <a:xfrm>
            <a:off x="50364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50364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3" type="body"/>
          </p:nvPr>
        </p:nvSpPr>
        <p:spPr>
          <a:xfrm>
            <a:off x="515052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3" type="body"/>
          </p:nvPr>
        </p:nvSpPr>
        <p:spPr>
          <a:xfrm>
            <a:off x="503640" y="424476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03640" y="384048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503640" y="424476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4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50364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4" type="body"/>
          </p:nvPr>
        </p:nvSpPr>
        <p:spPr>
          <a:xfrm>
            <a:off x="515052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50364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357012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3" type="body"/>
          </p:nvPr>
        </p:nvSpPr>
        <p:spPr>
          <a:xfrm>
            <a:off x="663624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4" type="body"/>
          </p:nvPr>
        </p:nvSpPr>
        <p:spPr>
          <a:xfrm>
            <a:off x="50364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5" type="body"/>
          </p:nvPr>
        </p:nvSpPr>
        <p:spPr>
          <a:xfrm>
            <a:off x="357012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6" type="body"/>
          </p:nvPr>
        </p:nvSpPr>
        <p:spPr>
          <a:xfrm>
            <a:off x="663624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8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503640" y="3840480"/>
            <a:ext cx="9068400" cy="77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0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503640" y="3840480"/>
            <a:ext cx="906840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50364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515052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32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03640" y="3840480"/>
            <a:ext cx="906840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" type="subTitle"/>
          </p:nvPr>
        </p:nvSpPr>
        <p:spPr>
          <a:xfrm>
            <a:off x="503640" y="182880"/>
            <a:ext cx="9068400" cy="6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3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2" type="body"/>
          </p:nvPr>
        </p:nvSpPr>
        <p:spPr>
          <a:xfrm>
            <a:off x="515052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3" type="body"/>
          </p:nvPr>
        </p:nvSpPr>
        <p:spPr>
          <a:xfrm>
            <a:off x="50364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4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50364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3" type="body"/>
          </p:nvPr>
        </p:nvSpPr>
        <p:spPr>
          <a:xfrm>
            <a:off x="515052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5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3" type="body"/>
          </p:nvPr>
        </p:nvSpPr>
        <p:spPr>
          <a:xfrm>
            <a:off x="503640" y="424476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503640" y="384048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2" type="body"/>
          </p:nvPr>
        </p:nvSpPr>
        <p:spPr>
          <a:xfrm>
            <a:off x="503640" y="424476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3" type="body"/>
          </p:nvPr>
        </p:nvSpPr>
        <p:spPr>
          <a:xfrm>
            <a:off x="50364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4" type="body"/>
          </p:nvPr>
        </p:nvSpPr>
        <p:spPr>
          <a:xfrm>
            <a:off x="515052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8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50364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2" type="body"/>
          </p:nvPr>
        </p:nvSpPr>
        <p:spPr>
          <a:xfrm>
            <a:off x="357012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3" type="body"/>
          </p:nvPr>
        </p:nvSpPr>
        <p:spPr>
          <a:xfrm>
            <a:off x="6636240" y="384048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4" type="body"/>
          </p:nvPr>
        </p:nvSpPr>
        <p:spPr>
          <a:xfrm>
            <a:off x="50364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5" type="body"/>
          </p:nvPr>
        </p:nvSpPr>
        <p:spPr>
          <a:xfrm>
            <a:off x="357012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6" type="body"/>
          </p:nvPr>
        </p:nvSpPr>
        <p:spPr>
          <a:xfrm>
            <a:off x="6636240" y="4244760"/>
            <a:ext cx="291996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9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0364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15052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503640" y="182880"/>
            <a:ext cx="9068400" cy="6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515052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0364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03640" y="3840480"/>
            <a:ext cx="442512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5150520" y="424476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0364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5150520" y="3840480"/>
            <a:ext cx="44251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503640" y="4244760"/>
            <a:ext cx="9068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40480" y="640080"/>
            <a:ext cx="5852160" cy="219456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40480" y="2834640"/>
            <a:ext cx="5852160" cy="18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032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445560" y="516420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24480" y="516420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503640" y="226080"/>
            <a:ext cx="76345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503640" y="1326600"/>
            <a:ext cx="7634520" cy="32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4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445920" y="5164560"/>
            <a:ext cx="46922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869680" y="5164560"/>
            <a:ext cx="10670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503640" y="3840480"/>
            <a:ext cx="9068400" cy="77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Google Shape;192;p27"/>
          <p:cNvSpPr txBox="1"/>
          <p:nvPr>
            <p:ph idx="10" type="dt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27"/>
          <p:cNvSpPr txBox="1"/>
          <p:nvPr>
            <p:ph idx="11" type="ftr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Clr>
                <a:srgbClr val="FFFFFF"/>
              </a:buClr>
              <a:buSzPts val="1400"/>
              <a:buFont typeface="Source Sans Pro"/>
              <a:buNone/>
              <a:defRPr b="0" sz="1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uild.opensuse.org/project/show/devel:languages:python" TargetMode="External"/><Relationship Id="rId4" Type="http://schemas.openxmlformats.org/officeDocument/2006/relationships/hyperlink" Target="https://build.opensuse.org/project/show/GNOME:Facto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uild.opensuse.org/project/show/openSUSE:Factor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openqa.opensuse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opensuse.org/openSUSE:Trademark_guidelin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nlightenment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uild.opensuse.org/package/view_file/X11:Enlightenment:Nightly/efl/_servic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build.opensuse.org/package/show/system:install:head/patterns-base" TargetMode="External"/><Relationship Id="rId4" Type="http://schemas.openxmlformats.org/officeDocument/2006/relationships/hyperlink" Target="https://build.opensuse.org/package/view_file/X11:Enlightenment:Factory/patterns-enlightenment/patterns-enlightenment.spec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build.opensuse.org/projects/X11:Enlightenment:Images/met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uild.opensuse.org/projects/openSUSE:Factory/prjcon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build.opensuse.org/package/show/openSUSE:Factory/livecd-openSUS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uild.opensuse.org/package/view_file/home:simotek:GrassyKnoll:Backports/000release-packages/ALP-release.spec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3535550" y="4283750"/>
            <a:ext cx="6234300" cy="6648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b="1" lang="en-US" sz="4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Creating  a OS</a:t>
            </a:r>
            <a:endParaRPr b="1" sz="4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457200" y="3705360"/>
            <a:ext cx="3200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Simotek</a:t>
            </a:r>
            <a:endParaRPr b="0" sz="20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457200" y="3307080"/>
            <a:ext cx="3200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Simon Lees</a:t>
            </a:r>
            <a:endParaRPr b="0" sz="24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822960" y="4047960"/>
            <a:ext cx="4755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sflees</a:t>
            </a:r>
            <a:r>
              <a:rPr b="0" lang="en-US" sz="1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@suse.de / simon@simotek. net</a:t>
            </a:r>
            <a:endParaRPr b="0" sz="16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4283400"/>
            <a:ext cx="237600" cy="2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4527600"/>
            <a:ext cx="228240" cy="22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" y="4893360"/>
            <a:ext cx="228240" cy="22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822960" y="4409760"/>
            <a:ext cx="43890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Simotek on irc.libera.net / Discord</a:t>
            </a:r>
            <a:endParaRPr b="0" sz="16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822960" y="4881720"/>
            <a:ext cx="2834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@Simotek_Dot_Net</a:t>
            </a:r>
            <a:endParaRPr b="0" sz="16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4386960" y="520920"/>
            <a:ext cx="5421600" cy="3663300"/>
          </a:xfrm>
          <a:prstGeom prst="rect">
            <a:avLst/>
          </a:prstGeom>
          <a:solidFill>
            <a:srgbClr val="092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6588825" y="4948555"/>
            <a:ext cx="3200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Basic Intro to Kiwi</a:t>
            </a:r>
            <a:endParaRPr b="0" sz="2400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 Projects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us to first test </a:t>
            </a: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packages</a:t>
            </a: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with other similar and related packages.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multiple people to work together on the same set of packages.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○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https://build.opensuse.org/project/show/devel:languages:python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○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https://build.opensuse.org/project/show/GNOME:Factory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to find a Devel Project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https://build.opensuse.org/project/show/openSUSE:Factory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Staging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Groups related packages to check they build / install / work together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Package Reviews.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openQA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</a:rPr>
              <a:t>Automated Testing </a:t>
            </a:r>
            <a:endParaRPr sz="3200">
              <a:solidFill>
                <a:srgbClr val="FFFFFF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http://openqa.opensuse.org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Stable Releases</a:t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Process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503650" y="1326600"/>
            <a:ext cx="7634400" cy="4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41656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 a copy of parts of openSUSE Tumbleweed. 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656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only updating them with fixes for issues.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656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alot.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656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we are happy release as SUSE Linux Enterprise.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656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 the same time add a second repo with extra packages from the community - This becomes openSUSE Leap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Updates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55"/>
          <p:cNvSpPr txBox="1"/>
          <p:nvPr>
            <p:ph idx="1" type="body"/>
          </p:nvPr>
        </p:nvSpPr>
        <p:spPr>
          <a:xfrm>
            <a:off x="503650" y="1326600"/>
            <a:ext cx="7634400" cy="4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Updates are submitted to a separate repository so users can switch to an old version if something breaks.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a Custom Image</a:t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may need custom software.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VM or Container Image with a specific set of packages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58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obs (build.opensuse.org) and a tool called kiwi. 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503640" y="226080"/>
            <a:ext cx="763452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en-US" sz="3200">
                <a:solidFill>
                  <a:srgbClr val="FFFFFF"/>
                </a:solidFill>
              </a:rPr>
              <a:t>From Adelaide Australia</a:t>
            </a:r>
            <a:endParaRPr sz="3200"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en-US" sz="3200">
                <a:solidFill>
                  <a:srgbClr val="FFFFFF"/>
                </a:solidFill>
              </a:rPr>
              <a:t>Using Linux since 2003</a:t>
            </a:r>
            <a:endParaRPr sz="3200"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en-US" sz="3200">
                <a:solidFill>
                  <a:srgbClr val="FFFFFF"/>
                </a:solidFill>
              </a:rPr>
              <a:t>Using openSUSE since 2011</a:t>
            </a:r>
            <a:endParaRPr sz="3200"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en-US" sz="3200">
                <a:solidFill>
                  <a:srgbClr val="FFFFFF"/>
                </a:solidFill>
              </a:rPr>
              <a:t>openSUSE Contributor for 12 years</a:t>
            </a:r>
            <a:endParaRPr sz="3200"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en-US" sz="3200">
                <a:solidFill>
                  <a:srgbClr val="FFFFFF"/>
                </a:solidFill>
              </a:rPr>
              <a:t>Worked at SUSE for 7 years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Legal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59"/>
          <p:cNvSpPr txBox="1"/>
          <p:nvPr>
            <p:ph idx="1" type="body"/>
          </p:nvPr>
        </p:nvSpPr>
        <p:spPr>
          <a:xfrm>
            <a:off x="503650" y="1326600"/>
            <a:ext cx="76344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https://en.opensuse.org/openSUSE:Trademark_guidelines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Basically if you want to use packages that aren’t part of openSUSE you can’t use the openSUSE name anywhere.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practice this means remove or replace all the branding-openSUSE packages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</a:t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we creating today?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61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“livecd” containing openSUSE Tumbleweed +  Enlightenment from git.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Enlightenment?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Desktop Environment i.e. its responsible for drawing and moving all the windows, menu’s etc.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https://www.enlightenment.org/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Enlightenment - Desktop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Terminology - Terminal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efl - Supporting Libraries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we build git packages</a:t>
            </a:r>
            <a:endParaRPr b="0" sz="43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63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use a _service file, whenever the package changes obs fetches the latest sources from the git repo.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https://build.opensuse.org/package/view_file/X11:Enlightenment:Nightly/efl/_service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Patterns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“Meta” Package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Just Require and Recommend other packages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by installers to install groups of packages - Office Tools, Media Apps, Desktops etc.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Patterns Examples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65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https://build.opensuse.org/package/show/system:install:head/patterns-base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32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https://build.opensuse.org/package/view_file/X11:Enlightenment:Factory/patterns-enlightenment/patterns-enlightenment.spec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Creating a Repository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66"/>
          <p:cNvSpPr txBox="1"/>
          <p:nvPr>
            <p:ph idx="1" type="body"/>
          </p:nvPr>
        </p:nvSpPr>
        <p:spPr>
          <a:xfrm>
            <a:off x="503650" y="1326600"/>
            <a:ext cx="76344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 uses specific repositories for building images.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create a subproject in your home repository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X11:Enlightenment:Images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Meta Info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67"/>
          <p:cNvSpPr txBox="1"/>
          <p:nvPr>
            <p:ph idx="1" type="body"/>
          </p:nvPr>
        </p:nvSpPr>
        <p:spPr>
          <a:xfrm>
            <a:off x="503650" y="1326600"/>
            <a:ext cx="76344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41656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AF46"/>
              </a:buClr>
              <a:buSzPct val="1000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https://build.opensuse.org/projects/X11:Enlightenment:Images/meta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&lt;repository name="images"&gt;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&lt;path project="[Project Name]" repository="standard"/&gt;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&lt;arch&gt;local&lt;/arch&gt;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&lt;/repository&gt;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8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Config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68"/>
          <p:cNvSpPr txBox="1"/>
          <p:nvPr>
            <p:ph idx="1" type="body"/>
          </p:nvPr>
        </p:nvSpPr>
        <p:spPr>
          <a:xfrm>
            <a:off x="503650" y="1326600"/>
            <a:ext cx="76344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41656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AF46"/>
              </a:buClr>
              <a:buSzPct val="100000"/>
              <a:buFont typeface="Source Sans Pro"/>
              <a:buChar char="●"/>
            </a:pPr>
            <a:r>
              <a:rPr lang="en-US" sz="320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https://build.opensuse.org/projects/openSUSE:Factory/prjconf</a:t>
            </a:r>
            <a:endParaRPr sz="320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6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set of macro’s that define the differences between operating systems, version’s names etc.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6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Also contain some “hints” for obs to solve issues.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165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Copying the Tumbleweed / Factory one is the best starting point.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makes a Linux OS?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collection of packages / programs designed to work together.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way to install them / provision a system.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9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Config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69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56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0"/>
              <a:buFont typeface="Source Sans Pro"/>
              <a:buChar char="●"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Important parts: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%if "%_repository" == "images"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Type: kiwi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Repotype: none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Patterntype: none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Prefer: openSUSE-release-ftp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Support: release-compare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BuildFlags: obsgendiff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%endif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Kiwi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56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0"/>
              <a:buFont typeface="Source Sans Pro"/>
              <a:buChar char="●"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by copying an existing setup.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561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3260"/>
              <a:buFont typeface="Source Sans Pro"/>
              <a:buChar char="○"/>
            </a:pPr>
            <a:r>
              <a:rPr lang="en-US" sz="3259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https://build.opensuse.org/package/show/openSUSE:Factory/livecd-openSUSE</a:t>
            </a:r>
            <a:endParaRPr sz="3259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56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0"/>
              <a:buFont typeface="Source Sans Pro"/>
              <a:buChar char="●"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uses pre-checkin.sh to generate the kiwi files.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561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0"/>
              <a:buFont typeface="Source Sans Pro"/>
              <a:buChar char="○"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Names can be modified here. 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56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0"/>
              <a:buFont typeface="Source Sans Pro"/>
              <a:buChar char="●"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our list of packages.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56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60"/>
              <a:buFont typeface="Source Sans Pro"/>
              <a:buChar char="●"/>
            </a:pPr>
            <a:r>
              <a:rPr lang="en-US" sz="325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repositories in livecd.kiwi.in</a:t>
            </a:r>
            <a:endParaRPr sz="3259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1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Changes</a:t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Release Files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72"/>
          <p:cNvSpPr txBox="1"/>
          <p:nvPr>
            <p:ph idx="1" type="body"/>
          </p:nvPr>
        </p:nvSpPr>
        <p:spPr>
          <a:xfrm>
            <a:off x="503650" y="1326600"/>
            <a:ext cx="76344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481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AF46"/>
              </a:buClr>
              <a:buSzPts val="2460"/>
              <a:buFont typeface="Source Sans Pro"/>
              <a:buChar char="●"/>
            </a:pPr>
            <a:r>
              <a:rPr lang="en-US" sz="2460" u="sng">
                <a:solidFill>
                  <a:srgbClr val="3FAF4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https://build.opensuse.org/package/view_file/home:simotek:GrassyKnoll:Backports/000release-packages/ALP-release.spec</a:t>
            </a:r>
            <a:endParaRPr sz="1860">
              <a:solidFill>
                <a:srgbClr val="3FAF4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ID="alp"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ID_LIKE="suse opensuse opensuse-tumbleweed"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VERSION_ID="$VERSION_ID"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PRETTY_NAME="ALP"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ANSI_COLOR="0;32"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CPE_NAME="cpe:/o:opensuse:alp:%{version}"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BUG_REPORT_URL="https://bugs.opensuse.org"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HOME_URL="https://www.opensuse.org/"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DOCUMENTATION_URL="https://en.opensuse.org/Portal:Alp"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LOGO="distributor-logo-Tumbleweed"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</a:t>
            </a:r>
            <a:r>
              <a:rPr lang="en-US" sz="186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EOF</a:t>
            </a:r>
            <a:endParaRPr sz="186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 txBox="1"/>
          <p:nvPr>
            <p:ph type="title"/>
          </p:nvPr>
        </p:nvSpPr>
        <p:spPr>
          <a:xfrm>
            <a:off x="503640" y="182880"/>
            <a:ext cx="906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Basic</a:t>
            </a: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Linux OS?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Bootloader - Grub2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Hardware Interface - Linux Kernel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Management - Linux Kernel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 System - systemd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Service Manager - systemd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Shell / Command line - bash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 Management - zypper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Graphical</a:t>
            </a: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Linux OS?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 in Manager - GDM, Lightdm, sddm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Desktop / Window Manager - Gnome, KDE, Sway, Enlightenment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Applications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Terminal Emulator - Terminology, Gnome Terminal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Office - Libre office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types of Linux</a:t>
            </a: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OS?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4013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Rolling - Constantly changing and updating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openSUSE Tumbleweed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Gentoo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Fixed Release - New Versions every X amount of time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openSUSE Leap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SUSE Linux Enterprise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Ubuntu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13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ource Sans Pro"/>
              <a:buChar char="○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Hat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Usage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503650" y="1326600"/>
            <a:ext cx="7634400" cy="4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Bare Metal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Machine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Container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Rolling Releases</a:t>
            </a:r>
            <a:endParaRPr b="1" sz="4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503640" y="226080"/>
            <a:ext cx="7634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Process</a:t>
            </a:r>
            <a:endParaRPr b="0" sz="4400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503640" y="1326600"/>
            <a:ext cx="7634400" cy="3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 Repository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 Repository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Staging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"/>
              <a:buChar char="●"/>
            </a:pPr>
            <a:r>
              <a:rPr lang="en-US" sz="3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Acceptance</a:t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