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u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sontel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Centrer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Titeltext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Brödtext nivå ett</a:t>
            </a:r>
            <a:endParaRPr sz="3200"/>
          </a:p>
          <a:p>
            <a:pPr lvl="1">
              <a:defRPr sz="1800"/>
            </a:pPr>
            <a:r>
              <a:rPr sz="3200"/>
              <a:t>Brödtext nivå två</a:t>
            </a:r>
            <a:endParaRPr sz="3200"/>
          </a:p>
          <a:p>
            <a:pPr lvl="2">
              <a:defRPr sz="1800"/>
            </a:pPr>
            <a:r>
              <a:rPr sz="3200"/>
              <a:t>Brödtext nivå tre</a:t>
            </a:r>
            <a:endParaRPr sz="3200"/>
          </a:p>
          <a:p>
            <a:pPr lvl="3">
              <a:defRPr sz="1800"/>
            </a:pPr>
            <a:r>
              <a:rPr sz="3200"/>
              <a:t>Brödtext nivå fyra</a:t>
            </a:r>
            <a:endParaRPr sz="3200"/>
          </a:p>
          <a:p>
            <a:pPr lvl="4">
              <a:defRPr sz="1800"/>
            </a:pPr>
            <a:r>
              <a:rPr sz="32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Uppt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Brödtext nivå ett</a:t>
            </a:r>
            <a:endParaRPr sz="2800"/>
          </a:p>
          <a:p>
            <a:pPr lvl="1">
              <a:defRPr sz="1800"/>
            </a:pPr>
            <a:r>
              <a:rPr sz="2800"/>
              <a:t>Brödtext nivå två</a:t>
            </a:r>
            <a:endParaRPr sz="2800"/>
          </a:p>
          <a:p>
            <a:pPr lvl="2">
              <a:defRPr sz="1800"/>
            </a:pPr>
            <a:r>
              <a:rPr sz="2800"/>
              <a:t>Brödtext nivå tre</a:t>
            </a:r>
            <a:endParaRPr sz="2800"/>
          </a:p>
          <a:p>
            <a:pPr lvl="3">
              <a:defRPr sz="1800"/>
            </a:pPr>
            <a:r>
              <a:rPr sz="2800"/>
              <a:t>Brödtext nivå fyra</a:t>
            </a:r>
            <a:endParaRPr sz="2800"/>
          </a:p>
          <a:p>
            <a:pPr lvl="4">
              <a:defRPr sz="1800"/>
            </a:pPr>
            <a:r>
              <a:rPr sz="28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Titeltext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Brödtext nivå ett</a:t>
            </a:r>
            <a:endParaRPr sz="3600"/>
          </a:p>
          <a:p>
            <a:pPr lvl="1">
              <a:defRPr sz="1800"/>
            </a:pPr>
            <a:r>
              <a:rPr sz="3600"/>
              <a:t>Brödtext nivå två</a:t>
            </a:r>
            <a:endParaRPr sz="3600"/>
          </a:p>
          <a:p>
            <a:pPr lvl="2">
              <a:defRPr sz="1800"/>
            </a:pPr>
            <a:r>
              <a:rPr sz="3600"/>
              <a:t>Brödtext nivå tre</a:t>
            </a:r>
            <a:endParaRPr sz="3600"/>
          </a:p>
          <a:p>
            <a:pPr lvl="3">
              <a:defRPr sz="1800"/>
            </a:pPr>
            <a:r>
              <a:rPr sz="3600"/>
              <a:t>Brödtext nivå fyra</a:t>
            </a:r>
            <a:endParaRPr sz="3600"/>
          </a:p>
          <a:p>
            <a:pPr lvl="4">
              <a:defRPr sz="1800"/>
            </a:pPr>
            <a:r>
              <a:rPr sz="3600"/>
              <a:t>Brödtext nivå fem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s1891/go-parallel-benchmarks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 lvl="0">
              <a:defRPr sz="1800"/>
            </a:pPr>
            <a:r>
              <a:rPr sz="7440"/>
              <a:t>An Evaluation of the Go Programming Language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Simon Salloum</a:t>
            </a:r>
            <a:endParaRPr sz="3200"/>
          </a:p>
          <a:p>
            <a:pPr lvl="0">
              <a:defRPr sz="1800"/>
            </a:pPr>
            <a:r>
              <a:rPr sz="3200"/>
              <a:t>s1347664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What, why and how?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What? </a:t>
            </a:r>
            <a:r>
              <a:rPr sz="3234"/>
              <a:t>Comparing performance of OpenMP and Go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</a:t>
            </a:r>
            <a:r>
              <a:rPr sz="3234"/>
              <a:t> The rise of parallel computing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Why? </a:t>
            </a:r>
            <a:r>
              <a:rPr sz="3234"/>
              <a:t>Go vs. libraries -&gt; general purpose vs. specificity</a:t>
            </a:r>
            <a:endParaRPr sz="3234"/>
          </a:p>
          <a:p>
            <a:pPr lvl="0" marL="435610" indent="-435610" defTabSz="572516">
              <a:spcBef>
                <a:spcPts val="4100"/>
              </a:spcBef>
              <a:defRPr sz="1800"/>
            </a:pPr>
            <a:r>
              <a:rPr b="1" sz="3234"/>
              <a:t>How?</a:t>
            </a:r>
            <a:r>
              <a:rPr sz="3234"/>
              <a:t> Set of benchmarks to run on clusters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4 sets of benchmarks: sequential, micro, component, suite</a:t>
            </a:r>
            <a:endParaRPr sz="3234"/>
          </a:p>
          <a:p>
            <a:pPr lvl="1" marL="871219" indent="-435609" defTabSz="572516">
              <a:spcBef>
                <a:spcPts val="4100"/>
              </a:spcBef>
              <a:defRPr sz="1800"/>
            </a:pPr>
            <a:r>
              <a:rPr sz="3234"/>
              <a:t>Different algorithms and patterns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Benchmarks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b="1" sz="2550"/>
              <a:t>Sequential</a:t>
            </a:r>
            <a:endParaRPr b="1" sz="2550"/>
          </a:p>
          <a:p>
            <a:pPr lvl="1" marL="666750" indent="-333375" defTabSz="438150">
              <a:spcBef>
                <a:spcPts val="3100"/>
              </a:spcBef>
              <a:defRPr sz="1800"/>
            </a:pPr>
            <a:r>
              <a:rPr sz="2250"/>
              <a:t>Binary search, bubble sort, gcd/lcm, matrix multiplication</a:t>
            </a:r>
            <a:endParaRPr sz="2250"/>
          </a:p>
          <a:p>
            <a:pPr lvl="0" marL="333375" indent="-333375" defTabSz="438150">
              <a:spcBef>
                <a:spcPts val="3100"/>
              </a:spcBef>
              <a:defRPr sz="1800"/>
            </a:pPr>
            <a:r>
              <a:rPr b="1" sz="2550"/>
              <a:t>Micro</a:t>
            </a:r>
            <a:endParaRPr b="1" sz="2550"/>
          </a:p>
          <a:p>
            <a:pPr lvl="1" marL="666750" indent="-333375" defTabSz="438150">
              <a:spcBef>
                <a:spcPts val="3100"/>
              </a:spcBef>
              <a:defRPr sz="1800"/>
            </a:pPr>
            <a:r>
              <a:rPr sz="2250"/>
              <a:t>Broadcast, multiplex, ping, ping-pong</a:t>
            </a:r>
            <a:endParaRPr b="1" sz="2250"/>
          </a:p>
          <a:p>
            <a:pPr lvl="0" marL="294154" indent="-294154" defTabSz="438150">
              <a:spcBef>
                <a:spcPts val="3100"/>
              </a:spcBef>
              <a:defRPr sz="1800"/>
            </a:pPr>
            <a:r>
              <a:rPr b="1" sz="2550"/>
              <a:t>Component</a:t>
            </a:r>
            <a:endParaRPr b="1" sz="2550"/>
          </a:p>
          <a:p>
            <a:pPr lvl="1" marL="627529" indent="-294154" defTabSz="438150">
              <a:spcBef>
                <a:spcPts val="3100"/>
              </a:spcBef>
              <a:defRPr sz="1800"/>
            </a:pPr>
            <a:r>
              <a:rPr sz="2250"/>
              <a:t>Amicable numbers, merge sort, mandelbrot, dot product</a:t>
            </a:r>
            <a:endParaRPr b="1" sz="2250"/>
          </a:p>
          <a:p>
            <a:pPr lvl="0" marL="294154" indent="-294154" defTabSz="438150">
              <a:spcBef>
                <a:spcPts val="3100"/>
              </a:spcBef>
              <a:defRPr sz="1800"/>
            </a:pPr>
            <a:r>
              <a:rPr b="1" sz="2550"/>
              <a:t>Suite</a:t>
            </a:r>
            <a:endParaRPr b="1" sz="2550"/>
          </a:p>
          <a:p>
            <a:pPr lvl="1" marL="627529" indent="-294154" defTabSz="438150">
              <a:spcBef>
                <a:spcPts val="3100"/>
              </a:spcBef>
              <a:defRPr sz="1800"/>
            </a:pPr>
            <a:r>
              <a:rPr sz="2250"/>
              <a:t>Needleman-Wunsch (Bioinf.), SRAD (image processing), Particle Filter (medical imaging)  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Workflow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Github</a:t>
            </a:r>
            <a:endParaRPr sz="3400"/>
          </a:p>
          <a:p>
            <a:pPr lvl="0">
              <a:defRPr sz="1800"/>
            </a:pPr>
            <a:r>
              <a:rPr sz="3400"/>
              <a:t>Focus on automation and incremental implementation</a:t>
            </a:r>
            <a:endParaRPr sz="3400"/>
          </a:p>
          <a:p>
            <a:pPr lvl="0">
              <a:defRPr sz="1800"/>
            </a:pPr>
            <a:r>
              <a:rPr sz="3400"/>
              <a:t>Issue -&gt; Implement on dev. branch -&gt; Push -&gt; Merge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Progress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Stage 1 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Sequential:</a:t>
            </a:r>
            <a:r>
              <a:rPr sz="3059"/>
              <a:t> implemented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Micro:</a:t>
            </a:r>
            <a:r>
              <a:rPr sz="3059"/>
              <a:t> implemented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Stage 2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Component:</a:t>
            </a:r>
            <a:r>
              <a:rPr sz="3059"/>
              <a:t> halfway through</a:t>
            </a:r>
            <a:endParaRPr sz="3059"/>
          </a:p>
          <a:p>
            <a:pPr lvl="1" marL="800100" indent="-400050" defTabSz="525779">
              <a:spcBef>
                <a:spcPts val="3700"/>
              </a:spcBef>
              <a:defRPr sz="1800"/>
            </a:pPr>
            <a:r>
              <a:rPr b="1" sz="3059"/>
              <a:t>Suite:</a:t>
            </a:r>
            <a:r>
              <a:rPr sz="3059"/>
              <a:t> only needs translation to Go</a:t>
            </a:r>
            <a:endParaRPr sz="3059"/>
          </a:p>
          <a:p>
            <a:pPr lvl="0" marL="400050" indent="-400050" defTabSz="525779">
              <a:spcBef>
                <a:spcPts val="3700"/>
              </a:spcBef>
              <a:defRPr sz="1800"/>
            </a:pPr>
            <a:r>
              <a:rPr b="1" sz="3059"/>
              <a:t>Experiments:</a:t>
            </a:r>
            <a:r>
              <a:rPr sz="3059"/>
              <a:t> stage one done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Ping-pong example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9" name="Skärmavbild 2014-07-01 kl. 20.46.0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7185" y="2737154"/>
            <a:ext cx="5709634" cy="60191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Skärmavbild 2014-07-01 kl. 20.47.09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13415" y="2737154"/>
            <a:ext cx="5802211" cy="6019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Next steps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 u="sng">
                <a:hlinkClick r:id="rId2" invalidUrl="" action="" tgtFrame="" tooltip="" history="1" highlightClick="0" endSnd="0"/>
              </a:rPr>
              <a:t>https://github.com/ss1891/go-parallel-benchmarks</a:t>
            </a:r>
            <a:endParaRPr sz="3400"/>
          </a:p>
          <a:p>
            <a:pPr lvl="0">
              <a:defRPr sz="1800"/>
            </a:pPr>
            <a:r>
              <a:rPr sz="3400"/>
              <a:t>Github issue tracker to keep track</a:t>
            </a:r>
            <a:endParaRPr sz="3400"/>
          </a:p>
          <a:p>
            <a:pPr lvl="0">
              <a:defRPr sz="1800"/>
            </a:pPr>
            <a:r>
              <a:rPr sz="3400"/>
              <a:t>No deadlines, different levels of urgency</a:t>
            </a:r>
            <a:endParaRPr b="1" sz="3400"/>
          </a:p>
          <a:p>
            <a:pPr lvl="0">
              <a:defRPr sz="1800"/>
            </a:pPr>
            <a:r>
              <a:rPr b="1" sz="3400"/>
              <a:t>Urgent: </a:t>
            </a:r>
            <a:endParaRPr sz="3400"/>
          </a:p>
          <a:p>
            <a:pPr lvl="1">
              <a:defRPr sz="1800"/>
            </a:pPr>
            <a:r>
              <a:rPr sz="3400"/>
              <a:t>implement component and suite benchmarks</a:t>
            </a:r>
            <a:endParaRPr sz="3400"/>
          </a:p>
          <a:p>
            <a:pPr lvl="1">
              <a:defRPr sz="1800"/>
            </a:pPr>
            <a:r>
              <a:rPr sz="3400"/>
              <a:t>run second set of experiments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Timeline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400"/>
              <a:t>No deadlines, but rough timeline from IRP:</a:t>
            </a:r>
            <a:endParaRPr sz="3400"/>
          </a:p>
          <a:p>
            <a:pPr lvl="1">
              <a:defRPr sz="1800"/>
            </a:pPr>
            <a:r>
              <a:rPr b="1" sz="3400"/>
              <a:t>July 15th: </a:t>
            </a:r>
            <a:r>
              <a:rPr sz="3400"/>
              <a:t>Component benchmarks implemented</a:t>
            </a:r>
            <a:endParaRPr sz="3400"/>
          </a:p>
          <a:p>
            <a:pPr lvl="1">
              <a:defRPr sz="1800"/>
            </a:pPr>
            <a:r>
              <a:rPr b="1" sz="3400"/>
              <a:t>August 1st: </a:t>
            </a:r>
            <a:r>
              <a:rPr sz="3400"/>
              <a:t>Suite algorithms implemented </a:t>
            </a:r>
            <a:endParaRPr sz="3400"/>
          </a:p>
          <a:p>
            <a:pPr lvl="1">
              <a:defRPr sz="1800"/>
            </a:pPr>
            <a:r>
              <a:rPr b="1" sz="3400"/>
              <a:t>August 5th: </a:t>
            </a:r>
            <a:r>
              <a:rPr sz="3400"/>
              <a:t>Analysis of results done</a:t>
            </a:r>
            <a:endParaRPr sz="3400"/>
          </a:p>
          <a:p>
            <a:pPr lvl="1">
              <a:defRPr sz="1800"/>
            </a:pPr>
            <a:r>
              <a:rPr sz="3400"/>
              <a:t>Plotting of results and writing done incrementally and concurrently with implementation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