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8" r:id="rId3"/>
    <p:sldId id="290" r:id="rId4"/>
    <p:sldId id="269" r:id="rId5"/>
    <p:sldId id="280" r:id="rId6"/>
    <p:sldId id="291" r:id="rId7"/>
    <p:sldId id="275" r:id="rId8"/>
    <p:sldId id="276" r:id="rId9"/>
    <p:sldId id="277" r:id="rId10"/>
    <p:sldId id="273" r:id="rId11"/>
    <p:sldId id="274" r:id="rId12"/>
    <p:sldId id="271" r:id="rId13"/>
    <p:sldId id="272" r:id="rId14"/>
    <p:sldId id="302" r:id="rId15"/>
    <p:sldId id="294" r:id="rId16"/>
    <p:sldId id="283" r:id="rId17"/>
    <p:sldId id="293" r:id="rId18"/>
    <p:sldId id="295" r:id="rId19"/>
    <p:sldId id="296" r:id="rId20"/>
    <p:sldId id="297" r:id="rId21"/>
    <p:sldId id="298" r:id="rId22"/>
    <p:sldId id="299" r:id="rId23"/>
    <p:sldId id="285" r:id="rId24"/>
    <p:sldId id="286" r:id="rId25"/>
    <p:sldId id="287" r:id="rId26"/>
    <p:sldId id="288" r:id="rId27"/>
    <p:sldId id="289" r:id="rId28"/>
    <p:sldId id="307" r:id="rId29"/>
    <p:sldId id="301" r:id="rId30"/>
    <p:sldId id="303" r:id="rId31"/>
    <p:sldId id="308" r:id="rId32"/>
    <p:sldId id="304" r:id="rId33"/>
    <p:sldId id="309" r:id="rId34"/>
    <p:sldId id="306" r:id="rId35"/>
    <p:sldId id="305" r:id="rId36"/>
    <p:sldId id="279" r:id="rId37"/>
    <p:sldId id="300" r:id="rId38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3287" autoAdjust="0"/>
  </p:normalViewPr>
  <p:slideViewPr>
    <p:cSldViewPr>
      <p:cViewPr varScale="1">
        <p:scale>
          <a:sx n="109" d="100"/>
          <a:sy n="109" d="100"/>
        </p:scale>
        <p:origin x="1686" y="96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15.06.2016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15.06.2016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15.06.2016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113145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essential/exceptions" TargetMode="External"/><Relationship Id="rId2" Type="http://schemas.openxmlformats.org/officeDocument/2006/relationships/hyperlink" Target="http://download.oracle.com/javase/6/docs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forum.vingrad.ru/articles/topic-215351/kw-log-&#1083;&#1086;&#1075;&#1080;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ravil.bulov@t-systems.ru" TargetMode="External"/><Relationship Id="rId2" Type="http://schemas.openxmlformats.org/officeDocument/2006/relationships/hyperlink" Target="mailto:vladimir.alexseychenko@t-systems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&amp; Logging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исключительных ситуаций: </a:t>
            </a:r>
            <a:r>
              <a:rPr lang="en-US" dirty="0" smtClean="0"/>
              <a:t>try – catch –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обработки используется блок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try-catch-finally</a:t>
            </a:r>
            <a:r>
              <a:rPr lang="en-US" dirty="0" smtClean="0"/>
              <a:t>:</a:t>
            </a: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aMethodThrowingPossibleException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PossibleException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finally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perform final processing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dirty="0" smtClean="0"/>
              <a:t>Необработанное исключение поднимается на уровень выше (в вызвавший метод)</a:t>
            </a:r>
          </a:p>
          <a:p>
            <a:r>
              <a:rPr lang="ru-RU" dirty="0" smtClean="0"/>
              <a:t>Если исключение не будет обработано в методе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main()</a:t>
            </a:r>
            <a:r>
              <a:rPr lang="ru-RU" dirty="0" smtClean="0"/>
              <a:t>, работа виртуальной машины будет завершена</a:t>
            </a:r>
          </a:p>
          <a:p>
            <a:r>
              <a:rPr lang="ru-RU" dirty="0" smtClean="0"/>
              <a:t>Код в блоке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будет выполнен в любом случае, даже если:</a:t>
            </a:r>
          </a:p>
          <a:p>
            <a:pPr lvl="1"/>
            <a:r>
              <a:rPr lang="ru-RU" dirty="0" smtClean="0"/>
              <a:t>исключение произошло </a:t>
            </a:r>
          </a:p>
          <a:p>
            <a:pPr lvl="1"/>
            <a:r>
              <a:rPr lang="ru-RU" dirty="0"/>
              <a:t>исключение</a:t>
            </a:r>
            <a:r>
              <a:rPr lang="ru-RU" dirty="0" smtClean="0"/>
              <a:t> не произошло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нутри блока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была использована команда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1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 –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без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, </a:t>
            </a:r>
            <a:r>
              <a:rPr lang="ru-RU" dirty="0" smtClean="0"/>
              <a:t>когда нет обязательного к исполнению в любом случае</a:t>
            </a:r>
            <a:r>
              <a:rPr lang="ru-RU" dirty="0"/>
              <a:t> </a:t>
            </a:r>
            <a:r>
              <a:rPr lang="ru-RU" dirty="0" smtClean="0"/>
              <a:t>кода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Может использоваться без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ru-RU" dirty="0" smtClean="0"/>
              <a:t>когда не предполагается обработка исключения, но есть обязательный к исполнению код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Может содержать несколько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ru-RU" dirty="0" smtClean="0"/>
              <a:t>расположенных иерархично от более узкого (потомка) к более широкому (родителю) исключению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9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main(String...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try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marL="342900" lvl="0" indent="-342900">
              <a:buClr>
                <a:srgbClr val="E20074"/>
              </a:buClr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 catch (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</a:rPr>
              <a:t>ArrayIndexOutOfBoundsException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 e)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"Wrong index!"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world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Wrong index!</a:t>
            </a:r>
            <a:endParaRPr lang="en-US" sz="1400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использовани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Типы наследуются от класса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dirty="0" smtClean="0"/>
          </a:p>
          <a:p>
            <a:pPr marL="357188" indent="0">
              <a:buNone/>
            </a:pP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Exception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cause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(cause);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612900" indent="-1257300">
              <a:buNone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doItImmediately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// do </a:t>
            </a:r>
            <a:r>
              <a:rPr lang="en-US" sz="1600" dirty="0" err="1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smth</a:t>
            </a:r>
            <a:endParaRPr lang="en-US" sz="1600" dirty="0" smtClean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"Cannot do it immediately! I want go away!"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ru-RU" altLang="ru-RU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.log(e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.severe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None/>
            </a:pPr>
            <a:endParaRPr lang="ru-RU" altLang="ru-RU" sz="4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"file.txt"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smth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endParaRPr lang="ru-RU" altLang="ru-RU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  <a:p>
            <a:endParaRPr lang="ru-RU" dirty="0"/>
          </a:p>
          <a:p>
            <a:r>
              <a:rPr lang="ru-RU" dirty="0" smtClean="0"/>
              <a:t>Метод </a:t>
            </a:r>
            <a:r>
              <a:rPr lang="ru-RU" dirty="0" err="1"/>
              <a:t>close</a:t>
            </a:r>
            <a:r>
              <a:rPr lang="ru-RU" dirty="0"/>
              <a:t>() будет вызван автоматически, как в </a:t>
            </a:r>
            <a:r>
              <a:rPr lang="ru-RU" dirty="0" err="1" smtClean="0"/>
              <a:t>finally</a:t>
            </a:r>
            <a:endParaRPr lang="ru-RU" dirty="0"/>
          </a:p>
          <a:p>
            <a:r>
              <a:rPr lang="ru-RU" dirty="0"/>
              <a:t>Можно перечислить сразу несколько ресурсов</a:t>
            </a:r>
          </a:p>
          <a:p>
            <a:r>
              <a:rPr lang="ru-RU" dirty="0"/>
              <a:t>Ресурсы должны реализовать интерфейс</a:t>
            </a:r>
          </a:p>
          <a:p>
            <a:r>
              <a:rPr lang="ru-RU" dirty="0" err="1"/>
              <a:t>java.lang.AutoCloseable</a:t>
            </a:r>
            <a:endParaRPr lang="ru-RU" dirty="0"/>
          </a:p>
          <a:p>
            <a:r>
              <a:rPr lang="ru-RU" dirty="0"/>
              <a:t>Добавлен в </a:t>
            </a:r>
            <a:r>
              <a:rPr lang="ru-RU" dirty="0" err="1"/>
              <a:t>Java</a:t>
            </a:r>
            <a:r>
              <a:rPr lang="ru-RU" dirty="0"/>
              <a:t> 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Желательно использовать имеющиеся исключения, в редких случаях создавая собственные</a:t>
            </a:r>
            <a:r>
              <a:rPr lang="en-US" dirty="0" smtClean="0"/>
              <a:t>:</a:t>
            </a:r>
            <a:endParaRPr lang="en-US" sz="1600" dirty="0">
              <a:solidFill>
                <a:srgbClr val="7F0055"/>
              </a:solidFill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ConnectionFailedException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существует</a:t>
            </a:r>
            <a:r>
              <a:rPr lang="ru-RU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ConnectException</a:t>
            </a:r>
            <a:endParaRPr lang="en-US" dirty="0" smtClean="0"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OutOfMoneyException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хорошее бизнес-исключение</a:t>
            </a:r>
            <a:endParaRPr lang="en-US" dirty="0"/>
          </a:p>
          <a:p>
            <a:pPr marL="357188" lvl="0" indent="0">
              <a:buClr>
                <a:srgbClr val="E20074"/>
              </a:buClr>
              <a:buNone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Исключения типа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лучше не обрабатывать</a:t>
            </a:r>
          </a:p>
          <a:p>
            <a:r>
              <a:rPr lang="ru-RU" dirty="0" smtClean="0"/>
              <a:t>Использовать только там, где это необходимо</a:t>
            </a:r>
          </a:p>
          <a:p>
            <a:r>
              <a:rPr lang="en-US" dirty="0" smtClean="0"/>
              <a:t>Checked exceptions – </a:t>
            </a:r>
            <a:r>
              <a:rPr lang="ru-RU" dirty="0" smtClean="0"/>
              <a:t>для восстанавливаемых ситуаций, </a:t>
            </a:r>
            <a:r>
              <a:rPr lang="en-US" dirty="0" smtClean="0"/>
              <a:t>unchecked exceptions – </a:t>
            </a:r>
            <a:r>
              <a:rPr lang="ru-RU" dirty="0" smtClean="0"/>
              <a:t>для ошибок программы</a:t>
            </a:r>
          </a:p>
          <a:p>
            <a:r>
              <a:rPr lang="ru-RU" dirty="0" smtClean="0"/>
              <a:t>Избегать ненужного использования </a:t>
            </a:r>
            <a:r>
              <a:rPr lang="en-US" dirty="0" smtClean="0"/>
              <a:t>checked exceptions</a:t>
            </a:r>
            <a:r>
              <a:rPr lang="ru-RU" dirty="0" smtClean="0"/>
              <a:t> (для проверки состояний и т.д.)</a:t>
            </a:r>
          </a:p>
          <a:p>
            <a:r>
              <a:rPr lang="ru-RU" dirty="0" smtClean="0"/>
              <a:t>Документировать все исключения, бросаемые в методах: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@throws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Добавлять информацию в сообщения</a:t>
            </a:r>
            <a:endParaRPr lang="en-US" dirty="0" smtClean="0"/>
          </a:p>
          <a:p>
            <a:r>
              <a:rPr lang="ru-RU" dirty="0" smtClean="0"/>
              <a:t>Логгировать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Гарантии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Гарантии отсутствия исключений</a:t>
            </a:r>
          </a:p>
          <a:p>
            <a:r>
              <a:rPr lang="ru-RU" dirty="0"/>
              <a:t>Сильные гарантии</a:t>
            </a:r>
          </a:p>
          <a:p>
            <a:r>
              <a:rPr lang="ru-RU" dirty="0"/>
              <a:t>Слабые гарантии</a:t>
            </a:r>
          </a:p>
          <a:p>
            <a:r>
              <a:rPr lang="ru-RU" dirty="0"/>
              <a:t>Гарантия отсутствия утечек</a:t>
            </a:r>
          </a:p>
          <a:p>
            <a:r>
              <a:rPr lang="ru-RU" dirty="0"/>
              <a:t>Никаких гарантий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4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765175"/>
            <a:ext cx="5256213" cy="525621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2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Почему не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Логгеры включаются/отключаются и настраиваются </a:t>
            </a:r>
            <a:r>
              <a:rPr lang="ru-RU" dirty="0" smtClean="0"/>
              <a:t>без перекомпиляции</a:t>
            </a:r>
          </a:p>
          <a:p>
            <a:endParaRPr lang="ru-RU" dirty="0" smtClean="0"/>
          </a:p>
          <a:p>
            <a:r>
              <a:rPr lang="ru-RU" dirty="0" smtClean="0"/>
              <a:t>Возможно </a:t>
            </a:r>
            <a:r>
              <a:rPr lang="ru-RU" dirty="0" err="1"/>
              <a:t>логирование</a:t>
            </a:r>
            <a:r>
              <a:rPr lang="ru-RU" dirty="0"/>
              <a:t> в консоль, в файл, по сети. . 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Возможны </a:t>
            </a:r>
            <a:r>
              <a:rPr lang="ru-RU" dirty="0"/>
              <a:t>разные форматы лога: текст, XML, . . 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pPr marL="0" lvl="0" indent="0"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endParaRPr lang="ru-RU" altLang="ru-RU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ru-RU" altLang="ru-RU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getLogger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ru.tsystems.logging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4400" dirty="0">
              <a:latin typeface="Arial" panose="020B0604020202020204" pitchFamily="34" charset="0"/>
            </a:endParaRP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Введение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Exceptions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Logging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Benchmarks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Logging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764704"/>
            <a:ext cx="8839200" cy="5256584"/>
          </a:xfrm>
        </p:spPr>
        <p:txBody>
          <a:bodyPr/>
          <a:lstStyle/>
          <a:p>
            <a:pPr lvl="0"/>
            <a:r>
              <a:rPr lang="ru-RU" dirty="0" smtClean="0"/>
              <a:t>Уровни </a:t>
            </a:r>
            <a:r>
              <a:rPr lang="ru-RU" dirty="0" err="1" smtClean="0"/>
              <a:t>логирования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 smtClean="0"/>
              <a:t>SEVERE, WARNING, INFO, CONFIG, FINE, FINER, FINEST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altLang="ru-RU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.setLevel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(Level.</a:t>
            </a:r>
            <a:r>
              <a:rPr lang="ru-RU" altLang="ru-RU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.fine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.log(Level.</a:t>
            </a:r>
            <a:r>
              <a:rPr lang="ru-RU" altLang="ru-RU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Houston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endParaRPr lang="ru-RU" altLang="ru-RU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logger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Level.</a:t>
            </a:r>
            <a:r>
              <a:rPr lang="ru-RU" altLang="ru-RU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"EXEPTION {0} 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0" indent="0">
              <a:buNone/>
            </a:pP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altLang="ru-RU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logger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Level.</a:t>
            </a:r>
            <a:r>
              <a:rPr lang="ru-RU" altLang="ru-RU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0} {1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ru-RU" altLang="ru-RU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ru-RU" altLang="ru-RU" sz="4400" dirty="0">
              <a:latin typeface="Arial" panose="020B0604020202020204" pitchFamily="34" charset="0"/>
            </a:endParaRPr>
          </a:p>
          <a:p>
            <a:pPr lvl="0"/>
            <a:endParaRPr lang="ru-RU" altLang="ru-RU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ru-RU" altLang="ru-RU" sz="4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java.util.logging.Handler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Обработчик сообщения</a:t>
            </a:r>
            <a:br>
              <a:rPr lang="ru-RU" dirty="0"/>
            </a:br>
            <a:r>
              <a:rPr lang="ru-RU" dirty="0"/>
              <a:t>Определяет, куда будет записано </a:t>
            </a:r>
            <a:r>
              <a:rPr lang="ru-RU" dirty="0" smtClean="0"/>
              <a:t>сообщение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java.util.logging.ConsoleHandler</a:t>
            </a:r>
            <a:endParaRPr lang="ru-RU" dirty="0" smtClean="0"/>
          </a:p>
          <a:p>
            <a:r>
              <a:rPr lang="en-US" dirty="0" err="1" smtClean="0"/>
              <a:t>java.util.logging.FileHandler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8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java.util.logging.Formatter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Оформитель сообщения</a:t>
            </a:r>
            <a:br>
              <a:rPr lang="ru-RU" dirty="0"/>
            </a:br>
            <a:r>
              <a:rPr lang="ru-RU" dirty="0"/>
              <a:t>Определяет формат </a:t>
            </a:r>
            <a:r>
              <a:rPr lang="ru-RU" dirty="0" smtClean="0"/>
              <a:t>вывода</a:t>
            </a:r>
          </a:p>
          <a:p>
            <a:r>
              <a:rPr lang="en-US" dirty="0" err="1" smtClean="0"/>
              <a:t>java.util.logging.SimpleFormatter</a:t>
            </a:r>
            <a:endParaRPr lang="ru-RU" dirty="0" smtClean="0"/>
          </a:p>
          <a:p>
            <a:r>
              <a:rPr lang="en-US" dirty="0" err="1" smtClean="0"/>
              <a:t>java.util.logging.XMLFormatter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6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Самые популярные фреймворки логирования: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log4j</a:t>
            </a:r>
            <a:r>
              <a:rPr lang="ru-RU" dirty="0" smtClean="0"/>
              <a:t> — используют подсевшие на него изначально и не видящие необходимости перехода.</a:t>
            </a:r>
          </a:p>
          <a:p>
            <a:r>
              <a:rPr lang="ru-RU" b="1" dirty="0" smtClean="0"/>
              <a:t>JUL</a:t>
            </a:r>
            <a:r>
              <a:rPr lang="ru-RU" dirty="0" smtClean="0"/>
              <a:t> — тихо умирающий стандарт. Все, кто изначально пытался его использовать, переезжают на Logback.</a:t>
            </a:r>
          </a:p>
          <a:p>
            <a:r>
              <a:rPr lang="ru-RU" b="1" dirty="0" smtClean="0"/>
              <a:t>commons-logging</a:t>
            </a:r>
            <a:r>
              <a:rPr lang="ru-RU" dirty="0" smtClean="0"/>
              <a:t> — обычно задействован в legacy-библиотеках, которые очень боятся причинить неудобства пользователем, переехав на что-нибудь получше.</a:t>
            </a:r>
          </a:p>
          <a:p>
            <a:r>
              <a:rPr lang="ru-RU" b="1" dirty="0" smtClean="0"/>
              <a:t>SLF4J</a:t>
            </a:r>
            <a:r>
              <a:rPr lang="ru-RU" dirty="0" smtClean="0"/>
              <a:t> — очень популярен в библиотеках. Многие переехали на него, не выдержав ужасов commons-logging</a:t>
            </a:r>
          </a:p>
          <a:p>
            <a:r>
              <a:rPr lang="ru-RU" b="1" dirty="0" smtClean="0"/>
              <a:t>Logback</a:t>
            </a:r>
            <a:r>
              <a:rPr lang="ru-RU" dirty="0" smtClean="0"/>
              <a:t> — обычно современные high-performance серверы, которых не устраивает log4j.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://habrahabr.ru/post/113145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Уровни логирования: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>
                <a:solidFill>
                  <a:schemeClr val="tx2"/>
                </a:solidFill>
              </a:rPr>
              <a:t>FATAL</a:t>
            </a:r>
            <a:r>
              <a:rPr lang="ru-RU" dirty="0" smtClean="0"/>
              <a:t> - очень критичная ошибка в приложении, приложение не может работать после данной ошибки, реакция на сообщение должна быть максимально быстрой.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SERVE</a:t>
            </a:r>
            <a:r>
              <a:rPr lang="ru-RU" dirty="0" smtClean="0"/>
              <a:t> - критичная ошибка в приложении, данная ситуация является внештатной, но приложение может работать дальше, реакция на сообщение должна быть максимально быстрой.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ERROR</a:t>
            </a:r>
            <a:r>
              <a:rPr lang="ru-RU" dirty="0" smtClean="0"/>
              <a:t> - ошибка в приложении, приложение может работать дальше без всяких проблем, возможно проблема с неправильными входными данными или доступом к внешним сервисам (БД, legacy), данная ошибка предусматривалась при разработке.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WARN</a:t>
            </a:r>
            <a:r>
              <a:rPr lang="ru-RU" dirty="0" smtClean="0"/>
              <a:t> - некритичная ошибка, приложение может работать дальше без всяких проблем, данная ошибка предусматривалась при разработке, возможно одна из функций приложения дала сбой, который можно исправить.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INFO</a:t>
            </a:r>
            <a:r>
              <a:rPr lang="ru-RU" dirty="0" smtClean="0"/>
              <a:t> - важная информация о работе приложения, например запуск остановка приложения или использование конфигурационных файлов или аутентификация пользователя в системе.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Уровни логирования: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>
                <a:solidFill>
                  <a:schemeClr val="tx2"/>
                </a:solidFill>
              </a:rPr>
              <a:t>DEBUG</a:t>
            </a:r>
            <a:r>
              <a:rPr lang="ru-RU" dirty="0" smtClean="0"/>
              <a:t> - отладочная информация работы приложения, например техническая информация полученная при работе в внешними системами, или информация о вызове методов объектов, со списком параметров.</a:t>
            </a:r>
          </a:p>
          <a:p>
            <a:r>
              <a:rPr lang="ru-RU" b="1" dirty="0" smtClean="0">
                <a:solidFill>
                  <a:schemeClr val="tx2"/>
                </a:solidFill>
              </a:rPr>
              <a:t>TRACE</a:t>
            </a:r>
            <a:r>
              <a:rPr lang="ru-RU" dirty="0" smtClean="0"/>
              <a:t> - трассировка выполнения приложения, например информация о вызываемых методах и времени их работы, также на данном уровне пишется информация о времени вызова внешних сервисов (БД, legacy).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Основные аппендеры (пример </a:t>
            </a:r>
            <a:r>
              <a:rPr lang="en-US" b="1" dirty="0" smtClean="0">
                <a:solidFill>
                  <a:schemeClr val="tx2"/>
                </a:solidFill>
              </a:rPr>
              <a:t>log4j)</a:t>
            </a:r>
          </a:p>
          <a:p>
            <a:r>
              <a:rPr lang="ru-RU" b="1" dirty="0" smtClean="0"/>
              <a:t>ConsoleAppender</a:t>
            </a:r>
            <a:r>
              <a:rPr lang="ru-RU" dirty="0" smtClean="0"/>
              <a:t> - наиболее часто используемый во время разработки аппендер. Выводит сообщения на консоль. </a:t>
            </a:r>
            <a:endParaRPr lang="en-US" dirty="0" smtClean="0"/>
          </a:p>
          <a:p>
            <a:r>
              <a:rPr lang="ru-RU" b="1" dirty="0" smtClean="0"/>
              <a:t>FileAppender</a:t>
            </a:r>
            <a:r>
              <a:rPr lang="ru-RU" dirty="0" smtClean="0"/>
              <a:t> - просто записывает логируемые сообщения в файл. К недостаткам этого аппендера следует отнести то что размер файла лога постоянно растёт и может поучиться один огромный файл. </a:t>
            </a:r>
          </a:p>
          <a:p>
            <a:r>
              <a:rPr lang="ru-RU" b="1" dirty="0" smtClean="0"/>
              <a:t>DailyRollingFileAppender</a:t>
            </a:r>
            <a:r>
              <a:rPr lang="ru-RU" dirty="0" smtClean="0"/>
              <a:t> - тоже записывает сообщения в файл но каждый день создаёт новый файл с таким же именем.</a:t>
            </a:r>
            <a:endParaRPr lang="en-US" dirty="0" smtClean="0"/>
          </a:p>
          <a:p>
            <a:r>
              <a:rPr lang="ru-RU" b="1" dirty="0" smtClean="0"/>
              <a:t>RollingFileAppender</a:t>
            </a:r>
            <a:r>
              <a:rPr lang="ru-RU" dirty="0" smtClean="0"/>
              <a:t> - этот аппендер тоже записывает сообщения в файл. и для создаёт новые файлы. но не каждый день как предыдущий а при достижении опеределённого размера (по умолчнию 10 МБ), старые файлы переименовывает - добавляет к имени файла индекс;1, 2, 3 и т.д. Максимальный размер индекса задаётся настройкой maxBackupIndex. При достижении инднекса maxBackupIndex старые файлы перетираются новыми. Таким образом размер логов можно строго ограничить. </a:t>
            </a:r>
            <a:endParaRPr lang="en-US" dirty="0" smtClean="0"/>
          </a:p>
          <a:p>
            <a:r>
              <a:rPr lang="ru-RU" b="1" dirty="0" smtClean="0"/>
              <a:t>SMTPAppender</a:t>
            </a:r>
            <a:r>
              <a:rPr lang="ru-RU" dirty="0" smtClean="0"/>
              <a:t> - посылает сообщения по электронной почте.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Основные аппендеры (пример </a:t>
            </a:r>
            <a:r>
              <a:rPr lang="en-US" b="1" dirty="0" smtClean="0">
                <a:solidFill>
                  <a:schemeClr val="tx2"/>
                </a:solidFill>
              </a:rPr>
              <a:t>log4j)</a:t>
            </a:r>
          </a:p>
          <a:p>
            <a:r>
              <a:rPr lang="ru-RU" b="1" dirty="0" smtClean="0"/>
              <a:t>NTEventLogAppender-</a:t>
            </a:r>
            <a:r>
              <a:rPr lang="ru-RU" dirty="0" smtClean="0"/>
              <a:t> Пишет логи в виндовый журнал. обязательно положите NTEventLogAppender.dll в директорию перечисленную в PATH.</a:t>
            </a:r>
            <a:endParaRPr lang="en-US" dirty="0" smtClean="0"/>
          </a:p>
          <a:p>
            <a:r>
              <a:rPr lang="ru-RU" b="1" dirty="0" smtClean="0"/>
              <a:t>SyslogAppender</a:t>
            </a:r>
            <a:r>
              <a:rPr lang="ru-RU" dirty="0" smtClean="0"/>
              <a:t> пишет логи в Syslog  - такие логи широко испольуется в IP сетях. Стандарт для Unix и Linix систем.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Другие логеры</a:t>
            </a:r>
          </a:p>
          <a:p>
            <a:r>
              <a:rPr lang="ru-RU" b="1" dirty="0" smtClean="0"/>
              <a:t>JDBCAppender </a:t>
            </a:r>
            <a:r>
              <a:rPr lang="ru-RU" dirty="0" smtClean="0"/>
              <a:t>записывает сообщения в БД через jdbc. Уже буферезирован. Как написано в javadoc этот аппендер могут полностью заменить в следующих версия log4j.</a:t>
            </a:r>
            <a:endParaRPr lang="en-US" dirty="0" smtClean="0"/>
          </a:p>
          <a:p>
            <a:r>
              <a:rPr lang="ru-RU" b="1" dirty="0" smtClean="0"/>
              <a:t>LF5Appender </a:t>
            </a:r>
            <a:r>
              <a:rPr lang="ru-RU" dirty="0" smtClean="0"/>
              <a:t>записывает сообщения на ui консоль написанную на Swing.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9779"/>
            <a:ext cx="5219501" cy="52195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0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en-US" sz="3600" dirty="0"/>
              <a:t>-XX:-</a:t>
            </a:r>
            <a:r>
              <a:rPr lang="en-US" sz="3600" dirty="0" err="1"/>
              <a:t>OmitStackTraceInFastThrow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8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обработке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Ошибки игнорируются</a:t>
            </a:r>
          </a:p>
          <a:p>
            <a:pPr>
              <a:lnSpc>
                <a:spcPct val="150000"/>
              </a:lnSpc>
            </a:pPr>
            <a:r>
              <a:rPr lang="ru-RU" dirty="0"/>
              <a:t>При ошибке программа </a:t>
            </a:r>
            <a:r>
              <a:rPr lang="ru-RU" dirty="0" err="1"/>
              <a:t>аварийно</a:t>
            </a:r>
            <a:r>
              <a:rPr lang="ru-RU" dirty="0"/>
              <a:t> завершается</a:t>
            </a:r>
          </a:p>
          <a:p>
            <a:pPr>
              <a:lnSpc>
                <a:spcPct val="150000"/>
              </a:lnSpc>
            </a:pPr>
            <a:r>
              <a:rPr lang="ru-RU" dirty="0"/>
              <a:t>При ошибке функция вместо результата возвращает </a:t>
            </a:r>
            <a:r>
              <a:rPr lang="ru-RU" dirty="0" smtClean="0"/>
              <a:t>специальное значение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Функция возвращает признак ошибки отдельным </a:t>
            </a:r>
            <a:r>
              <a:rPr lang="ru-RU" dirty="0" smtClean="0"/>
              <a:t>выходным параметром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Функция возвращает признак ошибки в глобальной переменной</a:t>
            </a:r>
          </a:p>
          <a:p>
            <a:pPr>
              <a:lnSpc>
                <a:spcPct val="150000"/>
              </a:lnSpc>
            </a:pPr>
            <a:r>
              <a:rPr lang="ru-RU" dirty="0"/>
              <a:t>При ошибке функция бросает </a:t>
            </a:r>
            <a:r>
              <a:rPr lang="ru-RU" b="1" dirty="0"/>
              <a:t>исключение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ru-RU" altLang="ru-RU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6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ru-RU" altLang="ru-RU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63110"/>
              </p:ext>
            </p:extLst>
          </p:nvPr>
        </p:nvGraphicFramePr>
        <p:xfrm>
          <a:off x="1043608" y="4221088"/>
          <a:ext cx="6984775" cy="123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Benchmark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Score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Units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thrpt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 72538277,443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ops/s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exception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thrpt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1114851,605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ops/s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2350" y="1138971"/>
            <a:ext cx="818044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exceptionCutted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fillInStackTrace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2350" y="1138971"/>
            <a:ext cx="818044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exceptionCutted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fillInStackTrace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86890"/>
              </p:ext>
            </p:extLst>
          </p:nvPr>
        </p:nvGraphicFramePr>
        <p:xfrm>
          <a:off x="467543" y="4149080"/>
          <a:ext cx="8208913" cy="137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3"/>
                <a:gridCol w="964907"/>
                <a:gridCol w="1051317"/>
                <a:gridCol w="1728192"/>
                <a:gridCol w="2376264"/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Score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Units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thrpt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 72538277,443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ops/s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exceptionCutted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thrpt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52163199,862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ops/s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1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"1000"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throwD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7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903824"/>
              </p:ext>
            </p:extLst>
          </p:nvPr>
        </p:nvGraphicFramePr>
        <p:xfrm>
          <a:off x="395536" y="2378704"/>
          <a:ext cx="8208913" cy="2231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3"/>
                <a:gridCol w="964907"/>
                <a:gridCol w="1051317"/>
                <a:gridCol w="1728192"/>
                <a:gridCol w="2376264"/>
              </a:tblGrid>
              <a:tr h="402224">
                <a:tc>
                  <a:txBody>
                    <a:bodyPr/>
                    <a:lstStyle/>
                    <a:p>
                      <a:r>
                        <a:rPr lang="en-US" dirty="0" smtClean="0"/>
                        <a:t>(depth)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Score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Units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1289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thrpt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1042761,304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ops/s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89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thrpt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1026861,459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ops/s</a:t>
                      </a:r>
                      <a:endParaRPr lang="ru-RU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66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thrpt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796832,667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ops/s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66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thrpt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192526,231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ops/s</a:t>
                      </a:r>
                      <a:endParaRPr lang="ru-RU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66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thrpt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20988,570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ops/s</a:t>
                      </a:r>
                      <a:endParaRPr lang="ru-RU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download.oracle.com/javase/6/docs/api</a:t>
            </a:r>
            <a:r>
              <a:rPr lang="en-US" dirty="0"/>
              <a:t>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download.oracle.com/javase/tutorial/essential/exceptions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J. Bloch. Effective Java: Programming Language Guide, Chapter 8 – Exceptions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Eckel</a:t>
            </a:r>
            <a:r>
              <a:rPr lang="en-US" dirty="0" smtClean="0"/>
              <a:t>. Thinking in Java, Chapter 9 – Error handling with exceptions</a:t>
            </a:r>
          </a:p>
          <a:p>
            <a:endParaRPr lang="en-US" dirty="0" smtClean="0"/>
          </a:p>
          <a:p>
            <a:r>
              <a:rPr lang="ru-RU" u="sng" dirty="0" smtClean="0">
                <a:hlinkClick r:id="rId4"/>
              </a:rPr>
              <a:t>http://forum.vingrad.ru/articles/topic-215351/kw-log-логи.html</a:t>
            </a:r>
            <a:endParaRPr lang="ru-RU" u="sng" dirty="0" smtClean="0"/>
          </a:p>
          <a:p>
            <a:endParaRPr lang="ru-RU" u="sng" dirty="0"/>
          </a:p>
          <a:p>
            <a:endParaRPr lang="ru-RU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08" y="3284984"/>
            <a:ext cx="1993205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08720"/>
            <a:ext cx="8532813" cy="1152128"/>
          </a:xfrm>
        </p:spPr>
        <p:txBody>
          <a:bodyPr/>
          <a:lstStyle/>
          <a:p>
            <a:pPr algn="ctr">
              <a:buNone/>
            </a:pPr>
            <a:r>
              <a:rPr lang="ru-RU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Спасибо за внимание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!</a:t>
            </a:r>
            <a:endParaRPr lang="ru-RU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gray">
          <a:xfrm>
            <a:off x="323528" y="1844824"/>
            <a:ext cx="853281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Владимир </a:t>
            </a:r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Алексейченко</a:t>
            </a:r>
            <a:endPara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E-Mail: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  <a:hlinkClick r:id="rId2"/>
              </a:rPr>
              <a:t>vladimir.alexeychenko@t-systems.ru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  <a:p>
            <a:pPr>
              <a:buNone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>
              <a:buNone/>
            </a:pP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Равиль </a:t>
            </a:r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Галеев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E-Mail: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3"/>
              </a:rPr>
              <a:t>ravil.galeyev@t-systems.ru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Skype: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ravil.galeyev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ru-RU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Исключение</a:t>
            </a:r>
            <a:r>
              <a:rPr lang="ru-RU" dirty="0" smtClean="0"/>
              <a:t> (</a:t>
            </a:r>
            <a:r>
              <a:rPr lang="en-US" dirty="0" smtClean="0"/>
              <a:t>Exception</a:t>
            </a:r>
            <a:r>
              <a:rPr lang="ru-RU" dirty="0" smtClean="0"/>
              <a:t>) – </a:t>
            </a:r>
            <a:r>
              <a:rPr lang="ru-RU" dirty="0"/>
              <a:t>событие, возникающее в </a:t>
            </a:r>
            <a:r>
              <a:rPr lang="ru-RU" dirty="0" smtClean="0"/>
              <a:t>процессе работы </a:t>
            </a:r>
            <a:r>
              <a:rPr lang="ru-RU" dirty="0"/>
              <a:t>программы и прерывающее её нормальное исполнение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java.lang.NullPointerException</a:t>
            </a:r>
            <a:endParaRPr lang="ru-RU" dirty="0" smtClean="0"/>
          </a:p>
          <a:p>
            <a:pPr lvl="1"/>
            <a:r>
              <a:rPr lang="en-US" dirty="0" err="1" smtClean="0"/>
              <a:t>java.lang.ClassCastException</a:t>
            </a:r>
            <a:endParaRPr lang="ru-RU" dirty="0" smtClean="0"/>
          </a:p>
          <a:p>
            <a:pPr lvl="1"/>
            <a:r>
              <a:rPr lang="en-US" dirty="0" err="1" smtClean="0"/>
              <a:t>java.lang.OutOfMemoryError</a:t>
            </a:r>
            <a:endParaRPr lang="ru-RU" dirty="0" smtClean="0"/>
          </a:p>
          <a:p>
            <a:pPr lvl="1"/>
            <a:r>
              <a:rPr lang="en-US" dirty="0" err="1" smtClean="0"/>
              <a:t>java.io.IOException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ru-RU" dirty="0" smtClean="0"/>
              <a:t>Типы:</a:t>
            </a:r>
          </a:p>
          <a:p>
            <a:pPr lvl="1"/>
            <a:r>
              <a:rPr lang="en-US" dirty="0" smtClean="0"/>
              <a:t>Checked exceptions</a:t>
            </a:r>
          </a:p>
          <a:p>
            <a:pPr lvl="1"/>
            <a:r>
              <a:rPr lang="en-US" dirty="0" smtClean="0"/>
              <a:t>Unchecked / runtime exceptions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7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3671900" y="620688"/>
            <a:ext cx="1800200" cy="41404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Throwable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95636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48164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Exception</a:t>
            </a:r>
          </a:p>
        </p:txBody>
      </p:sp>
      <p:cxnSp>
        <p:nvCxnSpPr>
          <p:cNvPr id="14" name="Elbow Connector 13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942819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0"/>
            <a:endCxn id="5" idx="2"/>
          </p:cNvCxnSpPr>
          <p:nvPr/>
        </p:nvCxnSpPr>
        <p:spPr bwMode="auto">
          <a:xfrm rot="16200000" flipV="1">
            <a:off x="5319083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401870" y="3014954"/>
            <a:ext cx="234026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Elbow Connector 19"/>
          <p:cNvCxnSpPr>
            <a:stCxn id="18" idx="0"/>
            <a:endCxn id="7" idx="2"/>
          </p:cNvCxnSpPr>
          <p:nvPr/>
        </p:nvCxnSpPr>
        <p:spPr bwMode="auto">
          <a:xfrm rot="5400000" flipH="1" flipV="1">
            <a:off x="5418094" y="1484784"/>
            <a:ext cx="684076" cy="2376264"/>
          </a:xfrm>
          <a:prstGeom prst="bentConnector3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732240" y="3014954"/>
            <a:ext cx="2160240" cy="1728192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JAXBException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NamingException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Elbow Connector 25"/>
          <p:cNvCxnSpPr>
            <a:stCxn id="25" idx="0"/>
            <a:endCxn id="7" idx="2"/>
          </p:cNvCxnSpPr>
          <p:nvPr/>
        </p:nvCxnSpPr>
        <p:spPr bwMode="auto">
          <a:xfrm rot="16200000" flipV="1">
            <a:off x="7038274" y="2240868"/>
            <a:ext cx="684076" cy="864096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1519" y="2749425"/>
            <a:ext cx="2628292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VirtualMachineError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ThreadDeath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83768" y="4509120"/>
            <a:ext cx="4104456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NullPointerException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UnsupportedOperationException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35" idx="0"/>
            <a:endCxn id="18" idx="2"/>
          </p:cNvCxnSpPr>
          <p:nvPr/>
        </p:nvCxnSpPr>
        <p:spPr bwMode="auto">
          <a:xfrm flipV="1">
            <a:off x="4535996" y="3429000"/>
            <a:ext cx="36004" cy="108012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1" idx="0"/>
            <a:endCxn id="6" idx="2"/>
          </p:cNvCxnSpPr>
          <p:nvPr/>
        </p:nvCxnSpPr>
        <p:spPr bwMode="auto">
          <a:xfrm flipV="1">
            <a:off x="1765665" y="2330878"/>
            <a:ext cx="430071" cy="41854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802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java.lang.Throwable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Исключение в </a:t>
            </a:r>
            <a:r>
              <a:rPr lang="en-US" dirty="0"/>
              <a:t>Java — </a:t>
            </a:r>
            <a:r>
              <a:rPr lang="ru-RU" dirty="0"/>
              <a:t>полноценный объект</a:t>
            </a:r>
          </a:p>
          <a:p>
            <a:r>
              <a:rPr lang="ru-RU" dirty="0"/>
              <a:t>Все исключения в </a:t>
            </a:r>
            <a:r>
              <a:rPr lang="en-US" dirty="0"/>
              <a:t>Java </a:t>
            </a:r>
            <a:r>
              <a:rPr lang="ru-RU" dirty="0"/>
              <a:t>наследуются от класса </a:t>
            </a:r>
            <a:r>
              <a:rPr lang="en-US" dirty="0" err="1" smtClean="0"/>
              <a:t>Throwable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getMessage</a:t>
            </a:r>
            <a:r>
              <a:rPr lang="en-US" dirty="0"/>
              <a:t>()</a:t>
            </a:r>
          </a:p>
          <a:p>
            <a:r>
              <a:rPr lang="en-US" dirty="0" err="1" smtClean="0"/>
              <a:t>StackTraceElement</a:t>
            </a:r>
            <a:r>
              <a:rPr lang="en-US" dirty="0"/>
              <a:t>[] </a:t>
            </a:r>
            <a:r>
              <a:rPr lang="en-US" dirty="0" err="1"/>
              <a:t>getStackTrace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 smtClean="0"/>
              <a:t>printStackTrace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getCause</a:t>
            </a:r>
            <a:r>
              <a:rPr lang="en-US" dirty="0"/>
              <a:t>()</a:t>
            </a:r>
          </a:p>
          <a:p>
            <a:r>
              <a:rPr lang="en-US" dirty="0" err="1"/>
              <a:t>Throwable</a:t>
            </a:r>
            <a:r>
              <a:rPr lang="en-US" dirty="0"/>
              <a:t>[] </a:t>
            </a:r>
            <a:r>
              <a:rPr lang="en-US" dirty="0" err="1"/>
              <a:t>getSuppressed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3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Обязательно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обрабатывать</a:t>
            </a:r>
            <a:endParaRPr lang="en-US" dirty="0"/>
          </a:p>
          <a:p>
            <a:pPr lvl="1"/>
            <a:r>
              <a:rPr lang="ru-RU" dirty="0" smtClean="0"/>
              <a:t>объявлять в сигнатуре метода</a:t>
            </a:r>
            <a:r>
              <a:rPr lang="en-US" dirty="0" smtClean="0"/>
              <a:t>:</a:t>
            </a:r>
          </a:p>
          <a:p>
            <a:pPr marL="9842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сбрасывать это исключение в теле метода:</a:t>
            </a:r>
          </a:p>
          <a:p>
            <a:pPr marL="987425" lvl="3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isGoodValue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/>
          </a:p>
          <a:p>
            <a:pPr lvl="1"/>
            <a:r>
              <a:rPr lang="ru-RU" dirty="0" smtClean="0"/>
              <a:t>обрабатывать при вызове метода</a:t>
            </a:r>
            <a:r>
              <a:rPr lang="en-US" dirty="0" smtClean="0"/>
              <a:t> </a:t>
            </a:r>
            <a:r>
              <a:rPr lang="ru-RU" dirty="0" smtClean="0"/>
              <a:t>или перебрасывать в метод уровнем выше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3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Необязательно:</a:t>
            </a:r>
          </a:p>
          <a:p>
            <a:pPr lvl="1">
              <a:buClr>
                <a:srgbClr val="E20074"/>
              </a:buClr>
            </a:pPr>
            <a:r>
              <a:rPr lang="ru-RU" dirty="0">
                <a:solidFill>
                  <a:srgbClr val="000000"/>
                </a:solidFill>
              </a:rPr>
              <a:t>обрабатывать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>
                <a:solidFill>
                  <a:srgbClr val="000000"/>
                </a:solidFill>
              </a:rPr>
              <a:t>объявлять в сигнатуре </a:t>
            </a:r>
            <a:r>
              <a:rPr lang="ru-RU" dirty="0" smtClean="0">
                <a:solidFill>
                  <a:srgbClr val="000000"/>
                </a:solidFill>
              </a:rPr>
              <a:t>метода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обрабатывать </a:t>
            </a:r>
            <a:r>
              <a:rPr lang="ru-RU" dirty="0">
                <a:solidFill>
                  <a:srgbClr val="000000"/>
                </a:solidFill>
              </a:rPr>
              <a:t>при вызове </a:t>
            </a:r>
            <a:r>
              <a:rPr lang="ru-RU" dirty="0" smtClean="0">
                <a:solidFill>
                  <a:srgbClr val="000000"/>
                </a:solidFill>
              </a:rPr>
              <a:t>метода</a:t>
            </a: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Сбросить </a:t>
            </a:r>
            <a:r>
              <a:rPr lang="en-US" dirty="0" smtClean="0">
                <a:solidFill>
                  <a:srgbClr val="000000"/>
                </a:solidFill>
              </a:rPr>
              <a:t>runtime exception </a:t>
            </a:r>
            <a:r>
              <a:rPr lang="ru-RU" dirty="0" smtClean="0">
                <a:solidFill>
                  <a:srgbClr val="000000"/>
                </a:solidFill>
              </a:rPr>
              <a:t>можно в любом месте: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(“argument cannot be null”)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Обработка нужна, когда можно продолжить работу: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 = "text";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text.substring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StringIndexOutOfBoundsException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text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DEFAULT_VALUE’;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rgbClr val="E20074"/>
              </a:buClr>
            </a:pPr>
            <a:endParaRPr lang="ru-RU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7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java.lang.Error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Внешние по отношению к приложению исключительные ситуации, как правило, приложение не может предусмотреть или восстановиться после возникновения таких исключений.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Например, приложение успешно открывает файл, но из-за неправильной работы ОС не может его прочитать, в этом случае сбрасывается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java.io.IOError</a:t>
            </a: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Обработка нужна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только для информирования пользователя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8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ion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lection template</Template>
  <TotalTime>1012</TotalTime>
  <Words>1004</Words>
  <Application>Microsoft Office PowerPoint</Application>
  <PresentationFormat>Экран (4:3)</PresentationFormat>
  <Paragraphs>389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Courier New</vt:lpstr>
      <vt:lpstr>Tele-GroteskFet</vt:lpstr>
      <vt:lpstr>Tele-GroteskNor</vt:lpstr>
      <vt:lpstr>Wingdings</vt:lpstr>
      <vt:lpstr>lection template</vt:lpstr>
      <vt:lpstr>Java Lecture #8  Exceptions &amp; Logging</vt:lpstr>
      <vt:lpstr>Agenda</vt:lpstr>
      <vt:lpstr>Подходы к обработке ошибок</vt:lpstr>
      <vt:lpstr>Исключительные ситуации</vt:lpstr>
      <vt:lpstr>Иерархия</vt:lpstr>
      <vt:lpstr>java.lang.Throwable</vt:lpstr>
      <vt:lpstr>Checked Exceptions</vt:lpstr>
      <vt:lpstr>Runtime Exceptions</vt:lpstr>
      <vt:lpstr>Errors</vt:lpstr>
      <vt:lpstr>Обработка исключительных ситуаций: try – catch – finally</vt:lpstr>
      <vt:lpstr>try – catch – finally</vt:lpstr>
      <vt:lpstr>Пример обработки</vt:lpstr>
      <vt:lpstr>Создание и использование</vt:lpstr>
      <vt:lpstr>Multicatch</vt:lpstr>
      <vt:lpstr>Try-with-resources</vt:lpstr>
      <vt:lpstr>Best Practice</vt:lpstr>
      <vt:lpstr>Гарантии безопасности</vt:lpstr>
      <vt:lpstr> </vt:lpstr>
      <vt:lpstr>Почему не System.out.println  </vt:lpstr>
      <vt:lpstr>Java Logging API</vt:lpstr>
      <vt:lpstr>java.util.logging.Handler  </vt:lpstr>
      <vt:lpstr>java.util.logging.Formatter  </vt:lpstr>
      <vt:lpstr>Logging</vt:lpstr>
      <vt:lpstr>Logging</vt:lpstr>
      <vt:lpstr>Logging</vt:lpstr>
      <vt:lpstr>Logging</vt:lpstr>
      <vt:lpstr>Logging</vt:lpstr>
      <vt:lpstr>Презентация PowerPoint</vt:lpstr>
      <vt:lpstr>StackTrace</vt:lpstr>
      <vt:lpstr>How fast</vt:lpstr>
      <vt:lpstr>How fast</vt:lpstr>
      <vt:lpstr>Optimization</vt:lpstr>
      <vt:lpstr>Optimization</vt:lpstr>
      <vt:lpstr>Depth</vt:lpstr>
      <vt:lpstr>Depth</vt:lpstr>
      <vt:lpstr>References</vt:lpstr>
      <vt:lpstr>             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Exceptions</dc:title>
  <dc:creator>darkled</dc:creator>
  <cp:lastModifiedBy>Coffee</cp:lastModifiedBy>
  <cp:revision>74</cp:revision>
  <cp:lastPrinted>2008-10-06T12:12:35Z</cp:lastPrinted>
  <dcterms:created xsi:type="dcterms:W3CDTF">2011-07-19T02:52:26Z</dcterms:created>
  <dcterms:modified xsi:type="dcterms:W3CDTF">2016-06-15T22:52:59Z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