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7" r:id="rId2"/>
    <p:sldId id="274" r:id="rId3"/>
    <p:sldId id="277" r:id="rId4"/>
    <p:sldId id="272" r:id="rId5"/>
    <p:sldId id="270" r:id="rId6"/>
    <p:sldId id="264" r:id="rId7"/>
    <p:sldId id="269" r:id="rId8"/>
    <p:sldId id="261" r:id="rId9"/>
    <p:sldId id="268" r:id="rId10"/>
    <p:sldId id="278" r:id="rId11"/>
    <p:sldId id="275" r:id="rId12"/>
    <p:sldId id="276" r:id="rId13"/>
    <p:sldId id="279" r:id="rId14"/>
    <p:sldId id="281" r:id="rId15"/>
    <p:sldId id="28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706" autoAdjust="0"/>
  </p:normalViewPr>
  <p:slideViewPr>
    <p:cSldViewPr>
      <p:cViewPr varScale="1">
        <p:scale>
          <a:sx n="86" d="100"/>
          <a:sy n="86" d="100"/>
        </p:scale>
        <p:origin x="398" y="5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CC2D-BD64-2247-3AF7-C57B011360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04840-779D-A9C1-719E-34ED3394AA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AC3DE-F3BE-119A-D8CB-0127FC6914CC}"/>
              </a:ext>
            </a:extLst>
          </p:cNvPr>
          <p:cNvSpPr>
            <a:spLocks noGrp="1"/>
          </p:cNvSpPr>
          <p:nvPr>
            <p:ph type="dt" sz="half" idx="10"/>
          </p:nvPr>
        </p:nvSpPr>
        <p:spPr/>
        <p:txBody>
          <a:bodyPr/>
          <a:lstStyle/>
          <a:p>
            <a:fld id="{B24DA978-602C-4E20-81B7-8FC3D14F8BE1}" type="datetimeFigureOut">
              <a:rPr lang="en-US" smtClean="0"/>
              <a:t>1/31/2023</a:t>
            </a:fld>
            <a:endParaRPr lang="en-US"/>
          </a:p>
        </p:txBody>
      </p:sp>
      <p:sp>
        <p:nvSpPr>
          <p:cNvPr id="5" name="Footer Placeholder 4">
            <a:extLst>
              <a:ext uri="{FF2B5EF4-FFF2-40B4-BE49-F238E27FC236}">
                <a16:creationId xmlns:a16="http://schemas.microsoft.com/office/drawing/2014/main" id="{CB7E2861-3963-077B-E6AF-509923670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FC689-BB41-2358-5BFD-7765935F0F18}"/>
              </a:ext>
            </a:extLst>
          </p:cNvPr>
          <p:cNvSpPr>
            <a:spLocks noGrp="1"/>
          </p:cNvSpPr>
          <p:nvPr>
            <p:ph type="sldNum" sz="quarter" idx="12"/>
          </p:nvPr>
        </p:nvSpPr>
        <p:spPr/>
        <p:txBody>
          <a:bodyPr/>
          <a:lstStyle/>
          <a:p>
            <a:fld id="{85D2EBDD-AA8A-4C74-9C1A-AE29C49BC806}" type="slidenum">
              <a:rPr lang="en-US" smtClean="0"/>
              <a:t>‹#›</a:t>
            </a:fld>
            <a:endParaRPr lang="en-US"/>
          </a:p>
        </p:txBody>
      </p:sp>
    </p:spTree>
    <p:extLst>
      <p:ext uri="{BB962C8B-B14F-4D97-AF65-F5344CB8AC3E}">
        <p14:creationId xmlns:p14="http://schemas.microsoft.com/office/powerpoint/2010/main" val="345732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298-FFC6-EB31-F6D2-ED9B01011B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75C63A-3450-97CD-80D6-5D08FFB56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A7B69-6081-055A-E1CB-634A456E35DD}"/>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5" name="Footer Placeholder 4">
            <a:extLst>
              <a:ext uri="{FF2B5EF4-FFF2-40B4-BE49-F238E27FC236}">
                <a16:creationId xmlns:a16="http://schemas.microsoft.com/office/drawing/2014/main" id="{0A1DC1B6-2686-FE9B-B41E-46CF9E677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4937D-2540-5F12-3ACA-CCE8CE73A7E1}"/>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10634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8E71E9-6051-C451-D4C8-577420EA4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1CEFA-8433-3FE9-FEC9-508D5BAA1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DBB12-C259-E43D-D23E-C40CC7A906FA}"/>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5" name="Footer Placeholder 4">
            <a:extLst>
              <a:ext uri="{FF2B5EF4-FFF2-40B4-BE49-F238E27FC236}">
                <a16:creationId xmlns:a16="http://schemas.microsoft.com/office/drawing/2014/main" id="{8F93B435-A751-191E-AD66-B30732AFF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C42F0-C573-7C10-521B-D5833A154CA7}"/>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6009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5A96-ED4A-EC76-56F3-707F9B865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01A96-B8B6-B2D8-E438-D41A23860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7E740-1739-213A-749E-8BFD2E9201D6}"/>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5" name="Footer Placeholder 4">
            <a:extLst>
              <a:ext uri="{FF2B5EF4-FFF2-40B4-BE49-F238E27FC236}">
                <a16:creationId xmlns:a16="http://schemas.microsoft.com/office/drawing/2014/main" id="{ABC6D657-1907-4980-1D26-7EA3F1E3E2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49BDDB-B433-BCCC-12FD-B6BEFEEDF5FC}"/>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67983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E48E-6B86-2FB3-ECDF-936B4EF7F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F7536F-A1F3-8382-5B99-2F97EE588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6FAFC-AC6E-F31D-F546-D9E22805A208}"/>
              </a:ext>
            </a:extLst>
          </p:cNvPr>
          <p:cNvSpPr>
            <a:spLocks noGrp="1"/>
          </p:cNvSpPr>
          <p:nvPr>
            <p:ph type="dt" sz="half" idx="10"/>
          </p:nvPr>
        </p:nvSpPr>
        <p:spPr/>
        <p:txBody>
          <a:bodyPr/>
          <a:lstStyle/>
          <a:p>
            <a:fld id="{B24DA978-602C-4E20-81B7-8FC3D14F8BE1}" type="datetimeFigureOut">
              <a:rPr lang="en-US" smtClean="0"/>
              <a:t>1/31/2023</a:t>
            </a:fld>
            <a:endParaRPr lang="en-US"/>
          </a:p>
        </p:txBody>
      </p:sp>
      <p:sp>
        <p:nvSpPr>
          <p:cNvPr id="5" name="Footer Placeholder 4">
            <a:extLst>
              <a:ext uri="{FF2B5EF4-FFF2-40B4-BE49-F238E27FC236}">
                <a16:creationId xmlns:a16="http://schemas.microsoft.com/office/drawing/2014/main" id="{56920C58-7004-DB7B-9E69-25EEF35DC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CDE10-8A04-259C-0933-C27474D0A91C}"/>
              </a:ext>
            </a:extLst>
          </p:cNvPr>
          <p:cNvSpPr>
            <a:spLocks noGrp="1"/>
          </p:cNvSpPr>
          <p:nvPr>
            <p:ph type="sldNum" sz="quarter" idx="12"/>
          </p:nvPr>
        </p:nvSpPr>
        <p:spPr/>
        <p:txBody>
          <a:bodyPr/>
          <a:lstStyle/>
          <a:p>
            <a:fld id="{85D2EBDD-AA8A-4C74-9C1A-AE29C49BC806}" type="slidenum">
              <a:rPr lang="en-US" smtClean="0"/>
              <a:t>‹#›</a:t>
            </a:fld>
            <a:endParaRPr lang="en-US"/>
          </a:p>
        </p:txBody>
      </p:sp>
    </p:spTree>
    <p:extLst>
      <p:ext uri="{BB962C8B-B14F-4D97-AF65-F5344CB8AC3E}">
        <p14:creationId xmlns:p14="http://schemas.microsoft.com/office/powerpoint/2010/main" val="113983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FEA1-450B-C004-9AF4-CEB87D61C4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2D138-5AE7-D527-2F50-FC9D247C58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041A02-6ED1-1DE9-EB7A-BF98064CB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462321-85C1-A8E4-CB75-E01EE2B72225}"/>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6" name="Footer Placeholder 5">
            <a:extLst>
              <a:ext uri="{FF2B5EF4-FFF2-40B4-BE49-F238E27FC236}">
                <a16:creationId xmlns:a16="http://schemas.microsoft.com/office/drawing/2014/main" id="{E7CF1ABA-70C1-0489-9477-A3FA063E8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63852-B656-DCBF-E54A-44232DDDB755}"/>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3316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6AD1-65F5-9285-34CD-58AD237A7F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FED3BA-6838-89D3-9C2C-B68451058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CB617-28EF-33C7-983E-DB605751D0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1A9291-F00A-F9B5-7FA1-8AB999798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C25E47-A910-1B61-131B-B1C811F95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E999C-EB41-735C-991F-A5B7A4B07C73}"/>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8" name="Footer Placeholder 7">
            <a:extLst>
              <a:ext uri="{FF2B5EF4-FFF2-40B4-BE49-F238E27FC236}">
                <a16:creationId xmlns:a16="http://schemas.microsoft.com/office/drawing/2014/main" id="{0DC66606-E100-F9A7-FDBB-9108CA239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FE22E0-EC49-86AD-4189-0F04F60933E8}"/>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00636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C3B-35AF-9BD4-F877-46E194B4B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08EBE5-2F62-B2F5-7471-5C239EF52429}"/>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4" name="Footer Placeholder 3">
            <a:extLst>
              <a:ext uri="{FF2B5EF4-FFF2-40B4-BE49-F238E27FC236}">
                <a16:creationId xmlns:a16="http://schemas.microsoft.com/office/drawing/2014/main" id="{20538D64-E3E9-6769-BA3E-533DA1A4A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076BE4-1433-6BC2-4B3D-7311E0AACF4E}"/>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815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774EC-D53B-64E0-5FDB-63D1E876ED1E}"/>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3" name="Footer Placeholder 2">
            <a:extLst>
              <a:ext uri="{FF2B5EF4-FFF2-40B4-BE49-F238E27FC236}">
                <a16:creationId xmlns:a16="http://schemas.microsoft.com/office/drawing/2014/main" id="{090BDAC6-8B91-1FA4-8ACE-EEC56C8D6B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EC91FC-F311-5394-9E75-32B650F4DBB5}"/>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2174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45AD-1ADA-25CC-CAAE-738180FE3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069FA6-A0B0-F6E3-1E94-52ABD5AA3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57659-0EA1-889D-9043-247D2BC4E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56CDF-A937-6541-E9CC-C9F7032EC5BB}"/>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6" name="Footer Placeholder 5">
            <a:extLst>
              <a:ext uri="{FF2B5EF4-FFF2-40B4-BE49-F238E27FC236}">
                <a16:creationId xmlns:a16="http://schemas.microsoft.com/office/drawing/2014/main" id="{9106DE56-2798-2286-64CC-7F84C5365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0F71A-0D0A-89F0-EBDB-D08A12FDE03D}"/>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61224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D053-1CFC-97A2-A20D-215C73ED6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77B676-B60B-A6B2-2CE3-F6864C8EE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F73F6B-F922-D769-52E6-5CDE37790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BC735-ED4B-3B18-81BC-E1C8E184E3CB}"/>
              </a:ext>
            </a:extLst>
          </p:cNvPr>
          <p:cNvSpPr>
            <a:spLocks noGrp="1"/>
          </p:cNvSpPr>
          <p:nvPr>
            <p:ph type="dt" sz="half" idx="10"/>
          </p:nvPr>
        </p:nvSpPr>
        <p:spPr/>
        <p:txBody>
          <a:bodyPr/>
          <a:lstStyle/>
          <a:p>
            <a:fld id="{B0FE2824-C2A0-4931-BB32-60B24BDBB3CC}" type="datetimeFigureOut">
              <a:rPr lang="en-US" smtClean="0"/>
              <a:t>1/31/2023</a:t>
            </a:fld>
            <a:endParaRPr lang="en-US"/>
          </a:p>
        </p:txBody>
      </p:sp>
      <p:sp>
        <p:nvSpPr>
          <p:cNvPr id="6" name="Footer Placeholder 5">
            <a:extLst>
              <a:ext uri="{FF2B5EF4-FFF2-40B4-BE49-F238E27FC236}">
                <a16:creationId xmlns:a16="http://schemas.microsoft.com/office/drawing/2014/main" id="{ED8CD6A4-2A9D-F827-35C8-6431E24A0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2C966-11DA-7813-8FEA-E1C8B5335633}"/>
              </a:ext>
            </a:extLst>
          </p:cNvPr>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753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310FD-E12D-BB82-7CBA-B01C98B07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E2A958-84DE-4352-931E-15C6489EB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5D988-B998-0186-32A5-EDCFC3F72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E2824-C2A0-4931-BB32-60B24BDBB3CC}" type="datetimeFigureOut">
              <a:rPr lang="en-US" smtClean="0"/>
              <a:pPr/>
              <a:t>1/31/2023</a:t>
            </a:fld>
            <a:endParaRPr lang="en-US"/>
          </a:p>
        </p:txBody>
      </p:sp>
      <p:sp>
        <p:nvSpPr>
          <p:cNvPr id="5" name="Footer Placeholder 4">
            <a:extLst>
              <a:ext uri="{FF2B5EF4-FFF2-40B4-BE49-F238E27FC236}">
                <a16:creationId xmlns:a16="http://schemas.microsoft.com/office/drawing/2014/main" id="{CF1612D8-8793-E1DC-00AD-F385ABE3F3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A61A45-0AFD-2CC7-35FF-D69FEEFB7C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333A4-2EF1-4B79-B68C-AB20E66B4822}" type="slidenum">
              <a:rPr lang="en-US" smtClean="0"/>
              <a:pPr/>
              <a:t>‹#›</a:t>
            </a:fld>
            <a:endParaRPr lang="en-US"/>
          </a:p>
        </p:txBody>
      </p:sp>
      <p:sp>
        <p:nvSpPr>
          <p:cNvPr id="7" name="Rectangle 6">
            <a:extLst>
              <a:ext uri="{FF2B5EF4-FFF2-40B4-BE49-F238E27FC236}">
                <a16:creationId xmlns:a16="http://schemas.microsoft.com/office/drawing/2014/main" id="{5DACD769-2B31-C774-4149-A8797F252261}"/>
              </a:ext>
            </a:extLst>
          </p:cNvPr>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169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B615AA-00A9-EB88-1444-7DAE6A5D65E4}"/>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14222" r="1" b="1"/>
          <a:stretch/>
        </p:blipFill>
        <p:spPr>
          <a:xfrm>
            <a:off x="-15240" y="0"/>
            <a:ext cx="12192000" cy="6858000"/>
          </a:xfrm>
          <a:prstGeom prst="rect">
            <a:avLst/>
          </a:prstGeom>
        </p:spPr>
      </p:pic>
      <p:sp>
        <p:nvSpPr>
          <p:cNvPr id="12" name="Rectangle 1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288741-5DB1-C2CB-7860-8F3FE9066A9F}"/>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dirty="0">
                <a:solidFill>
                  <a:srgbClr val="0070C0"/>
                </a:solidFill>
                <a:latin typeface="+mj-lt"/>
                <a:ea typeface="+mj-ea"/>
                <a:cs typeface="+mj-cs"/>
              </a:rPr>
              <a:t>US Real Estate 2015 - 2022 </a:t>
            </a:r>
          </a:p>
        </p:txBody>
      </p:sp>
      <p:cxnSp>
        <p:nvCxnSpPr>
          <p:cNvPr id="14" name="Straight Connector 1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17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A36A6A8-11E0-F2FA-B842-42827AB6892D}"/>
              </a:ext>
            </a:extLst>
          </p:cNvPr>
          <p:cNvPicPr>
            <a:picLocks noChangeAspect="1"/>
          </p:cNvPicPr>
          <p:nvPr/>
        </p:nvPicPr>
        <p:blipFill rotWithShape="1">
          <a:blip r:embed="rId2"/>
          <a:srcRect l="5720" r="4891"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50" name="Freeform: Shape 49">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TextBox 21">
            <a:extLst>
              <a:ext uri="{FF2B5EF4-FFF2-40B4-BE49-F238E27FC236}">
                <a16:creationId xmlns:a16="http://schemas.microsoft.com/office/drawing/2014/main" id="{E180F0BC-A6B9-252C-1A15-244F88A2891C}"/>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Bef>
                <a:spcPts val="0"/>
              </a:spcBef>
              <a:spcAft>
                <a:spcPts val="600"/>
              </a:spcAft>
            </a:pPr>
            <a:r>
              <a:rPr lang="en-US" sz="4400" b="1" dirty="0">
                <a:latin typeface="Avenir Next LT Pro Demi" panose="020B0604020202020204" pitchFamily="34" charset="0"/>
              </a:rPr>
              <a:t>The impacts of Pandemic on Real Estate </a:t>
            </a:r>
          </a:p>
        </p:txBody>
      </p:sp>
      <p:sp>
        <p:nvSpPr>
          <p:cNvPr id="24" name="TextBox 23">
            <a:extLst>
              <a:ext uri="{FF2B5EF4-FFF2-40B4-BE49-F238E27FC236}">
                <a16:creationId xmlns:a16="http://schemas.microsoft.com/office/drawing/2014/main" id="{E99F5ADA-9E77-1757-882F-4BF7EB69F3B1}"/>
              </a:ext>
            </a:extLst>
          </p:cNvPr>
          <p:cNvSpPr txBox="1"/>
          <p:nvPr/>
        </p:nvSpPr>
        <p:spPr>
          <a:xfrm>
            <a:off x="371094" y="1252389"/>
            <a:ext cx="1066800" cy="1015663"/>
          </a:xfrm>
          <a:prstGeom prst="rect">
            <a:avLst/>
          </a:prstGeom>
          <a:noFill/>
        </p:spPr>
        <p:txBody>
          <a:bodyPr wrap="square" rtlCol="0">
            <a:spAutoFit/>
          </a:bodyPr>
          <a:lstStyle/>
          <a:p>
            <a:r>
              <a:rPr lang="en-US" sz="6000" dirty="0">
                <a:latin typeface="Aharoni" panose="02010803020104030203" pitchFamily="2" charset="-79"/>
                <a:cs typeface="Aharoni" panose="02010803020104030203" pitchFamily="2" charset="-79"/>
              </a:rPr>
              <a:t>2</a:t>
            </a:r>
          </a:p>
        </p:txBody>
      </p:sp>
    </p:spTree>
    <p:extLst>
      <p:ext uri="{BB962C8B-B14F-4D97-AF65-F5344CB8AC3E}">
        <p14:creationId xmlns:p14="http://schemas.microsoft.com/office/powerpoint/2010/main" val="334434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CB3384B-D346-CC82-1ACD-6BCAA4CAD5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600" y="643466"/>
            <a:ext cx="9296400" cy="55710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57AABF-CF13-9EEC-F07F-00DFE8DACB93}"/>
              </a:ext>
            </a:extLst>
          </p:cNvPr>
          <p:cNvSpPr txBox="1"/>
          <p:nvPr/>
        </p:nvSpPr>
        <p:spPr>
          <a:xfrm>
            <a:off x="3886200" y="29592"/>
            <a:ext cx="4419600" cy="461665"/>
          </a:xfrm>
          <a:prstGeom prst="rect">
            <a:avLst/>
          </a:prstGeom>
          <a:noFill/>
        </p:spPr>
        <p:txBody>
          <a:bodyPr wrap="square" rtlCol="0">
            <a:spAutoFit/>
          </a:bodyPr>
          <a:lstStyle/>
          <a:p>
            <a:r>
              <a:rPr lang="en-US" sz="2400" b="1" dirty="0">
                <a:solidFill>
                  <a:srgbClr val="0070C0"/>
                </a:solidFill>
              </a:rPr>
              <a:t>Pre-Pandemic Effects </a:t>
            </a:r>
          </a:p>
        </p:txBody>
      </p:sp>
    </p:spTree>
    <p:extLst>
      <p:ext uri="{BB962C8B-B14F-4D97-AF65-F5344CB8AC3E}">
        <p14:creationId xmlns:p14="http://schemas.microsoft.com/office/powerpoint/2010/main" val="313453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4386D1E-DC5F-13A7-4543-F31AFDAC1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9448800" cy="54864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FC64F2-72E5-AD19-C2B3-8BB3E289C19E}"/>
              </a:ext>
            </a:extLst>
          </p:cNvPr>
          <p:cNvSpPr txBox="1"/>
          <p:nvPr/>
        </p:nvSpPr>
        <p:spPr>
          <a:xfrm>
            <a:off x="3886200" y="147934"/>
            <a:ext cx="4419600" cy="461665"/>
          </a:xfrm>
          <a:prstGeom prst="rect">
            <a:avLst/>
          </a:prstGeom>
          <a:noFill/>
        </p:spPr>
        <p:txBody>
          <a:bodyPr wrap="square" rtlCol="0">
            <a:spAutoFit/>
          </a:bodyPr>
          <a:lstStyle/>
          <a:p>
            <a:r>
              <a:rPr lang="en-US" sz="2400" b="1" dirty="0">
                <a:solidFill>
                  <a:srgbClr val="0070C0"/>
                </a:solidFill>
              </a:rPr>
              <a:t>Post-Pandemic Effects </a:t>
            </a:r>
          </a:p>
        </p:txBody>
      </p:sp>
    </p:spTree>
    <p:extLst>
      <p:ext uri="{BB962C8B-B14F-4D97-AF65-F5344CB8AC3E}">
        <p14:creationId xmlns:p14="http://schemas.microsoft.com/office/powerpoint/2010/main" val="243520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B644DC4-7ABB-5885-7B27-FC579A6A5CA7}"/>
              </a:ext>
            </a:extLst>
          </p:cNvPr>
          <p:cNvPicPr>
            <a:picLocks noChangeAspect="1"/>
          </p:cNvPicPr>
          <p:nvPr/>
        </p:nvPicPr>
        <p:blipFill rotWithShape="1">
          <a:blip r:embed="rId2"/>
          <a:srcRect l="21886" r="3747" b="1"/>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0"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69FAF33B-95DC-AAED-FD52-3DCF26B1649F}"/>
              </a:ext>
            </a:extLst>
          </p:cNvPr>
          <p:cNvSpPr txBox="1"/>
          <p:nvPr/>
        </p:nvSpPr>
        <p:spPr>
          <a:xfrm>
            <a:off x="9406198" y="2915233"/>
            <a:ext cx="2481002" cy="1815882"/>
          </a:xfrm>
          <a:prstGeom prst="rect">
            <a:avLst/>
          </a:prstGeom>
          <a:noFill/>
        </p:spPr>
        <p:txBody>
          <a:bodyPr wrap="square">
            <a:spAutoFit/>
          </a:bodyPr>
          <a:lstStyle/>
          <a:p>
            <a:pPr marL="114300">
              <a:spcBef>
                <a:spcPts val="0"/>
              </a:spcBef>
              <a:spcAft>
                <a:spcPts val="600"/>
              </a:spcAft>
            </a:pPr>
            <a:r>
              <a:rPr lang="en-US" sz="2800" b="1" dirty="0">
                <a:latin typeface="Bahnschrift Light" panose="020B0502040204020203" pitchFamily="34" charset="0"/>
              </a:rPr>
              <a:t>Finding cities with better investment potential  </a:t>
            </a:r>
          </a:p>
        </p:txBody>
      </p:sp>
      <p:sp>
        <p:nvSpPr>
          <p:cNvPr id="9" name="TextBox 8">
            <a:extLst>
              <a:ext uri="{FF2B5EF4-FFF2-40B4-BE49-F238E27FC236}">
                <a16:creationId xmlns:a16="http://schemas.microsoft.com/office/drawing/2014/main" id="{375B06C6-0EDF-9594-ED53-40181F7EF1FE}"/>
              </a:ext>
            </a:extLst>
          </p:cNvPr>
          <p:cNvSpPr txBox="1"/>
          <p:nvPr/>
        </p:nvSpPr>
        <p:spPr>
          <a:xfrm>
            <a:off x="9353728" y="1336081"/>
            <a:ext cx="1307558" cy="830997"/>
          </a:xfrm>
          <a:prstGeom prst="rect">
            <a:avLst/>
          </a:prstGeom>
          <a:noFill/>
        </p:spPr>
        <p:txBody>
          <a:bodyPr wrap="square" rtlCol="0">
            <a:spAutoFit/>
          </a:bodyPr>
          <a:lstStyle/>
          <a:p>
            <a:r>
              <a:rPr lang="en-US" sz="4800" b="1" dirty="0">
                <a:latin typeface="Britannic Bold" panose="020B0903060703020204" pitchFamily="34" charset="0"/>
              </a:rPr>
              <a:t>3</a:t>
            </a:r>
          </a:p>
        </p:txBody>
      </p:sp>
    </p:spTree>
    <p:extLst>
      <p:ext uri="{BB962C8B-B14F-4D97-AF65-F5344CB8AC3E}">
        <p14:creationId xmlns:p14="http://schemas.microsoft.com/office/powerpoint/2010/main" val="231187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D87ADC5F-C11B-2F56-5EBC-9E7D02E45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96" y="304800"/>
            <a:ext cx="10252207" cy="5715000"/>
          </a:xfrm>
          <a:prstGeom prst="rect">
            <a:avLst/>
          </a:prstGeom>
        </p:spPr>
      </p:pic>
    </p:spTree>
    <p:extLst>
      <p:ext uri="{BB962C8B-B14F-4D97-AF65-F5344CB8AC3E}">
        <p14:creationId xmlns:p14="http://schemas.microsoft.com/office/powerpoint/2010/main" val="375414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DFCA12FB-9881-CCB8-B62C-32B5B934C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0"/>
            <a:ext cx="11430000" cy="6248400"/>
          </a:xfrm>
          <a:prstGeom prst="rect">
            <a:avLst/>
          </a:prstGeom>
        </p:spPr>
      </p:pic>
    </p:spTree>
    <p:extLst>
      <p:ext uri="{BB962C8B-B14F-4D97-AF65-F5344CB8AC3E}">
        <p14:creationId xmlns:p14="http://schemas.microsoft.com/office/powerpoint/2010/main" val="47022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B9E29C-BC24-793E-90D3-3F7234A37C1B}"/>
              </a:ext>
            </a:extLst>
          </p:cNvPr>
          <p:cNvPicPr>
            <a:picLocks noChangeAspect="1"/>
          </p:cNvPicPr>
          <p:nvPr/>
        </p:nvPicPr>
        <p:blipFill rotWithShape="1">
          <a:blip r:embed="rId2"/>
          <a:srcRect t="8134" r="13940" b="95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5AE09-8CF7-9D83-A541-835BD17D7ED5}"/>
              </a:ext>
            </a:extLst>
          </p:cNvPr>
          <p:cNvSpPr>
            <a:spLocks noGrp="1"/>
          </p:cNvSpPr>
          <p:nvPr>
            <p:ph type="title"/>
          </p:nvPr>
        </p:nvSpPr>
        <p:spPr>
          <a:xfrm>
            <a:off x="594804" y="640263"/>
            <a:ext cx="6619811" cy="1344975"/>
          </a:xfrm>
        </p:spPr>
        <p:txBody>
          <a:bodyPr vert="horz" lIns="91440" tIns="45720" rIns="91440" bIns="45720" rtlCol="0" anchor="ctr">
            <a:normAutofit/>
          </a:bodyPr>
          <a:lstStyle/>
          <a:p>
            <a:r>
              <a:rPr lang="en-US" sz="4000" b="1"/>
              <a:t>Conclusion</a:t>
            </a:r>
          </a:p>
        </p:txBody>
      </p:sp>
      <p:sp>
        <p:nvSpPr>
          <p:cNvPr id="4" name="TextBox 3">
            <a:extLst>
              <a:ext uri="{FF2B5EF4-FFF2-40B4-BE49-F238E27FC236}">
                <a16:creationId xmlns:a16="http://schemas.microsoft.com/office/drawing/2014/main" id="{E0B673D4-2ACF-E819-E8CB-1630BA6D4FB2}"/>
              </a:ext>
            </a:extLst>
          </p:cNvPr>
          <p:cNvSpPr txBox="1"/>
          <p:nvPr/>
        </p:nvSpPr>
        <p:spPr>
          <a:xfrm>
            <a:off x="594109" y="2121763"/>
            <a:ext cx="6620505" cy="377301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700" dirty="0">
              <a:effectLst/>
            </a:endParaRPr>
          </a:p>
          <a:p>
            <a:pPr marL="285750" indent="-228600">
              <a:lnSpc>
                <a:spcPct val="90000"/>
              </a:lnSpc>
              <a:spcAft>
                <a:spcPts val="600"/>
              </a:spcAft>
              <a:buFont typeface="Arial" panose="020B0604020202020204" pitchFamily="34" charset="0"/>
              <a:buChar char="•"/>
            </a:pPr>
            <a:endParaRPr lang="en-US" sz="1700" dirty="0">
              <a:effectLst/>
            </a:endParaRPr>
          </a:p>
          <a:p>
            <a:pPr marL="285750" indent="-228600">
              <a:lnSpc>
                <a:spcPct val="90000"/>
              </a:lnSpc>
              <a:spcAft>
                <a:spcPts val="600"/>
              </a:spcAft>
              <a:buFont typeface="Arial" panose="020B0604020202020204" pitchFamily="34" charset="0"/>
              <a:buChar char="•"/>
            </a:pPr>
            <a:r>
              <a:rPr lang="en-US" sz="1700" b="1" dirty="0">
                <a:effectLst/>
              </a:rPr>
              <a:t>The Pandemic in the real estate market caused the listing prices of homes especially in certain areas to rise from previous years. </a:t>
            </a:r>
          </a:p>
          <a:p>
            <a:pPr marL="285750" indent="-228600">
              <a:lnSpc>
                <a:spcPct val="90000"/>
              </a:lnSpc>
              <a:spcAft>
                <a:spcPts val="600"/>
              </a:spcAft>
              <a:buFont typeface="Arial" panose="020B0604020202020204" pitchFamily="34" charset="0"/>
              <a:buChar char="•"/>
            </a:pPr>
            <a:endParaRPr lang="en-US" sz="1700" b="1" dirty="0"/>
          </a:p>
          <a:p>
            <a:pPr marL="285750" indent="-228600">
              <a:lnSpc>
                <a:spcPct val="90000"/>
              </a:lnSpc>
              <a:spcAft>
                <a:spcPts val="600"/>
              </a:spcAft>
              <a:buFont typeface="Arial" panose="020B0604020202020204" pitchFamily="34" charset="0"/>
              <a:buChar char="•"/>
            </a:pPr>
            <a:r>
              <a:rPr lang="en-US" sz="1700" b="1" dirty="0">
                <a:effectLst/>
              </a:rPr>
              <a:t>The crisis in the real estate market caused the listing prices of homes in certain areas to fall...</a:t>
            </a:r>
          </a:p>
          <a:p>
            <a:pPr marL="285750" indent="-228600">
              <a:lnSpc>
                <a:spcPct val="90000"/>
              </a:lnSpc>
              <a:spcAft>
                <a:spcPts val="600"/>
              </a:spcAft>
              <a:buFont typeface="Arial" panose="020B0604020202020204" pitchFamily="34" charset="0"/>
              <a:buChar char="•"/>
            </a:pPr>
            <a:endParaRPr lang="en-US" sz="1700" b="1" dirty="0"/>
          </a:p>
          <a:p>
            <a:pPr marL="285750" indent="-228600">
              <a:lnSpc>
                <a:spcPct val="90000"/>
              </a:lnSpc>
              <a:spcAft>
                <a:spcPts val="600"/>
              </a:spcAft>
              <a:buFont typeface="Arial" panose="020B0604020202020204" pitchFamily="34" charset="0"/>
              <a:buChar char="•"/>
            </a:pPr>
            <a:r>
              <a:rPr lang="en-US" sz="1700" b="1" dirty="0">
                <a:effectLst/>
              </a:rPr>
              <a:t>We have seen an  more increase in 5 hottest cities because of people moving more to certain areas and pay less taxes however many  companies have moved to Austin Texas and made a big increase in the price. </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endParaRPr lang="en-US" sz="1700" dirty="0">
              <a:effectLst/>
            </a:endParaRP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414491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1E4A-5A65-4B73-4594-7BBBD6B58497}"/>
              </a:ext>
            </a:extLst>
          </p:cNvPr>
          <p:cNvSpPr>
            <a:spLocks noGrp="1"/>
          </p:cNvSpPr>
          <p:nvPr>
            <p:ph type="title"/>
          </p:nvPr>
        </p:nvSpPr>
        <p:spPr>
          <a:xfrm>
            <a:off x="704209" y="361703"/>
            <a:ext cx="4509236" cy="1412506"/>
          </a:xfrm>
        </p:spPr>
        <p:txBody>
          <a:bodyPr vert="horz" lIns="91440" tIns="45720" rIns="91440" bIns="45720" rtlCol="0" anchor="ctr">
            <a:normAutofit/>
          </a:bodyPr>
          <a:lstStyle/>
          <a:p>
            <a:br>
              <a:rPr lang="en-US" sz="3600" kern="1200" dirty="0">
                <a:solidFill>
                  <a:schemeClr val="tx1"/>
                </a:solidFill>
                <a:latin typeface="+mj-lt"/>
                <a:ea typeface="+mj-ea"/>
                <a:cs typeface="+mj-cs"/>
              </a:rPr>
            </a:br>
            <a:r>
              <a:rPr lang="en-US" sz="4000" b="1" kern="1200" dirty="0">
                <a:solidFill>
                  <a:schemeClr val="tx1"/>
                </a:solidFill>
                <a:latin typeface="+mj-lt"/>
                <a:ea typeface="+mj-ea"/>
                <a:cs typeface="+mj-cs"/>
              </a:rPr>
              <a:t>Group Members </a:t>
            </a:r>
            <a:endParaRPr lang="en-US" sz="3600" b="1"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CCCA78EF-DC6C-5E51-EA53-DD361930A819}"/>
              </a:ext>
            </a:extLst>
          </p:cNvPr>
          <p:cNvSpPr txBox="1"/>
          <p:nvPr/>
        </p:nvSpPr>
        <p:spPr>
          <a:xfrm>
            <a:off x="720992" y="1941362"/>
            <a:ext cx="4492454" cy="2419097"/>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sz="2800" b="1" dirty="0"/>
              <a:t>Chandrani Ghosh</a:t>
            </a:r>
          </a:p>
          <a:p>
            <a:pPr marL="457200" indent="-228600">
              <a:lnSpc>
                <a:spcPct val="90000"/>
              </a:lnSpc>
              <a:spcAft>
                <a:spcPts val="600"/>
              </a:spcAft>
              <a:buFont typeface="Arial" panose="020B0604020202020204" pitchFamily="34" charset="0"/>
              <a:buChar char="•"/>
            </a:pPr>
            <a:r>
              <a:rPr lang="en-US" sz="2800" b="1" dirty="0"/>
              <a:t>Francis Rivera</a:t>
            </a:r>
          </a:p>
          <a:p>
            <a:pPr marL="457200" indent="-228600">
              <a:lnSpc>
                <a:spcPct val="90000"/>
              </a:lnSpc>
              <a:spcAft>
                <a:spcPts val="600"/>
              </a:spcAft>
              <a:buFont typeface="Arial" panose="020B0604020202020204" pitchFamily="34" charset="0"/>
              <a:buChar char="•"/>
            </a:pPr>
            <a:r>
              <a:rPr lang="en-US" sz="2800" b="1" dirty="0"/>
              <a:t>Simpel Osman</a:t>
            </a:r>
          </a:p>
          <a:p>
            <a:pPr marL="457200" indent="-228600">
              <a:lnSpc>
                <a:spcPct val="90000"/>
              </a:lnSpc>
              <a:spcAft>
                <a:spcPts val="600"/>
              </a:spcAft>
              <a:buFont typeface="Arial" panose="020B0604020202020204" pitchFamily="34" charset="0"/>
              <a:buChar char="•"/>
            </a:pPr>
            <a:r>
              <a:rPr lang="en-US" sz="2800" b="1" dirty="0"/>
              <a:t>Wei Chen</a:t>
            </a:r>
          </a:p>
        </p:txBody>
      </p:sp>
      <p:sp>
        <p:nvSpPr>
          <p:cNvPr id="16" name="Oval 15">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BB31A9C-02F9-8C55-38C6-C9389856BF23}"/>
              </a:ext>
            </a:extLst>
          </p:cNvPr>
          <p:cNvPicPr>
            <a:picLocks noChangeAspect="1"/>
          </p:cNvPicPr>
          <p:nvPr/>
        </p:nvPicPr>
        <p:blipFill rotWithShape="1">
          <a:blip r:embed="rId2"/>
          <a:srcRect l="5192" r="8654"/>
          <a:stretch/>
        </p:blipFill>
        <p:spPr>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18" name="Freeform: Shape 17">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626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0F6D63F8-463A-4EDC-DE91-169323B98C5A}"/>
              </a:ext>
            </a:extLst>
          </p:cNvPr>
          <p:cNvPicPr>
            <a:picLocks noChangeAspect="1"/>
          </p:cNvPicPr>
          <p:nvPr/>
        </p:nvPicPr>
        <p:blipFill rotWithShape="1">
          <a:blip r:embed="rId2"/>
          <a:srcRect l="5192" r="8651" b="-3"/>
          <a:stretch/>
        </p:blipFill>
        <p:spPr>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10" name="Picture 9">
            <a:extLst>
              <a:ext uri="{FF2B5EF4-FFF2-40B4-BE49-F238E27FC236}">
                <a16:creationId xmlns:a16="http://schemas.microsoft.com/office/drawing/2014/main" id="{120F448B-218D-967E-E7F2-C6EB014D0F62}"/>
              </a:ext>
            </a:extLst>
          </p:cNvPr>
          <p:cNvPicPr>
            <a:picLocks noChangeAspect="1"/>
          </p:cNvPicPr>
          <p:nvPr/>
        </p:nvPicPr>
        <p:blipFill rotWithShape="1">
          <a:blip r:embed="rId2"/>
          <a:srcRect t="2668" r="-3" b="-3"/>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22" name="Freeform: Shape 21">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ADA3B18F-5FF0-41E1-5C74-62D9FF01CC65}"/>
              </a:ext>
            </a:extLst>
          </p:cNvPr>
          <p:cNvPicPr>
            <a:picLocks noChangeAspect="1"/>
          </p:cNvPicPr>
          <p:nvPr/>
        </p:nvPicPr>
        <p:blipFill rotWithShape="1">
          <a:blip r:embed="rId2"/>
          <a:srcRect t="28469" r="-1" b="10164"/>
          <a:stretch/>
        </p:blipFill>
        <p:spPr>
          <a:xfrm>
            <a:off x="1793307" y="474690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
        <p:nvSpPr>
          <p:cNvPr id="24" name="Freeform: Shape 23">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F0364738-1BE2-5CEE-62BD-DAB411AA7782}"/>
              </a:ext>
            </a:extLst>
          </p:cNvPr>
          <p:cNvPicPr>
            <a:picLocks noChangeAspect="1"/>
          </p:cNvPicPr>
          <p:nvPr/>
        </p:nvPicPr>
        <p:blipFill rotWithShape="1">
          <a:blip r:embed="rId2"/>
          <a:srcRect t="449" r="3" b="3"/>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Tree>
    <p:extLst>
      <p:ext uri="{BB962C8B-B14F-4D97-AF65-F5344CB8AC3E}">
        <p14:creationId xmlns:p14="http://schemas.microsoft.com/office/powerpoint/2010/main" val="314979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0471-B9EE-3169-4942-7AA2EA5A7188}"/>
              </a:ext>
            </a:extLst>
          </p:cNvPr>
          <p:cNvSpPr>
            <a:spLocks noGrp="1"/>
          </p:cNvSpPr>
          <p:nvPr>
            <p:ph type="title"/>
          </p:nvPr>
        </p:nvSpPr>
        <p:spPr>
          <a:xfrm>
            <a:off x="2829030" y="-76200"/>
            <a:ext cx="6314970" cy="715963"/>
          </a:xfrm>
        </p:spPr>
        <p:txBody>
          <a:bodyPr>
            <a:normAutofit/>
          </a:bodyPr>
          <a:lstStyle/>
          <a:p>
            <a:r>
              <a:rPr lang="en-US" b="1" dirty="0"/>
              <a:t>Cities WE have Focused </a:t>
            </a:r>
            <a:endParaRPr lang="en-US" dirty="0"/>
          </a:p>
        </p:txBody>
      </p:sp>
      <p:pic>
        <p:nvPicPr>
          <p:cNvPr id="4" name="Picture 3">
            <a:extLst>
              <a:ext uri="{FF2B5EF4-FFF2-40B4-BE49-F238E27FC236}">
                <a16:creationId xmlns:a16="http://schemas.microsoft.com/office/drawing/2014/main" id="{9EACE2F6-BAD4-D7EE-F3EE-35DAAA9C9B9F}"/>
              </a:ext>
            </a:extLst>
          </p:cNvPr>
          <p:cNvPicPr>
            <a:picLocks noChangeAspect="1"/>
          </p:cNvPicPr>
          <p:nvPr/>
        </p:nvPicPr>
        <p:blipFill>
          <a:blip r:embed="rId2"/>
          <a:stretch>
            <a:fillRect/>
          </a:stretch>
        </p:blipFill>
        <p:spPr>
          <a:xfrm>
            <a:off x="609600" y="548481"/>
            <a:ext cx="10515600" cy="5761037"/>
          </a:xfrm>
          <a:prstGeom prst="rect">
            <a:avLst/>
          </a:prstGeom>
        </p:spPr>
      </p:pic>
      <p:pic>
        <p:nvPicPr>
          <p:cNvPr id="8" name="Picture 7">
            <a:extLst>
              <a:ext uri="{FF2B5EF4-FFF2-40B4-BE49-F238E27FC236}">
                <a16:creationId xmlns:a16="http://schemas.microsoft.com/office/drawing/2014/main" id="{E7F63AA2-9C67-AA8A-A719-94BBC88DACDD}"/>
              </a:ext>
            </a:extLst>
          </p:cNvPr>
          <p:cNvPicPr>
            <a:picLocks noChangeAspect="1"/>
          </p:cNvPicPr>
          <p:nvPr/>
        </p:nvPicPr>
        <p:blipFill>
          <a:blip r:embed="rId3"/>
          <a:stretch>
            <a:fillRect/>
          </a:stretch>
        </p:blipFill>
        <p:spPr>
          <a:xfrm>
            <a:off x="8991600" y="4876800"/>
            <a:ext cx="304801" cy="487364"/>
          </a:xfrm>
          <a:prstGeom prst="rect">
            <a:avLst/>
          </a:prstGeom>
        </p:spPr>
      </p:pic>
      <p:pic>
        <p:nvPicPr>
          <p:cNvPr id="9" name="Picture 8">
            <a:extLst>
              <a:ext uri="{FF2B5EF4-FFF2-40B4-BE49-F238E27FC236}">
                <a16:creationId xmlns:a16="http://schemas.microsoft.com/office/drawing/2014/main" id="{BF273139-3ABE-35A2-97DE-B5E9239C5DD4}"/>
              </a:ext>
            </a:extLst>
          </p:cNvPr>
          <p:cNvPicPr>
            <a:picLocks noChangeAspect="1"/>
          </p:cNvPicPr>
          <p:nvPr/>
        </p:nvPicPr>
        <p:blipFill>
          <a:blip r:embed="rId3"/>
          <a:stretch>
            <a:fillRect/>
          </a:stretch>
        </p:blipFill>
        <p:spPr>
          <a:xfrm>
            <a:off x="5838930" y="4800600"/>
            <a:ext cx="451609" cy="487364"/>
          </a:xfrm>
          <a:prstGeom prst="rect">
            <a:avLst/>
          </a:prstGeom>
        </p:spPr>
      </p:pic>
      <p:pic>
        <p:nvPicPr>
          <p:cNvPr id="10" name="Picture 9">
            <a:extLst>
              <a:ext uri="{FF2B5EF4-FFF2-40B4-BE49-F238E27FC236}">
                <a16:creationId xmlns:a16="http://schemas.microsoft.com/office/drawing/2014/main" id="{6FB1B7E2-B3CF-1F3F-2898-6B63BF07D785}"/>
              </a:ext>
            </a:extLst>
          </p:cNvPr>
          <p:cNvPicPr>
            <a:picLocks noChangeAspect="1"/>
          </p:cNvPicPr>
          <p:nvPr/>
        </p:nvPicPr>
        <p:blipFill>
          <a:blip r:embed="rId3"/>
          <a:stretch>
            <a:fillRect/>
          </a:stretch>
        </p:blipFill>
        <p:spPr>
          <a:xfrm>
            <a:off x="1676400" y="2819400"/>
            <a:ext cx="381365" cy="411558"/>
          </a:xfrm>
          <a:prstGeom prst="rect">
            <a:avLst/>
          </a:prstGeom>
        </p:spPr>
      </p:pic>
      <p:pic>
        <p:nvPicPr>
          <p:cNvPr id="11" name="Picture 10">
            <a:extLst>
              <a:ext uri="{FF2B5EF4-FFF2-40B4-BE49-F238E27FC236}">
                <a16:creationId xmlns:a16="http://schemas.microsoft.com/office/drawing/2014/main" id="{53DE9540-CEE1-0A21-5C87-2CAF028D62E4}"/>
              </a:ext>
            </a:extLst>
          </p:cNvPr>
          <p:cNvPicPr>
            <a:picLocks noChangeAspect="1"/>
          </p:cNvPicPr>
          <p:nvPr/>
        </p:nvPicPr>
        <p:blipFill>
          <a:blip r:embed="rId3"/>
          <a:stretch>
            <a:fillRect/>
          </a:stretch>
        </p:blipFill>
        <p:spPr>
          <a:xfrm>
            <a:off x="3124200" y="4038600"/>
            <a:ext cx="310390" cy="334964"/>
          </a:xfrm>
          <a:prstGeom prst="rect">
            <a:avLst/>
          </a:prstGeom>
        </p:spPr>
      </p:pic>
      <p:pic>
        <p:nvPicPr>
          <p:cNvPr id="12" name="Picture 11">
            <a:extLst>
              <a:ext uri="{FF2B5EF4-FFF2-40B4-BE49-F238E27FC236}">
                <a16:creationId xmlns:a16="http://schemas.microsoft.com/office/drawing/2014/main" id="{19C9AE35-3980-2DE1-AA0B-5D4D46EDE645}"/>
              </a:ext>
            </a:extLst>
          </p:cNvPr>
          <p:cNvPicPr>
            <a:picLocks noChangeAspect="1"/>
          </p:cNvPicPr>
          <p:nvPr/>
        </p:nvPicPr>
        <p:blipFill>
          <a:blip r:embed="rId3"/>
          <a:stretch>
            <a:fillRect/>
          </a:stretch>
        </p:blipFill>
        <p:spPr>
          <a:xfrm rot="1526542">
            <a:off x="2188450" y="950596"/>
            <a:ext cx="299209" cy="322898"/>
          </a:xfrm>
          <a:prstGeom prst="rect">
            <a:avLst/>
          </a:prstGeom>
        </p:spPr>
      </p:pic>
      <p:sp>
        <p:nvSpPr>
          <p:cNvPr id="15" name="TextBox 14">
            <a:extLst>
              <a:ext uri="{FF2B5EF4-FFF2-40B4-BE49-F238E27FC236}">
                <a16:creationId xmlns:a16="http://schemas.microsoft.com/office/drawing/2014/main" id="{35DB615F-5614-45E9-8131-0FD1D36ABDC3}"/>
              </a:ext>
            </a:extLst>
          </p:cNvPr>
          <p:cNvSpPr txBox="1"/>
          <p:nvPr/>
        </p:nvSpPr>
        <p:spPr>
          <a:xfrm>
            <a:off x="10549661" y="4876800"/>
            <a:ext cx="1642339"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Seattle</a:t>
            </a:r>
          </a:p>
          <a:p>
            <a:pPr marL="285750" indent="-285750">
              <a:buFont typeface="Arial" panose="020B0604020202020204" pitchFamily="34" charset="0"/>
              <a:buChar char="•"/>
            </a:pPr>
            <a:r>
              <a:rPr lang="en-US" b="1" dirty="0"/>
              <a:t>San Jose</a:t>
            </a:r>
          </a:p>
          <a:p>
            <a:pPr marL="285750" indent="-285750">
              <a:buFont typeface="Arial" panose="020B0604020202020204" pitchFamily="34" charset="0"/>
              <a:buChar char="•"/>
            </a:pPr>
            <a:r>
              <a:rPr lang="en-US" b="1" dirty="0"/>
              <a:t>Phoenix</a:t>
            </a:r>
          </a:p>
          <a:p>
            <a:pPr marL="285750" indent="-285750">
              <a:buFont typeface="Arial" panose="020B0604020202020204" pitchFamily="34" charset="0"/>
              <a:buChar char="•"/>
            </a:pPr>
            <a:r>
              <a:rPr lang="en-US" b="1" dirty="0"/>
              <a:t>Tampa</a:t>
            </a:r>
          </a:p>
          <a:p>
            <a:pPr marL="285750" indent="-285750">
              <a:buFont typeface="Arial" panose="020B0604020202020204" pitchFamily="34" charset="0"/>
              <a:buChar char="•"/>
            </a:pPr>
            <a:r>
              <a:rPr lang="en-US" b="1" dirty="0"/>
              <a:t>Austin </a:t>
            </a:r>
          </a:p>
        </p:txBody>
      </p:sp>
    </p:spTree>
    <p:extLst>
      <p:ext uri="{BB962C8B-B14F-4D97-AF65-F5344CB8AC3E}">
        <p14:creationId xmlns:p14="http://schemas.microsoft.com/office/powerpoint/2010/main" val="356244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showing decling performance">
            <a:extLst>
              <a:ext uri="{FF2B5EF4-FFF2-40B4-BE49-F238E27FC236}">
                <a16:creationId xmlns:a16="http://schemas.microsoft.com/office/drawing/2014/main" id="{BFD2A487-2E8D-5F91-3672-0D49AD8B8D02}"/>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4E64F86-45CD-3AC1-5D5B-5BA81BC8A923}"/>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Our Focus </a:t>
            </a:r>
          </a:p>
        </p:txBody>
      </p:sp>
      <p:sp>
        <p:nvSpPr>
          <p:cNvPr id="2" name="Content Placeholder 3">
            <a:extLst>
              <a:ext uri="{FF2B5EF4-FFF2-40B4-BE49-F238E27FC236}">
                <a16:creationId xmlns:a16="http://schemas.microsoft.com/office/drawing/2014/main" id="{0C3E7309-97CD-93D7-3B1A-3CE74F25819A}"/>
              </a:ext>
            </a:extLst>
          </p:cNvPr>
          <p:cNvSpPr txBox="1">
            <a:spLocks/>
          </p:cNvSpPr>
          <p:nvPr/>
        </p:nvSpPr>
        <p:spPr>
          <a:xfrm>
            <a:off x="76200" y="2434201"/>
            <a:ext cx="5867400" cy="3742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spcAft>
                <a:spcPts val="600"/>
              </a:spcAft>
              <a:buNone/>
            </a:pPr>
            <a:r>
              <a:rPr lang="en-US" sz="3600" b="1" dirty="0"/>
              <a:t>1</a:t>
            </a:r>
            <a:r>
              <a:rPr lang="en-US" sz="2000" b="1" dirty="0"/>
              <a:t>      Seasonal changes and Effects </a:t>
            </a:r>
          </a:p>
          <a:p>
            <a:pPr marL="114300" indent="0">
              <a:spcBef>
                <a:spcPts val="0"/>
              </a:spcBef>
              <a:spcAft>
                <a:spcPts val="600"/>
              </a:spcAft>
              <a:buNone/>
            </a:pPr>
            <a:endParaRPr lang="en-US" sz="3600" b="1" dirty="0"/>
          </a:p>
          <a:p>
            <a:pPr marL="114300" indent="0">
              <a:spcBef>
                <a:spcPts val="0"/>
              </a:spcBef>
              <a:spcAft>
                <a:spcPts val="600"/>
              </a:spcAft>
              <a:buNone/>
            </a:pPr>
            <a:r>
              <a:rPr lang="en-US" sz="3600" b="1" dirty="0"/>
              <a:t>2    </a:t>
            </a:r>
            <a:r>
              <a:rPr lang="en-US" sz="2000" b="1" dirty="0"/>
              <a:t>The impacts of Pandemic on Real Estate </a:t>
            </a:r>
          </a:p>
          <a:p>
            <a:pPr indent="-457200">
              <a:spcBef>
                <a:spcPts val="0"/>
              </a:spcBef>
              <a:spcAft>
                <a:spcPts val="600"/>
              </a:spcAft>
              <a:buFont typeface="+mj-lt"/>
              <a:buAutoNum type="arabicPeriod"/>
            </a:pPr>
            <a:endParaRPr lang="en-US" sz="2000" b="1" dirty="0"/>
          </a:p>
          <a:p>
            <a:pPr marL="114300" indent="0">
              <a:spcBef>
                <a:spcPts val="0"/>
              </a:spcBef>
              <a:spcAft>
                <a:spcPts val="600"/>
              </a:spcAft>
              <a:buNone/>
            </a:pPr>
            <a:r>
              <a:rPr lang="en-US" sz="3600" b="1" dirty="0"/>
              <a:t>3</a:t>
            </a:r>
            <a:r>
              <a:rPr lang="en-US" sz="2000" b="1" dirty="0"/>
              <a:t>       Finding cities with better investment potential  </a:t>
            </a:r>
          </a:p>
          <a:p>
            <a:pPr marL="0">
              <a:spcBef>
                <a:spcPts val="0"/>
              </a:spcBef>
              <a:spcAft>
                <a:spcPts val="600"/>
              </a:spcAft>
            </a:pPr>
            <a:endParaRPr lang="en-US" sz="2000" b="1" dirty="0"/>
          </a:p>
        </p:txBody>
      </p:sp>
    </p:spTree>
    <p:extLst>
      <p:ext uri="{BB962C8B-B14F-4D97-AF65-F5344CB8AC3E}">
        <p14:creationId xmlns:p14="http://schemas.microsoft.com/office/powerpoint/2010/main" val="266871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5D8D0-1BA3-B80F-4468-2B1201FAC929}"/>
              </a:ext>
            </a:extLst>
          </p:cNvPr>
          <p:cNvSpPr txBox="1"/>
          <p:nvPr/>
        </p:nvSpPr>
        <p:spPr>
          <a:xfrm>
            <a:off x="679132" y="914400"/>
            <a:ext cx="9982200" cy="5643083"/>
          </a:xfrm>
          <a:prstGeom prst="rect">
            <a:avLst/>
          </a:prstGeom>
          <a:noFill/>
        </p:spPr>
        <p:txBody>
          <a:bodyPr wrap="square">
            <a:spAutoFit/>
          </a:bodyPr>
          <a:lstStyle/>
          <a:p>
            <a:pPr marL="0" marR="0" algn="just">
              <a:spcBef>
                <a:spcPts val="1200"/>
              </a:spcBef>
              <a:spcAft>
                <a:spcPts val="1200"/>
              </a:spcAft>
            </a:pPr>
            <a:r>
              <a:rPr lang="en-US" sz="1800" dirty="0">
                <a:solidFill>
                  <a:srgbClr val="1D1C1D"/>
                </a:solidFill>
                <a:effectLst/>
                <a:latin typeface="Arial" panose="020B0604020202020204" pitchFamily="34" charset="0"/>
                <a:ea typeface="Times New Roman" panose="02020603050405020304" pitchFamily="18" charset="0"/>
              </a:rPr>
              <a:t>Real estate is an important aspect of everybody’s life as we all need a place to stay.</a:t>
            </a:r>
            <a:r>
              <a:rPr lang="en-US" dirty="0">
                <a:latin typeface="Times New Roman" panose="02020603050405020304" pitchFamily="18" charset="0"/>
                <a:ea typeface="Times New Roman" panose="02020603050405020304" pitchFamily="18" charset="0"/>
              </a:rPr>
              <a:t>  </a:t>
            </a:r>
            <a:r>
              <a:rPr lang="en-US" sz="1800" dirty="0">
                <a:solidFill>
                  <a:srgbClr val="1D1C1D"/>
                </a:solidFill>
                <a:effectLst/>
                <a:latin typeface="Arial" panose="020B0604020202020204" pitchFamily="34" charset="0"/>
                <a:ea typeface="Times New Roman" panose="02020603050405020304" pitchFamily="18" charset="0"/>
              </a:rPr>
              <a:t>We have been hearing about the housing bubble over the last few years and  burst that is looming. We want to use our data to see whether this is true or not.</a:t>
            </a:r>
          </a:p>
          <a:p>
            <a:pPr marL="0" marR="0" algn="just">
              <a:spcBef>
                <a:spcPts val="1200"/>
              </a:spcBef>
              <a:spcAft>
                <a:spcPts val="1200"/>
              </a:spcAft>
            </a:pP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During the year of 2015, homes had a more reasonable price to be purchased. </a:t>
            </a: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When pandemic hits in 2020, a world crisis affected globally the economy and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interest rates on homes dropped. A few homeowners were able to finance their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homes, a few weren’t. After two years, an inflation developed, and homes became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more expensive to a lot of people. Either it was too expensive to buy or keep.</a:t>
            </a:r>
          </a:p>
          <a:p>
            <a:pPr marL="0" marR="0" algn="just">
              <a:lnSpc>
                <a:spcPct val="115000"/>
              </a:lnSpc>
              <a:spcBef>
                <a:spcPts val="0"/>
              </a:spcBef>
              <a:spcAft>
                <a:spcPts val="0"/>
              </a:spcAft>
            </a:pP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Cash flow is important due to the inflation developed. Real-estate is a passive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income; we are wondering which states are the best places to consider investing in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near future. Rising property values, affordable prices etc. are the key metrics we will consider.</a:t>
            </a:r>
            <a:endParaRPr lang="en-US" sz="1600" dirty="0">
              <a:effectLst/>
              <a:latin typeface="Arial" panose="020B0604020202020204" pitchFamily="34" charset="0"/>
              <a:ea typeface="Arial" panose="020B0604020202020204" pitchFamily="34" charset="0"/>
            </a:endParaRPr>
          </a:p>
          <a:p>
            <a:br>
              <a:rPr lang="en-US" sz="3600" dirty="0">
                <a:solidFill>
                  <a:srgbClr val="24505C"/>
                </a:solidFill>
                <a:effectLst/>
                <a:latin typeface="inherit"/>
                <a:ea typeface="Arial" panose="020B0604020202020204" pitchFamily="34" charset="0"/>
                <a:cs typeface="Arial" panose="020B0604020202020204" pitchFamily="34" charset="0"/>
              </a:rPr>
            </a:br>
            <a:endParaRPr lang="en-US" dirty="0"/>
          </a:p>
        </p:txBody>
      </p:sp>
      <p:pic>
        <p:nvPicPr>
          <p:cNvPr id="7" name="Picture 6">
            <a:extLst>
              <a:ext uri="{FF2B5EF4-FFF2-40B4-BE49-F238E27FC236}">
                <a16:creationId xmlns:a16="http://schemas.microsoft.com/office/drawing/2014/main" id="{7CE09FDB-3041-37DE-0C83-85F99CD6A6BC}"/>
              </a:ext>
            </a:extLst>
          </p:cNvPr>
          <p:cNvPicPr>
            <a:picLocks noChangeAspect="1"/>
          </p:cNvPicPr>
          <p:nvPr/>
        </p:nvPicPr>
        <p:blipFill>
          <a:blip r:embed="rId2"/>
          <a:stretch>
            <a:fillRect/>
          </a:stretch>
        </p:blipFill>
        <p:spPr>
          <a:xfrm>
            <a:off x="248919" y="990600"/>
            <a:ext cx="371475" cy="348961"/>
          </a:xfrm>
          <a:prstGeom prst="rect">
            <a:avLst/>
          </a:prstGeom>
        </p:spPr>
      </p:pic>
      <p:pic>
        <p:nvPicPr>
          <p:cNvPr id="10" name="Picture 9">
            <a:extLst>
              <a:ext uri="{FF2B5EF4-FFF2-40B4-BE49-F238E27FC236}">
                <a16:creationId xmlns:a16="http://schemas.microsoft.com/office/drawing/2014/main" id="{BF5A6C81-1CC6-4C56-0FEE-DDB3EEAECC0A}"/>
              </a:ext>
            </a:extLst>
          </p:cNvPr>
          <p:cNvPicPr>
            <a:picLocks noChangeAspect="1"/>
          </p:cNvPicPr>
          <p:nvPr/>
        </p:nvPicPr>
        <p:blipFill>
          <a:blip r:embed="rId2"/>
          <a:stretch>
            <a:fillRect/>
          </a:stretch>
        </p:blipFill>
        <p:spPr>
          <a:xfrm>
            <a:off x="42863" y="2501167"/>
            <a:ext cx="371475" cy="348961"/>
          </a:xfrm>
          <a:prstGeom prst="rect">
            <a:avLst/>
          </a:prstGeom>
        </p:spPr>
      </p:pic>
      <p:pic>
        <p:nvPicPr>
          <p:cNvPr id="11" name="Picture 10">
            <a:extLst>
              <a:ext uri="{FF2B5EF4-FFF2-40B4-BE49-F238E27FC236}">
                <a16:creationId xmlns:a16="http://schemas.microsoft.com/office/drawing/2014/main" id="{CB2772F0-10D0-EB53-DA8E-26699DA13E43}"/>
              </a:ext>
            </a:extLst>
          </p:cNvPr>
          <p:cNvPicPr>
            <a:picLocks noChangeAspect="1"/>
          </p:cNvPicPr>
          <p:nvPr/>
        </p:nvPicPr>
        <p:blipFill>
          <a:blip r:embed="rId2"/>
          <a:stretch>
            <a:fillRect/>
          </a:stretch>
        </p:blipFill>
        <p:spPr>
          <a:xfrm>
            <a:off x="63182" y="4114800"/>
            <a:ext cx="371475" cy="348961"/>
          </a:xfrm>
          <a:prstGeom prst="rect">
            <a:avLst/>
          </a:prstGeom>
        </p:spPr>
      </p:pic>
    </p:spTree>
    <p:extLst>
      <p:ext uri="{BB962C8B-B14F-4D97-AF65-F5344CB8AC3E}">
        <p14:creationId xmlns:p14="http://schemas.microsoft.com/office/powerpoint/2010/main" val="179284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4BEFE7-2115-093A-2B9A-785905685940}"/>
              </a:ext>
            </a:extLst>
          </p:cNvPr>
          <p:cNvPicPr>
            <a:picLocks noChangeAspect="1"/>
          </p:cNvPicPr>
          <p:nvPr/>
        </p:nvPicPr>
        <p:blipFill>
          <a:blip r:embed="rId2"/>
          <a:stretch>
            <a:fillRect/>
          </a:stretch>
        </p:blipFill>
        <p:spPr>
          <a:xfrm>
            <a:off x="304800" y="152400"/>
            <a:ext cx="11658600" cy="6067425"/>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14" name="Freeform: Shape 13">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905549C4-5421-7040-2125-BA5B59047474}"/>
              </a:ext>
            </a:extLst>
          </p:cNvPr>
          <p:cNvSpPr txBox="1"/>
          <p:nvPr/>
        </p:nvSpPr>
        <p:spPr>
          <a:xfrm>
            <a:off x="804672" y="3121701"/>
            <a:ext cx="3658053" cy="1786515"/>
          </a:xfrm>
          <a:prstGeom prst="rect">
            <a:avLst/>
          </a:prstGeom>
        </p:spPr>
        <p:txBody>
          <a:bodyPr vert="horz" lIns="91440" tIns="45720" rIns="91440" bIns="45720" rtlCol="0" anchor="t">
            <a:normAutofit/>
          </a:bodyPr>
          <a:lstStyle/>
          <a:p>
            <a:pPr marL="342900" marR="0" lvl="0" indent="-342900">
              <a:lnSpc>
                <a:spcPct val="90000"/>
              </a:lnSpc>
              <a:spcBef>
                <a:spcPct val="0"/>
              </a:spcBef>
              <a:spcAft>
                <a:spcPts val="600"/>
              </a:spcAft>
            </a:pPr>
            <a:r>
              <a:rPr lang="en-US" sz="4000" u="none" strike="noStrike" kern="1200" dirty="0">
                <a:solidFill>
                  <a:schemeClr val="tx2"/>
                </a:solidFill>
                <a:effectLst/>
                <a:latin typeface="+mj-lt"/>
                <a:ea typeface="+mj-ea"/>
                <a:cs typeface="+mj-cs"/>
              </a:rPr>
              <a:t>Seasonal changes and Effects</a:t>
            </a:r>
          </a:p>
        </p:txBody>
      </p:sp>
      <p:pic>
        <p:nvPicPr>
          <p:cNvPr id="4" name="Picture 3">
            <a:extLst>
              <a:ext uri="{FF2B5EF4-FFF2-40B4-BE49-F238E27FC236}">
                <a16:creationId xmlns:a16="http://schemas.microsoft.com/office/drawing/2014/main" id="{906C5057-F5C9-E645-4E75-B1BC9CEAA7D3}"/>
              </a:ext>
            </a:extLst>
          </p:cNvPr>
          <p:cNvPicPr>
            <a:picLocks noChangeAspect="1"/>
          </p:cNvPicPr>
          <p:nvPr/>
        </p:nvPicPr>
        <p:blipFill>
          <a:blip r:embed="rId2"/>
          <a:stretch>
            <a:fillRect/>
          </a:stretch>
        </p:blipFill>
        <p:spPr>
          <a:xfrm>
            <a:off x="6898033" y="1371600"/>
            <a:ext cx="5029200" cy="3834764"/>
          </a:xfrm>
          <a:prstGeom prst="rect">
            <a:avLst/>
          </a:prstGeom>
          <a:ln w="9525">
            <a:noFill/>
          </a:ln>
        </p:spPr>
      </p:pic>
      <p:sp>
        <p:nvSpPr>
          <p:cNvPr id="5" name="TextBox 4">
            <a:extLst>
              <a:ext uri="{FF2B5EF4-FFF2-40B4-BE49-F238E27FC236}">
                <a16:creationId xmlns:a16="http://schemas.microsoft.com/office/drawing/2014/main" id="{6BAAB7A5-B141-AF44-7ABD-40B2F2433F58}"/>
              </a:ext>
            </a:extLst>
          </p:cNvPr>
          <p:cNvSpPr txBox="1"/>
          <p:nvPr/>
        </p:nvSpPr>
        <p:spPr>
          <a:xfrm>
            <a:off x="0" y="2918820"/>
            <a:ext cx="609600" cy="1015663"/>
          </a:xfrm>
          <a:prstGeom prst="rect">
            <a:avLst/>
          </a:prstGeom>
          <a:noFill/>
        </p:spPr>
        <p:txBody>
          <a:bodyPr wrap="square" rtlCol="0">
            <a:spAutoFit/>
          </a:bodyPr>
          <a:lstStyle/>
          <a:p>
            <a:r>
              <a:rPr lang="en-US" sz="6000" dirty="0"/>
              <a:t>1</a:t>
            </a:r>
          </a:p>
        </p:txBody>
      </p:sp>
    </p:spTree>
    <p:extLst>
      <p:ext uri="{BB962C8B-B14F-4D97-AF65-F5344CB8AC3E}">
        <p14:creationId xmlns:p14="http://schemas.microsoft.com/office/powerpoint/2010/main" val="54260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0E1518C-C317-306A-ED0D-6A6F2054C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5791200" cy="5638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4F8BC8F-1EB2-0026-C0FE-36C040460E59}"/>
              </a:ext>
            </a:extLst>
          </p:cNvPr>
          <p:cNvSpPr txBox="1"/>
          <p:nvPr/>
        </p:nvSpPr>
        <p:spPr>
          <a:xfrm>
            <a:off x="4610100" y="164068"/>
            <a:ext cx="2971800" cy="369332"/>
          </a:xfrm>
          <a:prstGeom prst="rect">
            <a:avLst/>
          </a:prstGeom>
          <a:noFill/>
        </p:spPr>
        <p:txBody>
          <a:bodyPr wrap="square">
            <a:spAutoFit/>
          </a:bodyPr>
          <a:lstStyle/>
          <a:p>
            <a:r>
              <a:rPr lang="en-US" sz="1800" b="1" i="0" u="sng" dirty="0">
                <a:solidFill>
                  <a:srgbClr val="0070C0"/>
                </a:solidFill>
                <a:effectLst/>
                <a:latin typeface="Century Schoolbook" panose="02040604050505020304" pitchFamily="18" charset="0"/>
              </a:rPr>
              <a:t>SUMMER VS WINTER</a:t>
            </a:r>
            <a:endParaRPr lang="en-US" b="1" dirty="0">
              <a:solidFill>
                <a:srgbClr val="0070C0"/>
              </a:solidFill>
            </a:endParaRPr>
          </a:p>
        </p:txBody>
      </p:sp>
      <p:pic>
        <p:nvPicPr>
          <p:cNvPr id="10" name="Picture 2">
            <a:extLst>
              <a:ext uri="{FF2B5EF4-FFF2-40B4-BE49-F238E27FC236}">
                <a16:creationId xmlns:a16="http://schemas.microsoft.com/office/drawing/2014/main" id="{F22F89E4-0EE3-086A-BDBE-95DCD0E22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09600"/>
            <a:ext cx="6019800" cy="56388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1AA30F5-3C6C-3E07-CD3F-D9BCF3F328A3}"/>
              </a:ext>
            </a:extLst>
          </p:cNvPr>
          <p:cNvCxnSpPr/>
          <p:nvPr/>
        </p:nvCxnSpPr>
        <p:spPr>
          <a:xfrm>
            <a:off x="6019800" y="457200"/>
            <a:ext cx="0" cy="56388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igures of houses in different position and sizes">
            <a:extLst>
              <a:ext uri="{FF2B5EF4-FFF2-40B4-BE49-F238E27FC236}">
                <a16:creationId xmlns:a16="http://schemas.microsoft.com/office/drawing/2014/main" id="{89A262D0-FCAA-8962-8E12-A45CBD0D64A9}"/>
              </a:ext>
            </a:extLst>
          </p:cNvPr>
          <p:cNvPicPr>
            <a:picLocks noChangeAspect="1"/>
          </p:cNvPicPr>
          <p:nvPr/>
        </p:nvPicPr>
        <p:blipFill rotWithShape="1">
          <a:blip r:embed="rId2">
            <a:alphaModFix/>
          </a:blip>
          <a:srcRect l="15030" r="32524"/>
          <a:stretch/>
        </p:blipFill>
        <p:spPr>
          <a:xfrm>
            <a:off x="5833976" y="10"/>
            <a:ext cx="6394152" cy="6857990"/>
          </a:xfrm>
          <a:prstGeom prst="rect">
            <a:avLst/>
          </a:prstGeom>
        </p:spPr>
      </p:pic>
      <p:grpSp>
        <p:nvGrpSpPr>
          <p:cNvPr id="12" name="Group 11">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13" name="Freeform: Shape 12">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DA6EDC-6BDD-BA7F-F1E1-47BDB29637F5}"/>
              </a:ext>
            </a:extLst>
          </p:cNvPr>
          <p:cNvSpPr>
            <a:spLocks noGrp="1"/>
          </p:cNvSpPr>
          <p:nvPr>
            <p:ph type="title"/>
          </p:nvPr>
        </p:nvSpPr>
        <p:spPr>
          <a:xfrm>
            <a:off x="804672" y="798445"/>
            <a:ext cx="4803636" cy="1311664"/>
          </a:xfrm>
        </p:spPr>
        <p:txBody>
          <a:bodyPr vert="horz" lIns="91440" tIns="45720" rIns="91440" bIns="45720" rtlCol="0" anchor="b">
            <a:normAutofit/>
          </a:bodyPr>
          <a:lstStyle/>
          <a:p>
            <a:r>
              <a:rPr lang="en-US" sz="3600" b="1" i="0" u="none" strike="noStrike">
                <a:solidFill>
                  <a:schemeClr val="tx2"/>
                </a:solidFill>
                <a:effectLst/>
              </a:rPr>
              <a:t>Paired T-Test</a:t>
            </a:r>
            <a:endParaRPr lang="en-US" sz="3600" b="1">
              <a:solidFill>
                <a:schemeClr val="tx2"/>
              </a:solidFill>
            </a:endParaRPr>
          </a:p>
        </p:txBody>
      </p:sp>
      <p:sp>
        <p:nvSpPr>
          <p:cNvPr id="4" name="TextBox 3">
            <a:extLst>
              <a:ext uri="{FF2B5EF4-FFF2-40B4-BE49-F238E27FC236}">
                <a16:creationId xmlns:a16="http://schemas.microsoft.com/office/drawing/2014/main" id="{4916F72C-DFC0-FF81-9021-AA39F45D8104}"/>
              </a:ext>
            </a:extLst>
          </p:cNvPr>
          <p:cNvSpPr txBox="1"/>
          <p:nvPr/>
        </p:nvSpPr>
        <p:spPr>
          <a:xfrm>
            <a:off x="804672" y="2272143"/>
            <a:ext cx="4706803" cy="3788830"/>
          </a:xfrm>
          <a:prstGeom prst="rect">
            <a:avLst/>
          </a:prstGeom>
        </p:spPr>
        <p:txBody>
          <a:bodyPr vert="horz" lIns="91440" tIns="45720" rIns="91440" bIns="45720" rtlCol="0" anchor="ctr">
            <a:normAutofit/>
          </a:bodyPr>
          <a:lstStyle/>
          <a:p>
            <a:pPr indent="-228600">
              <a:lnSpc>
                <a:spcPct val="90000"/>
              </a:lnSpc>
              <a:spcBef>
                <a:spcPts val="0"/>
              </a:spcBef>
              <a:spcAft>
                <a:spcPts val="600"/>
              </a:spcAft>
              <a:buFont typeface="Arial" panose="020B0604020202020204" pitchFamily="34" charset="0"/>
              <a:buChar char="•"/>
            </a:pPr>
            <a:r>
              <a:rPr lang="en-US" b="0" i="0" u="none" strike="noStrike" dirty="0">
                <a:solidFill>
                  <a:schemeClr val="tx2"/>
                </a:solidFill>
                <a:effectLst/>
              </a:rPr>
              <a:t>H₀ = The seasons have no effect on the sale prices of the houses</a:t>
            </a:r>
            <a:endParaRPr lang="en-US" b="0" dirty="0">
              <a:solidFill>
                <a:schemeClr val="tx2"/>
              </a:solidFill>
              <a:effectLst/>
            </a:endParaRPr>
          </a:p>
          <a:p>
            <a:pPr indent="-228600">
              <a:lnSpc>
                <a:spcPct val="90000"/>
              </a:lnSpc>
              <a:spcBef>
                <a:spcPts val="0"/>
              </a:spcBef>
              <a:spcAft>
                <a:spcPts val="600"/>
              </a:spcAft>
              <a:buFont typeface="Arial" panose="020B0604020202020204" pitchFamily="34" charset="0"/>
              <a:buChar char="•"/>
            </a:pPr>
            <a:r>
              <a:rPr lang="en-US" b="0" i="0" u="none" strike="noStrike" dirty="0">
                <a:solidFill>
                  <a:schemeClr val="tx2"/>
                </a:solidFill>
                <a:effectLst/>
              </a:rPr>
              <a:t>H₁ = The seasons effect the sale prices of the houses</a:t>
            </a:r>
            <a:endParaRPr lang="en-US" b="0" dirty="0">
              <a:solidFill>
                <a:schemeClr val="tx2"/>
              </a:solidFill>
              <a:effectLst/>
            </a:endParaRPr>
          </a:p>
          <a:p>
            <a:pPr indent="-228600">
              <a:lnSpc>
                <a:spcPct val="90000"/>
              </a:lnSpc>
              <a:spcBef>
                <a:spcPts val="0"/>
              </a:spcBef>
              <a:spcAft>
                <a:spcPts val="600"/>
              </a:spcAft>
              <a:buFont typeface="Arial" panose="020B0604020202020204" pitchFamily="34" charset="0"/>
              <a:buChar char="•"/>
            </a:pPr>
            <a:br>
              <a:rPr lang="en-US" b="0" dirty="0">
                <a:solidFill>
                  <a:schemeClr val="tx2"/>
                </a:solidFill>
                <a:effectLst/>
              </a:rPr>
            </a:br>
            <a:br>
              <a:rPr lang="en-US" b="0" dirty="0">
                <a:solidFill>
                  <a:schemeClr val="tx2"/>
                </a:solidFill>
                <a:effectLst/>
              </a:rPr>
            </a:br>
            <a:r>
              <a:rPr lang="en-US" b="0" i="0" u="none" strike="noStrike" dirty="0">
                <a:solidFill>
                  <a:schemeClr val="tx2"/>
                </a:solidFill>
                <a:effectLst/>
              </a:rPr>
              <a:t>pvalue = 2.02297199090102e-08</a:t>
            </a:r>
            <a:r>
              <a:rPr lang="en-US" i="0" u="none" strike="noStrike" dirty="0">
                <a:solidFill>
                  <a:schemeClr val="tx2"/>
                </a:solidFill>
              </a:rPr>
              <a:t> </a:t>
            </a:r>
            <a:br>
              <a:rPr lang="en-US" dirty="0">
                <a:solidFill>
                  <a:schemeClr val="tx2"/>
                </a:solidFill>
              </a:rPr>
            </a:br>
            <a:endParaRPr lang="en-US" dirty="0">
              <a:solidFill>
                <a:schemeClr val="tx2"/>
              </a:solidFill>
            </a:endParaRPr>
          </a:p>
        </p:txBody>
      </p:sp>
    </p:spTree>
    <p:extLst>
      <p:ext uri="{BB962C8B-B14F-4D97-AF65-F5344CB8AC3E}">
        <p14:creationId xmlns:p14="http://schemas.microsoft.com/office/powerpoint/2010/main" val="239803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379</Words>
  <Application>Microsoft Office PowerPoint</Application>
  <PresentationFormat>Widescreen</PresentationFormat>
  <Paragraphs>47</Paragraphs>
  <Slides>16</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Aharoni</vt:lpstr>
      <vt:lpstr>Arial</vt:lpstr>
      <vt:lpstr>Avenir Next LT Pro Demi</vt:lpstr>
      <vt:lpstr>Bahnschrift Light</vt:lpstr>
      <vt:lpstr>Britannic Bold</vt:lpstr>
      <vt:lpstr>Calibri</vt:lpstr>
      <vt:lpstr>Calibri Light</vt:lpstr>
      <vt:lpstr>Century Schoolbook</vt:lpstr>
      <vt:lpstr>inherit</vt:lpstr>
      <vt:lpstr>Times New Roman</vt:lpstr>
      <vt:lpstr>Office Theme</vt:lpstr>
      <vt:lpstr>PowerPoint Presentation</vt:lpstr>
      <vt:lpstr> Group Members </vt:lpstr>
      <vt:lpstr>Cities WE have Focused </vt:lpstr>
      <vt:lpstr>PowerPoint Presentation</vt:lpstr>
      <vt:lpstr>PowerPoint Presentation</vt:lpstr>
      <vt:lpstr>PowerPoint Presentation</vt:lpstr>
      <vt:lpstr>PowerPoint Presentation</vt:lpstr>
      <vt:lpstr>PowerPoint Presentation</vt:lpstr>
      <vt:lpstr>Paired T-Test</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Real Estate </dc:title>
  <dc:creator>simpelosman@gmail.com</dc:creator>
  <cp:lastModifiedBy>simpelosman@gmail.com</cp:lastModifiedBy>
  <cp:revision>20</cp:revision>
  <dcterms:created xsi:type="dcterms:W3CDTF">2023-01-31T02:42:18Z</dcterms:created>
  <dcterms:modified xsi:type="dcterms:W3CDTF">2023-01-31T16:26:59Z</dcterms:modified>
</cp:coreProperties>
</file>