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67" r:id="rId2"/>
    <p:sldId id="274" r:id="rId3"/>
    <p:sldId id="277" r:id="rId4"/>
    <p:sldId id="272" r:id="rId5"/>
    <p:sldId id="264" r:id="rId6"/>
    <p:sldId id="270" r:id="rId7"/>
    <p:sldId id="269" r:id="rId8"/>
    <p:sldId id="261" r:id="rId9"/>
    <p:sldId id="268" r:id="rId10"/>
    <p:sldId id="278" r:id="rId11"/>
    <p:sldId id="275" r:id="rId12"/>
    <p:sldId id="276" r:id="rId13"/>
    <p:sldId id="279" r:id="rId14"/>
    <p:sldId id="281" r:id="rId15"/>
    <p:sldId id="280"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706" autoAdjust="0"/>
  </p:normalViewPr>
  <p:slideViewPr>
    <p:cSldViewPr>
      <p:cViewPr varScale="1">
        <p:scale>
          <a:sx n="86" d="100"/>
          <a:sy n="86" d="100"/>
        </p:scale>
        <p:origin x="398" y="5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1/31/2023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CC2D-BD64-2247-3AF7-C57B011360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F04840-779D-A9C1-719E-34ED3394AA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3AC3DE-F3BE-119A-D8CB-0127FC6914CC}"/>
              </a:ext>
            </a:extLst>
          </p:cNvPr>
          <p:cNvSpPr>
            <a:spLocks noGrp="1"/>
          </p:cNvSpPr>
          <p:nvPr>
            <p:ph type="dt" sz="half" idx="10"/>
          </p:nvPr>
        </p:nvSpPr>
        <p:spPr/>
        <p:txBody>
          <a:bodyPr/>
          <a:lstStyle/>
          <a:p>
            <a:fld id="{B24DA978-602C-4E20-81B7-8FC3D14F8BE1}" type="datetimeFigureOut">
              <a:rPr lang="en-US" smtClean="0"/>
              <a:t>1/31/2023</a:t>
            </a:fld>
            <a:endParaRPr lang="en-US"/>
          </a:p>
        </p:txBody>
      </p:sp>
      <p:sp>
        <p:nvSpPr>
          <p:cNvPr id="5" name="Footer Placeholder 4">
            <a:extLst>
              <a:ext uri="{FF2B5EF4-FFF2-40B4-BE49-F238E27FC236}">
                <a16:creationId xmlns:a16="http://schemas.microsoft.com/office/drawing/2014/main" id="{CB7E2861-3963-077B-E6AF-5099236702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FC689-BB41-2358-5BFD-7765935F0F18}"/>
              </a:ext>
            </a:extLst>
          </p:cNvPr>
          <p:cNvSpPr>
            <a:spLocks noGrp="1"/>
          </p:cNvSpPr>
          <p:nvPr>
            <p:ph type="sldNum" sz="quarter" idx="12"/>
          </p:nvPr>
        </p:nvSpPr>
        <p:spPr/>
        <p:txBody>
          <a:bodyPr/>
          <a:lstStyle/>
          <a:p>
            <a:fld id="{85D2EBDD-AA8A-4C74-9C1A-AE29C49BC806}" type="slidenum">
              <a:rPr lang="en-US" smtClean="0"/>
              <a:t>‹#›</a:t>
            </a:fld>
            <a:endParaRPr lang="en-US"/>
          </a:p>
        </p:txBody>
      </p:sp>
    </p:spTree>
    <p:extLst>
      <p:ext uri="{BB962C8B-B14F-4D97-AF65-F5344CB8AC3E}">
        <p14:creationId xmlns:p14="http://schemas.microsoft.com/office/powerpoint/2010/main" val="345732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8298-FFC6-EB31-F6D2-ED9B01011B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75C63A-3450-97CD-80D6-5D08FFB567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A7B69-6081-055A-E1CB-634A456E35DD}"/>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5" name="Footer Placeholder 4">
            <a:extLst>
              <a:ext uri="{FF2B5EF4-FFF2-40B4-BE49-F238E27FC236}">
                <a16:creationId xmlns:a16="http://schemas.microsoft.com/office/drawing/2014/main" id="{0A1DC1B6-2686-FE9B-B41E-46CF9E677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4937D-2540-5F12-3ACA-CCE8CE73A7E1}"/>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10634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8E71E9-6051-C451-D4C8-577420EA4B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A1CEFA-8433-3FE9-FEC9-508D5BAA1D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DBB12-C259-E43D-D23E-C40CC7A906FA}"/>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5" name="Footer Placeholder 4">
            <a:extLst>
              <a:ext uri="{FF2B5EF4-FFF2-40B4-BE49-F238E27FC236}">
                <a16:creationId xmlns:a16="http://schemas.microsoft.com/office/drawing/2014/main" id="{8F93B435-A751-191E-AD66-B30732AFF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C42F0-C573-7C10-521B-D5833A154CA7}"/>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6009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5A96-ED4A-EC76-56F3-707F9B865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701A96-B8B6-B2D8-E438-D41A23860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67E740-1739-213A-749E-8BFD2E9201D6}"/>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5" name="Footer Placeholder 4">
            <a:extLst>
              <a:ext uri="{FF2B5EF4-FFF2-40B4-BE49-F238E27FC236}">
                <a16:creationId xmlns:a16="http://schemas.microsoft.com/office/drawing/2014/main" id="{ABC6D657-1907-4980-1D26-7EA3F1E3E2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49BDDB-B433-BCCC-12FD-B6BEFEEDF5FC}"/>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67983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1E48E-6B86-2FB3-ECDF-936B4EF7FC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F7536F-A1F3-8382-5B99-2F97EE5880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6FAFC-AC6E-F31D-F546-D9E22805A208}"/>
              </a:ext>
            </a:extLst>
          </p:cNvPr>
          <p:cNvSpPr>
            <a:spLocks noGrp="1"/>
          </p:cNvSpPr>
          <p:nvPr>
            <p:ph type="dt" sz="half" idx="10"/>
          </p:nvPr>
        </p:nvSpPr>
        <p:spPr/>
        <p:txBody>
          <a:bodyPr/>
          <a:lstStyle/>
          <a:p>
            <a:fld id="{B24DA978-602C-4E20-81B7-8FC3D14F8BE1}" type="datetimeFigureOut">
              <a:rPr lang="en-US" smtClean="0"/>
              <a:t>1/31/2023</a:t>
            </a:fld>
            <a:endParaRPr lang="en-US"/>
          </a:p>
        </p:txBody>
      </p:sp>
      <p:sp>
        <p:nvSpPr>
          <p:cNvPr id="5" name="Footer Placeholder 4">
            <a:extLst>
              <a:ext uri="{FF2B5EF4-FFF2-40B4-BE49-F238E27FC236}">
                <a16:creationId xmlns:a16="http://schemas.microsoft.com/office/drawing/2014/main" id="{56920C58-7004-DB7B-9E69-25EEF35DC2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CDE10-8A04-259C-0933-C27474D0A91C}"/>
              </a:ext>
            </a:extLst>
          </p:cNvPr>
          <p:cNvSpPr>
            <a:spLocks noGrp="1"/>
          </p:cNvSpPr>
          <p:nvPr>
            <p:ph type="sldNum" sz="quarter" idx="12"/>
          </p:nvPr>
        </p:nvSpPr>
        <p:spPr/>
        <p:txBody>
          <a:bodyPr/>
          <a:lstStyle/>
          <a:p>
            <a:fld id="{85D2EBDD-AA8A-4C74-9C1A-AE29C49BC806}" type="slidenum">
              <a:rPr lang="en-US" smtClean="0"/>
              <a:t>‹#›</a:t>
            </a:fld>
            <a:endParaRPr lang="en-US"/>
          </a:p>
        </p:txBody>
      </p:sp>
    </p:spTree>
    <p:extLst>
      <p:ext uri="{BB962C8B-B14F-4D97-AF65-F5344CB8AC3E}">
        <p14:creationId xmlns:p14="http://schemas.microsoft.com/office/powerpoint/2010/main" val="113983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FEA1-450B-C004-9AF4-CEB87D61C4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E2D138-5AE7-D527-2F50-FC9D247C58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041A02-6ED1-1DE9-EB7A-BF98064CB8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462321-85C1-A8E4-CB75-E01EE2B72225}"/>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6" name="Footer Placeholder 5">
            <a:extLst>
              <a:ext uri="{FF2B5EF4-FFF2-40B4-BE49-F238E27FC236}">
                <a16:creationId xmlns:a16="http://schemas.microsoft.com/office/drawing/2014/main" id="{E7CF1ABA-70C1-0489-9477-A3FA063E8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B63852-B656-DCBF-E54A-44232DDDB755}"/>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3316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6AD1-65F5-9285-34CD-58AD237A7F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FED3BA-6838-89D3-9C2C-B68451058A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CB617-28EF-33C7-983E-DB605751D0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1A9291-F00A-F9B5-7FA1-8AB9997988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C25E47-A910-1B61-131B-B1C811F95E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CE999C-EB41-735C-991F-A5B7A4B07C73}"/>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8" name="Footer Placeholder 7">
            <a:extLst>
              <a:ext uri="{FF2B5EF4-FFF2-40B4-BE49-F238E27FC236}">
                <a16:creationId xmlns:a16="http://schemas.microsoft.com/office/drawing/2014/main" id="{0DC66606-E100-F9A7-FDBB-9108CA2399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FE22E0-EC49-86AD-4189-0F04F60933E8}"/>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400636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1C3B-35AF-9BD4-F877-46E194B4B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08EBE5-2F62-B2F5-7471-5C239EF52429}"/>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4" name="Footer Placeholder 3">
            <a:extLst>
              <a:ext uri="{FF2B5EF4-FFF2-40B4-BE49-F238E27FC236}">
                <a16:creationId xmlns:a16="http://schemas.microsoft.com/office/drawing/2014/main" id="{20538D64-E3E9-6769-BA3E-533DA1A4AA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076BE4-1433-6BC2-4B3D-7311E0AACF4E}"/>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8153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7774EC-D53B-64E0-5FDB-63D1E876ED1E}"/>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3" name="Footer Placeholder 2">
            <a:extLst>
              <a:ext uri="{FF2B5EF4-FFF2-40B4-BE49-F238E27FC236}">
                <a16:creationId xmlns:a16="http://schemas.microsoft.com/office/drawing/2014/main" id="{090BDAC6-8B91-1FA4-8ACE-EEC56C8D6B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EC91FC-F311-5394-9E75-32B650F4DBB5}"/>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421746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E45AD-1ADA-25CC-CAAE-738180FE3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069FA6-A0B0-F6E3-1E94-52ABD5AA3F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A57659-0EA1-889D-9043-247D2BC4E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356CDF-A937-6541-E9CC-C9F7032EC5BB}"/>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6" name="Footer Placeholder 5">
            <a:extLst>
              <a:ext uri="{FF2B5EF4-FFF2-40B4-BE49-F238E27FC236}">
                <a16:creationId xmlns:a16="http://schemas.microsoft.com/office/drawing/2014/main" id="{9106DE56-2798-2286-64CC-7F84C5365B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0F71A-0D0A-89F0-EBDB-D08A12FDE03D}"/>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61224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3D053-1CFC-97A2-A20D-215C73ED6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77B676-B60B-A6B2-2CE3-F6864C8EE2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F73F6B-F922-D769-52E6-5CDE37790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BC735-ED4B-3B18-81BC-E1C8E184E3CB}"/>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6" name="Footer Placeholder 5">
            <a:extLst>
              <a:ext uri="{FF2B5EF4-FFF2-40B4-BE49-F238E27FC236}">
                <a16:creationId xmlns:a16="http://schemas.microsoft.com/office/drawing/2014/main" id="{ED8CD6A4-2A9D-F827-35C8-6431E24A06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F2C966-11DA-7813-8FEA-E1C8B5335633}"/>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753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F310FD-E12D-BB82-7CBA-B01C98B070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E2A958-84DE-4352-931E-15C6489EBB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5D988-B998-0186-32A5-EDCFC3F72A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E2824-C2A0-4931-BB32-60B24BDBB3CC}" type="datetimeFigureOut">
              <a:rPr lang="en-US" smtClean="0"/>
              <a:pPr/>
              <a:t>1/31/2023</a:t>
            </a:fld>
            <a:endParaRPr lang="en-US"/>
          </a:p>
        </p:txBody>
      </p:sp>
      <p:sp>
        <p:nvSpPr>
          <p:cNvPr id="5" name="Footer Placeholder 4">
            <a:extLst>
              <a:ext uri="{FF2B5EF4-FFF2-40B4-BE49-F238E27FC236}">
                <a16:creationId xmlns:a16="http://schemas.microsoft.com/office/drawing/2014/main" id="{CF1612D8-8793-E1DC-00AD-F385ABE3F3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6A61A45-0AFD-2CC7-35FF-D69FEEFB7C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333A4-2EF1-4B79-B68C-AB20E66B4822}" type="slidenum">
              <a:rPr lang="en-US" smtClean="0"/>
              <a:pPr/>
              <a:t>‹#›</a:t>
            </a:fld>
            <a:endParaRPr lang="en-US"/>
          </a:p>
        </p:txBody>
      </p:sp>
      <p:sp>
        <p:nvSpPr>
          <p:cNvPr id="7" name="Rectangle 6">
            <a:extLst>
              <a:ext uri="{FF2B5EF4-FFF2-40B4-BE49-F238E27FC236}">
                <a16:creationId xmlns:a16="http://schemas.microsoft.com/office/drawing/2014/main" id="{5DACD769-2B31-C774-4149-A8797F252261}"/>
              </a:ext>
            </a:extLst>
          </p:cNvPr>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4169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B615AA-00A9-EB88-1444-7DAE6A5D65E4}"/>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l="14222" r="1" b="1"/>
          <a:stretch/>
        </p:blipFill>
        <p:spPr>
          <a:xfrm>
            <a:off x="-15240" y="0"/>
            <a:ext cx="12192000" cy="6858000"/>
          </a:xfrm>
          <a:prstGeom prst="rect">
            <a:avLst/>
          </a:prstGeom>
        </p:spPr>
      </p:pic>
      <p:sp>
        <p:nvSpPr>
          <p:cNvPr id="12" name="Rectangle 11">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F288741-5DB1-C2CB-7860-8F3FE9066A9F}"/>
              </a:ext>
            </a:extLst>
          </p:cNvPr>
          <p:cNvSpPr txBox="1"/>
          <p:nvPr/>
        </p:nvSpPr>
        <p:spPr>
          <a:xfrm>
            <a:off x="523875" y="531724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dirty="0">
                <a:solidFill>
                  <a:srgbClr val="0070C0"/>
                </a:solidFill>
                <a:latin typeface="+mj-lt"/>
                <a:ea typeface="+mj-ea"/>
                <a:cs typeface="+mj-cs"/>
              </a:rPr>
              <a:t>US Real Estate 2015 - 2022 </a:t>
            </a:r>
          </a:p>
        </p:txBody>
      </p:sp>
      <p:cxnSp>
        <p:nvCxnSpPr>
          <p:cNvPr id="14" name="Straight Connector 13">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2175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0A36A6A8-11E0-F2FA-B842-42827AB6892D}"/>
              </a:ext>
            </a:extLst>
          </p:cNvPr>
          <p:cNvPicPr>
            <a:picLocks noChangeAspect="1"/>
          </p:cNvPicPr>
          <p:nvPr/>
        </p:nvPicPr>
        <p:blipFill rotWithShape="1">
          <a:blip r:embed="rId2"/>
          <a:srcRect l="5720" r="4891" b="-1"/>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50" name="Freeform: Shape 49">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Freeform: Shape 51">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Rectangle 5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TextBox 21">
            <a:extLst>
              <a:ext uri="{FF2B5EF4-FFF2-40B4-BE49-F238E27FC236}">
                <a16:creationId xmlns:a16="http://schemas.microsoft.com/office/drawing/2014/main" id="{E180F0BC-A6B9-252C-1A15-244F88A2891C}"/>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90000"/>
              </a:lnSpc>
              <a:spcBef>
                <a:spcPts val="0"/>
              </a:spcBef>
              <a:spcAft>
                <a:spcPts val="600"/>
              </a:spcAft>
            </a:pPr>
            <a:r>
              <a:rPr lang="en-US" sz="4400" b="1" dirty="0">
                <a:latin typeface="Avenir Next LT Pro Demi" panose="020B0604020202020204" pitchFamily="34" charset="0"/>
              </a:rPr>
              <a:t>The impacts of Pandemic on Real Estate </a:t>
            </a:r>
          </a:p>
        </p:txBody>
      </p:sp>
      <p:sp>
        <p:nvSpPr>
          <p:cNvPr id="24" name="TextBox 23">
            <a:extLst>
              <a:ext uri="{FF2B5EF4-FFF2-40B4-BE49-F238E27FC236}">
                <a16:creationId xmlns:a16="http://schemas.microsoft.com/office/drawing/2014/main" id="{E99F5ADA-9E77-1757-882F-4BF7EB69F3B1}"/>
              </a:ext>
            </a:extLst>
          </p:cNvPr>
          <p:cNvSpPr txBox="1"/>
          <p:nvPr/>
        </p:nvSpPr>
        <p:spPr>
          <a:xfrm>
            <a:off x="371094" y="1252389"/>
            <a:ext cx="1066800" cy="1015663"/>
          </a:xfrm>
          <a:prstGeom prst="rect">
            <a:avLst/>
          </a:prstGeom>
          <a:noFill/>
        </p:spPr>
        <p:txBody>
          <a:bodyPr wrap="square" rtlCol="0">
            <a:spAutoFit/>
          </a:bodyPr>
          <a:lstStyle/>
          <a:p>
            <a:r>
              <a:rPr lang="en-US" sz="6000" dirty="0">
                <a:latin typeface="Aharoni" panose="02010803020104030203" pitchFamily="2" charset="-79"/>
                <a:cs typeface="Aharoni" panose="02010803020104030203" pitchFamily="2" charset="-79"/>
              </a:rPr>
              <a:t>2</a:t>
            </a:r>
          </a:p>
        </p:txBody>
      </p:sp>
    </p:spTree>
    <p:extLst>
      <p:ext uri="{BB962C8B-B14F-4D97-AF65-F5344CB8AC3E}">
        <p14:creationId xmlns:p14="http://schemas.microsoft.com/office/powerpoint/2010/main" val="334434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8CB3384B-D346-CC82-1ACD-6BCAA4CAD5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71600" y="643466"/>
            <a:ext cx="9296400" cy="55710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557AABF-CF13-9EEC-F07F-00DFE8DACB93}"/>
              </a:ext>
            </a:extLst>
          </p:cNvPr>
          <p:cNvSpPr txBox="1"/>
          <p:nvPr/>
        </p:nvSpPr>
        <p:spPr>
          <a:xfrm>
            <a:off x="3886200" y="29592"/>
            <a:ext cx="4419600" cy="461665"/>
          </a:xfrm>
          <a:prstGeom prst="rect">
            <a:avLst/>
          </a:prstGeom>
          <a:noFill/>
        </p:spPr>
        <p:txBody>
          <a:bodyPr wrap="square" rtlCol="0">
            <a:spAutoFit/>
          </a:bodyPr>
          <a:lstStyle/>
          <a:p>
            <a:r>
              <a:rPr lang="en-US" sz="2400" b="1" dirty="0">
                <a:solidFill>
                  <a:srgbClr val="0070C0"/>
                </a:solidFill>
              </a:rPr>
              <a:t>Pre-Pandemic Effects </a:t>
            </a:r>
          </a:p>
        </p:txBody>
      </p:sp>
    </p:spTree>
    <p:extLst>
      <p:ext uri="{BB962C8B-B14F-4D97-AF65-F5344CB8AC3E}">
        <p14:creationId xmlns:p14="http://schemas.microsoft.com/office/powerpoint/2010/main" val="3134530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D4386D1E-DC5F-13A7-4543-F31AFDAC1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762000"/>
            <a:ext cx="9448800" cy="54864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8FC64F2-72E5-AD19-C2B3-8BB3E289C19E}"/>
              </a:ext>
            </a:extLst>
          </p:cNvPr>
          <p:cNvSpPr txBox="1"/>
          <p:nvPr/>
        </p:nvSpPr>
        <p:spPr>
          <a:xfrm>
            <a:off x="3886200" y="147934"/>
            <a:ext cx="4419600" cy="461665"/>
          </a:xfrm>
          <a:prstGeom prst="rect">
            <a:avLst/>
          </a:prstGeom>
          <a:noFill/>
        </p:spPr>
        <p:txBody>
          <a:bodyPr wrap="square" rtlCol="0">
            <a:spAutoFit/>
          </a:bodyPr>
          <a:lstStyle/>
          <a:p>
            <a:r>
              <a:rPr lang="en-US" sz="2400" b="1" dirty="0">
                <a:solidFill>
                  <a:srgbClr val="0070C0"/>
                </a:solidFill>
              </a:rPr>
              <a:t>Post-Pandemic Effects </a:t>
            </a:r>
          </a:p>
        </p:txBody>
      </p:sp>
    </p:spTree>
    <p:extLst>
      <p:ext uri="{BB962C8B-B14F-4D97-AF65-F5344CB8AC3E}">
        <p14:creationId xmlns:p14="http://schemas.microsoft.com/office/powerpoint/2010/main" val="243520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7EBFDB7D-DD97-44CE-AFFB-458781A3D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B644DC4-7ABB-5885-7B27-FC579A6A5CA7}"/>
              </a:ext>
            </a:extLst>
          </p:cNvPr>
          <p:cNvPicPr>
            <a:picLocks noChangeAspect="1"/>
          </p:cNvPicPr>
          <p:nvPr/>
        </p:nvPicPr>
        <p:blipFill rotWithShape="1">
          <a:blip r:embed="rId2"/>
          <a:srcRect l="21886" r="3747" b="1"/>
          <a:stretch/>
        </p:blipFill>
        <p:spPr>
          <a:xfrm>
            <a:off x="20" y="10"/>
            <a:ext cx="927290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p:spPr>
      </p:pic>
      <p:sp>
        <p:nvSpPr>
          <p:cNvPr id="10"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2"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69FAF33B-95DC-AAED-FD52-3DCF26B1649F}"/>
              </a:ext>
            </a:extLst>
          </p:cNvPr>
          <p:cNvSpPr txBox="1"/>
          <p:nvPr/>
        </p:nvSpPr>
        <p:spPr>
          <a:xfrm>
            <a:off x="9406198" y="2915233"/>
            <a:ext cx="2481002" cy="1815882"/>
          </a:xfrm>
          <a:prstGeom prst="rect">
            <a:avLst/>
          </a:prstGeom>
          <a:noFill/>
        </p:spPr>
        <p:txBody>
          <a:bodyPr wrap="square">
            <a:spAutoFit/>
          </a:bodyPr>
          <a:lstStyle/>
          <a:p>
            <a:pPr marL="114300">
              <a:spcBef>
                <a:spcPts val="0"/>
              </a:spcBef>
              <a:spcAft>
                <a:spcPts val="600"/>
              </a:spcAft>
            </a:pPr>
            <a:r>
              <a:rPr lang="en-US" sz="2800" b="1" dirty="0">
                <a:latin typeface="Bahnschrift Light" panose="020B0502040204020203" pitchFamily="34" charset="0"/>
              </a:rPr>
              <a:t>Finding cities with better investment potential  </a:t>
            </a:r>
          </a:p>
        </p:txBody>
      </p:sp>
      <p:sp>
        <p:nvSpPr>
          <p:cNvPr id="9" name="TextBox 8">
            <a:extLst>
              <a:ext uri="{FF2B5EF4-FFF2-40B4-BE49-F238E27FC236}">
                <a16:creationId xmlns:a16="http://schemas.microsoft.com/office/drawing/2014/main" id="{375B06C6-0EDF-9594-ED53-40181F7EF1FE}"/>
              </a:ext>
            </a:extLst>
          </p:cNvPr>
          <p:cNvSpPr txBox="1"/>
          <p:nvPr/>
        </p:nvSpPr>
        <p:spPr>
          <a:xfrm>
            <a:off x="9353728" y="1336081"/>
            <a:ext cx="1307558" cy="830997"/>
          </a:xfrm>
          <a:prstGeom prst="rect">
            <a:avLst/>
          </a:prstGeom>
          <a:noFill/>
        </p:spPr>
        <p:txBody>
          <a:bodyPr wrap="square" rtlCol="0">
            <a:spAutoFit/>
          </a:bodyPr>
          <a:lstStyle/>
          <a:p>
            <a:r>
              <a:rPr lang="en-US" sz="4800" b="1" dirty="0">
                <a:latin typeface="Britannic Bold" panose="020B0903060703020204" pitchFamily="34" charset="0"/>
              </a:rPr>
              <a:t>3</a:t>
            </a:r>
          </a:p>
        </p:txBody>
      </p:sp>
    </p:spTree>
    <p:extLst>
      <p:ext uri="{BB962C8B-B14F-4D97-AF65-F5344CB8AC3E}">
        <p14:creationId xmlns:p14="http://schemas.microsoft.com/office/powerpoint/2010/main" val="231187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histogram&#10;&#10;Description automatically generated">
            <a:extLst>
              <a:ext uri="{FF2B5EF4-FFF2-40B4-BE49-F238E27FC236}">
                <a16:creationId xmlns:a16="http://schemas.microsoft.com/office/drawing/2014/main" id="{D87ADC5F-C11B-2F56-5EBC-9E7D02E45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96" y="304800"/>
            <a:ext cx="10252207" cy="5715000"/>
          </a:xfrm>
          <a:prstGeom prst="rect">
            <a:avLst/>
          </a:prstGeom>
        </p:spPr>
      </p:pic>
    </p:spTree>
    <p:extLst>
      <p:ext uri="{BB962C8B-B14F-4D97-AF65-F5344CB8AC3E}">
        <p14:creationId xmlns:p14="http://schemas.microsoft.com/office/powerpoint/2010/main" val="375414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DFCA12FB-9881-CCB8-B62C-32B5B934C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0"/>
            <a:ext cx="11430000" cy="6248400"/>
          </a:xfrm>
          <a:prstGeom prst="rect">
            <a:avLst/>
          </a:prstGeom>
        </p:spPr>
      </p:pic>
    </p:spTree>
    <p:extLst>
      <p:ext uri="{BB962C8B-B14F-4D97-AF65-F5344CB8AC3E}">
        <p14:creationId xmlns:p14="http://schemas.microsoft.com/office/powerpoint/2010/main" val="47022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B9E29C-BC24-793E-90D3-3F7234A37C1B}"/>
              </a:ext>
            </a:extLst>
          </p:cNvPr>
          <p:cNvPicPr>
            <a:picLocks noChangeAspect="1"/>
          </p:cNvPicPr>
          <p:nvPr/>
        </p:nvPicPr>
        <p:blipFill rotWithShape="1">
          <a:blip r:embed="rId2"/>
          <a:srcRect t="8134" r="13940" b="95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5AE09-8CF7-9D83-A541-835BD17D7ED5}"/>
              </a:ext>
            </a:extLst>
          </p:cNvPr>
          <p:cNvSpPr>
            <a:spLocks noGrp="1"/>
          </p:cNvSpPr>
          <p:nvPr>
            <p:ph type="title"/>
          </p:nvPr>
        </p:nvSpPr>
        <p:spPr>
          <a:xfrm>
            <a:off x="594804" y="640263"/>
            <a:ext cx="6619811" cy="1344975"/>
          </a:xfrm>
        </p:spPr>
        <p:txBody>
          <a:bodyPr vert="horz" lIns="91440" tIns="45720" rIns="91440" bIns="45720" rtlCol="0" anchor="ctr">
            <a:normAutofit/>
          </a:bodyPr>
          <a:lstStyle/>
          <a:p>
            <a:r>
              <a:rPr lang="en-US" sz="4000" b="1"/>
              <a:t>Conclusion</a:t>
            </a:r>
          </a:p>
        </p:txBody>
      </p:sp>
      <p:sp>
        <p:nvSpPr>
          <p:cNvPr id="4" name="TextBox 3">
            <a:extLst>
              <a:ext uri="{FF2B5EF4-FFF2-40B4-BE49-F238E27FC236}">
                <a16:creationId xmlns:a16="http://schemas.microsoft.com/office/drawing/2014/main" id="{E0B673D4-2ACF-E819-E8CB-1630BA6D4FB2}"/>
              </a:ext>
            </a:extLst>
          </p:cNvPr>
          <p:cNvSpPr txBox="1"/>
          <p:nvPr/>
        </p:nvSpPr>
        <p:spPr>
          <a:xfrm>
            <a:off x="594109" y="2121763"/>
            <a:ext cx="6620505" cy="377301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endParaRPr lang="en-US" sz="1700" dirty="0">
              <a:effectLst/>
            </a:endParaRPr>
          </a:p>
          <a:p>
            <a:pPr marL="285750" indent="-228600">
              <a:lnSpc>
                <a:spcPct val="90000"/>
              </a:lnSpc>
              <a:spcAft>
                <a:spcPts val="600"/>
              </a:spcAft>
              <a:buFont typeface="Arial" panose="020B0604020202020204" pitchFamily="34" charset="0"/>
              <a:buChar char="•"/>
            </a:pPr>
            <a:endParaRPr lang="en-US" sz="1700" dirty="0">
              <a:effectLst/>
            </a:endParaRPr>
          </a:p>
          <a:p>
            <a:pPr marL="285750" indent="-228600">
              <a:lnSpc>
                <a:spcPct val="90000"/>
              </a:lnSpc>
              <a:spcAft>
                <a:spcPts val="600"/>
              </a:spcAft>
              <a:buFont typeface="Arial" panose="020B0604020202020204" pitchFamily="34" charset="0"/>
              <a:buChar char="•"/>
            </a:pPr>
            <a:r>
              <a:rPr lang="en-US" sz="1700" b="1" dirty="0">
                <a:effectLst/>
              </a:rPr>
              <a:t>The Pandemic in the real estate market caused the listing prices of homes especially in certain areas to rise from previous years. </a:t>
            </a:r>
          </a:p>
          <a:p>
            <a:pPr marL="285750" indent="-228600">
              <a:lnSpc>
                <a:spcPct val="90000"/>
              </a:lnSpc>
              <a:spcAft>
                <a:spcPts val="600"/>
              </a:spcAft>
              <a:buFont typeface="Arial" panose="020B0604020202020204" pitchFamily="34" charset="0"/>
              <a:buChar char="•"/>
            </a:pPr>
            <a:endParaRPr lang="en-US" sz="1700" b="1" dirty="0"/>
          </a:p>
          <a:p>
            <a:pPr marL="285750" indent="-228600">
              <a:lnSpc>
                <a:spcPct val="90000"/>
              </a:lnSpc>
              <a:spcAft>
                <a:spcPts val="600"/>
              </a:spcAft>
              <a:buFont typeface="Arial" panose="020B0604020202020204" pitchFamily="34" charset="0"/>
              <a:buChar char="•"/>
            </a:pPr>
            <a:r>
              <a:rPr lang="en-US" sz="1700" b="1" dirty="0">
                <a:effectLst/>
              </a:rPr>
              <a:t>The crisis in the real estate market caused the listing prices of homes in certain areas to fall...</a:t>
            </a:r>
          </a:p>
          <a:p>
            <a:pPr marL="285750" indent="-228600">
              <a:lnSpc>
                <a:spcPct val="90000"/>
              </a:lnSpc>
              <a:spcAft>
                <a:spcPts val="600"/>
              </a:spcAft>
              <a:buFont typeface="Arial" panose="020B0604020202020204" pitchFamily="34" charset="0"/>
              <a:buChar char="•"/>
            </a:pPr>
            <a:endParaRPr lang="en-US" sz="1700" b="1" dirty="0"/>
          </a:p>
          <a:p>
            <a:pPr marL="285750" indent="-228600">
              <a:lnSpc>
                <a:spcPct val="90000"/>
              </a:lnSpc>
              <a:spcAft>
                <a:spcPts val="600"/>
              </a:spcAft>
              <a:buFont typeface="Arial" panose="020B0604020202020204" pitchFamily="34" charset="0"/>
              <a:buChar char="•"/>
            </a:pPr>
            <a:r>
              <a:rPr lang="en-US" sz="1700" b="1" dirty="0">
                <a:effectLst/>
              </a:rPr>
              <a:t>We have seen an  more increase in 5 hottest cities because of people moving more to certain areas and pay less taxes however many  companies have moved to Austin Texas and made a big increase in the price. </a:t>
            </a:r>
          </a:p>
          <a:p>
            <a:pPr marL="285750"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endParaRPr lang="en-US" sz="1700" dirty="0">
              <a:effectLst/>
            </a:endParaRPr>
          </a:p>
          <a:p>
            <a:pPr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414491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1E4A-5A65-4B73-4594-7BBBD6B58497}"/>
              </a:ext>
            </a:extLst>
          </p:cNvPr>
          <p:cNvSpPr>
            <a:spLocks noGrp="1"/>
          </p:cNvSpPr>
          <p:nvPr>
            <p:ph type="title"/>
          </p:nvPr>
        </p:nvSpPr>
        <p:spPr>
          <a:xfrm>
            <a:off x="704209" y="361703"/>
            <a:ext cx="4509236" cy="1412506"/>
          </a:xfrm>
        </p:spPr>
        <p:txBody>
          <a:bodyPr vert="horz" lIns="91440" tIns="45720" rIns="91440" bIns="45720" rtlCol="0" anchor="ctr">
            <a:normAutofit/>
          </a:bodyPr>
          <a:lstStyle/>
          <a:p>
            <a:br>
              <a:rPr lang="en-US" sz="3600" kern="1200" dirty="0">
                <a:solidFill>
                  <a:schemeClr val="tx1"/>
                </a:solidFill>
                <a:latin typeface="+mj-lt"/>
                <a:ea typeface="+mj-ea"/>
                <a:cs typeface="+mj-cs"/>
              </a:rPr>
            </a:br>
            <a:r>
              <a:rPr lang="en-US" sz="4000" b="1" kern="1200" dirty="0">
                <a:solidFill>
                  <a:schemeClr val="tx1"/>
                </a:solidFill>
                <a:latin typeface="+mj-lt"/>
                <a:ea typeface="+mj-ea"/>
                <a:cs typeface="+mj-cs"/>
              </a:rPr>
              <a:t>Group Members </a:t>
            </a:r>
            <a:endParaRPr lang="en-US" sz="3600" b="1"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CCCA78EF-DC6C-5E51-EA53-DD361930A819}"/>
              </a:ext>
            </a:extLst>
          </p:cNvPr>
          <p:cNvSpPr txBox="1"/>
          <p:nvPr/>
        </p:nvSpPr>
        <p:spPr>
          <a:xfrm>
            <a:off x="720992" y="1941362"/>
            <a:ext cx="4492454" cy="2419097"/>
          </a:xfrm>
          <a:prstGeom prst="rect">
            <a:avLst/>
          </a:prstGeom>
        </p:spPr>
        <p:txBody>
          <a:bodyPr vert="horz" lIns="91440" tIns="45720" rIns="91440" bIns="45720" rtlCol="0" anchor="t">
            <a:normAutofit/>
          </a:bodyPr>
          <a:lstStyle/>
          <a:p>
            <a:pPr marL="457200" indent="-228600">
              <a:lnSpc>
                <a:spcPct val="90000"/>
              </a:lnSpc>
              <a:spcAft>
                <a:spcPts val="600"/>
              </a:spcAft>
              <a:buFont typeface="Arial" panose="020B0604020202020204" pitchFamily="34" charset="0"/>
              <a:buChar char="•"/>
            </a:pPr>
            <a:r>
              <a:rPr lang="en-US" sz="2800" b="1" dirty="0"/>
              <a:t>Chandrani Ghosh</a:t>
            </a:r>
          </a:p>
          <a:p>
            <a:pPr marL="457200" indent="-228600">
              <a:lnSpc>
                <a:spcPct val="90000"/>
              </a:lnSpc>
              <a:spcAft>
                <a:spcPts val="600"/>
              </a:spcAft>
              <a:buFont typeface="Arial" panose="020B0604020202020204" pitchFamily="34" charset="0"/>
              <a:buChar char="•"/>
            </a:pPr>
            <a:r>
              <a:rPr lang="en-US" sz="2800" b="1" dirty="0"/>
              <a:t>Francis Rivera</a:t>
            </a:r>
          </a:p>
          <a:p>
            <a:pPr marL="457200" indent="-228600">
              <a:lnSpc>
                <a:spcPct val="90000"/>
              </a:lnSpc>
              <a:spcAft>
                <a:spcPts val="600"/>
              </a:spcAft>
              <a:buFont typeface="Arial" panose="020B0604020202020204" pitchFamily="34" charset="0"/>
              <a:buChar char="•"/>
            </a:pPr>
            <a:r>
              <a:rPr lang="en-US" sz="2800" b="1" dirty="0"/>
              <a:t>Simpel Osman</a:t>
            </a:r>
          </a:p>
          <a:p>
            <a:pPr marL="457200" indent="-228600">
              <a:lnSpc>
                <a:spcPct val="90000"/>
              </a:lnSpc>
              <a:spcAft>
                <a:spcPts val="600"/>
              </a:spcAft>
              <a:buFont typeface="Arial" panose="020B0604020202020204" pitchFamily="34" charset="0"/>
              <a:buChar char="•"/>
            </a:pPr>
            <a:r>
              <a:rPr lang="en-US" sz="2800" b="1" dirty="0"/>
              <a:t>Wei Chen</a:t>
            </a:r>
          </a:p>
        </p:txBody>
      </p:sp>
      <p:sp>
        <p:nvSpPr>
          <p:cNvPr id="16" name="Oval 15">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15" y="197110"/>
            <a:ext cx="2020824" cy="2020824"/>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1BB31A9C-02F9-8C55-38C6-C9389856BF23}"/>
              </a:ext>
            </a:extLst>
          </p:cNvPr>
          <p:cNvPicPr>
            <a:picLocks noChangeAspect="1"/>
          </p:cNvPicPr>
          <p:nvPr/>
        </p:nvPicPr>
        <p:blipFill rotWithShape="1">
          <a:blip r:embed="rId2"/>
          <a:srcRect l="5192" r="8654"/>
          <a:stretch/>
        </p:blipFill>
        <p:spPr>
          <a:xfrm>
            <a:off x="5714207" y="361702"/>
            <a:ext cx="1691640" cy="1691640"/>
          </a:xfrm>
          <a:custGeom>
            <a:avLst/>
            <a:gdLst/>
            <a:ahLst/>
            <a:cxnLst/>
            <a:rect l="l" t="t" r="r" b="b"/>
            <a:pathLst>
              <a:path w="1956816" h="1956816">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p:spPr>
      </p:pic>
      <p:sp>
        <p:nvSpPr>
          <p:cNvPr id="18" name="Freeform: Shape 17">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626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428" y="2550745"/>
            <a:ext cx="3072384" cy="3072384"/>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0F6D63F8-463A-4EDC-DE91-169323B98C5A}"/>
              </a:ext>
            </a:extLst>
          </p:cNvPr>
          <p:cNvPicPr>
            <a:picLocks noChangeAspect="1"/>
          </p:cNvPicPr>
          <p:nvPr/>
        </p:nvPicPr>
        <p:blipFill rotWithShape="1">
          <a:blip r:embed="rId2"/>
          <a:srcRect l="5192" r="8651" b="-3"/>
          <a:stretch/>
        </p:blipFill>
        <p:spPr>
          <a:xfrm>
            <a:off x="5886020" y="2715337"/>
            <a:ext cx="2743200" cy="2743200"/>
          </a:xfrm>
          <a:custGeom>
            <a:avLst/>
            <a:gdLst/>
            <a:ahLst/>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p:spPr>
      </p:pic>
      <p:pic>
        <p:nvPicPr>
          <p:cNvPr id="10" name="Picture 9">
            <a:extLst>
              <a:ext uri="{FF2B5EF4-FFF2-40B4-BE49-F238E27FC236}">
                <a16:creationId xmlns:a16="http://schemas.microsoft.com/office/drawing/2014/main" id="{120F448B-218D-967E-E7F2-C6EB014D0F62}"/>
              </a:ext>
            </a:extLst>
          </p:cNvPr>
          <p:cNvPicPr>
            <a:picLocks noChangeAspect="1"/>
          </p:cNvPicPr>
          <p:nvPr/>
        </p:nvPicPr>
        <p:blipFill rotWithShape="1">
          <a:blip r:embed="rId2"/>
          <a:srcRect t="2668" r="-3" b="-3"/>
          <a:stretch/>
        </p:blipFill>
        <p:spPr>
          <a:xfrm>
            <a:off x="8278624" y="2"/>
            <a:ext cx="3913376" cy="3281569"/>
          </a:xfrm>
          <a:custGeom>
            <a:avLst/>
            <a:gdLst/>
            <a:ahLst/>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p:spPr>
      </p:pic>
      <p:sp>
        <p:nvSpPr>
          <p:cNvPr id="22" name="Freeform: Shape 21">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3162"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ADA3B18F-5FF0-41E1-5C74-62D9FF01CC65}"/>
              </a:ext>
            </a:extLst>
          </p:cNvPr>
          <p:cNvPicPr>
            <a:picLocks noChangeAspect="1"/>
          </p:cNvPicPr>
          <p:nvPr/>
        </p:nvPicPr>
        <p:blipFill rotWithShape="1">
          <a:blip r:embed="rId2"/>
          <a:srcRect t="28469" r="-1" b="10164"/>
          <a:stretch/>
        </p:blipFill>
        <p:spPr>
          <a:xfrm>
            <a:off x="1793307" y="4746906"/>
            <a:ext cx="3950208" cy="2088462"/>
          </a:xfrm>
          <a:custGeom>
            <a:avLst/>
            <a:gdLst/>
            <a:ahLst/>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p:spPr>
      </p:pic>
      <p:sp>
        <p:nvSpPr>
          <p:cNvPr id="24" name="Freeform: Shape 23">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F0364738-1BE2-5CEE-62BD-DAB411AA7782}"/>
              </a:ext>
            </a:extLst>
          </p:cNvPr>
          <p:cNvPicPr>
            <a:picLocks noChangeAspect="1"/>
          </p:cNvPicPr>
          <p:nvPr/>
        </p:nvPicPr>
        <p:blipFill rotWithShape="1">
          <a:blip r:embed="rId2"/>
          <a:srcRect t="449" r="3" b="3"/>
          <a:stretch/>
        </p:blipFill>
        <p:spPr>
          <a:xfrm>
            <a:off x="9009416" y="4131546"/>
            <a:ext cx="3178912" cy="2726454"/>
          </a:xfrm>
          <a:custGeom>
            <a:avLst/>
            <a:gdLst/>
            <a:ahLst/>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p:spPr>
      </p:pic>
    </p:spTree>
    <p:extLst>
      <p:ext uri="{BB962C8B-B14F-4D97-AF65-F5344CB8AC3E}">
        <p14:creationId xmlns:p14="http://schemas.microsoft.com/office/powerpoint/2010/main" val="314979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90471-B9EE-3169-4942-7AA2EA5A7188}"/>
              </a:ext>
            </a:extLst>
          </p:cNvPr>
          <p:cNvSpPr>
            <a:spLocks noGrp="1"/>
          </p:cNvSpPr>
          <p:nvPr>
            <p:ph type="title"/>
          </p:nvPr>
        </p:nvSpPr>
        <p:spPr>
          <a:xfrm>
            <a:off x="2829030" y="-76200"/>
            <a:ext cx="6314970" cy="715963"/>
          </a:xfrm>
        </p:spPr>
        <p:txBody>
          <a:bodyPr>
            <a:normAutofit/>
          </a:bodyPr>
          <a:lstStyle/>
          <a:p>
            <a:r>
              <a:rPr lang="en-US" b="1" dirty="0"/>
              <a:t>Cities WE have Focused </a:t>
            </a:r>
            <a:endParaRPr lang="en-US" dirty="0"/>
          </a:p>
        </p:txBody>
      </p:sp>
      <p:pic>
        <p:nvPicPr>
          <p:cNvPr id="4" name="Picture 3">
            <a:extLst>
              <a:ext uri="{FF2B5EF4-FFF2-40B4-BE49-F238E27FC236}">
                <a16:creationId xmlns:a16="http://schemas.microsoft.com/office/drawing/2014/main" id="{9EACE2F6-BAD4-D7EE-F3EE-35DAAA9C9B9F}"/>
              </a:ext>
            </a:extLst>
          </p:cNvPr>
          <p:cNvPicPr>
            <a:picLocks noChangeAspect="1"/>
          </p:cNvPicPr>
          <p:nvPr/>
        </p:nvPicPr>
        <p:blipFill>
          <a:blip r:embed="rId2"/>
          <a:stretch>
            <a:fillRect/>
          </a:stretch>
        </p:blipFill>
        <p:spPr>
          <a:xfrm>
            <a:off x="609600" y="548481"/>
            <a:ext cx="10515600" cy="5761037"/>
          </a:xfrm>
          <a:prstGeom prst="rect">
            <a:avLst/>
          </a:prstGeom>
        </p:spPr>
      </p:pic>
      <p:pic>
        <p:nvPicPr>
          <p:cNvPr id="8" name="Picture 7">
            <a:extLst>
              <a:ext uri="{FF2B5EF4-FFF2-40B4-BE49-F238E27FC236}">
                <a16:creationId xmlns:a16="http://schemas.microsoft.com/office/drawing/2014/main" id="{E7F63AA2-9C67-AA8A-A719-94BBC88DACDD}"/>
              </a:ext>
            </a:extLst>
          </p:cNvPr>
          <p:cNvPicPr>
            <a:picLocks noChangeAspect="1"/>
          </p:cNvPicPr>
          <p:nvPr/>
        </p:nvPicPr>
        <p:blipFill>
          <a:blip r:embed="rId3"/>
          <a:stretch>
            <a:fillRect/>
          </a:stretch>
        </p:blipFill>
        <p:spPr>
          <a:xfrm>
            <a:off x="8991600" y="4876800"/>
            <a:ext cx="304801" cy="487364"/>
          </a:xfrm>
          <a:prstGeom prst="rect">
            <a:avLst/>
          </a:prstGeom>
        </p:spPr>
      </p:pic>
      <p:pic>
        <p:nvPicPr>
          <p:cNvPr id="9" name="Picture 8">
            <a:extLst>
              <a:ext uri="{FF2B5EF4-FFF2-40B4-BE49-F238E27FC236}">
                <a16:creationId xmlns:a16="http://schemas.microsoft.com/office/drawing/2014/main" id="{BF273139-3ABE-35A2-97DE-B5E9239C5DD4}"/>
              </a:ext>
            </a:extLst>
          </p:cNvPr>
          <p:cNvPicPr>
            <a:picLocks noChangeAspect="1"/>
          </p:cNvPicPr>
          <p:nvPr/>
        </p:nvPicPr>
        <p:blipFill>
          <a:blip r:embed="rId3"/>
          <a:stretch>
            <a:fillRect/>
          </a:stretch>
        </p:blipFill>
        <p:spPr>
          <a:xfrm>
            <a:off x="5838930" y="4800600"/>
            <a:ext cx="451609" cy="487364"/>
          </a:xfrm>
          <a:prstGeom prst="rect">
            <a:avLst/>
          </a:prstGeom>
        </p:spPr>
      </p:pic>
      <p:pic>
        <p:nvPicPr>
          <p:cNvPr id="10" name="Picture 9">
            <a:extLst>
              <a:ext uri="{FF2B5EF4-FFF2-40B4-BE49-F238E27FC236}">
                <a16:creationId xmlns:a16="http://schemas.microsoft.com/office/drawing/2014/main" id="{6FB1B7E2-B3CF-1F3F-2898-6B63BF07D785}"/>
              </a:ext>
            </a:extLst>
          </p:cNvPr>
          <p:cNvPicPr>
            <a:picLocks noChangeAspect="1"/>
          </p:cNvPicPr>
          <p:nvPr/>
        </p:nvPicPr>
        <p:blipFill>
          <a:blip r:embed="rId3"/>
          <a:stretch>
            <a:fillRect/>
          </a:stretch>
        </p:blipFill>
        <p:spPr>
          <a:xfrm>
            <a:off x="1676400" y="2819400"/>
            <a:ext cx="381365" cy="411558"/>
          </a:xfrm>
          <a:prstGeom prst="rect">
            <a:avLst/>
          </a:prstGeom>
        </p:spPr>
      </p:pic>
      <p:pic>
        <p:nvPicPr>
          <p:cNvPr id="11" name="Picture 10">
            <a:extLst>
              <a:ext uri="{FF2B5EF4-FFF2-40B4-BE49-F238E27FC236}">
                <a16:creationId xmlns:a16="http://schemas.microsoft.com/office/drawing/2014/main" id="{53DE9540-CEE1-0A21-5C87-2CAF028D62E4}"/>
              </a:ext>
            </a:extLst>
          </p:cNvPr>
          <p:cNvPicPr>
            <a:picLocks noChangeAspect="1"/>
          </p:cNvPicPr>
          <p:nvPr/>
        </p:nvPicPr>
        <p:blipFill>
          <a:blip r:embed="rId3"/>
          <a:stretch>
            <a:fillRect/>
          </a:stretch>
        </p:blipFill>
        <p:spPr>
          <a:xfrm>
            <a:off x="3124200" y="4038600"/>
            <a:ext cx="310390" cy="334964"/>
          </a:xfrm>
          <a:prstGeom prst="rect">
            <a:avLst/>
          </a:prstGeom>
        </p:spPr>
      </p:pic>
      <p:pic>
        <p:nvPicPr>
          <p:cNvPr id="12" name="Picture 11">
            <a:extLst>
              <a:ext uri="{FF2B5EF4-FFF2-40B4-BE49-F238E27FC236}">
                <a16:creationId xmlns:a16="http://schemas.microsoft.com/office/drawing/2014/main" id="{19C9AE35-3980-2DE1-AA0B-5D4D46EDE645}"/>
              </a:ext>
            </a:extLst>
          </p:cNvPr>
          <p:cNvPicPr>
            <a:picLocks noChangeAspect="1"/>
          </p:cNvPicPr>
          <p:nvPr/>
        </p:nvPicPr>
        <p:blipFill>
          <a:blip r:embed="rId3"/>
          <a:stretch>
            <a:fillRect/>
          </a:stretch>
        </p:blipFill>
        <p:spPr>
          <a:xfrm rot="1526542">
            <a:off x="2188450" y="950596"/>
            <a:ext cx="299209" cy="322898"/>
          </a:xfrm>
          <a:prstGeom prst="rect">
            <a:avLst/>
          </a:prstGeom>
        </p:spPr>
      </p:pic>
      <p:sp>
        <p:nvSpPr>
          <p:cNvPr id="15" name="TextBox 14">
            <a:extLst>
              <a:ext uri="{FF2B5EF4-FFF2-40B4-BE49-F238E27FC236}">
                <a16:creationId xmlns:a16="http://schemas.microsoft.com/office/drawing/2014/main" id="{35DB615F-5614-45E9-8131-0FD1D36ABDC3}"/>
              </a:ext>
            </a:extLst>
          </p:cNvPr>
          <p:cNvSpPr txBox="1"/>
          <p:nvPr/>
        </p:nvSpPr>
        <p:spPr>
          <a:xfrm>
            <a:off x="10549661" y="4876800"/>
            <a:ext cx="1642339"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Seattle</a:t>
            </a:r>
          </a:p>
          <a:p>
            <a:pPr marL="285750" indent="-285750">
              <a:buFont typeface="Arial" panose="020B0604020202020204" pitchFamily="34" charset="0"/>
              <a:buChar char="•"/>
            </a:pPr>
            <a:r>
              <a:rPr lang="en-US" b="1" dirty="0"/>
              <a:t>San Jose</a:t>
            </a:r>
          </a:p>
          <a:p>
            <a:pPr marL="285750" indent="-285750">
              <a:buFont typeface="Arial" panose="020B0604020202020204" pitchFamily="34" charset="0"/>
              <a:buChar char="•"/>
            </a:pPr>
            <a:r>
              <a:rPr lang="en-US" b="1" dirty="0"/>
              <a:t>Phoenix</a:t>
            </a:r>
          </a:p>
          <a:p>
            <a:pPr marL="285750" indent="-285750">
              <a:buFont typeface="Arial" panose="020B0604020202020204" pitchFamily="34" charset="0"/>
              <a:buChar char="•"/>
            </a:pPr>
            <a:r>
              <a:rPr lang="en-US" b="1" dirty="0"/>
              <a:t>Tampa</a:t>
            </a:r>
          </a:p>
          <a:p>
            <a:pPr marL="285750" indent="-285750">
              <a:buFont typeface="Arial" panose="020B0604020202020204" pitchFamily="34" charset="0"/>
              <a:buChar char="•"/>
            </a:pPr>
            <a:r>
              <a:rPr lang="en-US" b="1" dirty="0"/>
              <a:t>Austin </a:t>
            </a:r>
          </a:p>
        </p:txBody>
      </p:sp>
    </p:spTree>
    <p:extLst>
      <p:ext uri="{BB962C8B-B14F-4D97-AF65-F5344CB8AC3E}">
        <p14:creationId xmlns:p14="http://schemas.microsoft.com/office/powerpoint/2010/main" val="356244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25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0-#ppt_h/2"/>
                                          </p:val>
                                        </p:tav>
                                        <p:tav tm="100000">
                                          <p:val>
                                            <p:strVal val="#ppt_y"/>
                                          </p:val>
                                        </p:tav>
                                      </p:tavLst>
                                    </p:anim>
                                  </p:childTnLst>
                                </p:cTn>
                              </p:par>
                              <p:par>
                                <p:cTn id="21" presetID="2" presetClass="entr" presetSubtype="3" fill="hold" nodeType="with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randombar(horizontal)">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gnifying glass showing decling performance">
            <a:extLst>
              <a:ext uri="{FF2B5EF4-FFF2-40B4-BE49-F238E27FC236}">
                <a16:creationId xmlns:a16="http://schemas.microsoft.com/office/drawing/2014/main" id="{BFD2A487-2E8D-5F91-3672-0D49AD8B8D02}"/>
              </a:ext>
            </a:extLst>
          </p:cNvPr>
          <p:cNvPicPr>
            <a:picLocks noChangeAspect="1"/>
          </p:cNvPicPr>
          <p:nvPr/>
        </p:nvPicPr>
        <p:blipFill rotWithShape="1">
          <a:blip r:embed="rId2"/>
          <a:srcRect r="5882" b="-1"/>
          <a:stretch/>
        </p:blipFill>
        <p:spPr>
          <a:xfrm>
            <a:off x="2522356" y="10"/>
            <a:ext cx="9669642" cy="6857990"/>
          </a:xfrm>
          <a:prstGeom prst="rect">
            <a:avLst/>
          </a:prstGeom>
        </p:spPr>
      </p:pic>
      <p:sp>
        <p:nvSpPr>
          <p:cNvPr id="17" name="Rectangle 1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4E64F86-45CD-3AC1-5D5B-5BA81BC8A923}"/>
              </a:ext>
            </a:extLst>
          </p:cNvPr>
          <p:cNvSpPr txBox="1"/>
          <p:nvPr/>
        </p:nvSpPr>
        <p:spPr>
          <a:xfrm>
            <a:off x="838200" y="365125"/>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latin typeface="+mj-lt"/>
                <a:ea typeface="+mj-ea"/>
                <a:cs typeface="+mj-cs"/>
              </a:rPr>
              <a:t>Our Focus </a:t>
            </a:r>
          </a:p>
        </p:txBody>
      </p:sp>
      <p:sp>
        <p:nvSpPr>
          <p:cNvPr id="2" name="Content Placeholder 3">
            <a:extLst>
              <a:ext uri="{FF2B5EF4-FFF2-40B4-BE49-F238E27FC236}">
                <a16:creationId xmlns:a16="http://schemas.microsoft.com/office/drawing/2014/main" id="{0C3E7309-97CD-93D7-3B1A-3CE74F25819A}"/>
              </a:ext>
            </a:extLst>
          </p:cNvPr>
          <p:cNvSpPr txBox="1">
            <a:spLocks/>
          </p:cNvSpPr>
          <p:nvPr/>
        </p:nvSpPr>
        <p:spPr>
          <a:xfrm>
            <a:off x="76200" y="2434201"/>
            <a:ext cx="5867400" cy="3742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spcBef>
                <a:spcPts val="0"/>
              </a:spcBef>
              <a:spcAft>
                <a:spcPts val="600"/>
              </a:spcAft>
              <a:buNone/>
            </a:pPr>
            <a:r>
              <a:rPr lang="en-US" sz="3600" b="1" dirty="0"/>
              <a:t>1</a:t>
            </a:r>
            <a:r>
              <a:rPr lang="en-US" sz="2000" b="1" dirty="0"/>
              <a:t>      Seasonal changes and Effects </a:t>
            </a:r>
          </a:p>
          <a:p>
            <a:pPr marL="114300" indent="0">
              <a:spcBef>
                <a:spcPts val="0"/>
              </a:spcBef>
              <a:spcAft>
                <a:spcPts val="600"/>
              </a:spcAft>
              <a:buNone/>
            </a:pPr>
            <a:endParaRPr lang="en-US" sz="3600" b="1" dirty="0"/>
          </a:p>
          <a:p>
            <a:pPr marL="114300" indent="0">
              <a:spcBef>
                <a:spcPts val="0"/>
              </a:spcBef>
              <a:spcAft>
                <a:spcPts val="600"/>
              </a:spcAft>
              <a:buNone/>
            </a:pPr>
            <a:r>
              <a:rPr lang="en-US" sz="3600" b="1" dirty="0"/>
              <a:t>2    </a:t>
            </a:r>
            <a:r>
              <a:rPr lang="en-US" sz="2000" b="1" dirty="0"/>
              <a:t>The impacts of Pandemic on Real Estate </a:t>
            </a:r>
          </a:p>
          <a:p>
            <a:pPr indent="-457200">
              <a:spcBef>
                <a:spcPts val="0"/>
              </a:spcBef>
              <a:spcAft>
                <a:spcPts val="600"/>
              </a:spcAft>
              <a:buFont typeface="+mj-lt"/>
              <a:buAutoNum type="arabicPeriod"/>
            </a:pPr>
            <a:endParaRPr lang="en-US" sz="2000" b="1" dirty="0"/>
          </a:p>
          <a:p>
            <a:pPr marL="114300" indent="0">
              <a:spcBef>
                <a:spcPts val="0"/>
              </a:spcBef>
              <a:spcAft>
                <a:spcPts val="600"/>
              </a:spcAft>
              <a:buNone/>
            </a:pPr>
            <a:r>
              <a:rPr lang="en-US" sz="3600" b="1" dirty="0"/>
              <a:t>3</a:t>
            </a:r>
            <a:r>
              <a:rPr lang="en-US" sz="2000" b="1" dirty="0"/>
              <a:t>       Finding cities with better investment potential  </a:t>
            </a:r>
          </a:p>
          <a:p>
            <a:pPr marL="0">
              <a:spcBef>
                <a:spcPts val="0"/>
              </a:spcBef>
              <a:spcAft>
                <a:spcPts val="600"/>
              </a:spcAft>
            </a:pPr>
            <a:endParaRPr lang="en-US" sz="2000" b="1" dirty="0"/>
          </a:p>
        </p:txBody>
      </p:sp>
    </p:spTree>
    <p:extLst>
      <p:ext uri="{BB962C8B-B14F-4D97-AF65-F5344CB8AC3E}">
        <p14:creationId xmlns:p14="http://schemas.microsoft.com/office/powerpoint/2010/main" val="266871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4BEFE7-2115-093A-2B9A-785905685940}"/>
              </a:ext>
            </a:extLst>
          </p:cNvPr>
          <p:cNvPicPr>
            <a:picLocks noChangeAspect="1"/>
          </p:cNvPicPr>
          <p:nvPr/>
        </p:nvPicPr>
        <p:blipFill>
          <a:blip r:embed="rId2"/>
          <a:stretch>
            <a:fillRect/>
          </a:stretch>
        </p:blipFill>
        <p:spPr>
          <a:xfrm>
            <a:off x="304800" y="152400"/>
            <a:ext cx="11658600" cy="6067425"/>
          </a:xfrm>
          <a:prstGeom prst="rect">
            <a:avLst/>
          </a:prstGeom>
        </p:spPr>
      </p:pic>
    </p:spTree>
    <p:extLst>
      <p:ext uri="{BB962C8B-B14F-4D97-AF65-F5344CB8AC3E}">
        <p14:creationId xmlns:p14="http://schemas.microsoft.com/office/powerpoint/2010/main" val="4129439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B5D8D0-1BA3-B80F-4468-2B1201FAC929}"/>
              </a:ext>
            </a:extLst>
          </p:cNvPr>
          <p:cNvSpPr txBox="1"/>
          <p:nvPr/>
        </p:nvSpPr>
        <p:spPr>
          <a:xfrm>
            <a:off x="679132" y="914400"/>
            <a:ext cx="9982200" cy="5643083"/>
          </a:xfrm>
          <a:prstGeom prst="rect">
            <a:avLst/>
          </a:prstGeom>
          <a:noFill/>
        </p:spPr>
        <p:txBody>
          <a:bodyPr wrap="square">
            <a:spAutoFit/>
          </a:bodyPr>
          <a:lstStyle/>
          <a:p>
            <a:pPr marL="0" marR="0" algn="just">
              <a:spcBef>
                <a:spcPts val="1200"/>
              </a:spcBef>
              <a:spcAft>
                <a:spcPts val="1200"/>
              </a:spcAft>
            </a:pPr>
            <a:r>
              <a:rPr lang="en-US" sz="1800" dirty="0">
                <a:solidFill>
                  <a:srgbClr val="1D1C1D"/>
                </a:solidFill>
                <a:effectLst/>
                <a:latin typeface="Arial" panose="020B0604020202020204" pitchFamily="34" charset="0"/>
                <a:ea typeface="Times New Roman" panose="02020603050405020304" pitchFamily="18" charset="0"/>
              </a:rPr>
              <a:t>Real estate is an important aspect of everybody’s life as we all need a place to stay.</a:t>
            </a:r>
            <a:r>
              <a:rPr lang="en-US" dirty="0">
                <a:latin typeface="Times New Roman" panose="02020603050405020304" pitchFamily="18" charset="0"/>
                <a:ea typeface="Times New Roman" panose="02020603050405020304" pitchFamily="18" charset="0"/>
              </a:rPr>
              <a:t>  </a:t>
            </a:r>
            <a:r>
              <a:rPr lang="en-US" sz="1800" dirty="0">
                <a:solidFill>
                  <a:srgbClr val="1D1C1D"/>
                </a:solidFill>
                <a:effectLst/>
                <a:latin typeface="Arial" panose="020B0604020202020204" pitchFamily="34" charset="0"/>
                <a:ea typeface="Times New Roman" panose="02020603050405020304" pitchFamily="18" charset="0"/>
              </a:rPr>
              <a:t>We have been hearing about the housing bubble over the last few years and  burst that is looming. We want to use our data to see whether this is true or not.</a:t>
            </a:r>
          </a:p>
          <a:p>
            <a:pPr marL="0" marR="0" algn="just">
              <a:spcBef>
                <a:spcPts val="1200"/>
              </a:spcBef>
              <a:spcAft>
                <a:spcPts val="1200"/>
              </a:spcAft>
            </a:pP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During the year of 2015, homes had a more reasonable price to be purchased. </a:t>
            </a:r>
            <a:endParaRPr lang="en-US" sz="16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When pandemic hits in 2020, a world crisis affected globally the economy and </a:t>
            </a:r>
            <a:br>
              <a:rPr lang="en-US" sz="1800" dirty="0">
                <a:effectLst/>
                <a:latin typeface="Arial" panose="020B0604020202020204" pitchFamily="34" charset="0"/>
                <a:ea typeface="Arial" panose="020B0604020202020204" pitchFamily="34" charset="0"/>
              </a:rPr>
            </a:br>
            <a:r>
              <a:rPr lang="en-US" sz="1800" dirty="0">
                <a:effectLst/>
                <a:latin typeface="Arial" panose="020B0604020202020204" pitchFamily="34" charset="0"/>
                <a:ea typeface="Arial" panose="020B0604020202020204" pitchFamily="34" charset="0"/>
              </a:rPr>
              <a:t>interest rates on homes dropped. A few homeowners were able to finance their </a:t>
            </a:r>
            <a:br>
              <a:rPr lang="en-US" sz="1800" dirty="0">
                <a:effectLst/>
                <a:latin typeface="Arial" panose="020B0604020202020204" pitchFamily="34" charset="0"/>
                <a:ea typeface="Arial" panose="020B0604020202020204" pitchFamily="34" charset="0"/>
              </a:rPr>
            </a:br>
            <a:r>
              <a:rPr lang="en-US" sz="1800" dirty="0">
                <a:effectLst/>
                <a:latin typeface="Arial" panose="020B0604020202020204" pitchFamily="34" charset="0"/>
                <a:ea typeface="Arial" panose="020B0604020202020204" pitchFamily="34" charset="0"/>
              </a:rPr>
              <a:t>homes, a few weren’t. After two years, an inflation developed, and homes became </a:t>
            </a:r>
            <a:br>
              <a:rPr lang="en-US" sz="1800" dirty="0">
                <a:effectLst/>
                <a:latin typeface="Arial" panose="020B0604020202020204" pitchFamily="34" charset="0"/>
                <a:ea typeface="Arial" panose="020B0604020202020204" pitchFamily="34" charset="0"/>
              </a:rPr>
            </a:br>
            <a:r>
              <a:rPr lang="en-US" sz="1800" dirty="0">
                <a:effectLst/>
                <a:latin typeface="Arial" panose="020B0604020202020204" pitchFamily="34" charset="0"/>
                <a:ea typeface="Arial" panose="020B0604020202020204" pitchFamily="34" charset="0"/>
              </a:rPr>
              <a:t>more expensive to a lot of people. Either it was too expensive to buy or keep.</a:t>
            </a:r>
          </a:p>
          <a:p>
            <a:pPr marL="0" marR="0" algn="just">
              <a:lnSpc>
                <a:spcPct val="115000"/>
              </a:lnSpc>
              <a:spcBef>
                <a:spcPts val="0"/>
              </a:spcBef>
              <a:spcAft>
                <a:spcPts val="0"/>
              </a:spcAft>
            </a:pPr>
            <a:endParaRPr lang="en-US" sz="16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br>
              <a:rPr lang="en-US" sz="1800" dirty="0">
                <a:effectLst/>
                <a:latin typeface="Arial" panose="020B0604020202020204" pitchFamily="34" charset="0"/>
                <a:ea typeface="Arial" panose="020B0604020202020204" pitchFamily="34" charset="0"/>
              </a:rPr>
            </a:br>
            <a:r>
              <a:rPr lang="en-US" sz="1800" dirty="0">
                <a:effectLst/>
                <a:latin typeface="Arial" panose="020B0604020202020204" pitchFamily="34" charset="0"/>
                <a:ea typeface="Arial" panose="020B0604020202020204" pitchFamily="34" charset="0"/>
              </a:rPr>
              <a:t>Cash flow is important due to the inflation developed. Real-estate is a passive </a:t>
            </a:r>
            <a:br>
              <a:rPr lang="en-US" sz="1800" dirty="0">
                <a:effectLst/>
                <a:latin typeface="Arial" panose="020B0604020202020204" pitchFamily="34" charset="0"/>
                <a:ea typeface="Arial" panose="020B0604020202020204" pitchFamily="34" charset="0"/>
              </a:rPr>
            </a:br>
            <a:r>
              <a:rPr lang="en-US" sz="1800" dirty="0">
                <a:effectLst/>
                <a:latin typeface="Arial" panose="020B0604020202020204" pitchFamily="34" charset="0"/>
                <a:ea typeface="Arial" panose="020B0604020202020204" pitchFamily="34" charset="0"/>
              </a:rPr>
              <a:t>income; we are wondering which states are the best places to consider investing in </a:t>
            </a:r>
            <a:br>
              <a:rPr lang="en-US" sz="1800" dirty="0">
                <a:effectLst/>
                <a:latin typeface="Arial" panose="020B0604020202020204" pitchFamily="34" charset="0"/>
                <a:ea typeface="Arial" panose="020B0604020202020204" pitchFamily="34" charset="0"/>
              </a:rPr>
            </a:br>
            <a:r>
              <a:rPr lang="en-US" sz="1800" dirty="0">
                <a:effectLst/>
                <a:latin typeface="Arial" panose="020B0604020202020204" pitchFamily="34" charset="0"/>
                <a:ea typeface="Arial" panose="020B0604020202020204" pitchFamily="34" charset="0"/>
              </a:rPr>
              <a:t>near future. Rising property values, affordable prices etc. are the key metrics we will consider.</a:t>
            </a:r>
            <a:endParaRPr lang="en-US" sz="1600" dirty="0">
              <a:effectLst/>
              <a:latin typeface="Arial" panose="020B0604020202020204" pitchFamily="34" charset="0"/>
              <a:ea typeface="Arial" panose="020B0604020202020204" pitchFamily="34" charset="0"/>
            </a:endParaRPr>
          </a:p>
          <a:p>
            <a:br>
              <a:rPr lang="en-US" sz="3600" dirty="0">
                <a:solidFill>
                  <a:srgbClr val="24505C"/>
                </a:solidFill>
                <a:effectLst/>
                <a:latin typeface="inherit"/>
                <a:ea typeface="Arial" panose="020B0604020202020204" pitchFamily="34" charset="0"/>
                <a:cs typeface="Arial" panose="020B0604020202020204" pitchFamily="34" charset="0"/>
              </a:rPr>
            </a:br>
            <a:endParaRPr lang="en-US" dirty="0"/>
          </a:p>
        </p:txBody>
      </p:sp>
      <p:pic>
        <p:nvPicPr>
          <p:cNvPr id="7" name="Picture 6">
            <a:extLst>
              <a:ext uri="{FF2B5EF4-FFF2-40B4-BE49-F238E27FC236}">
                <a16:creationId xmlns:a16="http://schemas.microsoft.com/office/drawing/2014/main" id="{7CE09FDB-3041-37DE-0C83-85F99CD6A6BC}"/>
              </a:ext>
            </a:extLst>
          </p:cNvPr>
          <p:cNvPicPr>
            <a:picLocks noChangeAspect="1"/>
          </p:cNvPicPr>
          <p:nvPr/>
        </p:nvPicPr>
        <p:blipFill>
          <a:blip r:embed="rId2"/>
          <a:stretch>
            <a:fillRect/>
          </a:stretch>
        </p:blipFill>
        <p:spPr>
          <a:xfrm>
            <a:off x="248919" y="990600"/>
            <a:ext cx="371475" cy="348961"/>
          </a:xfrm>
          <a:prstGeom prst="rect">
            <a:avLst/>
          </a:prstGeom>
        </p:spPr>
      </p:pic>
      <p:pic>
        <p:nvPicPr>
          <p:cNvPr id="10" name="Picture 9">
            <a:extLst>
              <a:ext uri="{FF2B5EF4-FFF2-40B4-BE49-F238E27FC236}">
                <a16:creationId xmlns:a16="http://schemas.microsoft.com/office/drawing/2014/main" id="{BF5A6C81-1CC6-4C56-0FEE-DDB3EEAECC0A}"/>
              </a:ext>
            </a:extLst>
          </p:cNvPr>
          <p:cNvPicPr>
            <a:picLocks noChangeAspect="1"/>
          </p:cNvPicPr>
          <p:nvPr/>
        </p:nvPicPr>
        <p:blipFill>
          <a:blip r:embed="rId2"/>
          <a:stretch>
            <a:fillRect/>
          </a:stretch>
        </p:blipFill>
        <p:spPr>
          <a:xfrm>
            <a:off x="42863" y="2501167"/>
            <a:ext cx="371475" cy="348961"/>
          </a:xfrm>
          <a:prstGeom prst="rect">
            <a:avLst/>
          </a:prstGeom>
        </p:spPr>
      </p:pic>
      <p:pic>
        <p:nvPicPr>
          <p:cNvPr id="11" name="Picture 10">
            <a:extLst>
              <a:ext uri="{FF2B5EF4-FFF2-40B4-BE49-F238E27FC236}">
                <a16:creationId xmlns:a16="http://schemas.microsoft.com/office/drawing/2014/main" id="{CB2772F0-10D0-EB53-DA8E-26699DA13E43}"/>
              </a:ext>
            </a:extLst>
          </p:cNvPr>
          <p:cNvPicPr>
            <a:picLocks noChangeAspect="1"/>
          </p:cNvPicPr>
          <p:nvPr/>
        </p:nvPicPr>
        <p:blipFill>
          <a:blip r:embed="rId2"/>
          <a:stretch>
            <a:fillRect/>
          </a:stretch>
        </p:blipFill>
        <p:spPr>
          <a:xfrm>
            <a:off x="63182" y="4114800"/>
            <a:ext cx="371475" cy="348961"/>
          </a:xfrm>
          <a:prstGeom prst="rect">
            <a:avLst/>
          </a:prstGeom>
        </p:spPr>
      </p:pic>
    </p:spTree>
    <p:extLst>
      <p:ext uri="{BB962C8B-B14F-4D97-AF65-F5344CB8AC3E}">
        <p14:creationId xmlns:p14="http://schemas.microsoft.com/office/powerpoint/2010/main" val="179284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14" name="Freeform: Shape 13">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905549C4-5421-7040-2125-BA5B59047474}"/>
              </a:ext>
            </a:extLst>
          </p:cNvPr>
          <p:cNvSpPr txBox="1"/>
          <p:nvPr/>
        </p:nvSpPr>
        <p:spPr>
          <a:xfrm>
            <a:off x="804672" y="3121701"/>
            <a:ext cx="3658053" cy="1786515"/>
          </a:xfrm>
          <a:prstGeom prst="rect">
            <a:avLst/>
          </a:prstGeom>
        </p:spPr>
        <p:txBody>
          <a:bodyPr vert="horz" lIns="91440" tIns="45720" rIns="91440" bIns="45720" rtlCol="0" anchor="t">
            <a:normAutofit/>
          </a:bodyPr>
          <a:lstStyle/>
          <a:p>
            <a:pPr marL="342900" marR="0" lvl="0" indent="-342900">
              <a:lnSpc>
                <a:spcPct val="90000"/>
              </a:lnSpc>
              <a:spcBef>
                <a:spcPct val="0"/>
              </a:spcBef>
              <a:spcAft>
                <a:spcPts val="600"/>
              </a:spcAft>
            </a:pPr>
            <a:r>
              <a:rPr lang="en-US" sz="4000" u="none" strike="noStrike" kern="1200" dirty="0">
                <a:solidFill>
                  <a:schemeClr val="tx2"/>
                </a:solidFill>
                <a:effectLst/>
                <a:latin typeface="+mj-lt"/>
                <a:ea typeface="+mj-ea"/>
                <a:cs typeface="+mj-cs"/>
              </a:rPr>
              <a:t>Seasonal changes and Effects</a:t>
            </a:r>
          </a:p>
        </p:txBody>
      </p:sp>
      <p:pic>
        <p:nvPicPr>
          <p:cNvPr id="4" name="Picture 3">
            <a:extLst>
              <a:ext uri="{FF2B5EF4-FFF2-40B4-BE49-F238E27FC236}">
                <a16:creationId xmlns:a16="http://schemas.microsoft.com/office/drawing/2014/main" id="{906C5057-F5C9-E645-4E75-B1BC9CEAA7D3}"/>
              </a:ext>
            </a:extLst>
          </p:cNvPr>
          <p:cNvPicPr>
            <a:picLocks noChangeAspect="1"/>
          </p:cNvPicPr>
          <p:nvPr/>
        </p:nvPicPr>
        <p:blipFill>
          <a:blip r:embed="rId2"/>
          <a:stretch>
            <a:fillRect/>
          </a:stretch>
        </p:blipFill>
        <p:spPr>
          <a:xfrm>
            <a:off x="6898033" y="1371600"/>
            <a:ext cx="5029200" cy="3834764"/>
          </a:xfrm>
          <a:prstGeom prst="rect">
            <a:avLst/>
          </a:prstGeom>
          <a:ln w="9525">
            <a:noFill/>
          </a:ln>
        </p:spPr>
      </p:pic>
      <p:sp>
        <p:nvSpPr>
          <p:cNvPr id="5" name="TextBox 4">
            <a:extLst>
              <a:ext uri="{FF2B5EF4-FFF2-40B4-BE49-F238E27FC236}">
                <a16:creationId xmlns:a16="http://schemas.microsoft.com/office/drawing/2014/main" id="{6BAAB7A5-B141-AF44-7ABD-40B2F2433F58}"/>
              </a:ext>
            </a:extLst>
          </p:cNvPr>
          <p:cNvSpPr txBox="1"/>
          <p:nvPr/>
        </p:nvSpPr>
        <p:spPr>
          <a:xfrm>
            <a:off x="0" y="2918820"/>
            <a:ext cx="609600" cy="1015663"/>
          </a:xfrm>
          <a:prstGeom prst="rect">
            <a:avLst/>
          </a:prstGeom>
          <a:noFill/>
        </p:spPr>
        <p:txBody>
          <a:bodyPr wrap="square" rtlCol="0">
            <a:spAutoFit/>
          </a:bodyPr>
          <a:lstStyle/>
          <a:p>
            <a:r>
              <a:rPr lang="en-US" sz="6000" dirty="0"/>
              <a:t>1</a:t>
            </a:r>
          </a:p>
        </p:txBody>
      </p:sp>
    </p:spTree>
    <p:extLst>
      <p:ext uri="{BB962C8B-B14F-4D97-AF65-F5344CB8AC3E}">
        <p14:creationId xmlns:p14="http://schemas.microsoft.com/office/powerpoint/2010/main" val="542601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0E1518C-C317-306A-ED0D-6A6F2054C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5791200" cy="5638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4F8BC8F-1EB2-0026-C0FE-36C040460E59}"/>
              </a:ext>
            </a:extLst>
          </p:cNvPr>
          <p:cNvSpPr txBox="1"/>
          <p:nvPr/>
        </p:nvSpPr>
        <p:spPr>
          <a:xfrm>
            <a:off x="4610100" y="164068"/>
            <a:ext cx="2971800" cy="369332"/>
          </a:xfrm>
          <a:prstGeom prst="rect">
            <a:avLst/>
          </a:prstGeom>
          <a:noFill/>
        </p:spPr>
        <p:txBody>
          <a:bodyPr wrap="square">
            <a:spAutoFit/>
          </a:bodyPr>
          <a:lstStyle/>
          <a:p>
            <a:r>
              <a:rPr lang="en-US" sz="1800" b="1" i="0" u="sng" dirty="0">
                <a:solidFill>
                  <a:srgbClr val="0070C0"/>
                </a:solidFill>
                <a:effectLst/>
                <a:latin typeface="Century Schoolbook" panose="02040604050505020304" pitchFamily="18" charset="0"/>
              </a:rPr>
              <a:t>SUMMER VS WINTER</a:t>
            </a:r>
            <a:endParaRPr lang="en-US" b="1" dirty="0">
              <a:solidFill>
                <a:srgbClr val="0070C0"/>
              </a:solidFill>
            </a:endParaRPr>
          </a:p>
        </p:txBody>
      </p:sp>
      <p:pic>
        <p:nvPicPr>
          <p:cNvPr id="10" name="Picture 2">
            <a:extLst>
              <a:ext uri="{FF2B5EF4-FFF2-40B4-BE49-F238E27FC236}">
                <a16:creationId xmlns:a16="http://schemas.microsoft.com/office/drawing/2014/main" id="{F22F89E4-0EE3-086A-BDBE-95DCD0E22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09600"/>
            <a:ext cx="6019800" cy="56388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21AA30F5-3C6C-3E07-CD3F-D9BCF3F328A3}"/>
              </a:ext>
            </a:extLst>
          </p:cNvPr>
          <p:cNvCxnSpPr/>
          <p:nvPr/>
        </p:nvCxnSpPr>
        <p:spPr>
          <a:xfrm>
            <a:off x="6019800" y="457200"/>
            <a:ext cx="0" cy="563880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0DFA0FD-AB28-4B25-B870-4D2BBC35B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Figures of houses in different position and sizes">
            <a:extLst>
              <a:ext uri="{FF2B5EF4-FFF2-40B4-BE49-F238E27FC236}">
                <a16:creationId xmlns:a16="http://schemas.microsoft.com/office/drawing/2014/main" id="{89A262D0-FCAA-8962-8E12-A45CBD0D64A9}"/>
              </a:ext>
            </a:extLst>
          </p:cNvPr>
          <p:cNvPicPr>
            <a:picLocks noChangeAspect="1"/>
          </p:cNvPicPr>
          <p:nvPr/>
        </p:nvPicPr>
        <p:blipFill rotWithShape="1">
          <a:blip r:embed="rId2">
            <a:alphaModFix/>
          </a:blip>
          <a:srcRect l="15030" r="32524"/>
          <a:stretch/>
        </p:blipFill>
        <p:spPr>
          <a:xfrm>
            <a:off x="5833976" y="10"/>
            <a:ext cx="6394152" cy="6857990"/>
          </a:xfrm>
          <a:prstGeom prst="rect">
            <a:avLst/>
          </a:prstGeom>
        </p:spPr>
      </p:pic>
      <p:grpSp>
        <p:nvGrpSpPr>
          <p:cNvPr id="12" name="Group 11">
            <a:extLst>
              <a:ext uri="{FF2B5EF4-FFF2-40B4-BE49-F238E27FC236}">
                <a16:creationId xmlns:a16="http://schemas.microsoft.com/office/drawing/2014/main" id="{0D628DFB-9CD1-4E2B-8B44-9FDF7E80F6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79564" y="0"/>
            <a:ext cx="6648564" cy="6858000"/>
            <a:chOff x="5705128" y="0"/>
            <a:chExt cx="6648564" cy="6858000"/>
          </a:xfrm>
        </p:grpSpPr>
        <p:sp>
          <p:nvSpPr>
            <p:cNvPr id="13" name="Freeform: Shape 12">
              <a:extLst>
                <a:ext uri="{FF2B5EF4-FFF2-40B4-BE49-F238E27FC236}">
                  <a16:creationId xmlns:a16="http://schemas.microsoft.com/office/drawing/2014/main" id="{4CB07514-66C4-498E-85FA-6CCDFB253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8018" y="0"/>
              <a:ext cx="6485674" cy="6858000"/>
            </a:xfrm>
            <a:custGeom>
              <a:avLst/>
              <a:gdLst>
                <a:gd name="connsiteX0" fmla="*/ 1720317 w 6237794"/>
                <a:gd name="connsiteY0" fmla="*/ 0 h 6858000"/>
                <a:gd name="connsiteX1" fmla="*/ 2433560 w 6237794"/>
                <a:gd name="connsiteY1" fmla="*/ 0 h 6858000"/>
                <a:gd name="connsiteX2" fmla="*/ 2351473 w 6237794"/>
                <a:gd name="connsiteY2" fmla="*/ 41605 h 6858000"/>
                <a:gd name="connsiteX3" fmla="*/ 1473152 w 6237794"/>
                <a:gd name="connsiteY3" fmla="*/ 667521 h 6858000"/>
                <a:gd name="connsiteX4" fmla="*/ 982876 w 6237794"/>
                <a:gd name="connsiteY4" fmla="*/ 1193803 h 6858000"/>
                <a:gd name="connsiteX5" fmla="*/ 595242 w 6237794"/>
                <a:gd name="connsiteY5" fmla="*/ 1798192 h 6858000"/>
                <a:gd name="connsiteX6" fmla="*/ 332174 w 6237794"/>
                <a:gd name="connsiteY6" fmla="*/ 2466315 h 6858000"/>
                <a:gd name="connsiteX7" fmla="*/ 236500 w 6237794"/>
                <a:gd name="connsiteY7" fmla="*/ 3178573 h 6858000"/>
                <a:gd name="connsiteX8" fmla="*/ 276860 w 6237794"/>
                <a:gd name="connsiteY8" fmla="*/ 3527298 h 6858000"/>
                <a:gd name="connsiteX9" fmla="*/ 396054 w 6237794"/>
                <a:gd name="connsiteY9" fmla="*/ 3853520 h 6858000"/>
                <a:gd name="connsiteX10" fmla="*/ 479243 w 6237794"/>
                <a:gd name="connsiteY10" fmla="*/ 4007121 h 6858000"/>
                <a:gd name="connsiteX11" fmla="*/ 574772 w 6237794"/>
                <a:gd name="connsiteY11" fmla="*/ 4155787 h 6858000"/>
                <a:gd name="connsiteX12" fmla="*/ 795447 w 6237794"/>
                <a:gd name="connsiteY12" fmla="*/ 4443100 h 6858000"/>
                <a:gd name="connsiteX13" fmla="*/ 1034270 w 6237794"/>
                <a:gd name="connsiteY13" fmla="*/ 4732591 h 6858000"/>
                <a:gd name="connsiteX14" fmla="*/ 1153028 w 6237794"/>
                <a:gd name="connsiteY14" fmla="*/ 4883725 h 6858000"/>
                <a:gd name="connsiteX15" fmla="*/ 1210084 w 6237794"/>
                <a:gd name="connsiteY15" fmla="*/ 4957912 h 6858000"/>
                <a:gd name="connsiteX16" fmla="*/ 1265979 w 6237794"/>
                <a:gd name="connsiteY16" fmla="*/ 5028906 h 6858000"/>
                <a:gd name="connsiteX17" fmla="*/ 1746238 w 6237794"/>
                <a:gd name="connsiteY17" fmla="*/ 5553590 h 6858000"/>
                <a:gd name="connsiteX18" fmla="*/ 2001611 w 6237794"/>
                <a:gd name="connsiteY18" fmla="*/ 5789654 h 6858000"/>
                <a:gd name="connsiteX19" fmla="*/ 2269035 w 6237794"/>
                <a:gd name="connsiteY19" fmla="*/ 6007280 h 6858000"/>
                <a:gd name="connsiteX20" fmla="*/ 2866455 w 6237794"/>
                <a:gd name="connsiteY20" fmla="*/ 6351505 h 6858000"/>
                <a:gd name="connsiteX21" fmla="*/ 3200661 w 6237794"/>
                <a:gd name="connsiteY21" fmla="*/ 6448777 h 6858000"/>
                <a:gd name="connsiteX22" fmla="*/ 3286318 w 6237794"/>
                <a:gd name="connsiteY22" fmla="*/ 6465908 h 6858000"/>
                <a:gd name="connsiteX23" fmla="*/ 3372701 w 6237794"/>
                <a:gd name="connsiteY23" fmla="*/ 6480281 h 6858000"/>
                <a:gd name="connsiteX24" fmla="*/ 3547063 w 6237794"/>
                <a:gd name="connsiteY24" fmla="*/ 6500896 h 6858000"/>
                <a:gd name="connsiteX25" fmla="*/ 3634753 w 6237794"/>
                <a:gd name="connsiteY25" fmla="*/ 6507575 h 6858000"/>
                <a:gd name="connsiteX26" fmla="*/ 3722733 w 6237794"/>
                <a:gd name="connsiteY26" fmla="*/ 6512221 h 6858000"/>
                <a:gd name="connsiteX27" fmla="*/ 3811003 w 6237794"/>
                <a:gd name="connsiteY27" fmla="*/ 6514253 h 6858000"/>
                <a:gd name="connsiteX28" fmla="*/ 3899418 w 6237794"/>
                <a:gd name="connsiteY28" fmla="*/ 6513817 h 6858000"/>
                <a:gd name="connsiteX29" fmla="*/ 3943698 w 6237794"/>
                <a:gd name="connsiteY29" fmla="*/ 6513381 h 6858000"/>
                <a:gd name="connsiteX30" fmla="*/ 3986381 w 6237794"/>
                <a:gd name="connsiteY30" fmla="*/ 6511495 h 6858000"/>
                <a:gd name="connsiteX31" fmla="*/ 4028919 w 6237794"/>
                <a:gd name="connsiteY31" fmla="*/ 6509317 h 6858000"/>
                <a:gd name="connsiteX32" fmla="*/ 4071312 w 6237794"/>
                <a:gd name="connsiteY32" fmla="*/ 6505833 h 6858000"/>
                <a:gd name="connsiteX33" fmla="*/ 4239432 w 6237794"/>
                <a:gd name="connsiteY33" fmla="*/ 6485072 h 6858000"/>
                <a:gd name="connsiteX34" fmla="*/ 4879826 w 6237794"/>
                <a:gd name="connsiteY34" fmla="*/ 6274849 h 6858000"/>
                <a:gd name="connsiteX35" fmla="*/ 5471439 w 6237794"/>
                <a:gd name="connsiteY35" fmla="*/ 5906235 h 6858000"/>
                <a:gd name="connsiteX36" fmla="*/ 5614877 w 6237794"/>
                <a:gd name="connsiteY36" fmla="*/ 5797930 h 6858000"/>
                <a:gd name="connsiteX37" fmla="*/ 5758316 w 6237794"/>
                <a:gd name="connsiteY37" fmla="*/ 5685995 h 6858000"/>
                <a:gd name="connsiteX38" fmla="*/ 6048824 w 6237794"/>
                <a:gd name="connsiteY38" fmla="*/ 5453705 h 6858000"/>
                <a:gd name="connsiteX39" fmla="*/ 6237794 w 6237794"/>
                <a:gd name="connsiteY39" fmla="*/ 5308644 h 6858000"/>
                <a:gd name="connsiteX40" fmla="*/ 6237794 w 6237794"/>
                <a:gd name="connsiteY40" fmla="*/ 6081399 h 6858000"/>
                <a:gd name="connsiteX41" fmla="*/ 6123011 w 6237794"/>
                <a:gd name="connsiteY41" fmla="*/ 6166399 h 6858000"/>
                <a:gd name="connsiteX42" fmla="*/ 5965925 w 6237794"/>
                <a:gd name="connsiteY42" fmla="*/ 6278479 h 6858000"/>
                <a:gd name="connsiteX43" fmla="*/ 5803903 w 6237794"/>
                <a:gd name="connsiteY43" fmla="*/ 6387364 h 6858000"/>
                <a:gd name="connsiteX44" fmla="*/ 5463744 w 6237794"/>
                <a:gd name="connsiteY44" fmla="*/ 6591780 h 6858000"/>
                <a:gd name="connsiteX45" fmla="*/ 5097888 w 6237794"/>
                <a:gd name="connsiteY45" fmla="*/ 6765562 h 6858000"/>
                <a:gd name="connsiteX46" fmla="*/ 4905602 w 6237794"/>
                <a:gd name="connsiteY46" fmla="*/ 6836446 h 6858000"/>
                <a:gd name="connsiteX47" fmla="*/ 4831447 w 6237794"/>
                <a:gd name="connsiteY47" fmla="*/ 6858000 h 6858000"/>
                <a:gd name="connsiteX48" fmla="*/ 3036485 w 6237794"/>
                <a:gd name="connsiteY48" fmla="*/ 6858000 h 6858000"/>
                <a:gd name="connsiteX49" fmla="*/ 2911533 w 6237794"/>
                <a:gd name="connsiteY49" fmla="*/ 6825558 h 6858000"/>
                <a:gd name="connsiteX50" fmla="*/ 2719386 w 6237794"/>
                <a:gd name="connsiteY50" fmla="*/ 6767158 h 6858000"/>
                <a:gd name="connsiteX51" fmla="*/ 1980415 w 6237794"/>
                <a:gd name="connsiteY51" fmla="*/ 6440210 h 6858000"/>
                <a:gd name="connsiteX52" fmla="*/ 1357588 w 6237794"/>
                <a:gd name="connsiteY52" fmla="*/ 5931206 h 6858000"/>
                <a:gd name="connsiteX53" fmla="*/ 1105118 w 6237794"/>
                <a:gd name="connsiteY53" fmla="*/ 5624874 h 6858000"/>
                <a:gd name="connsiteX54" fmla="*/ 884588 w 6237794"/>
                <a:gd name="connsiteY54" fmla="*/ 5300539 h 6858000"/>
                <a:gd name="connsiteX55" fmla="*/ 833049 w 6237794"/>
                <a:gd name="connsiteY55" fmla="*/ 5217931 h 6858000"/>
                <a:gd name="connsiteX56" fmla="*/ 783833 w 6237794"/>
                <a:gd name="connsiteY56" fmla="*/ 5137791 h 6858000"/>
                <a:gd name="connsiteX57" fmla="*/ 686706 w 6237794"/>
                <a:gd name="connsiteY57" fmla="*/ 4982447 h 6858000"/>
                <a:gd name="connsiteX58" fmla="*/ 485485 w 6237794"/>
                <a:gd name="connsiteY58" fmla="*/ 4665082 h 6858000"/>
                <a:gd name="connsiteX59" fmla="*/ 289055 w 6237794"/>
                <a:gd name="connsiteY59" fmla="*/ 4329568 h 6858000"/>
                <a:gd name="connsiteX60" fmla="*/ 200495 w 6237794"/>
                <a:gd name="connsiteY60" fmla="*/ 4151721 h 6858000"/>
                <a:gd name="connsiteX61" fmla="*/ 125291 w 6237794"/>
                <a:gd name="connsiteY61" fmla="*/ 3965600 h 6858000"/>
                <a:gd name="connsiteX62" fmla="*/ 67654 w 6237794"/>
                <a:gd name="connsiteY62" fmla="*/ 3772509 h 6858000"/>
                <a:gd name="connsiteX63" fmla="*/ 46168 w 6237794"/>
                <a:gd name="connsiteY63" fmla="*/ 3674076 h 6858000"/>
                <a:gd name="connsiteX64" fmla="*/ 36731 w 6237794"/>
                <a:gd name="connsiteY64" fmla="*/ 3624714 h 6858000"/>
                <a:gd name="connsiteX65" fmla="*/ 28891 w 6237794"/>
                <a:gd name="connsiteY65" fmla="*/ 3575208 h 6858000"/>
                <a:gd name="connsiteX66" fmla="*/ 0 w 6237794"/>
                <a:gd name="connsiteY66" fmla="*/ 3178573 h 6858000"/>
                <a:gd name="connsiteX67" fmla="*/ 80575 w 6237794"/>
                <a:gd name="connsiteY67" fmla="*/ 2405774 h 6858000"/>
                <a:gd name="connsiteX68" fmla="*/ 322737 w 6237794"/>
                <a:gd name="connsiteY68" fmla="*/ 1665351 h 6858000"/>
                <a:gd name="connsiteX69" fmla="*/ 1230700 w 6237794"/>
                <a:gd name="connsiteY69" fmla="*/ 407938 h 6858000"/>
                <a:gd name="connsiteX70" fmla="*/ 1521825 w 6237794"/>
                <a:gd name="connsiteY70" fmla="*/ 149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237794" h="6858000">
                  <a:moveTo>
                    <a:pt x="1720317" y="0"/>
                  </a:moveTo>
                  <a:lnTo>
                    <a:pt x="2433560" y="0"/>
                  </a:lnTo>
                  <a:lnTo>
                    <a:pt x="2351473" y="41605"/>
                  </a:lnTo>
                  <a:cubicBezTo>
                    <a:pt x="2036528" y="216271"/>
                    <a:pt x="1740794" y="426339"/>
                    <a:pt x="1473152" y="667521"/>
                  </a:cubicBezTo>
                  <a:cubicBezTo>
                    <a:pt x="1295305" y="828818"/>
                    <a:pt x="1130525" y="1004777"/>
                    <a:pt x="982876" y="1193803"/>
                  </a:cubicBezTo>
                  <a:cubicBezTo>
                    <a:pt x="834936" y="1382538"/>
                    <a:pt x="704418" y="1584921"/>
                    <a:pt x="595242" y="1798192"/>
                  </a:cubicBezTo>
                  <a:cubicBezTo>
                    <a:pt x="486066" y="2011317"/>
                    <a:pt x="395183" y="2234461"/>
                    <a:pt x="332174" y="2466315"/>
                  </a:cubicBezTo>
                  <a:cubicBezTo>
                    <a:pt x="269166" y="2697588"/>
                    <a:pt x="236355" y="2938008"/>
                    <a:pt x="236500" y="3178573"/>
                  </a:cubicBezTo>
                  <a:cubicBezTo>
                    <a:pt x="237807" y="3296751"/>
                    <a:pt x="249421" y="3414057"/>
                    <a:pt x="276860" y="3527298"/>
                  </a:cubicBezTo>
                  <a:cubicBezTo>
                    <a:pt x="303864" y="3640684"/>
                    <a:pt x="345821" y="3749135"/>
                    <a:pt x="396054" y="3853520"/>
                  </a:cubicBezTo>
                  <a:cubicBezTo>
                    <a:pt x="421461" y="3905640"/>
                    <a:pt x="449626" y="3956743"/>
                    <a:pt x="479243" y="4007121"/>
                  </a:cubicBezTo>
                  <a:cubicBezTo>
                    <a:pt x="509295" y="4057354"/>
                    <a:pt x="541380" y="4106861"/>
                    <a:pt x="574772" y="4155787"/>
                  </a:cubicBezTo>
                  <a:cubicBezTo>
                    <a:pt x="642426" y="4253348"/>
                    <a:pt x="717630" y="4348007"/>
                    <a:pt x="795447" y="4443100"/>
                  </a:cubicBezTo>
                  <a:cubicBezTo>
                    <a:pt x="873264" y="4538339"/>
                    <a:pt x="954565" y="4633577"/>
                    <a:pt x="1034270" y="4732591"/>
                  </a:cubicBezTo>
                  <a:cubicBezTo>
                    <a:pt x="1074195" y="4781952"/>
                    <a:pt x="1113684" y="4832476"/>
                    <a:pt x="1153028" y="4883725"/>
                  </a:cubicBezTo>
                  <a:lnTo>
                    <a:pt x="1210084" y="4957912"/>
                  </a:lnTo>
                  <a:cubicBezTo>
                    <a:pt x="1228813" y="4981576"/>
                    <a:pt x="1246670" y="5005822"/>
                    <a:pt x="1265979" y="5028906"/>
                  </a:cubicBezTo>
                  <a:cubicBezTo>
                    <a:pt x="1416677" y="5216770"/>
                    <a:pt x="1580151" y="5389681"/>
                    <a:pt x="1746238" y="5553590"/>
                  </a:cubicBezTo>
                  <a:cubicBezTo>
                    <a:pt x="1829717" y="5635182"/>
                    <a:pt x="1914648" y="5714015"/>
                    <a:pt x="2001611" y="5789654"/>
                  </a:cubicBezTo>
                  <a:cubicBezTo>
                    <a:pt x="2088575" y="5865293"/>
                    <a:pt x="2177135" y="5938465"/>
                    <a:pt x="2269035" y="6007280"/>
                  </a:cubicBezTo>
                  <a:cubicBezTo>
                    <a:pt x="2452108" y="6145202"/>
                    <a:pt x="2649554" y="6268461"/>
                    <a:pt x="2866455" y="6351505"/>
                  </a:cubicBezTo>
                  <a:cubicBezTo>
                    <a:pt x="2974615" y="6393027"/>
                    <a:pt x="3086694" y="6424821"/>
                    <a:pt x="3200661" y="6448777"/>
                  </a:cubicBezTo>
                  <a:cubicBezTo>
                    <a:pt x="3229262" y="6454438"/>
                    <a:pt x="3257572" y="6460971"/>
                    <a:pt x="3286318" y="6465908"/>
                  </a:cubicBezTo>
                  <a:lnTo>
                    <a:pt x="3372701" y="6480281"/>
                  </a:lnTo>
                  <a:cubicBezTo>
                    <a:pt x="3430628" y="6487975"/>
                    <a:pt x="3488556" y="6496106"/>
                    <a:pt x="3547063" y="6500896"/>
                  </a:cubicBezTo>
                  <a:cubicBezTo>
                    <a:pt x="3576245" y="6503654"/>
                    <a:pt x="3605426" y="6506268"/>
                    <a:pt x="3634753" y="6507575"/>
                  </a:cubicBezTo>
                  <a:cubicBezTo>
                    <a:pt x="3664079" y="6509026"/>
                    <a:pt x="3693261" y="6511350"/>
                    <a:pt x="3722733" y="6512221"/>
                  </a:cubicBezTo>
                  <a:lnTo>
                    <a:pt x="3811003" y="6514253"/>
                  </a:lnTo>
                  <a:cubicBezTo>
                    <a:pt x="3840329" y="6514979"/>
                    <a:pt x="3869946" y="6513963"/>
                    <a:pt x="3899418" y="6513817"/>
                  </a:cubicBezTo>
                  <a:lnTo>
                    <a:pt x="3943698" y="6513381"/>
                  </a:lnTo>
                  <a:cubicBezTo>
                    <a:pt x="3958071" y="6512946"/>
                    <a:pt x="3972154" y="6512075"/>
                    <a:pt x="3986381" y="6511495"/>
                  </a:cubicBezTo>
                  <a:cubicBezTo>
                    <a:pt x="4000609" y="6510768"/>
                    <a:pt x="4014837" y="6510333"/>
                    <a:pt x="4028919" y="6509317"/>
                  </a:cubicBezTo>
                  <a:lnTo>
                    <a:pt x="4071312" y="6505833"/>
                  </a:lnTo>
                  <a:cubicBezTo>
                    <a:pt x="4127788" y="6501332"/>
                    <a:pt x="4183828" y="6493782"/>
                    <a:pt x="4239432" y="6485072"/>
                  </a:cubicBezTo>
                  <a:cubicBezTo>
                    <a:pt x="4461994" y="6448195"/>
                    <a:pt x="4675992" y="6376041"/>
                    <a:pt x="4879826" y="6274849"/>
                  </a:cubicBezTo>
                  <a:cubicBezTo>
                    <a:pt x="5084386" y="6174820"/>
                    <a:pt x="5279074" y="6046770"/>
                    <a:pt x="5471439" y="5906235"/>
                  </a:cubicBezTo>
                  <a:cubicBezTo>
                    <a:pt x="5519494" y="5871246"/>
                    <a:pt x="5567258" y="5834806"/>
                    <a:pt x="5614877" y="5797930"/>
                  </a:cubicBezTo>
                  <a:cubicBezTo>
                    <a:pt x="5662787" y="5761199"/>
                    <a:pt x="5710551" y="5723887"/>
                    <a:pt x="5758316" y="5685995"/>
                  </a:cubicBezTo>
                  <a:lnTo>
                    <a:pt x="6048824" y="5453705"/>
                  </a:lnTo>
                  <a:lnTo>
                    <a:pt x="6237794" y="5308644"/>
                  </a:lnTo>
                  <a:lnTo>
                    <a:pt x="6237794" y="6081399"/>
                  </a:lnTo>
                  <a:lnTo>
                    <a:pt x="6123011" y="6166399"/>
                  </a:lnTo>
                  <a:cubicBezTo>
                    <a:pt x="6071326" y="6204001"/>
                    <a:pt x="6019061" y="6241458"/>
                    <a:pt x="5965925" y="6278479"/>
                  </a:cubicBezTo>
                  <a:cubicBezTo>
                    <a:pt x="5912644" y="6315210"/>
                    <a:pt x="5858927" y="6351650"/>
                    <a:pt x="5803903" y="6387364"/>
                  </a:cubicBezTo>
                  <a:cubicBezTo>
                    <a:pt x="5694437" y="6458938"/>
                    <a:pt x="5581486" y="6528335"/>
                    <a:pt x="5463744" y="6591780"/>
                  </a:cubicBezTo>
                  <a:cubicBezTo>
                    <a:pt x="5346147" y="6655514"/>
                    <a:pt x="5224486" y="6714748"/>
                    <a:pt x="5097888" y="6765562"/>
                  </a:cubicBezTo>
                  <a:cubicBezTo>
                    <a:pt x="5034879" y="6791332"/>
                    <a:pt x="4970700" y="6815005"/>
                    <a:pt x="4905602" y="6836446"/>
                  </a:cubicBezTo>
                  <a:lnTo>
                    <a:pt x="4831447" y="6858000"/>
                  </a:lnTo>
                  <a:lnTo>
                    <a:pt x="3036485" y="6858000"/>
                  </a:lnTo>
                  <a:lnTo>
                    <a:pt x="2911533" y="6825558"/>
                  </a:lnTo>
                  <a:cubicBezTo>
                    <a:pt x="2847182" y="6807410"/>
                    <a:pt x="2783121" y="6787919"/>
                    <a:pt x="2719386" y="6767158"/>
                  </a:cubicBezTo>
                  <a:cubicBezTo>
                    <a:pt x="2464884" y="6683389"/>
                    <a:pt x="2213285" y="6579149"/>
                    <a:pt x="1980415" y="6440210"/>
                  </a:cubicBezTo>
                  <a:cubicBezTo>
                    <a:pt x="1747399" y="6301563"/>
                    <a:pt x="1539355" y="6125749"/>
                    <a:pt x="1357588" y="5931206"/>
                  </a:cubicBezTo>
                  <a:cubicBezTo>
                    <a:pt x="1266269" y="5834080"/>
                    <a:pt x="1183226" y="5730711"/>
                    <a:pt x="1105118" y="5624874"/>
                  </a:cubicBezTo>
                  <a:cubicBezTo>
                    <a:pt x="1027446" y="5518601"/>
                    <a:pt x="953549" y="5410732"/>
                    <a:pt x="884588" y="5300539"/>
                  </a:cubicBezTo>
                  <a:cubicBezTo>
                    <a:pt x="866876" y="5273245"/>
                    <a:pt x="850180" y="5245516"/>
                    <a:pt x="833049" y="5217931"/>
                  </a:cubicBezTo>
                  <a:lnTo>
                    <a:pt x="783833" y="5137791"/>
                  </a:lnTo>
                  <a:cubicBezTo>
                    <a:pt x="752328" y="5085962"/>
                    <a:pt x="719662" y="5034567"/>
                    <a:pt x="686706" y="4982447"/>
                  </a:cubicBezTo>
                  <a:lnTo>
                    <a:pt x="485485" y="4665082"/>
                  </a:lnTo>
                  <a:cubicBezTo>
                    <a:pt x="417976" y="4556922"/>
                    <a:pt x="351338" y="4445568"/>
                    <a:pt x="289055" y="4329568"/>
                  </a:cubicBezTo>
                  <a:cubicBezTo>
                    <a:pt x="257987" y="4271496"/>
                    <a:pt x="227934" y="4212408"/>
                    <a:pt x="200495" y="4151721"/>
                  </a:cubicBezTo>
                  <a:cubicBezTo>
                    <a:pt x="173201" y="4090891"/>
                    <a:pt x="147794" y="4028898"/>
                    <a:pt x="125291" y="3965600"/>
                  </a:cubicBezTo>
                  <a:cubicBezTo>
                    <a:pt x="103224" y="3902155"/>
                    <a:pt x="83624" y="3837840"/>
                    <a:pt x="67654" y="3772509"/>
                  </a:cubicBezTo>
                  <a:cubicBezTo>
                    <a:pt x="60105" y="3739843"/>
                    <a:pt x="52410" y="3707032"/>
                    <a:pt x="46168" y="3674076"/>
                  </a:cubicBezTo>
                  <a:lnTo>
                    <a:pt x="36731" y="3624714"/>
                  </a:lnTo>
                  <a:lnTo>
                    <a:pt x="28891" y="3575208"/>
                  </a:lnTo>
                  <a:cubicBezTo>
                    <a:pt x="8566" y="3442948"/>
                    <a:pt x="0" y="3310252"/>
                    <a:pt x="0" y="3178573"/>
                  </a:cubicBezTo>
                  <a:cubicBezTo>
                    <a:pt x="726" y="2919425"/>
                    <a:pt x="27730" y="2660277"/>
                    <a:pt x="80575" y="2405774"/>
                  </a:cubicBezTo>
                  <a:cubicBezTo>
                    <a:pt x="133276" y="2151417"/>
                    <a:pt x="213997" y="1901996"/>
                    <a:pt x="322737" y="1665351"/>
                  </a:cubicBezTo>
                  <a:cubicBezTo>
                    <a:pt x="541235" y="1192061"/>
                    <a:pt x="857875" y="768568"/>
                    <a:pt x="1230700" y="407938"/>
                  </a:cubicBezTo>
                  <a:cubicBezTo>
                    <a:pt x="1324124" y="317781"/>
                    <a:pt x="1421323" y="231579"/>
                    <a:pt x="1521825" y="14944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3BFB38F-216C-4A75-8C1C-DAF998A5C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698" y="0"/>
              <a:ext cx="6477994" cy="6858000"/>
            </a:xfrm>
            <a:custGeom>
              <a:avLst/>
              <a:gdLst>
                <a:gd name="connsiteX0" fmla="*/ 5634917 w 6230407"/>
                <a:gd name="connsiteY0" fmla="*/ 0 h 6858000"/>
                <a:gd name="connsiteX1" fmla="*/ 6230407 w 6230407"/>
                <a:gd name="connsiteY1" fmla="*/ 0 h 6858000"/>
                <a:gd name="connsiteX2" fmla="*/ 6230407 w 6230407"/>
                <a:gd name="connsiteY2" fmla="*/ 322046 h 6858000"/>
                <a:gd name="connsiteX3" fmla="*/ 6061915 w 6230407"/>
                <a:gd name="connsiteY3" fmla="*/ 206288 h 6858000"/>
                <a:gd name="connsiteX4" fmla="*/ 5814792 w 6230407"/>
                <a:gd name="connsiteY4" fmla="*/ 74312 h 6858000"/>
                <a:gd name="connsiteX5" fmla="*/ 5676576 w 6230407"/>
                <a:gd name="connsiteY5" fmla="*/ 15049 h 6858000"/>
                <a:gd name="connsiteX6" fmla="*/ 1821847 w 6230407"/>
                <a:gd name="connsiteY6" fmla="*/ 0 h 6858000"/>
                <a:gd name="connsiteX7" fmla="*/ 3449591 w 6230407"/>
                <a:gd name="connsiteY7" fmla="*/ 0 h 6858000"/>
                <a:gd name="connsiteX8" fmla="*/ 3354111 w 6230407"/>
                <a:gd name="connsiteY8" fmla="*/ 29819 h 6858000"/>
                <a:gd name="connsiteX9" fmla="*/ 3177287 w 6230407"/>
                <a:gd name="connsiteY9" fmla="*/ 93621 h 6858000"/>
                <a:gd name="connsiteX10" fmla="*/ 1915374 w 6230407"/>
                <a:gd name="connsiteY10" fmla="*/ 844207 h 6858000"/>
                <a:gd name="connsiteX11" fmla="*/ 1042545 w 6230407"/>
                <a:gd name="connsiteY11" fmla="*/ 1926532 h 6858000"/>
                <a:gd name="connsiteX12" fmla="*/ 726050 w 6230407"/>
                <a:gd name="connsiteY12" fmla="*/ 3186123 h 6858000"/>
                <a:gd name="connsiteX13" fmla="*/ 1249864 w 6230407"/>
                <a:gd name="connsiteY13" fmla="*/ 4355701 h 6858000"/>
                <a:gd name="connsiteX14" fmla="*/ 1513803 w 6230407"/>
                <a:gd name="connsiteY14" fmla="*/ 4726929 h 6858000"/>
                <a:gd name="connsiteX15" fmla="*/ 3990446 w 6230407"/>
                <a:gd name="connsiteY15" fmla="*/ 6178014 h 6858000"/>
                <a:gd name="connsiteX16" fmla="*/ 5870541 w 6230407"/>
                <a:gd name="connsiteY16" fmla="*/ 5285296 h 6858000"/>
                <a:gd name="connsiteX17" fmla="*/ 6099347 w 6230407"/>
                <a:gd name="connsiteY17" fmla="*/ 5108030 h 6858000"/>
                <a:gd name="connsiteX18" fmla="*/ 6230407 w 6230407"/>
                <a:gd name="connsiteY18" fmla="*/ 5006078 h 6858000"/>
                <a:gd name="connsiteX19" fmla="*/ 6230407 w 6230407"/>
                <a:gd name="connsiteY19" fmla="*/ 5924458 h 6858000"/>
                <a:gd name="connsiteX20" fmla="*/ 6056186 w 6230407"/>
                <a:gd name="connsiteY20" fmla="*/ 6058925 h 6858000"/>
                <a:gd name="connsiteX21" fmla="*/ 4500343 w 6230407"/>
                <a:gd name="connsiteY21" fmla="*/ 6854086 h 6858000"/>
                <a:gd name="connsiteX22" fmla="*/ 4476760 w 6230407"/>
                <a:gd name="connsiteY22" fmla="*/ 6858000 h 6858000"/>
                <a:gd name="connsiteX23" fmla="*/ 3391617 w 6230407"/>
                <a:gd name="connsiteY23" fmla="*/ 6858000 h 6858000"/>
                <a:gd name="connsiteX24" fmla="*/ 3242986 w 6230407"/>
                <a:gd name="connsiteY24" fmla="*/ 6833894 h 6858000"/>
                <a:gd name="connsiteX25" fmla="*/ 913044 w 6230407"/>
                <a:gd name="connsiteY25" fmla="*/ 5134452 h 6858000"/>
                <a:gd name="connsiteX26" fmla="*/ 0 w 6230407"/>
                <a:gd name="connsiteY26" fmla="*/ 3186123 h 6858000"/>
                <a:gd name="connsiteX27" fmla="*/ 1779764 w 6230407"/>
                <a:gd name="connsiteY27" fmla="*/ 288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0407" h="6858000">
                  <a:moveTo>
                    <a:pt x="5634917" y="0"/>
                  </a:moveTo>
                  <a:lnTo>
                    <a:pt x="6230407" y="0"/>
                  </a:lnTo>
                  <a:lnTo>
                    <a:pt x="6230407" y="322046"/>
                  </a:lnTo>
                  <a:lnTo>
                    <a:pt x="6061915" y="206288"/>
                  </a:lnTo>
                  <a:cubicBezTo>
                    <a:pt x="5982213" y="157828"/>
                    <a:pt x="5899796" y="113801"/>
                    <a:pt x="5814792" y="74312"/>
                  </a:cubicBezTo>
                  <a:cubicBezTo>
                    <a:pt x="5769441" y="53261"/>
                    <a:pt x="5723362" y="33505"/>
                    <a:pt x="5676576" y="15049"/>
                  </a:cubicBezTo>
                  <a:close/>
                  <a:moveTo>
                    <a:pt x="1821847" y="0"/>
                  </a:moveTo>
                  <a:lnTo>
                    <a:pt x="3449591" y="0"/>
                  </a:lnTo>
                  <a:lnTo>
                    <a:pt x="3354111" y="29819"/>
                  </a:lnTo>
                  <a:cubicBezTo>
                    <a:pt x="3295072" y="49686"/>
                    <a:pt x="3236122" y="70955"/>
                    <a:pt x="3177287" y="93621"/>
                  </a:cubicBezTo>
                  <a:cubicBezTo>
                    <a:pt x="2718951" y="269871"/>
                    <a:pt x="2282682" y="529455"/>
                    <a:pt x="1915374" y="844207"/>
                  </a:cubicBezTo>
                  <a:cubicBezTo>
                    <a:pt x="1541678" y="1164331"/>
                    <a:pt x="1247976" y="1528591"/>
                    <a:pt x="1042545" y="1926532"/>
                  </a:cubicBezTo>
                  <a:cubicBezTo>
                    <a:pt x="832613" y="2333329"/>
                    <a:pt x="726050" y="2757113"/>
                    <a:pt x="726050" y="3186123"/>
                  </a:cubicBezTo>
                  <a:cubicBezTo>
                    <a:pt x="726050" y="3618181"/>
                    <a:pt x="896057" y="3870506"/>
                    <a:pt x="1249864" y="4355701"/>
                  </a:cubicBezTo>
                  <a:cubicBezTo>
                    <a:pt x="1335230" y="4472717"/>
                    <a:pt x="1423500" y="4593798"/>
                    <a:pt x="1513803" y="4726929"/>
                  </a:cubicBezTo>
                  <a:cubicBezTo>
                    <a:pt x="2203848" y="5744068"/>
                    <a:pt x="2944562" y="6178014"/>
                    <a:pt x="3990446" y="6178014"/>
                  </a:cubicBezTo>
                  <a:cubicBezTo>
                    <a:pt x="4676863" y="6178014"/>
                    <a:pt x="5180496" y="5824498"/>
                    <a:pt x="5870541" y="5285296"/>
                  </a:cubicBezTo>
                  <a:cubicBezTo>
                    <a:pt x="5947632" y="5225046"/>
                    <a:pt x="6024723" y="5165521"/>
                    <a:pt x="6099347" y="5108030"/>
                  </a:cubicBezTo>
                  <a:lnTo>
                    <a:pt x="6230407" y="5006078"/>
                  </a:lnTo>
                  <a:lnTo>
                    <a:pt x="6230407" y="5924458"/>
                  </a:lnTo>
                  <a:lnTo>
                    <a:pt x="6056186" y="6058925"/>
                  </a:lnTo>
                  <a:cubicBezTo>
                    <a:pt x="5577260" y="6421454"/>
                    <a:pt x="5092142" y="6735949"/>
                    <a:pt x="4500343" y="6854086"/>
                  </a:cubicBezTo>
                  <a:lnTo>
                    <a:pt x="4476760" y="6858000"/>
                  </a:lnTo>
                  <a:lnTo>
                    <a:pt x="3391617" y="6858000"/>
                  </a:lnTo>
                  <a:lnTo>
                    <a:pt x="3242986" y="6833894"/>
                  </a:lnTo>
                  <a:cubicBezTo>
                    <a:pt x="2233307" y="6634206"/>
                    <a:pt x="1512986" y="6018796"/>
                    <a:pt x="913044" y="5134452"/>
                  </a:cubicBezTo>
                  <a:cubicBezTo>
                    <a:pt x="469951" y="4481428"/>
                    <a:pt x="0" y="4033545"/>
                    <a:pt x="0" y="3186123"/>
                  </a:cubicBezTo>
                  <a:cubicBezTo>
                    <a:pt x="0" y="1915018"/>
                    <a:pt x="732545" y="779286"/>
                    <a:pt x="1779764" y="2881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DF24F7D-73CE-4EF0-86BC-1C1C4C5CB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698" y="0"/>
              <a:ext cx="6477994" cy="6858000"/>
            </a:xfrm>
            <a:custGeom>
              <a:avLst/>
              <a:gdLst>
                <a:gd name="connsiteX0" fmla="*/ 5061392 w 6230408"/>
                <a:gd name="connsiteY0" fmla="*/ 0 h 6858000"/>
                <a:gd name="connsiteX1" fmla="*/ 6230408 w 6230408"/>
                <a:gd name="connsiteY1" fmla="*/ 0 h 6858000"/>
                <a:gd name="connsiteX2" fmla="*/ 6230408 w 6230408"/>
                <a:gd name="connsiteY2" fmla="*/ 502666 h 6858000"/>
                <a:gd name="connsiteX3" fmla="*/ 6204367 w 6230408"/>
                <a:gd name="connsiteY3" fmla="*/ 480166 h 6858000"/>
                <a:gd name="connsiteX4" fmla="*/ 5753525 w 6230408"/>
                <a:gd name="connsiteY4" fmla="*/ 205991 h 6858000"/>
                <a:gd name="connsiteX5" fmla="*/ 5205685 w 6230408"/>
                <a:gd name="connsiteY5" fmla="*/ 25948 h 6858000"/>
                <a:gd name="connsiteX6" fmla="*/ 1821847 w 6230408"/>
                <a:gd name="connsiteY6" fmla="*/ 0 h 6858000"/>
                <a:gd name="connsiteX7" fmla="*/ 4114919 w 6230408"/>
                <a:gd name="connsiteY7" fmla="*/ 0 h 6858000"/>
                <a:gd name="connsiteX8" fmla="*/ 4086206 w 6230408"/>
                <a:gd name="connsiteY8" fmla="*/ 3507 h 6858000"/>
                <a:gd name="connsiteX9" fmla="*/ 3229262 w 6230408"/>
                <a:gd name="connsiteY9" fmla="*/ 229075 h 6858000"/>
                <a:gd name="connsiteX10" fmla="*/ 2009741 w 6230408"/>
                <a:gd name="connsiteY10" fmla="*/ 954400 h 6858000"/>
                <a:gd name="connsiteX11" fmla="*/ 1171466 w 6230408"/>
                <a:gd name="connsiteY11" fmla="*/ 1993025 h 6858000"/>
                <a:gd name="connsiteX12" fmla="*/ 871086 w 6230408"/>
                <a:gd name="connsiteY12" fmla="*/ 3186123 h 6858000"/>
                <a:gd name="connsiteX13" fmla="*/ 1367025 w 6230408"/>
                <a:gd name="connsiteY13" fmla="*/ 4270190 h 6858000"/>
                <a:gd name="connsiteX14" fmla="*/ 1633868 w 6230408"/>
                <a:gd name="connsiteY14" fmla="*/ 4645483 h 6858000"/>
                <a:gd name="connsiteX15" fmla="*/ 2651877 w 6230408"/>
                <a:gd name="connsiteY15" fmla="*/ 5684689 h 6858000"/>
                <a:gd name="connsiteX16" fmla="*/ 3990301 w 6230408"/>
                <a:gd name="connsiteY16" fmla="*/ 6032833 h 6858000"/>
                <a:gd name="connsiteX17" fmla="*/ 4851225 w 6230408"/>
                <a:gd name="connsiteY17" fmla="*/ 5811141 h 6858000"/>
                <a:gd name="connsiteX18" fmla="*/ 5780965 w 6230408"/>
                <a:gd name="connsiteY18" fmla="*/ 5171038 h 6858000"/>
                <a:gd name="connsiteX19" fmla="*/ 6010496 w 6230408"/>
                <a:gd name="connsiteY19" fmla="*/ 4993191 h 6858000"/>
                <a:gd name="connsiteX20" fmla="*/ 6230408 w 6230408"/>
                <a:gd name="connsiteY20" fmla="*/ 4822117 h 6858000"/>
                <a:gd name="connsiteX21" fmla="*/ 6230408 w 6230408"/>
                <a:gd name="connsiteY21" fmla="*/ 5924457 h 6858000"/>
                <a:gd name="connsiteX22" fmla="*/ 6056186 w 6230408"/>
                <a:gd name="connsiteY22" fmla="*/ 6058925 h 6858000"/>
                <a:gd name="connsiteX23" fmla="*/ 4500343 w 6230408"/>
                <a:gd name="connsiteY23" fmla="*/ 6854086 h 6858000"/>
                <a:gd name="connsiteX24" fmla="*/ 4476760 w 6230408"/>
                <a:gd name="connsiteY24" fmla="*/ 6858000 h 6858000"/>
                <a:gd name="connsiteX25" fmla="*/ 3391617 w 6230408"/>
                <a:gd name="connsiteY25" fmla="*/ 6858000 h 6858000"/>
                <a:gd name="connsiteX26" fmla="*/ 3242986 w 6230408"/>
                <a:gd name="connsiteY26" fmla="*/ 6833894 h 6858000"/>
                <a:gd name="connsiteX27" fmla="*/ 913044 w 6230408"/>
                <a:gd name="connsiteY27" fmla="*/ 5134452 h 6858000"/>
                <a:gd name="connsiteX28" fmla="*/ 0 w 6230408"/>
                <a:gd name="connsiteY28" fmla="*/ 3186123 h 6858000"/>
                <a:gd name="connsiteX29" fmla="*/ 1779764 w 6230408"/>
                <a:gd name="connsiteY29" fmla="*/ 288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230408" h="6858000">
                  <a:moveTo>
                    <a:pt x="5061392" y="0"/>
                  </a:moveTo>
                  <a:lnTo>
                    <a:pt x="6230408" y="0"/>
                  </a:lnTo>
                  <a:lnTo>
                    <a:pt x="6230408" y="502666"/>
                  </a:lnTo>
                  <a:lnTo>
                    <a:pt x="6204367" y="480166"/>
                  </a:lnTo>
                  <a:cubicBezTo>
                    <a:pt x="6064466" y="372115"/>
                    <a:pt x="5913877" y="280469"/>
                    <a:pt x="5753525" y="205991"/>
                  </a:cubicBezTo>
                  <a:cubicBezTo>
                    <a:pt x="5581848" y="126214"/>
                    <a:pt x="5398775" y="66109"/>
                    <a:pt x="5205685" y="25948"/>
                  </a:cubicBezTo>
                  <a:close/>
                  <a:moveTo>
                    <a:pt x="1821847" y="0"/>
                  </a:moveTo>
                  <a:lnTo>
                    <a:pt x="4114919" y="0"/>
                  </a:lnTo>
                  <a:lnTo>
                    <a:pt x="4086206" y="3507"/>
                  </a:lnTo>
                  <a:cubicBezTo>
                    <a:pt x="3798985" y="45364"/>
                    <a:pt x="3509190" y="121369"/>
                    <a:pt x="3229262" y="229075"/>
                  </a:cubicBezTo>
                  <a:cubicBezTo>
                    <a:pt x="2786315" y="399518"/>
                    <a:pt x="2364564" y="650390"/>
                    <a:pt x="2009741" y="954400"/>
                  </a:cubicBezTo>
                  <a:cubicBezTo>
                    <a:pt x="1655354" y="1257973"/>
                    <a:pt x="1365573" y="1617151"/>
                    <a:pt x="1171466" y="1993025"/>
                  </a:cubicBezTo>
                  <a:cubicBezTo>
                    <a:pt x="972132" y="2379061"/>
                    <a:pt x="871086" y="2780487"/>
                    <a:pt x="871086" y="3186123"/>
                  </a:cubicBezTo>
                  <a:cubicBezTo>
                    <a:pt x="871086" y="3573756"/>
                    <a:pt x="1023091" y="3798642"/>
                    <a:pt x="1367025" y="4270190"/>
                  </a:cubicBezTo>
                  <a:cubicBezTo>
                    <a:pt x="1453117" y="4388222"/>
                    <a:pt x="1542113" y="4510319"/>
                    <a:pt x="1633868" y="4645483"/>
                  </a:cubicBezTo>
                  <a:cubicBezTo>
                    <a:pt x="1958347" y="5123709"/>
                    <a:pt x="2291248" y="5463723"/>
                    <a:pt x="2651877" y="5684689"/>
                  </a:cubicBezTo>
                  <a:cubicBezTo>
                    <a:pt x="3034139" y="5919011"/>
                    <a:pt x="3472005" y="6032833"/>
                    <a:pt x="3990301" y="6032833"/>
                  </a:cubicBezTo>
                  <a:cubicBezTo>
                    <a:pt x="4284438" y="6032833"/>
                    <a:pt x="4557959" y="5962420"/>
                    <a:pt x="4851225" y="5811141"/>
                  </a:cubicBezTo>
                  <a:cubicBezTo>
                    <a:pt x="5152330" y="5655798"/>
                    <a:pt x="5450387" y="5429315"/>
                    <a:pt x="5780965" y="5171038"/>
                  </a:cubicBezTo>
                  <a:cubicBezTo>
                    <a:pt x="5858491" y="5110498"/>
                    <a:pt x="5935727" y="5050828"/>
                    <a:pt x="6010496" y="4993191"/>
                  </a:cubicBezTo>
                  <a:lnTo>
                    <a:pt x="6230408" y="4822117"/>
                  </a:lnTo>
                  <a:lnTo>
                    <a:pt x="6230408" y="5924457"/>
                  </a:lnTo>
                  <a:lnTo>
                    <a:pt x="6056186" y="6058925"/>
                  </a:lnTo>
                  <a:cubicBezTo>
                    <a:pt x="5577260" y="6421454"/>
                    <a:pt x="5092142" y="6735949"/>
                    <a:pt x="4500343" y="6854086"/>
                  </a:cubicBezTo>
                  <a:lnTo>
                    <a:pt x="4476760" y="6858000"/>
                  </a:lnTo>
                  <a:lnTo>
                    <a:pt x="3391617" y="6858000"/>
                  </a:lnTo>
                  <a:lnTo>
                    <a:pt x="3242986" y="6833894"/>
                  </a:lnTo>
                  <a:cubicBezTo>
                    <a:pt x="2233307" y="6634206"/>
                    <a:pt x="1512986" y="6018796"/>
                    <a:pt x="913044" y="5134452"/>
                  </a:cubicBezTo>
                  <a:cubicBezTo>
                    <a:pt x="469951" y="4481428"/>
                    <a:pt x="0" y="4033545"/>
                    <a:pt x="0" y="3186123"/>
                  </a:cubicBezTo>
                  <a:cubicBezTo>
                    <a:pt x="0" y="1915018"/>
                    <a:pt x="732545" y="779286"/>
                    <a:pt x="1779764" y="2881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EC3445B6-9C0D-4865-BF68-CD74892D0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05128" y="0"/>
              <a:ext cx="6648564" cy="6858000"/>
            </a:xfrm>
            <a:custGeom>
              <a:avLst/>
              <a:gdLst>
                <a:gd name="connsiteX0" fmla="*/ 1242460 w 6394458"/>
                <a:gd name="connsiteY0" fmla="*/ 0 h 6858000"/>
                <a:gd name="connsiteX1" fmla="*/ 2160732 w 6394458"/>
                <a:gd name="connsiteY1" fmla="*/ 0 h 6858000"/>
                <a:gd name="connsiteX2" fmla="*/ 2096124 w 6394458"/>
                <a:gd name="connsiteY2" fmla="*/ 41936 h 6858000"/>
                <a:gd name="connsiteX3" fmla="*/ 1942232 w 6394458"/>
                <a:gd name="connsiteY3" fmla="*/ 154451 h 6858000"/>
                <a:gd name="connsiteX4" fmla="*/ 1941942 w 6394458"/>
                <a:gd name="connsiteY4" fmla="*/ 154741 h 6858000"/>
                <a:gd name="connsiteX5" fmla="*/ 1941652 w 6394458"/>
                <a:gd name="connsiteY5" fmla="*/ 155032 h 6858000"/>
                <a:gd name="connsiteX6" fmla="*/ 1878498 w 6394458"/>
                <a:gd name="connsiteY6" fmla="*/ 203377 h 6858000"/>
                <a:gd name="connsiteX7" fmla="*/ 1865722 w 6394458"/>
                <a:gd name="connsiteY7" fmla="*/ 213395 h 6858000"/>
                <a:gd name="connsiteX8" fmla="*/ 1791679 w 6394458"/>
                <a:gd name="connsiteY8" fmla="*/ 272483 h 6858000"/>
                <a:gd name="connsiteX9" fmla="*/ 1503495 w 6394458"/>
                <a:gd name="connsiteY9" fmla="*/ 525389 h 6858000"/>
                <a:gd name="connsiteX10" fmla="*/ 990135 w 6394458"/>
                <a:gd name="connsiteY10" fmla="*/ 1098128 h 6858000"/>
                <a:gd name="connsiteX11" fmla="*/ 771637 w 6394458"/>
                <a:gd name="connsiteY11" fmla="*/ 1416800 h 6858000"/>
                <a:gd name="connsiteX12" fmla="*/ 585660 w 6394458"/>
                <a:gd name="connsiteY12" fmla="*/ 1756960 h 6858000"/>
                <a:gd name="connsiteX13" fmla="*/ 585515 w 6394458"/>
                <a:gd name="connsiteY13" fmla="*/ 1757395 h 6858000"/>
                <a:gd name="connsiteX14" fmla="*/ 585370 w 6394458"/>
                <a:gd name="connsiteY14" fmla="*/ 1757831 h 6858000"/>
                <a:gd name="connsiteX15" fmla="*/ 544574 w 6394458"/>
                <a:gd name="connsiteY15" fmla="*/ 1845230 h 6858000"/>
                <a:gd name="connsiteX16" fmla="*/ 524539 w 6394458"/>
                <a:gd name="connsiteY16" fmla="*/ 1889510 h 6858000"/>
                <a:gd name="connsiteX17" fmla="*/ 505666 w 6394458"/>
                <a:gd name="connsiteY17" fmla="*/ 1933935 h 6858000"/>
                <a:gd name="connsiteX18" fmla="*/ 502762 w 6394458"/>
                <a:gd name="connsiteY18" fmla="*/ 1940904 h 6858000"/>
                <a:gd name="connsiteX19" fmla="*/ 469661 w 6394458"/>
                <a:gd name="connsiteY19" fmla="*/ 2023512 h 6858000"/>
                <a:gd name="connsiteX20" fmla="*/ 456885 w 6394458"/>
                <a:gd name="connsiteY20" fmla="*/ 2057049 h 6858000"/>
                <a:gd name="connsiteX21" fmla="*/ 435688 w 6394458"/>
                <a:gd name="connsiteY21" fmla="*/ 2114395 h 6858000"/>
                <a:gd name="connsiteX22" fmla="*/ 435543 w 6394458"/>
                <a:gd name="connsiteY22" fmla="*/ 2114976 h 6858000"/>
                <a:gd name="connsiteX23" fmla="*/ 435253 w 6394458"/>
                <a:gd name="connsiteY23" fmla="*/ 2115557 h 6858000"/>
                <a:gd name="connsiteX24" fmla="*/ 324770 w 6394458"/>
                <a:gd name="connsiteY24" fmla="*/ 2488382 h 6858000"/>
                <a:gd name="connsiteX25" fmla="*/ 235338 w 6394458"/>
                <a:gd name="connsiteY25" fmla="*/ 3261036 h 6858000"/>
                <a:gd name="connsiteX26" fmla="*/ 272505 w 6394458"/>
                <a:gd name="connsiteY26" fmla="*/ 3641991 h 6858000"/>
                <a:gd name="connsiteX27" fmla="*/ 385891 w 6394458"/>
                <a:gd name="connsiteY27" fmla="*/ 4006104 h 6858000"/>
                <a:gd name="connsiteX28" fmla="*/ 386182 w 6394458"/>
                <a:gd name="connsiteY28" fmla="*/ 4006685 h 6858000"/>
                <a:gd name="connsiteX29" fmla="*/ 386472 w 6394458"/>
                <a:gd name="connsiteY29" fmla="*/ 4007266 h 6858000"/>
                <a:gd name="connsiteX30" fmla="*/ 413911 w 6394458"/>
                <a:gd name="connsiteY30" fmla="*/ 4068823 h 6858000"/>
                <a:gd name="connsiteX31" fmla="*/ 425380 w 6394458"/>
                <a:gd name="connsiteY31" fmla="*/ 4093794 h 6858000"/>
                <a:gd name="connsiteX32" fmla="*/ 435834 w 6394458"/>
                <a:gd name="connsiteY32" fmla="*/ 4114845 h 6858000"/>
                <a:gd name="connsiteX33" fmla="*/ 468644 w 6394458"/>
                <a:gd name="connsiteY33" fmla="*/ 4178435 h 6858000"/>
                <a:gd name="connsiteX34" fmla="*/ 468935 w 6394458"/>
                <a:gd name="connsiteY34" fmla="*/ 4179015 h 6858000"/>
                <a:gd name="connsiteX35" fmla="*/ 469225 w 6394458"/>
                <a:gd name="connsiteY35" fmla="*/ 4179596 h 6858000"/>
                <a:gd name="connsiteX36" fmla="*/ 566496 w 6394458"/>
                <a:gd name="connsiteY36" fmla="*/ 4345828 h 6858000"/>
                <a:gd name="connsiteX37" fmla="*/ 674366 w 6394458"/>
                <a:gd name="connsiteY37" fmla="*/ 4507124 h 6858000"/>
                <a:gd name="connsiteX38" fmla="*/ 790946 w 6394458"/>
                <a:gd name="connsiteY38" fmla="*/ 4665372 h 6858000"/>
                <a:gd name="connsiteX39" fmla="*/ 938015 w 6394458"/>
                <a:gd name="connsiteY39" fmla="*/ 4855559 h 6858000"/>
                <a:gd name="connsiteX40" fmla="*/ 1035286 w 6394458"/>
                <a:gd name="connsiteY40" fmla="*/ 4980269 h 6858000"/>
                <a:gd name="connsiteX41" fmla="*/ 1158254 w 6394458"/>
                <a:gd name="connsiteY41" fmla="*/ 5140985 h 6858000"/>
                <a:gd name="connsiteX42" fmla="*/ 1221118 w 6394458"/>
                <a:gd name="connsiteY42" fmla="*/ 5226351 h 6858000"/>
                <a:gd name="connsiteX43" fmla="*/ 1277448 w 6394458"/>
                <a:gd name="connsiteY43" fmla="*/ 5303007 h 6858000"/>
                <a:gd name="connsiteX44" fmla="*/ 1277739 w 6394458"/>
                <a:gd name="connsiteY44" fmla="*/ 5303297 h 6858000"/>
                <a:gd name="connsiteX45" fmla="*/ 1278029 w 6394458"/>
                <a:gd name="connsiteY45" fmla="*/ 5303588 h 6858000"/>
                <a:gd name="connsiteX46" fmla="*/ 1376607 w 6394458"/>
                <a:gd name="connsiteY46" fmla="*/ 5433525 h 6858000"/>
                <a:gd name="connsiteX47" fmla="*/ 1395625 w 6394458"/>
                <a:gd name="connsiteY47" fmla="*/ 5458060 h 6858000"/>
                <a:gd name="connsiteX48" fmla="*/ 1405207 w 6394458"/>
                <a:gd name="connsiteY48" fmla="*/ 5469965 h 6858000"/>
                <a:gd name="connsiteX49" fmla="*/ 1518739 w 6394458"/>
                <a:gd name="connsiteY49" fmla="*/ 5607597 h 6858000"/>
                <a:gd name="connsiteX50" fmla="*/ 1779194 w 6394458"/>
                <a:gd name="connsiteY50" fmla="*/ 5888957 h 6858000"/>
                <a:gd name="connsiteX51" fmla="*/ 2361805 w 6394458"/>
                <a:gd name="connsiteY51" fmla="*/ 6356876 h 6858000"/>
                <a:gd name="connsiteX52" fmla="*/ 2682656 w 6394458"/>
                <a:gd name="connsiteY52" fmla="*/ 6532110 h 6858000"/>
                <a:gd name="connsiteX53" fmla="*/ 2682946 w 6394458"/>
                <a:gd name="connsiteY53" fmla="*/ 6532255 h 6858000"/>
                <a:gd name="connsiteX54" fmla="*/ 2683236 w 6394458"/>
                <a:gd name="connsiteY54" fmla="*/ 6532400 h 6858000"/>
                <a:gd name="connsiteX55" fmla="*/ 3021944 w 6394458"/>
                <a:gd name="connsiteY55" fmla="*/ 6664805 h 6858000"/>
                <a:gd name="connsiteX56" fmla="*/ 3375605 w 6394458"/>
                <a:gd name="connsiteY56" fmla="*/ 6756415 h 6858000"/>
                <a:gd name="connsiteX57" fmla="*/ 3555048 w 6394458"/>
                <a:gd name="connsiteY57" fmla="*/ 6786612 h 6858000"/>
                <a:gd name="connsiteX58" fmla="*/ 3735218 w 6394458"/>
                <a:gd name="connsiteY58" fmla="*/ 6807083 h 6858000"/>
                <a:gd name="connsiteX59" fmla="*/ 4108188 w 6394458"/>
                <a:gd name="connsiteY59" fmla="*/ 6823343 h 6858000"/>
                <a:gd name="connsiteX60" fmla="*/ 4126917 w 6394458"/>
                <a:gd name="connsiteY60" fmla="*/ 6823343 h 6858000"/>
                <a:gd name="connsiteX61" fmla="*/ 4151597 w 6394458"/>
                <a:gd name="connsiteY61" fmla="*/ 6823488 h 6858000"/>
                <a:gd name="connsiteX62" fmla="*/ 4199652 w 6394458"/>
                <a:gd name="connsiteY62" fmla="*/ 6822763 h 6858000"/>
                <a:gd name="connsiteX63" fmla="*/ 4200088 w 6394458"/>
                <a:gd name="connsiteY63" fmla="*/ 6822763 h 6858000"/>
                <a:gd name="connsiteX64" fmla="*/ 4200523 w 6394458"/>
                <a:gd name="connsiteY64" fmla="*/ 6822763 h 6858000"/>
                <a:gd name="connsiteX65" fmla="*/ 4245675 w 6394458"/>
                <a:gd name="connsiteY65" fmla="*/ 6821601 h 6858000"/>
                <a:gd name="connsiteX66" fmla="*/ 4291117 w 6394458"/>
                <a:gd name="connsiteY66" fmla="*/ 6819277 h 6858000"/>
                <a:gd name="connsiteX67" fmla="*/ 4469108 w 6394458"/>
                <a:gd name="connsiteY67" fmla="*/ 6803743 h 6858000"/>
                <a:gd name="connsiteX68" fmla="*/ 5157267 w 6394458"/>
                <a:gd name="connsiteY68" fmla="*/ 6617766 h 6858000"/>
                <a:gd name="connsiteX69" fmla="*/ 5484069 w 6394458"/>
                <a:gd name="connsiteY69" fmla="*/ 6455744 h 6858000"/>
                <a:gd name="connsiteX70" fmla="*/ 5801144 w 6394458"/>
                <a:gd name="connsiteY70" fmla="*/ 6257717 h 6858000"/>
                <a:gd name="connsiteX71" fmla="*/ 6111106 w 6394458"/>
                <a:gd name="connsiteY71" fmla="*/ 6032542 h 6858000"/>
                <a:gd name="connsiteX72" fmla="*/ 6264127 w 6394458"/>
                <a:gd name="connsiteY72" fmla="*/ 5913203 h 6858000"/>
                <a:gd name="connsiteX73" fmla="*/ 6394458 w 6394458"/>
                <a:gd name="connsiteY73" fmla="*/ 5808939 h 6858000"/>
                <a:gd name="connsiteX74" fmla="*/ 6394458 w 6394458"/>
                <a:gd name="connsiteY74" fmla="*/ 6858000 h 6858000"/>
                <a:gd name="connsiteX75" fmla="*/ 2234128 w 6394458"/>
                <a:gd name="connsiteY75" fmla="*/ 6858000 h 6858000"/>
                <a:gd name="connsiteX76" fmla="*/ 2151583 w 6394458"/>
                <a:gd name="connsiteY76" fmla="*/ 6802146 h 6858000"/>
                <a:gd name="connsiteX77" fmla="*/ 593791 w 6394458"/>
                <a:gd name="connsiteY77" fmla="*/ 5241450 h 6858000"/>
                <a:gd name="connsiteX78" fmla="*/ 0 w 6394458"/>
                <a:gd name="connsiteY78" fmla="*/ 3044861 h 6858000"/>
                <a:gd name="connsiteX79" fmla="*/ 342337 w 6394458"/>
                <a:gd name="connsiteY79" fmla="*/ 1349581 h 6858000"/>
                <a:gd name="connsiteX80" fmla="*/ 1129762 w 6394458"/>
                <a:gd name="connsiteY80" fmla="*/ 1181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394458" h="6858000">
                  <a:moveTo>
                    <a:pt x="1242460" y="0"/>
                  </a:moveTo>
                  <a:lnTo>
                    <a:pt x="2160732" y="0"/>
                  </a:lnTo>
                  <a:lnTo>
                    <a:pt x="2096124" y="41936"/>
                  </a:lnTo>
                  <a:cubicBezTo>
                    <a:pt x="2053586" y="71988"/>
                    <a:pt x="1997691" y="111913"/>
                    <a:pt x="1942232" y="154451"/>
                  </a:cubicBezTo>
                  <a:lnTo>
                    <a:pt x="1941942" y="154741"/>
                  </a:lnTo>
                  <a:lnTo>
                    <a:pt x="1941652" y="155032"/>
                  </a:lnTo>
                  <a:cubicBezTo>
                    <a:pt x="1920455" y="170711"/>
                    <a:pt x="1899113" y="187262"/>
                    <a:pt x="1878498" y="203377"/>
                  </a:cubicBezTo>
                  <a:lnTo>
                    <a:pt x="1865722" y="213395"/>
                  </a:lnTo>
                  <a:cubicBezTo>
                    <a:pt x="1838863" y="233865"/>
                    <a:pt x="1813311" y="254771"/>
                    <a:pt x="1791679" y="272483"/>
                  </a:cubicBezTo>
                  <a:cubicBezTo>
                    <a:pt x="1684245" y="360463"/>
                    <a:pt x="1590023" y="443216"/>
                    <a:pt x="1503495" y="525389"/>
                  </a:cubicBezTo>
                  <a:cubicBezTo>
                    <a:pt x="1315050" y="703090"/>
                    <a:pt x="1142430" y="895746"/>
                    <a:pt x="990135" y="1098128"/>
                  </a:cubicBezTo>
                  <a:cubicBezTo>
                    <a:pt x="911301" y="1202949"/>
                    <a:pt x="837695" y="1310238"/>
                    <a:pt x="771637" y="1416800"/>
                  </a:cubicBezTo>
                  <a:cubicBezTo>
                    <a:pt x="697595" y="1538898"/>
                    <a:pt x="636764" y="1650106"/>
                    <a:pt x="585660" y="1756960"/>
                  </a:cubicBezTo>
                  <a:lnTo>
                    <a:pt x="585515" y="1757395"/>
                  </a:lnTo>
                  <a:lnTo>
                    <a:pt x="585370" y="1757831"/>
                  </a:lnTo>
                  <a:cubicBezTo>
                    <a:pt x="570271" y="1788174"/>
                    <a:pt x="556334" y="1818952"/>
                    <a:pt x="544574" y="1845230"/>
                  </a:cubicBezTo>
                  <a:lnTo>
                    <a:pt x="524539" y="1889510"/>
                  </a:lnTo>
                  <a:lnTo>
                    <a:pt x="505666" y="1933935"/>
                  </a:lnTo>
                  <a:lnTo>
                    <a:pt x="502762" y="1940904"/>
                  </a:lnTo>
                  <a:cubicBezTo>
                    <a:pt x="491002" y="1969214"/>
                    <a:pt x="479823" y="1996073"/>
                    <a:pt x="469661" y="2023512"/>
                  </a:cubicBezTo>
                  <a:cubicBezTo>
                    <a:pt x="465450" y="2034691"/>
                    <a:pt x="461240" y="2045870"/>
                    <a:pt x="456885" y="2057049"/>
                  </a:cubicBezTo>
                  <a:cubicBezTo>
                    <a:pt x="449190" y="2076794"/>
                    <a:pt x="442076" y="2095522"/>
                    <a:pt x="435688" y="2114395"/>
                  </a:cubicBezTo>
                  <a:lnTo>
                    <a:pt x="435543" y="2114976"/>
                  </a:lnTo>
                  <a:lnTo>
                    <a:pt x="435253" y="2115557"/>
                  </a:lnTo>
                  <a:cubicBezTo>
                    <a:pt x="390392" y="2239687"/>
                    <a:pt x="353226" y="2365123"/>
                    <a:pt x="324770" y="2488382"/>
                  </a:cubicBezTo>
                  <a:cubicBezTo>
                    <a:pt x="265391" y="2742158"/>
                    <a:pt x="235193" y="3002178"/>
                    <a:pt x="235338" y="3261036"/>
                  </a:cubicBezTo>
                  <a:cubicBezTo>
                    <a:pt x="236210" y="3391989"/>
                    <a:pt x="248695" y="3520474"/>
                    <a:pt x="272505" y="3641991"/>
                  </a:cubicBezTo>
                  <a:cubicBezTo>
                    <a:pt x="299073" y="3770621"/>
                    <a:pt x="337110" y="3893154"/>
                    <a:pt x="385891" y="4006104"/>
                  </a:cubicBezTo>
                  <a:lnTo>
                    <a:pt x="386182" y="4006685"/>
                  </a:lnTo>
                  <a:lnTo>
                    <a:pt x="386472" y="4007266"/>
                  </a:lnTo>
                  <a:cubicBezTo>
                    <a:pt x="394747" y="4027591"/>
                    <a:pt x="404039" y="4047626"/>
                    <a:pt x="413911" y="4068823"/>
                  </a:cubicBezTo>
                  <a:cubicBezTo>
                    <a:pt x="417686" y="4077098"/>
                    <a:pt x="421606" y="4085374"/>
                    <a:pt x="425380" y="4093794"/>
                  </a:cubicBezTo>
                  <a:cubicBezTo>
                    <a:pt x="428865" y="4100908"/>
                    <a:pt x="432349" y="4107876"/>
                    <a:pt x="435834" y="4114845"/>
                  </a:cubicBezTo>
                  <a:cubicBezTo>
                    <a:pt x="446867" y="4136913"/>
                    <a:pt x="457320" y="4157819"/>
                    <a:pt x="468644" y="4178435"/>
                  </a:cubicBezTo>
                  <a:lnTo>
                    <a:pt x="468935" y="4179015"/>
                  </a:lnTo>
                  <a:lnTo>
                    <a:pt x="469225" y="4179596"/>
                  </a:lnTo>
                  <a:cubicBezTo>
                    <a:pt x="495213" y="4229103"/>
                    <a:pt x="525120" y="4280352"/>
                    <a:pt x="566496" y="4345828"/>
                  </a:cubicBezTo>
                  <a:cubicBezTo>
                    <a:pt x="598727" y="4397368"/>
                    <a:pt x="633135" y="4447745"/>
                    <a:pt x="674366" y="4507124"/>
                  </a:cubicBezTo>
                  <a:cubicBezTo>
                    <a:pt x="713129" y="4561713"/>
                    <a:pt x="753199" y="4615139"/>
                    <a:pt x="790946" y="4665372"/>
                  </a:cubicBezTo>
                  <a:cubicBezTo>
                    <a:pt x="839001" y="4729106"/>
                    <a:pt x="889379" y="4793421"/>
                    <a:pt x="938015" y="4855559"/>
                  </a:cubicBezTo>
                  <a:cubicBezTo>
                    <a:pt x="969955" y="4896355"/>
                    <a:pt x="1003056" y="4938457"/>
                    <a:pt x="1035286" y="4980269"/>
                  </a:cubicBezTo>
                  <a:cubicBezTo>
                    <a:pt x="1069113" y="5023969"/>
                    <a:pt x="1113684" y="5081606"/>
                    <a:pt x="1158254" y="5140985"/>
                  </a:cubicBezTo>
                  <a:cubicBezTo>
                    <a:pt x="1179451" y="5169005"/>
                    <a:pt x="1200647" y="5198186"/>
                    <a:pt x="1221118" y="5226351"/>
                  </a:cubicBezTo>
                  <a:cubicBezTo>
                    <a:pt x="1240572" y="5253065"/>
                    <a:pt x="1259010" y="5278471"/>
                    <a:pt x="1277448" y="5303007"/>
                  </a:cubicBezTo>
                  <a:lnTo>
                    <a:pt x="1277739" y="5303297"/>
                  </a:lnTo>
                  <a:lnTo>
                    <a:pt x="1278029" y="5303588"/>
                  </a:lnTo>
                  <a:cubicBezTo>
                    <a:pt x="1309824" y="5347287"/>
                    <a:pt x="1343796" y="5391132"/>
                    <a:pt x="1376607" y="5433525"/>
                  </a:cubicBezTo>
                  <a:lnTo>
                    <a:pt x="1395625" y="5458060"/>
                  </a:lnTo>
                  <a:lnTo>
                    <a:pt x="1405207" y="5469965"/>
                  </a:lnTo>
                  <a:cubicBezTo>
                    <a:pt x="1442083" y="5515552"/>
                    <a:pt x="1479976" y="5562736"/>
                    <a:pt x="1518739" y="5607597"/>
                  </a:cubicBezTo>
                  <a:cubicBezTo>
                    <a:pt x="1603960" y="5707481"/>
                    <a:pt x="1691650" y="5802139"/>
                    <a:pt x="1779194" y="5888957"/>
                  </a:cubicBezTo>
                  <a:cubicBezTo>
                    <a:pt x="1965606" y="6072902"/>
                    <a:pt x="2161746" y="6230423"/>
                    <a:pt x="2361805" y="6356876"/>
                  </a:cubicBezTo>
                  <a:cubicBezTo>
                    <a:pt x="2475047" y="6427870"/>
                    <a:pt x="2579867" y="6485217"/>
                    <a:pt x="2682656" y="6532110"/>
                  </a:cubicBezTo>
                  <a:lnTo>
                    <a:pt x="2682946" y="6532255"/>
                  </a:lnTo>
                  <a:lnTo>
                    <a:pt x="2683236" y="6532400"/>
                  </a:lnTo>
                  <a:cubicBezTo>
                    <a:pt x="2787767" y="6581616"/>
                    <a:pt x="2901734" y="6626187"/>
                    <a:pt x="3021944" y="6664805"/>
                  </a:cubicBezTo>
                  <a:cubicBezTo>
                    <a:pt x="3132572" y="6700374"/>
                    <a:pt x="3251620" y="6731298"/>
                    <a:pt x="3375605" y="6756415"/>
                  </a:cubicBezTo>
                  <a:cubicBezTo>
                    <a:pt x="3432661" y="6767738"/>
                    <a:pt x="3493201" y="6777901"/>
                    <a:pt x="3555048" y="6786612"/>
                  </a:cubicBezTo>
                  <a:cubicBezTo>
                    <a:pt x="3613121" y="6794742"/>
                    <a:pt x="3673807" y="6801566"/>
                    <a:pt x="3735218" y="6807083"/>
                  </a:cubicBezTo>
                  <a:cubicBezTo>
                    <a:pt x="3852670" y="6817826"/>
                    <a:pt x="3974622" y="6823052"/>
                    <a:pt x="4108188" y="6823343"/>
                  </a:cubicBezTo>
                  <a:lnTo>
                    <a:pt x="4126917" y="6823343"/>
                  </a:lnTo>
                  <a:cubicBezTo>
                    <a:pt x="4135192" y="6823488"/>
                    <a:pt x="4143322" y="6823488"/>
                    <a:pt x="4151597" y="6823488"/>
                  </a:cubicBezTo>
                  <a:cubicBezTo>
                    <a:pt x="4171487" y="6823488"/>
                    <a:pt x="4186296" y="6823343"/>
                    <a:pt x="4199652" y="6822763"/>
                  </a:cubicBezTo>
                  <a:lnTo>
                    <a:pt x="4200088" y="6822763"/>
                  </a:lnTo>
                  <a:lnTo>
                    <a:pt x="4200523" y="6822763"/>
                  </a:lnTo>
                  <a:lnTo>
                    <a:pt x="4245675" y="6821601"/>
                  </a:lnTo>
                  <a:lnTo>
                    <a:pt x="4291117" y="6819277"/>
                  </a:lnTo>
                  <a:cubicBezTo>
                    <a:pt x="4342801" y="6816955"/>
                    <a:pt x="4397825" y="6812164"/>
                    <a:pt x="4469108" y="6803743"/>
                  </a:cubicBezTo>
                  <a:cubicBezTo>
                    <a:pt x="4700672" y="6775433"/>
                    <a:pt x="4932236" y="6712860"/>
                    <a:pt x="5157267" y="6617766"/>
                  </a:cubicBezTo>
                  <a:cubicBezTo>
                    <a:pt x="5260490" y="6574648"/>
                    <a:pt x="5367344" y="6521656"/>
                    <a:pt x="5484069" y="6455744"/>
                  </a:cubicBezTo>
                  <a:cubicBezTo>
                    <a:pt x="5584535" y="6399414"/>
                    <a:pt x="5688194" y="6334663"/>
                    <a:pt x="5801144" y="6257717"/>
                  </a:cubicBezTo>
                  <a:cubicBezTo>
                    <a:pt x="5894061" y="6194419"/>
                    <a:pt x="5992638" y="6122844"/>
                    <a:pt x="6111106" y="6032542"/>
                  </a:cubicBezTo>
                  <a:cubicBezTo>
                    <a:pt x="6163081" y="5993052"/>
                    <a:pt x="6215491" y="5951676"/>
                    <a:pt x="6264127" y="5913203"/>
                  </a:cubicBezTo>
                  <a:lnTo>
                    <a:pt x="6394458" y="5808939"/>
                  </a:lnTo>
                  <a:lnTo>
                    <a:pt x="6394458" y="6858000"/>
                  </a:lnTo>
                  <a:lnTo>
                    <a:pt x="2234128" y="6858000"/>
                  </a:lnTo>
                  <a:lnTo>
                    <a:pt x="2151583" y="6802146"/>
                  </a:lnTo>
                  <a:cubicBezTo>
                    <a:pt x="1509012" y="6424386"/>
                    <a:pt x="970245" y="5884748"/>
                    <a:pt x="593791" y="5241450"/>
                  </a:cubicBezTo>
                  <a:cubicBezTo>
                    <a:pt x="205286" y="4577683"/>
                    <a:pt x="0" y="3818240"/>
                    <a:pt x="0" y="3044861"/>
                  </a:cubicBezTo>
                  <a:cubicBezTo>
                    <a:pt x="0" y="2457023"/>
                    <a:pt x="115129" y="1886606"/>
                    <a:pt x="342337" y="1349581"/>
                  </a:cubicBezTo>
                  <a:cubicBezTo>
                    <a:pt x="534284" y="895692"/>
                    <a:pt x="798705" y="482372"/>
                    <a:pt x="1129762" y="11818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1905757E-C772-4187-BD34-A12DC33F3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4266" y="0"/>
              <a:ext cx="6419426" cy="6858000"/>
            </a:xfrm>
            <a:custGeom>
              <a:avLst/>
              <a:gdLst>
                <a:gd name="connsiteX0" fmla="*/ 6419426 w 6419426"/>
                <a:gd name="connsiteY0" fmla="*/ 6276207 h 6858000"/>
                <a:gd name="connsiteX1" fmla="*/ 6419426 w 6419426"/>
                <a:gd name="connsiteY1" fmla="*/ 6858000 h 6858000"/>
                <a:gd name="connsiteX2" fmla="*/ 5377226 w 6419426"/>
                <a:gd name="connsiteY2" fmla="*/ 6858000 h 6858000"/>
                <a:gd name="connsiteX3" fmla="*/ 5526079 w 6419426"/>
                <a:gd name="connsiteY3" fmla="*/ 6799309 h 6858000"/>
                <a:gd name="connsiteX4" fmla="*/ 6372097 w 6419426"/>
                <a:gd name="connsiteY4" fmla="*/ 6313400 h 6858000"/>
                <a:gd name="connsiteX5" fmla="*/ 0 w 6419426"/>
                <a:gd name="connsiteY5" fmla="*/ 3944218 h 6858000"/>
                <a:gd name="connsiteX6" fmla="*/ 31811 w 6419426"/>
                <a:gd name="connsiteY6" fmla="*/ 4082046 h 6858000"/>
                <a:gd name="connsiteX7" fmla="*/ 2375871 w 6419426"/>
                <a:gd name="connsiteY7" fmla="*/ 6799309 h 6858000"/>
                <a:gd name="connsiteX8" fmla="*/ 2524724 w 6419426"/>
                <a:gd name="connsiteY8" fmla="*/ 6858000 h 6858000"/>
                <a:gd name="connsiteX9" fmla="*/ 0 w 6419426"/>
                <a:gd name="connsiteY9" fmla="*/ 6858000 h 6858000"/>
                <a:gd name="connsiteX10" fmla="*/ 0 w 6419426"/>
                <a:gd name="connsiteY10" fmla="*/ 0 h 6858000"/>
                <a:gd name="connsiteX11" fmla="*/ 1320019 w 6419426"/>
                <a:gd name="connsiteY11" fmla="*/ 0 h 6858000"/>
                <a:gd name="connsiteX12" fmla="*/ 1089625 w 6419426"/>
                <a:gd name="connsiteY12" fmla="*/ 209396 h 6858000"/>
                <a:gd name="connsiteX13" fmla="*/ 31811 w 6419426"/>
                <a:gd name="connsiteY13" fmla="*/ 2059448 h 6858000"/>
                <a:gd name="connsiteX14" fmla="*/ 0 w 6419426"/>
                <a:gd name="connsiteY14" fmla="*/ 21972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19426" h="6858000">
                  <a:moveTo>
                    <a:pt x="6419426" y="6276207"/>
                  </a:moveTo>
                  <a:lnTo>
                    <a:pt x="6419426" y="6858000"/>
                  </a:lnTo>
                  <a:lnTo>
                    <a:pt x="5377226" y="6858000"/>
                  </a:lnTo>
                  <a:lnTo>
                    <a:pt x="5526079" y="6799309"/>
                  </a:lnTo>
                  <a:cubicBezTo>
                    <a:pt x="5828657" y="6671330"/>
                    <a:pt x="6112428" y="6507594"/>
                    <a:pt x="6372097" y="6313400"/>
                  </a:cubicBezTo>
                  <a:close/>
                  <a:moveTo>
                    <a:pt x="0" y="3944218"/>
                  </a:moveTo>
                  <a:lnTo>
                    <a:pt x="31811" y="4082046"/>
                  </a:lnTo>
                  <a:cubicBezTo>
                    <a:pt x="347839" y="5310348"/>
                    <a:pt x="1226077" y="6312987"/>
                    <a:pt x="2375871" y="6799309"/>
                  </a:cubicBezTo>
                  <a:lnTo>
                    <a:pt x="2524724" y="6858000"/>
                  </a:lnTo>
                  <a:lnTo>
                    <a:pt x="0" y="6858000"/>
                  </a:lnTo>
                  <a:close/>
                  <a:moveTo>
                    <a:pt x="0" y="0"/>
                  </a:moveTo>
                  <a:lnTo>
                    <a:pt x="1320019" y="0"/>
                  </a:lnTo>
                  <a:lnTo>
                    <a:pt x="1089625" y="209396"/>
                  </a:lnTo>
                  <a:cubicBezTo>
                    <a:pt x="586180" y="712841"/>
                    <a:pt x="214775" y="1348326"/>
                    <a:pt x="31811" y="2059448"/>
                  </a:cubicBezTo>
                  <a:lnTo>
                    <a:pt x="0" y="21972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7DA6EDC-6BDD-BA7F-F1E1-47BDB29637F5}"/>
              </a:ext>
            </a:extLst>
          </p:cNvPr>
          <p:cNvSpPr>
            <a:spLocks noGrp="1"/>
          </p:cNvSpPr>
          <p:nvPr>
            <p:ph type="title"/>
          </p:nvPr>
        </p:nvSpPr>
        <p:spPr>
          <a:xfrm>
            <a:off x="804672" y="798445"/>
            <a:ext cx="4803636" cy="1311664"/>
          </a:xfrm>
        </p:spPr>
        <p:txBody>
          <a:bodyPr vert="horz" lIns="91440" tIns="45720" rIns="91440" bIns="45720" rtlCol="0" anchor="b">
            <a:normAutofit/>
          </a:bodyPr>
          <a:lstStyle/>
          <a:p>
            <a:r>
              <a:rPr lang="en-US" sz="3600" b="1" i="0" u="none" strike="noStrike">
                <a:solidFill>
                  <a:schemeClr val="tx2"/>
                </a:solidFill>
                <a:effectLst/>
              </a:rPr>
              <a:t>Paired T-Test</a:t>
            </a:r>
            <a:endParaRPr lang="en-US" sz="3600" b="1">
              <a:solidFill>
                <a:schemeClr val="tx2"/>
              </a:solidFill>
            </a:endParaRPr>
          </a:p>
        </p:txBody>
      </p:sp>
      <p:sp>
        <p:nvSpPr>
          <p:cNvPr id="4" name="TextBox 3">
            <a:extLst>
              <a:ext uri="{FF2B5EF4-FFF2-40B4-BE49-F238E27FC236}">
                <a16:creationId xmlns:a16="http://schemas.microsoft.com/office/drawing/2014/main" id="{4916F72C-DFC0-FF81-9021-AA39F45D8104}"/>
              </a:ext>
            </a:extLst>
          </p:cNvPr>
          <p:cNvSpPr txBox="1"/>
          <p:nvPr/>
        </p:nvSpPr>
        <p:spPr>
          <a:xfrm>
            <a:off x="804672" y="2272143"/>
            <a:ext cx="4706803" cy="3788830"/>
          </a:xfrm>
          <a:prstGeom prst="rect">
            <a:avLst/>
          </a:prstGeom>
        </p:spPr>
        <p:txBody>
          <a:bodyPr vert="horz" lIns="91440" tIns="45720" rIns="91440" bIns="45720" rtlCol="0" anchor="ctr">
            <a:normAutofit/>
          </a:bodyPr>
          <a:lstStyle/>
          <a:p>
            <a:pPr indent="-228600">
              <a:lnSpc>
                <a:spcPct val="90000"/>
              </a:lnSpc>
              <a:spcBef>
                <a:spcPts val="0"/>
              </a:spcBef>
              <a:spcAft>
                <a:spcPts val="600"/>
              </a:spcAft>
              <a:buFont typeface="Arial" panose="020B0604020202020204" pitchFamily="34" charset="0"/>
              <a:buChar char="•"/>
            </a:pPr>
            <a:r>
              <a:rPr lang="en-US" b="0" i="0" u="none" strike="noStrike" dirty="0">
                <a:solidFill>
                  <a:schemeClr val="tx2"/>
                </a:solidFill>
                <a:effectLst/>
              </a:rPr>
              <a:t>H₀ = The seasons have no effect on the sale prices of the houses</a:t>
            </a:r>
            <a:endParaRPr lang="en-US" b="0" dirty="0">
              <a:solidFill>
                <a:schemeClr val="tx2"/>
              </a:solidFill>
              <a:effectLst/>
            </a:endParaRPr>
          </a:p>
          <a:p>
            <a:pPr indent="-228600">
              <a:lnSpc>
                <a:spcPct val="90000"/>
              </a:lnSpc>
              <a:spcBef>
                <a:spcPts val="0"/>
              </a:spcBef>
              <a:spcAft>
                <a:spcPts val="600"/>
              </a:spcAft>
              <a:buFont typeface="Arial" panose="020B0604020202020204" pitchFamily="34" charset="0"/>
              <a:buChar char="•"/>
            </a:pPr>
            <a:r>
              <a:rPr lang="en-US" b="0" i="0" u="none" strike="noStrike" dirty="0">
                <a:solidFill>
                  <a:schemeClr val="tx2"/>
                </a:solidFill>
                <a:effectLst/>
              </a:rPr>
              <a:t>H₁ = The seasons effect the sale prices of the houses</a:t>
            </a:r>
            <a:endParaRPr lang="en-US" b="0" dirty="0">
              <a:solidFill>
                <a:schemeClr val="tx2"/>
              </a:solidFill>
              <a:effectLst/>
            </a:endParaRPr>
          </a:p>
          <a:p>
            <a:pPr indent="-228600">
              <a:lnSpc>
                <a:spcPct val="90000"/>
              </a:lnSpc>
              <a:spcBef>
                <a:spcPts val="0"/>
              </a:spcBef>
              <a:spcAft>
                <a:spcPts val="600"/>
              </a:spcAft>
              <a:buFont typeface="Arial" panose="020B0604020202020204" pitchFamily="34" charset="0"/>
              <a:buChar char="•"/>
            </a:pPr>
            <a:br>
              <a:rPr lang="en-US" b="0" dirty="0">
                <a:solidFill>
                  <a:schemeClr val="tx2"/>
                </a:solidFill>
                <a:effectLst/>
              </a:rPr>
            </a:br>
            <a:br>
              <a:rPr lang="en-US" b="0" dirty="0">
                <a:solidFill>
                  <a:schemeClr val="tx2"/>
                </a:solidFill>
                <a:effectLst/>
              </a:rPr>
            </a:br>
            <a:r>
              <a:rPr lang="en-US" b="0" i="0" u="none" strike="noStrike" dirty="0">
                <a:solidFill>
                  <a:schemeClr val="tx2"/>
                </a:solidFill>
                <a:effectLst/>
              </a:rPr>
              <a:t>pvalue = 2.02297199090102e-08</a:t>
            </a:r>
            <a:r>
              <a:rPr lang="en-US" i="0" u="none" strike="noStrike" dirty="0">
                <a:solidFill>
                  <a:schemeClr val="tx2"/>
                </a:solidFill>
              </a:rPr>
              <a:t> </a:t>
            </a:r>
            <a:br>
              <a:rPr lang="en-US" dirty="0">
                <a:solidFill>
                  <a:schemeClr val="tx2"/>
                </a:solidFill>
              </a:rPr>
            </a:br>
            <a:endParaRPr lang="en-US" dirty="0">
              <a:solidFill>
                <a:schemeClr val="tx2"/>
              </a:solidFill>
            </a:endParaRPr>
          </a:p>
        </p:txBody>
      </p:sp>
    </p:spTree>
    <p:extLst>
      <p:ext uri="{BB962C8B-B14F-4D97-AF65-F5344CB8AC3E}">
        <p14:creationId xmlns:p14="http://schemas.microsoft.com/office/powerpoint/2010/main" val="239803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546</TotalTime>
  <Words>379</Words>
  <Application>Microsoft Office PowerPoint</Application>
  <PresentationFormat>Widescreen</PresentationFormat>
  <Paragraphs>47</Paragraphs>
  <Slides>16</Slides>
  <Notes>0</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Aharoni</vt:lpstr>
      <vt:lpstr>Arial</vt:lpstr>
      <vt:lpstr>Avenir Next LT Pro Demi</vt:lpstr>
      <vt:lpstr>Bahnschrift Light</vt:lpstr>
      <vt:lpstr>Britannic Bold</vt:lpstr>
      <vt:lpstr>Calibri</vt:lpstr>
      <vt:lpstr>Calibri Light</vt:lpstr>
      <vt:lpstr>Century Schoolbook</vt:lpstr>
      <vt:lpstr>inherit</vt:lpstr>
      <vt:lpstr>Times New Roman</vt:lpstr>
      <vt:lpstr>Office Theme</vt:lpstr>
      <vt:lpstr>PowerPoint Presentation</vt:lpstr>
      <vt:lpstr> Group Members </vt:lpstr>
      <vt:lpstr>Cities WE have Focused </vt:lpstr>
      <vt:lpstr>PowerPoint Presentation</vt:lpstr>
      <vt:lpstr>PowerPoint Presentation</vt:lpstr>
      <vt:lpstr>PowerPoint Presentation</vt:lpstr>
      <vt:lpstr>PowerPoint Presentation</vt:lpstr>
      <vt:lpstr>PowerPoint Presentation</vt:lpstr>
      <vt:lpstr>Paired T-Test</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Real Estate </dc:title>
  <dc:creator>simpelosman@gmail.com</dc:creator>
  <cp:lastModifiedBy>simpelosman@gmail.com</cp:lastModifiedBy>
  <cp:revision>22</cp:revision>
  <dcterms:created xsi:type="dcterms:W3CDTF">2023-01-31T02:42:18Z</dcterms:created>
  <dcterms:modified xsi:type="dcterms:W3CDTF">2023-01-31T20:46:10Z</dcterms:modified>
</cp:coreProperties>
</file>