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C086163-12EF-430E-9F53-42E71041E0A9}" type="datetimeFigureOut">
              <a:rPr lang="en-IN" smtClean="0"/>
              <a:t>12-03-2023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06468B0B-1BC4-4E89-B2D1-CDFED260DE06}" type="slidenum">
              <a:rPr lang="en-IN" smtClean="0"/>
              <a:t>‹#›</a:t>
            </a:fld>
            <a:endParaRPr lang="en-IN"/>
          </a:p>
        </p:txBody>
      </p:sp>
    </p:spTree>
    <p:extLst>
      <p:ext uri="{BB962C8B-B14F-4D97-AF65-F5344CB8AC3E}">
        <p14:creationId xmlns:p14="http://schemas.microsoft.com/office/powerpoint/2010/main" val="2509303314"/>
      </p:ext>
    </p:extLst>
  </p:cSld>
  <p:clrMapOvr>
    <a:masterClrMapping/>
  </p:clrMapOvr>
  <mc:AlternateContent xmlns:mc="http://schemas.openxmlformats.org/markup-compatibility/2006">
    <mc:Choice xmlns:p14="http://schemas.microsoft.com/office/powerpoint/2010/main" Requires="p14">
      <p:transition spd="slow" p14:dur="3400">
        <p14:reveal thruBlk="1"/>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086163-12EF-430E-9F53-42E71041E0A9}" type="datetimeFigureOut">
              <a:rPr lang="en-IN" smtClean="0"/>
              <a:t>12-03-2023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468B0B-1BC4-4E89-B2D1-CDFED260DE06}" type="slidenum">
              <a:rPr lang="en-IN" smtClean="0"/>
              <a:t>‹#›</a:t>
            </a:fld>
            <a:endParaRPr lang="en-IN"/>
          </a:p>
        </p:txBody>
      </p:sp>
    </p:spTree>
    <p:extLst>
      <p:ext uri="{BB962C8B-B14F-4D97-AF65-F5344CB8AC3E}">
        <p14:creationId xmlns:p14="http://schemas.microsoft.com/office/powerpoint/2010/main" val="3861884674"/>
      </p:ext>
    </p:extLst>
  </p:cSld>
  <p:clrMapOvr>
    <a:masterClrMapping/>
  </p:clrMapOvr>
  <mc:AlternateContent xmlns:mc="http://schemas.openxmlformats.org/markup-compatibility/2006">
    <mc:Choice xmlns:p14="http://schemas.microsoft.com/office/powerpoint/2010/main" Requires="p14">
      <p:transition spd="slow" p14:dur="3400">
        <p14:reveal thruBlk="1"/>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086163-12EF-430E-9F53-42E71041E0A9}" type="datetimeFigureOut">
              <a:rPr lang="en-IN" smtClean="0"/>
              <a:t>12-03-2023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468B0B-1BC4-4E89-B2D1-CDFED260DE06}" type="slidenum">
              <a:rPr lang="en-IN" smtClean="0"/>
              <a:t>‹#›</a:t>
            </a:fld>
            <a:endParaRPr lang="en-IN"/>
          </a:p>
        </p:txBody>
      </p:sp>
    </p:spTree>
    <p:extLst>
      <p:ext uri="{BB962C8B-B14F-4D97-AF65-F5344CB8AC3E}">
        <p14:creationId xmlns:p14="http://schemas.microsoft.com/office/powerpoint/2010/main" val="2240160912"/>
      </p:ext>
    </p:extLst>
  </p:cSld>
  <p:clrMapOvr>
    <a:masterClrMapping/>
  </p:clrMapOvr>
  <mc:AlternateContent xmlns:mc="http://schemas.openxmlformats.org/markup-compatibility/2006">
    <mc:Choice xmlns:p14="http://schemas.microsoft.com/office/powerpoint/2010/main" Requires="p14">
      <p:transition spd="slow" p14:dur="3400">
        <p14:reveal thruBlk="1"/>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086163-12EF-430E-9F53-42E71041E0A9}" type="datetimeFigureOut">
              <a:rPr lang="en-IN" smtClean="0"/>
              <a:t>12-03-2023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468B0B-1BC4-4E89-B2D1-CDFED260DE06}"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60505302"/>
      </p:ext>
    </p:extLst>
  </p:cSld>
  <p:clrMapOvr>
    <a:masterClrMapping/>
  </p:clrMapOvr>
  <mc:AlternateContent xmlns:mc="http://schemas.openxmlformats.org/markup-compatibility/2006">
    <mc:Choice xmlns:p14="http://schemas.microsoft.com/office/powerpoint/2010/main" Requires="p14">
      <p:transition spd="slow" p14:dur="3400">
        <p14:reveal thruBlk="1"/>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086163-12EF-430E-9F53-42E71041E0A9}" type="datetimeFigureOut">
              <a:rPr lang="en-IN" smtClean="0"/>
              <a:t>12-03-2023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468B0B-1BC4-4E89-B2D1-CDFED260DE06}" type="slidenum">
              <a:rPr lang="en-IN" smtClean="0"/>
              <a:t>‹#›</a:t>
            </a:fld>
            <a:endParaRPr lang="en-IN"/>
          </a:p>
        </p:txBody>
      </p:sp>
    </p:spTree>
    <p:extLst>
      <p:ext uri="{BB962C8B-B14F-4D97-AF65-F5344CB8AC3E}">
        <p14:creationId xmlns:p14="http://schemas.microsoft.com/office/powerpoint/2010/main" val="3956499988"/>
      </p:ext>
    </p:extLst>
  </p:cSld>
  <p:clrMapOvr>
    <a:masterClrMapping/>
  </p:clrMapOvr>
  <mc:AlternateContent xmlns:mc="http://schemas.openxmlformats.org/markup-compatibility/2006">
    <mc:Choice xmlns:p14="http://schemas.microsoft.com/office/powerpoint/2010/main" Requires="p14">
      <p:transition spd="slow" p14:dur="3400">
        <p14:reveal thruBlk="1"/>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086163-12EF-430E-9F53-42E71041E0A9}" type="datetimeFigureOut">
              <a:rPr lang="en-IN" smtClean="0"/>
              <a:t>12-03-2023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468B0B-1BC4-4E89-B2D1-CDFED260DE06}" type="slidenum">
              <a:rPr lang="en-IN" smtClean="0"/>
              <a:t>‹#›</a:t>
            </a:fld>
            <a:endParaRPr lang="en-IN"/>
          </a:p>
        </p:txBody>
      </p:sp>
    </p:spTree>
    <p:extLst>
      <p:ext uri="{BB962C8B-B14F-4D97-AF65-F5344CB8AC3E}">
        <p14:creationId xmlns:p14="http://schemas.microsoft.com/office/powerpoint/2010/main" val="69218194"/>
      </p:ext>
    </p:extLst>
  </p:cSld>
  <p:clrMapOvr>
    <a:masterClrMapping/>
  </p:clrMapOvr>
  <mc:AlternateContent xmlns:mc="http://schemas.openxmlformats.org/markup-compatibility/2006">
    <mc:Choice xmlns:p14="http://schemas.microsoft.com/office/powerpoint/2010/main" Requires="p14">
      <p:transition spd="slow" p14:dur="3400">
        <p14:reveal thruBlk="1"/>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086163-12EF-430E-9F53-42E71041E0A9}" type="datetimeFigureOut">
              <a:rPr lang="en-IN" smtClean="0"/>
              <a:t>12-03-2023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468B0B-1BC4-4E89-B2D1-CDFED260DE06}" type="slidenum">
              <a:rPr lang="en-IN" smtClean="0"/>
              <a:t>‹#›</a:t>
            </a:fld>
            <a:endParaRPr lang="en-IN"/>
          </a:p>
        </p:txBody>
      </p:sp>
    </p:spTree>
    <p:extLst>
      <p:ext uri="{BB962C8B-B14F-4D97-AF65-F5344CB8AC3E}">
        <p14:creationId xmlns:p14="http://schemas.microsoft.com/office/powerpoint/2010/main" val="25950804"/>
      </p:ext>
    </p:extLst>
  </p:cSld>
  <p:clrMapOvr>
    <a:masterClrMapping/>
  </p:clrMapOvr>
  <mc:AlternateContent xmlns:mc="http://schemas.openxmlformats.org/markup-compatibility/2006">
    <mc:Choice xmlns:p14="http://schemas.microsoft.com/office/powerpoint/2010/main" Requires="p14">
      <p:transition spd="slow" p14:dur="3400">
        <p14:reveal thruBlk="1"/>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086163-12EF-430E-9F53-42E71041E0A9}" type="datetimeFigureOut">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468B0B-1BC4-4E89-B2D1-CDFED260DE06}" type="slidenum">
              <a:rPr lang="en-IN" smtClean="0"/>
              <a:t>‹#›</a:t>
            </a:fld>
            <a:endParaRPr lang="en-IN"/>
          </a:p>
        </p:txBody>
      </p:sp>
    </p:spTree>
    <p:extLst>
      <p:ext uri="{BB962C8B-B14F-4D97-AF65-F5344CB8AC3E}">
        <p14:creationId xmlns:p14="http://schemas.microsoft.com/office/powerpoint/2010/main" val="374227839"/>
      </p:ext>
    </p:extLst>
  </p:cSld>
  <p:clrMapOvr>
    <a:masterClrMapping/>
  </p:clrMapOvr>
  <mc:AlternateContent xmlns:mc="http://schemas.openxmlformats.org/markup-compatibility/2006">
    <mc:Choice xmlns:p14="http://schemas.microsoft.com/office/powerpoint/2010/main" Requires="p14">
      <p:transition spd="slow" p14:dur="3400">
        <p14:reveal thruBlk="1"/>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086163-12EF-430E-9F53-42E71041E0A9}" type="datetimeFigureOut">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468B0B-1BC4-4E89-B2D1-CDFED260DE06}" type="slidenum">
              <a:rPr lang="en-IN" smtClean="0"/>
              <a:t>‹#›</a:t>
            </a:fld>
            <a:endParaRPr lang="en-IN"/>
          </a:p>
        </p:txBody>
      </p:sp>
    </p:spTree>
    <p:extLst>
      <p:ext uri="{BB962C8B-B14F-4D97-AF65-F5344CB8AC3E}">
        <p14:creationId xmlns:p14="http://schemas.microsoft.com/office/powerpoint/2010/main" val="198024917"/>
      </p:ext>
    </p:extLst>
  </p:cSld>
  <p:clrMapOvr>
    <a:masterClrMapping/>
  </p:clrMapOvr>
  <mc:AlternateContent xmlns:mc="http://schemas.openxmlformats.org/markup-compatibility/2006">
    <mc:Choice xmlns:p14="http://schemas.microsoft.com/office/powerpoint/2010/main" Requires="p14">
      <p:transition spd="slow" p14:dur="3400">
        <p14:reveal thruBlk="1"/>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086163-12EF-430E-9F53-42E71041E0A9}" type="datetimeFigureOut">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468B0B-1BC4-4E89-B2D1-CDFED260DE06}" type="slidenum">
              <a:rPr lang="en-IN" smtClean="0"/>
              <a:t>‹#›</a:t>
            </a:fld>
            <a:endParaRPr lang="en-IN"/>
          </a:p>
        </p:txBody>
      </p:sp>
    </p:spTree>
    <p:extLst>
      <p:ext uri="{BB962C8B-B14F-4D97-AF65-F5344CB8AC3E}">
        <p14:creationId xmlns:p14="http://schemas.microsoft.com/office/powerpoint/2010/main" val="3637276749"/>
      </p:ext>
    </p:extLst>
  </p:cSld>
  <p:clrMapOvr>
    <a:masterClrMapping/>
  </p:clrMapOvr>
  <mc:AlternateContent xmlns:mc="http://schemas.openxmlformats.org/markup-compatibility/2006">
    <mc:Choice xmlns:p14="http://schemas.microsoft.com/office/powerpoint/2010/main" Requires="p14">
      <p:transition spd="slow" p14:dur="3400">
        <p14:reveal thruBlk="1"/>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86163-12EF-430E-9F53-42E71041E0A9}" type="datetimeFigureOut">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468B0B-1BC4-4E89-B2D1-CDFED260DE06}" type="slidenum">
              <a:rPr lang="en-IN" smtClean="0"/>
              <a:t>‹#›</a:t>
            </a:fld>
            <a:endParaRPr lang="en-IN"/>
          </a:p>
        </p:txBody>
      </p:sp>
    </p:spTree>
    <p:extLst>
      <p:ext uri="{BB962C8B-B14F-4D97-AF65-F5344CB8AC3E}">
        <p14:creationId xmlns:p14="http://schemas.microsoft.com/office/powerpoint/2010/main" val="2216511305"/>
      </p:ext>
    </p:extLst>
  </p:cSld>
  <p:clrMapOvr>
    <a:masterClrMapping/>
  </p:clrMapOvr>
  <mc:AlternateContent xmlns:mc="http://schemas.openxmlformats.org/markup-compatibility/2006">
    <mc:Choice xmlns:p14="http://schemas.microsoft.com/office/powerpoint/2010/main" Requires="p14">
      <p:transition spd="slow" p14:dur="3400">
        <p14:reveal thruBlk="1"/>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086163-12EF-430E-9F53-42E71041E0A9}" type="datetimeFigureOut">
              <a:rPr lang="en-IN" smtClean="0"/>
              <a:t>12-03-2023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468B0B-1BC4-4E89-B2D1-CDFED260DE06}" type="slidenum">
              <a:rPr lang="en-IN" smtClean="0"/>
              <a:t>‹#›</a:t>
            </a:fld>
            <a:endParaRPr lang="en-IN"/>
          </a:p>
        </p:txBody>
      </p:sp>
    </p:spTree>
    <p:extLst>
      <p:ext uri="{BB962C8B-B14F-4D97-AF65-F5344CB8AC3E}">
        <p14:creationId xmlns:p14="http://schemas.microsoft.com/office/powerpoint/2010/main" val="851771089"/>
      </p:ext>
    </p:extLst>
  </p:cSld>
  <p:clrMapOvr>
    <a:masterClrMapping/>
  </p:clrMapOvr>
  <mc:AlternateContent xmlns:mc="http://schemas.openxmlformats.org/markup-compatibility/2006">
    <mc:Choice xmlns:p14="http://schemas.microsoft.com/office/powerpoint/2010/main" Requires="p14">
      <p:transition spd="slow" p14:dur="3400">
        <p14:reveal thruBlk="1"/>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086163-12EF-430E-9F53-42E71041E0A9}" type="datetimeFigureOut">
              <a:rPr lang="en-IN" smtClean="0"/>
              <a:t>12-03-2023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468B0B-1BC4-4E89-B2D1-CDFED260DE06}" type="slidenum">
              <a:rPr lang="en-IN" smtClean="0"/>
              <a:t>‹#›</a:t>
            </a:fld>
            <a:endParaRPr lang="en-IN"/>
          </a:p>
        </p:txBody>
      </p:sp>
    </p:spTree>
    <p:extLst>
      <p:ext uri="{BB962C8B-B14F-4D97-AF65-F5344CB8AC3E}">
        <p14:creationId xmlns:p14="http://schemas.microsoft.com/office/powerpoint/2010/main" val="3466322569"/>
      </p:ext>
    </p:extLst>
  </p:cSld>
  <p:clrMapOvr>
    <a:masterClrMapping/>
  </p:clrMapOvr>
  <mc:AlternateContent xmlns:mc="http://schemas.openxmlformats.org/markup-compatibility/2006">
    <mc:Choice xmlns:p14="http://schemas.microsoft.com/office/powerpoint/2010/main" Requires="p14">
      <p:transition spd="slow" p14:dur="3400">
        <p14:reveal thruBlk="1"/>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086163-12EF-430E-9F53-42E71041E0A9}" type="datetimeFigureOut">
              <a:rPr lang="en-IN" smtClean="0"/>
              <a:t>12-03-2023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468B0B-1BC4-4E89-B2D1-CDFED260DE06}" type="slidenum">
              <a:rPr lang="en-IN" smtClean="0"/>
              <a:t>‹#›</a:t>
            </a:fld>
            <a:endParaRPr lang="en-IN"/>
          </a:p>
        </p:txBody>
      </p:sp>
    </p:spTree>
    <p:extLst>
      <p:ext uri="{BB962C8B-B14F-4D97-AF65-F5344CB8AC3E}">
        <p14:creationId xmlns:p14="http://schemas.microsoft.com/office/powerpoint/2010/main" val="3525233796"/>
      </p:ext>
    </p:extLst>
  </p:cSld>
  <p:clrMapOvr>
    <a:masterClrMapping/>
  </p:clrMapOvr>
  <mc:AlternateContent xmlns:mc="http://schemas.openxmlformats.org/markup-compatibility/2006">
    <mc:Choice xmlns:p14="http://schemas.microsoft.com/office/powerpoint/2010/main" Requires="p14">
      <p:transition spd="slow" p14:dur="3400">
        <p14:reveal thruBlk="1"/>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86163-12EF-430E-9F53-42E71041E0A9}" type="datetimeFigureOut">
              <a:rPr lang="en-IN" smtClean="0"/>
              <a:t>12-03-2023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468B0B-1BC4-4E89-B2D1-CDFED260DE06}" type="slidenum">
              <a:rPr lang="en-IN" smtClean="0"/>
              <a:t>‹#›</a:t>
            </a:fld>
            <a:endParaRPr lang="en-IN"/>
          </a:p>
        </p:txBody>
      </p:sp>
    </p:spTree>
    <p:extLst>
      <p:ext uri="{BB962C8B-B14F-4D97-AF65-F5344CB8AC3E}">
        <p14:creationId xmlns:p14="http://schemas.microsoft.com/office/powerpoint/2010/main" val="2724557296"/>
      </p:ext>
    </p:extLst>
  </p:cSld>
  <p:clrMapOvr>
    <a:masterClrMapping/>
  </p:clrMapOvr>
  <mc:AlternateContent xmlns:mc="http://schemas.openxmlformats.org/markup-compatibility/2006">
    <mc:Choice xmlns:p14="http://schemas.microsoft.com/office/powerpoint/2010/main" Requires="p14">
      <p:transition spd="slow" p14:dur="3400">
        <p14:reveal thruBlk="1"/>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086163-12EF-430E-9F53-42E71041E0A9}" type="datetimeFigureOut">
              <a:rPr lang="en-IN" smtClean="0"/>
              <a:t>12-03-2023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468B0B-1BC4-4E89-B2D1-CDFED260DE06}" type="slidenum">
              <a:rPr lang="en-IN" smtClean="0"/>
              <a:t>‹#›</a:t>
            </a:fld>
            <a:endParaRPr lang="en-IN"/>
          </a:p>
        </p:txBody>
      </p:sp>
    </p:spTree>
    <p:extLst>
      <p:ext uri="{BB962C8B-B14F-4D97-AF65-F5344CB8AC3E}">
        <p14:creationId xmlns:p14="http://schemas.microsoft.com/office/powerpoint/2010/main" val="1362973231"/>
      </p:ext>
    </p:extLst>
  </p:cSld>
  <p:clrMapOvr>
    <a:masterClrMapping/>
  </p:clrMapOvr>
  <mc:AlternateContent xmlns:mc="http://schemas.openxmlformats.org/markup-compatibility/2006">
    <mc:Choice xmlns:p14="http://schemas.microsoft.com/office/powerpoint/2010/main" Requires="p14">
      <p:transition spd="slow" p14:dur="3400">
        <p14:reveal thruBlk="1"/>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086163-12EF-430E-9F53-42E71041E0A9}" type="datetimeFigureOut">
              <a:rPr lang="en-IN" smtClean="0"/>
              <a:t>12-03-2023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468B0B-1BC4-4E89-B2D1-CDFED260DE06}" type="slidenum">
              <a:rPr lang="en-IN" smtClean="0"/>
              <a:t>‹#›</a:t>
            </a:fld>
            <a:endParaRPr lang="en-IN"/>
          </a:p>
        </p:txBody>
      </p:sp>
    </p:spTree>
    <p:extLst>
      <p:ext uri="{BB962C8B-B14F-4D97-AF65-F5344CB8AC3E}">
        <p14:creationId xmlns:p14="http://schemas.microsoft.com/office/powerpoint/2010/main" val="1450562755"/>
      </p:ext>
    </p:extLst>
  </p:cSld>
  <p:clrMapOvr>
    <a:masterClrMapping/>
  </p:clrMapOvr>
  <mc:AlternateContent xmlns:mc="http://schemas.openxmlformats.org/markup-compatibility/2006">
    <mc:Choice xmlns:p14="http://schemas.microsoft.com/office/powerpoint/2010/main" Requires="p14">
      <p:transition spd="slow" p14:dur="3400">
        <p14:reveal thruBlk="1"/>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C086163-12EF-430E-9F53-42E71041E0A9}" type="datetimeFigureOut">
              <a:rPr lang="en-IN" smtClean="0"/>
              <a:t>12-03-2023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6468B0B-1BC4-4E89-B2D1-CDFED260DE06}" type="slidenum">
              <a:rPr lang="en-IN" smtClean="0"/>
              <a:t>‹#›</a:t>
            </a:fld>
            <a:endParaRPr lang="en-IN"/>
          </a:p>
        </p:txBody>
      </p:sp>
    </p:spTree>
    <p:extLst>
      <p:ext uri="{BB962C8B-B14F-4D97-AF65-F5344CB8AC3E}">
        <p14:creationId xmlns:p14="http://schemas.microsoft.com/office/powerpoint/2010/main" val="870929204"/>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mc:AlternateContent xmlns:mc="http://schemas.openxmlformats.org/markup-compatibility/2006">
    <mc:Choice xmlns:p14="http://schemas.microsoft.com/office/powerpoint/2010/main" Requires="p14">
      <p:transition spd="slow" p14:dur="3400">
        <p14:reveal thruBlk="1"/>
      </p:transition>
    </mc:Choice>
    <mc:Fallback>
      <p:transition spd="slow">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web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03704D-CB3B-CF0E-23DA-D3028AD85BB9}"/>
              </a:ext>
            </a:extLst>
          </p:cNvPr>
          <p:cNvSpPr txBox="1"/>
          <p:nvPr/>
        </p:nvSpPr>
        <p:spPr>
          <a:xfrm>
            <a:off x="84839" y="5590099"/>
            <a:ext cx="3657600" cy="1200329"/>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dirty="0"/>
              <a:t>Submitted By </a:t>
            </a:r>
          </a:p>
          <a:p>
            <a:r>
              <a:rPr lang="en-US" dirty="0"/>
              <a:t>Aryan Chaturvedi 2100910100044</a:t>
            </a:r>
          </a:p>
          <a:p>
            <a:r>
              <a:rPr lang="en-US" dirty="0"/>
              <a:t>Bhavya Mittal 2100910100058</a:t>
            </a:r>
          </a:p>
          <a:p>
            <a:r>
              <a:rPr lang="en-US" dirty="0" err="1"/>
              <a:t>B.Tech</a:t>
            </a:r>
            <a:r>
              <a:rPr lang="en-US" dirty="0"/>
              <a:t> CSE</a:t>
            </a:r>
          </a:p>
        </p:txBody>
      </p:sp>
      <p:sp>
        <p:nvSpPr>
          <p:cNvPr id="3" name="Rectangle 2">
            <a:extLst>
              <a:ext uri="{FF2B5EF4-FFF2-40B4-BE49-F238E27FC236}">
                <a16:creationId xmlns:a16="http://schemas.microsoft.com/office/drawing/2014/main" id="{6AF13B61-FCDF-CEEC-2385-8BEA2DBA003B}"/>
              </a:ext>
            </a:extLst>
          </p:cNvPr>
          <p:cNvSpPr/>
          <p:nvPr/>
        </p:nvSpPr>
        <p:spPr>
          <a:xfrm>
            <a:off x="7089520" y="201601"/>
            <a:ext cx="4790286" cy="923330"/>
          </a:xfrm>
          <a:prstGeom prst="rect">
            <a:avLst/>
          </a:prstGeom>
          <a:noFill/>
        </p:spPr>
        <p:txBody>
          <a:bodyPr wrap="none" lIns="91440" tIns="45720" rIns="91440" bIns="45720">
            <a:spAutoFit/>
          </a:bodyPr>
          <a:lstStyle/>
          <a:p>
            <a:pPr algn="ctr"/>
            <a:r>
              <a:rPr lang="en-US" sz="5400" b="1" u="sng"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ambria Math" panose="02040503050406030204" pitchFamily="18" charset="0"/>
                <a:ea typeface="Cambria Math" panose="02040503050406030204" pitchFamily="18" charset="0"/>
              </a:rPr>
              <a:t>System Security</a:t>
            </a:r>
            <a:endParaRPr lang="en-IN" sz="5400" b="1" u="sng"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8765236"/>
      </p:ext>
    </p:extLst>
  </p:cSld>
  <p:clrMapOvr>
    <a:masterClrMapping/>
  </p:clrMapOvr>
  <mc:AlternateContent xmlns:mc="http://schemas.openxmlformats.org/markup-compatibility/2006">
    <mc:Choice xmlns:p14="http://schemas.microsoft.com/office/powerpoint/2010/main" Requires="p14">
      <p:transition spd="slow" p14:dur="3400">
        <p14:reveal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000" b="-8000"/>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A5B854-BDE5-AA17-BCFD-AFFC6BB947F8}"/>
              </a:ext>
            </a:extLst>
          </p:cNvPr>
          <p:cNvPicPr>
            <a:picLocks noChangeAspect="1"/>
          </p:cNvPicPr>
          <p:nvPr/>
        </p:nvPicPr>
        <p:blipFill>
          <a:blip r:embed="rId3"/>
          <a:stretch>
            <a:fillRect/>
          </a:stretch>
        </p:blipFill>
        <p:spPr>
          <a:xfrm>
            <a:off x="3424518" y="2259106"/>
            <a:ext cx="5351929" cy="3361765"/>
          </a:xfrm>
          <a:prstGeom prst="rect">
            <a:avLst/>
          </a:prstGeom>
        </p:spPr>
      </p:pic>
      <p:sp>
        <p:nvSpPr>
          <p:cNvPr id="4" name="Rectangle 3">
            <a:extLst>
              <a:ext uri="{FF2B5EF4-FFF2-40B4-BE49-F238E27FC236}">
                <a16:creationId xmlns:a16="http://schemas.microsoft.com/office/drawing/2014/main" id="{2DD2FA3F-46A4-5813-8C8D-4D28EB2C4CFC}"/>
              </a:ext>
            </a:extLst>
          </p:cNvPr>
          <p:cNvSpPr/>
          <p:nvPr/>
        </p:nvSpPr>
        <p:spPr>
          <a:xfrm>
            <a:off x="4493638" y="938510"/>
            <a:ext cx="3204724"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My Project</a:t>
            </a:r>
          </a:p>
        </p:txBody>
      </p:sp>
    </p:spTree>
    <p:extLst>
      <p:ext uri="{BB962C8B-B14F-4D97-AF65-F5344CB8AC3E}">
        <p14:creationId xmlns:p14="http://schemas.microsoft.com/office/powerpoint/2010/main" val="2253860613"/>
      </p:ext>
    </p:extLst>
  </p:cSld>
  <p:clrMapOvr>
    <a:masterClrMapping/>
  </p:clrMapOvr>
  <mc:AlternateContent xmlns:mc="http://schemas.openxmlformats.org/markup-compatibility/2006">
    <mc:Choice xmlns:p14="http://schemas.microsoft.com/office/powerpoint/2010/main" Requires="p14">
      <p:transition spd="slow" p14:dur="3400">
        <p14:reveal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000" b="-8000"/>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08217E-3072-0693-6D0E-1DC1E8AB1627}"/>
              </a:ext>
            </a:extLst>
          </p:cNvPr>
          <p:cNvPicPr>
            <a:picLocks noChangeAspect="1"/>
          </p:cNvPicPr>
          <p:nvPr/>
        </p:nvPicPr>
        <p:blipFill>
          <a:blip r:embed="rId3"/>
          <a:stretch>
            <a:fillRect/>
          </a:stretch>
        </p:blipFill>
        <p:spPr>
          <a:xfrm>
            <a:off x="3390901" y="2257425"/>
            <a:ext cx="5381624" cy="3390900"/>
          </a:xfrm>
          <a:prstGeom prst="rect">
            <a:avLst/>
          </a:prstGeom>
        </p:spPr>
      </p:pic>
      <p:sp>
        <p:nvSpPr>
          <p:cNvPr id="4" name="Rectangle 3">
            <a:extLst>
              <a:ext uri="{FF2B5EF4-FFF2-40B4-BE49-F238E27FC236}">
                <a16:creationId xmlns:a16="http://schemas.microsoft.com/office/drawing/2014/main" id="{77764E07-D5B4-AE6C-4FFF-2A411E03F1F6}"/>
              </a:ext>
            </a:extLst>
          </p:cNvPr>
          <p:cNvSpPr/>
          <p:nvPr/>
        </p:nvSpPr>
        <p:spPr>
          <a:xfrm>
            <a:off x="4479351" y="933450"/>
            <a:ext cx="3204724"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My Project</a:t>
            </a:r>
          </a:p>
        </p:txBody>
      </p:sp>
    </p:spTree>
    <p:extLst>
      <p:ext uri="{BB962C8B-B14F-4D97-AF65-F5344CB8AC3E}">
        <p14:creationId xmlns:p14="http://schemas.microsoft.com/office/powerpoint/2010/main" val="1787804091"/>
      </p:ext>
    </p:extLst>
  </p:cSld>
  <p:clrMapOvr>
    <a:masterClrMapping/>
  </p:clrMapOvr>
  <mc:AlternateContent xmlns:mc="http://schemas.openxmlformats.org/markup-compatibility/2006">
    <mc:Choice xmlns:p14="http://schemas.microsoft.com/office/powerpoint/2010/main" Requires="p14">
      <p:transition spd="slow" p14:dur="3400">
        <p14:reveal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AF2BAE-0366-390D-727B-9822316F4466}"/>
              </a:ext>
            </a:extLst>
          </p:cNvPr>
          <p:cNvSpPr/>
          <p:nvPr/>
        </p:nvSpPr>
        <p:spPr>
          <a:xfrm>
            <a:off x="1012174" y="582723"/>
            <a:ext cx="2906245" cy="923330"/>
          </a:xfrm>
          <a:prstGeom prst="rect">
            <a:avLst/>
          </a:prstGeom>
          <a:noFill/>
        </p:spPr>
        <p:txBody>
          <a:bodyPr wrap="none" lIns="91440" tIns="45720" rIns="91440" bIns="45720">
            <a:spAutoFit/>
          </a:bodyPr>
          <a:lstStyle/>
          <a:p>
            <a:pPr algn="ctr"/>
            <a:r>
              <a:rPr lang="en-US" sz="5400" b="1" u="sng"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Objective</a:t>
            </a:r>
          </a:p>
        </p:txBody>
      </p:sp>
      <p:sp>
        <p:nvSpPr>
          <p:cNvPr id="3" name="TextBox 2">
            <a:extLst>
              <a:ext uri="{FF2B5EF4-FFF2-40B4-BE49-F238E27FC236}">
                <a16:creationId xmlns:a16="http://schemas.microsoft.com/office/drawing/2014/main" id="{BD7D11CC-4CA7-69B8-E8F3-AFBFC74C736A}"/>
              </a:ext>
            </a:extLst>
          </p:cNvPr>
          <p:cNvSpPr txBox="1"/>
          <p:nvPr/>
        </p:nvSpPr>
        <p:spPr>
          <a:xfrm>
            <a:off x="1129553" y="1506053"/>
            <a:ext cx="7144030"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2">
                    <a:lumMod val="75000"/>
                  </a:schemeClr>
                </a:solidFill>
              </a:rPr>
              <a:t>To create a simple console-based user registration and login system in C++ language that allows users to register their credentials and securely login to their account, and stores user information in a file. The system should provide a user-friendly interface that allows users to easily register and login, while also implementing robust security measures to protect user data. Additionally, the system should be designed to handle errors gracefully and provide informative feedback to users in case of any issues</a:t>
            </a:r>
            <a:endParaRPr lang="en-IN" sz="2400" dirty="0">
              <a:solidFill>
                <a:schemeClr val="bg2">
                  <a:lumMod val="75000"/>
                </a:schemeClr>
              </a:solidFill>
            </a:endParaRPr>
          </a:p>
        </p:txBody>
      </p:sp>
      <p:pic>
        <p:nvPicPr>
          <p:cNvPr id="5" name="Picture 4">
            <a:extLst>
              <a:ext uri="{FF2B5EF4-FFF2-40B4-BE49-F238E27FC236}">
                <a16:creationId xmlns:a16="http://schemas.microsoft.com/office/drawing/2014/main" id="{AD0EDF1C-0703-FDDB-2D34-5C76DF9D88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8052" y="525799"/>
            <a:ext cx="1957948" cy="980254"/>
          </a:xfrm>
          <a:prstGeom prst="rect">
            <a:avLst/>
          </a:prstGeom>
          <a:ln>
            <a:noFill/>
          </a:ln>
          <a:effectLst>
            <a:softEdge rad="112500"/>
          </a:effectLst>
        </p:spPr>
      </p:pic>
    </p:spTree>
    <p:extLst>
      <p:ext uri="{BB962C8B-B14F-4D97-AF65-F5344CB8AC3E}">
        <p14:creationId xmlns:p14="http://schemas.microsoft.com/office/powerpoint/2010/main" val="518258266"/>
      </p:ext>
    </p:extLst>
  </p:cSld>
  <p:clrMapOvr>
    <a:masterClrMapping/>
  </p:clrMapOvr>
  <mc:AlternateContent xmlns:mc="http://schemas.openxmlformats.org/markup-compatibility/2006">
    <mc:Choice xmlns:p14="http://schemas.microsoft.com/office/powerpoint/2010/main" Requires="p14">
      <p:transition spd="slow" p14:dur="3400">
        <p14:reveal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4823313"/>
      </p:ext>
    </p:extLst>
  </p:cSld>
  <p:clrMapOvr>
    <a:masterClrMapping/>
  </p:clrMapOvr>
  <mc:AlternateContent xmlns:mc="http://schemas.openxmlformats.org/markup-compatibility/2006">
    <mc:Choice xmlns:p14="http://schemas.microsoft.com/office/powerpoint/2010/main" Requires="p14">
      <p:transition spd="slow" p14:dur="3400">
        <p14:reveal thruBlk="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F22266-E3F0-13B4-99F5-736C0EA9AC03}"/>
              </a:ext>
            </a:extLst>
          </p:cNvPr>
          <p:cNvSpPr>
            <a:spLocks noGrp="1"/>
          </p:cNvSpPr>
          <p:nvPr>
            <p:ph idx="1"/>
          </p:nvPr>
        </p:nvSpPr>
        <p:spPr/>
        <p:txBody>
          <a:bodyPr/>
          <a:lstStyle/>
          <a:p>
            <a:pPr>
              <a:lnSpc>
                <a:spcPct val="150000"/>
              </a:lnSpc>
            </a:pPr>
            <a:r>
              <a:rPr lang="en-US" b="0" i="0" dirty="0">
                <a:solidFill>
                  <a:schemeClr val="bg2">
                    <a:lumMod val="75000"/>
                  </a:schemeClr>
                </a:solidFill>
                <a:effectLst/>
                <a:latin typeface="Söhne"/>
              </a:rPr>
              <a:t>System security refers to the set of measures and practices designed to protect computer systems, networks, and data from unauthorized access, theft, damage, or other malicious activities. It encompasses various aspects of digital security, such as access control, authentication, encryption, firewalls, intrusion detection and prevention, malware protection, and security auditing.</a:t>
            </a:r>
            <a:endParaRPr lang="en-IN" dirty="0">
              <a:solidFill>
                <a:schemeClr val="bg2">
                  <a:lumMod val="75000"/>
                </a:schemeClr>
              </a:solidFill>
            </a:endParaRPr>
          </a:p>
        </p:txBody>
      </p:sp>
      <p:sp>
        <p:nvSpPr>
          <p:cNvPr id="4" name="Rectangle 3">
            <a:extLst>
              <a:ext uri="{FF2B5EF4-FFF2-40B4-BE49-F238E27FC236}">
                <a16:creationId xmlns:a16="http://schemas.microsoft.com/office/drawing/2014/main" id="{1DD313D2-BBC9-87DE-4FB9-BD2AF323FB3A}"/>
              </a:ext>
            </a:extLst>
          </p:cNvPr>
          <p:cNvSpPr/>
          <p:nvPr/>
        </p:nvSpPr>
        <p:spPr>
          <a:xfrm>
            <a:off x="1141412" y="726157"/>
            <a:ext cx="4891835" cy="941277"/>
          </a:xfrm>
          <a:prstGeom prst="rect">
            <a:avLst/>
          </a:prstGeom>
          <a:noFill/>
          <a:effectLst>
            <a:outerShdw blurRad="76200" dist="12700" dir="8100000" sy="-23000" kx="800400" algn="br" rotWithShape="0">
              <a:prstClr val="black">
                <a:alpha val="20000"/>
              </a:prstClr>
            </a:outerShdw>
          </a:effectLst>
        </p:spPr>
        <p:txBody>
          <a:bodyPr wrap="square" lIns="91440" tIns="45720" rIns="91440" bIns="45720">
            <a:spAutoFit/>
          </a:bodyPr>
          <a:lstStyle/>
          <a:p>
            <a:pPr algn="ctr"/>
            <a:r>
              <a:rPr lang="en-US" sz="5400" b="1" u="sng" cap="none" spc="0" dirty="0">
                <a:ln w="13462">
                  <a:solidFill>
                    <a:schemeClr val="bg1"/>
                  </a:solidFill>
                  <a:prstDash val="solid"/>
                </a:ln>
                <a:solidFill>
                  <a:schemeClr val="accent5">
                    <a:lumMod val="75000"/>
                  </a:schemeClr>
                </a:solidFill>
                <a:effectLst>
                  <a:outerShdw dist="38100" dir="2700000" algn="bl" rotWithShape="0">
                    <a:schemeClr val="accent5"/>
                  </a:outerShdw>
                </a:effectLst>
                <a:latin typeface="Bahnschrift SemiLight" panose="020B0502040204020203" pitchFamily="34" charset="0"/>
              </a:rPr>
              <a:t>About Project</a:t>
            </a:r>
            <a:endParaRPr lang="en-IN" sz="5400" b="1" u="sng" cap="none" spc="0" dirty="0">
              <a:ln w="13462">
                <a:solidFill>
                  <a:schemeClr val="bg1"/>
                </a:solidFill>
                <a:prstDash val="solid"/>
              </a:ln>
              <a:solidFill>
                <a:schemeClr val="accent5">
                  <a:lumMod val="7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285211119"/>
      </p:ext>
    </p:extLst>
  </p:cSld>
  <p:clrMapOvr>
    <a:masterClrMapping/>
  </p:clrMapOvr>
  <mc:AlternateContent xmlns:mc="http://schemas.openxmlformats.org/markup-compatibility/2006">
    <mc:Choice xmlns:p14="http://schemas.microsoft.com/office/powerpoint/2010/main" Requires="p14">
      <p:transition spd="slow" p14:dur="3400">
        <p14:reveal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78C4A8-170F-1357-F9C6-F3BF9E610428}"/>
              </a:ext>
            </a:extLst>
          </p:cNvPr>
          <p:cNvSpPr txBox="1"/>
          <p:nvPr/>
        </p:nvSpPr>
        <p:spPr>
          <a:xfrm>
            <a:off x="1308847" y="528918"/>
            <a:ext cx="9923929" cy="502054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b="0" i="0" dirty="0">
                <a:solidFill>
                  <a:schemeClr val="bg2">
                    <a:lumMod val="75000"/>
                  </a:schemeClr>
                </a:solidFill>
                <a:effectLst/>
                <a:latin typeface="Söhne"/>
              </a:rPr>
              <a:t>There are several types of security threats that computer systems can face, including viruses, worms, Trojans, spyware, adware, and ransomware. These threats can compromise the confidentiality, integrity, and availability of sensitive information and cause significant damage to the system.</a:t>
            </a:r>
          </a:p>
          <a:p>
            <a:pPr marL="342900" indent="-342900">
              <a:lnSpc>
                <a:spcPct val="150000"/>
              </a:lnSpc>
              <a:buFont typeface="Arial" panose="020B0604020202020204" pitchFamily="34" charset="0"/>
              <a:buChar char="•"/>
            </a:pPr>
            <a:r>
              <a:rPr lang="en-US" sz="2400" b="0" i="0" dirty="0">
                <a:solidFill>
                  <a:schemeClr val="bg2">
                    <a:lumMod val="75000"/>
                  </a:schemeClr>
                </a:solidFill>
                <a:effectLst/>
                <a:latin typeface="Söhne"/>
              </a:rPr>
              <a:t>To ensure system security, organizations typically implement various security policies, procedures, and tools. This includes setting up strong passwords and authentication mechanisms, applying software updates and patches, using antivirus software and firewalls, and limiting access to sensitive data and resources to authorized personnel only.</a:t>
            </a:r>
            <a:endParaRPr lang="en-IN" sz="2400" dirty="0">
              <a:solidFill>
                <a:schemeClr val="bg2">
                  <a:lumMod val="75000"/>
                </a:schemeClr>
              </a:solidFill>
            </a:endParaRPr>
          </a:p>
        </p:txBody>
      </p:sp>
    </p:spTree>
    <p:extLst>
      <p:ext uri="{BB962C8B-B14F-4D97-AF65-F5344CB8AC3E}">
        <p14:creationId xmlns:p14="http://schemas.microsoft.com/office/powerpoint/2010/main" val="3545050544"/>
      </p:ext>
    </p:extLst>
  </p:cSld>
  <p:clrMapOvr>
    <a:masterClrMapping/>
  </p:clrMapOvr>
  <mc:AlternateContent xmlns:mc="http://schemas.openxmlformats.org/markup-compatibility/2006">
    <mc:Choice xmlns:p14="http://schemas.microsoft.com/office/powerpoint/2010/main" Requires="p14">
      <p:transition spd="slow" p14:dur="3400">
        <p14:reveal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C84D02-2CBE-4362-20CD-90B96F5B6BD1}"/>
              </a:ext>
            </a:extLst>
          </p:cNvPr>
          <p:cNvSpPr txBox="1"/>
          <p:nvPr/>
        </p:nvSpPr>
        <p:spPr>
          <a:xfrm>
            <a:off x="1506071" y="663388"/>
            <a:ext cx="9744635" cy="335854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b="0" i="0" dirty="0">
                <a:solidFill>
                  <a:schemeClr val="bg2">
                    <a:lumMod val="75000"/>
                  </a:schemeClr>
                </a:solidFill>
                <a:effectLst/>
                <a:latin typeface="Söhne"/>
              </a:rPr>
              <a:t>Additionally, security professionals may perform security assessments and penetration testing to identify vulnerabilities and weaknesses in the system and develop strategies to mitigate these risks. The field of system security is constantly evolving, with new threats and vulnerabilities emerging all the time, and security experts must stay up-to-date with the latest developments and best practices to protect systems effectively.</a:t>
            </a:r>
            <a:endParaRPr lang="en-IN" sz="2400" dirty="0">
              <a:solidFill>
                <a:schemeClr val="bg2">
                  <a:lumMod val="75000"/>
                </a:schemeClr>
              </a:solidFill>
            </a:endParaRPr>
          </a:p>
        </p:txBody>
      </p:sp>
    </p:spTree>
    <p:extLst>
      <p:ext uri="{BB962C8B-B14F-4D97-AF65-F5344CB8AC3E}">
        <p14:creationId xmlns:p14="http://schemas.microsoft.com/office/powerpoint/2010/main" val="33607752"/>
      </p:ext>
    </p:extLst>
  </p:cSld>
  <p:clrMapOvr>
    <a:masterClrMapping/>
  </p:clrMapOvr>
  <mc:AlternateContent xmlns:mc="http://schemas.openxmlformats.org/markup-compatibility/2006">
    <mc:Choice xmlns:p14="http://schemas.microsoft.com/office/powerpoint/2010/main" Requires="p14">
      <p:transition spd="slow" p14:dur="3400">
        <p14:reveal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3CB906B-EFF5-9867-4D45-6AA9F7696487}"/>
              </a:ext>
            </a:extLst>
          </p:cNvPr>
          <p:cNvSpPr/>
          <p:nvPr/>
        </p:nvSpPr>
        <p:spPr>
          <a:xfrm>
            <a:off x="1951575" y="627547"/>
            <a:ext cx="5097422" cy="923330"/>
          </a:xfrm>
          <a:prstGeom prst="rect">
            <a:avLst/>
          </a:prstGeom>
          <a:noFill/>
        </p:spPr>
        <p:txBody>
          <a:bodyPr wrap="none" lIns="91440" tIns="45720" rIns="91440" bIns="45720">
            <a:spAutoFit/>
          </a:bodyPr>
          <a:lstStyle/>
          <a:p>
            <a:pPr algn="ctr"/>
            <a:r>
              <a:rPr lang="en-US" sz="5400" b="1" u="sng"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Technology Used</a:t>
            </a:r>
          </a:p>
        </p:txBody>
      </p:sp>
      <p:pic>
        <p:nvPicPr>
          <p:cNvPr id="7" name="Picture 6">
            <a:extLst>
              <a:ext uri="{FF2B5EF4-FFF2-40B4-BE49-F238E27FC236}">
                <a16:creationId xmlns:a16="http://schemas.microsoft.com/office/drawing/2014/main" id="{49A44B7D-C630-D1F5-DE98-08CF7CF9FD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8954" y="1550876"/>
            <a:ext cx="3546740" cy="4741355"/>
          </a:xfrm>
          <a:prstGeom prst="rect">
            <a:avLst/>
          </a:prstGeom>
          <a:ln>
            <a:noFill/>
          </a:ln>
          <a:effectLst>
            <a:softEdge rad="112500"/>
          </a:effectLst>
        </p:spPr>
      </p:pic>
      <p:sp>
        <p:nvSpPr>
          <p:cNvPr id="9" name="Rectangle 8">
            <a:extLst>
              <a:ext uri="{FF2B5EF4-FFF2-40B4-BE49-F238E27FC236}">
                <a16:creationId xmlns:a16="http://schemas.microsoft.com/office/drawing/2014/main" id="{DF1B8BC0-9FDC-8475-FD29-5C6608C68A80}"/>
              </a:ext>
            </a:extLst>
          </p:cNvPr>
          <p:cNvSpPr/>
          <p:nvPr/>
        </p:nvSpPr>
        <p:spPr>
          <a:xfrm>
            <a:off x="6603374" y="2012541"/>
            <a:ext cx="224292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1</a:t>
            </a:r>
            <a:r>
              <a:rPr lang="en-US" sz="5400" b="1" dirty="0">
                <a:ln w="9525">
                  <a:solidFill>
                    <a:schemeClr val="bg1"/>
                  </a:solidFill>
                  <a:prstDash val="solid"/>
                </a:ln>
                <a:effectLst>
                  <a:outerShdw blurRad="12700" dist="38100" dir="2700000" algn="tl" rotWithShape="0">
                    <a:schemeClr val="bg1">
                      <a:lumMod val="50000"/>
                    </a:schemeClr>
                  </a:outerShdw>
                </a:effectLst>
              </a:rPr>
              <a:t>. C++</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11" name="Picture 10">
            <a:extLst>
              <a:ext uri="{FF2B5EF4-FFF2-40B4-BE49-F238E27FC236}">
                <a16:creationId xmlns:a16="http://schemas.microsoft.com/office/drawing/2014/main" id="{E338F626-B07F-76A4-8C7C-FE28CE6F94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1599" y="1872555"/>
            <a:ext cx="1081448" cy="1193323"/>
          </a:xfrm>
          <a:prstGeom prst="rect">
            <a:avLst/>
          </a:prstGeom>
        </p:spPr>
      </p:pic>
      <p:sp>
        <p:nvSpPr>
          <p:cNvPr id="12" name="Rectangle 11">
            <a:extLst>
              <a:ext uri="{FF2B5EF4-FFF2-40B4-BE49-F238E27FC236}">
                <a16:creationId xmlns:a16="http://schemas.microsoft.com/office/drawing/2014/main" id="{067880A1-883E-FAAB-64E7-F3C62B9549F0}"/>
              </a:ext>
            </a:extLst>
          </p:cNvPr>
          <p:cNvSpPr/>
          <p:nvPr/>
        </p:nvSpPr>
        <p:spPr>
          <a:xfrm>
            <a:off x="5954530" y="3460465"/>
            <a:ext cx="4722768"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2. VS Code(IDE)</a:t>
            </a:r>
          </a:p>
        </p:txBody>
      </p:sp>
      <p:pic>
        <p:nvPicPr>
          <p:cNvPr id="14" name="Picture 13">
            <a:extLst>
              <a:ext uri="{FF2B5EF4-FFF2-40B4-BE49-F238E27FC236}">
                <a16:creationId xmlns:a16="http://schemas.microsoft.com/office/drawing/2014/main" id="{F0F9AA02-D7B6-F263-2405-657F42F804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7986" y="3460465"/>
            <a:ext cx="1467474" cy="1015944"/>
          </a:xfrm>
          <a:prstGeom prst="rect">
            <a:avLst/>
          </a:prstGeom>
        </p:spPr>
      </p:pic>
    </p:spTree>
    <p:extLst>
      <p:ext uri="{BB962C8B-B14F-4D97-AF65-F5344CB8AC3E}">
        <p14:creationId xmlns:p14="http://schemas.microsoft.com/office/powerpoint/2010/main" val="1707405709"/>
      </p:ext>
    </p:extLst>
  </p:cSld>
  <p:clrMapOvr>
    <a:masterClrMapping/>
  </p:clrMapOvr>
  <mc:AlternateContent xmlns:mc="http://schemas.openxmlformats.org/markup-compatibility/2006">
    <mc:Choice xmlns:p14="http://schemas.microsoft.com/office/powerpoint/2010/main" Requires="p14">
      <p:transition spd="slow" p14:dur="3400">
        <p14:reveal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ppt_x"/>
                                          </p:val>
                                        </p:tav>
                                        <p:tav tm="100000">
                                          <p:val>
                                            <p:strVal val="#ppt_x"/>
                                          </p:val>
                                        </p:tav>
                                      </p:tavLst>
                                    </p:anim>
                                    <p:anim calcmode="lin" valueType="num">
                                      <p:cBhvr additive="base">
                                        <p:cTn id="3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down)">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214577-9203-399A-77E5-4F22605CF645}"/>
              </a:ext>
            </a:extLst>
          </p:cNvPr>
          <p:cNvSpPr/>
          <p:nvPr/>
        </p:nvSpPr>
        <p:spPr>
          <a:xfrm>
            <a:off x="1328412" y="645476"/>
            <a:ext cx="3510898" cy="923330"/>
          </a:xfrm>
          <a:prstGeom prst="rect">
            <a:avLst/>
          </a:prstGeom>
          <a:noFill/>
        </p:spPr>
        <p:txBody>
          <a:bodyPr wrap="none" lIns="91440" tIns="45720" rIns="91440" bIns="45720">
            <a:spAutoFit/>
          </a:bodyPr>
          <a:lstStyle/>
          <a:p>
            <a:pPr algn="ctr"/>
            <a:r>
              <a:rPr lang="en-US" sz="5400" b="1" u="sng" cap="none" spc="50" dirty="0">
                <a:ln w="0"/>
                <a:solidFill>
                  <a:schemeClr val="bg2"/>
                </a:solidFill>
                <a:effectLst>
                  <a:innerShdw blurRad="63500" dist="50800" dir="13500000">
                    <a:srgbClr val="000000">
                      <a:alpha val="50000"/>
                    </a:srgbClr>
                  </a:innerShdw>
                </a:effectLst>
              </a:rPr>
              <a:t>About C++</a:t>
            </a:r>
          </a:p>
        </p:txBody>
      </p:sp>
      <p:pic>
        <p:nvPicPr>
          <p:cNvPr id="3" name="Picture 2">
            <a:extLst>
              <a:ext uri="{FF2B5EF4-FFF2-40B4-BE49-F238E27FC236}">
                <a16:creationId xmlns:a16="http://schemas.microsoft.com/office/drawing/2014/main" id="{96A3B837-1172-B42B-12C8-2C90FBC33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4724" y="645476"/>
            <a:ext cx="1081448" cy="1193323"/>
          </a:xfrm>
          <a:prstGeom prst="rect">
            <a:avLst/>
          </a:prstGeom>
        </p:spPr>
      </p:pic>
      <p:sp>
        <p:nvSpPr>
          <p:cNvPr id="4" name="TextBox 3">
            <a:extLst>
              <a:ext uri="{FF2B5EF4-FFF2-40B4-BE49-F238E27FC236}">
                <a16:creationId xmlns:a16="http://schemas.microsoft.com/office/drawing/2014/main" id="{AEAB447A-201F-B37F-9508-45466ED19EC5}"/>
              </a:ext>
            </a:extLst>
          </p:cNvPr>
          <p:cNvSpPr txBox="1"/>
          <p:nvPr/>
        </p:nvSpPr>
        <p:spPr>
          <a:xfrm>
            <a:off x="1449000" y="1568806"/>
            <a:ext cx="8932442" cy="2804550"/>
          </a:xfrm>
          <a:prstGeom prst="rect">
            <a:avLst/>
          </a:prstGeom>
          <a:noFill/>
        </p:spPr>
        <p:txBody>
          <a:bodyPr wrap="square" rtlCol="0">
            <a:spAutoFit/>
          </a:bodyPr>
          <a:lstStyle/>
          <a:p>
            <a:pPr>
              <a:lnSpc>
                <a:spcPct val="150000"/>
              </a:lnSpc>
            </a:pPr>
            <a:r>
              <a:rPr lang="en-US" sz="2400" b="0" i="0" dirty="0">
                <a:solidFill>
                  <a:schemeClr val="bg2">
                    <a:lumMod val="75000"/>
                  </a:schemeClr>
                </a:solidFill>
                <a:effectLst/>
                <a:latin typeface="Söhne"/>
              </a:rPr>
              <a:t>C++ is a general-purpose, object-oriented programming language designed for systems programming and widely used in the development of operating systems, compilers, and database systems. It is an extension of the C programming language, and supports features such as classes, templates, and exception handling.</a:t>
            </a:r>
            <a:endParaRPr lang="en-IN" sz="2400" dirty="0">
              <a:solidFill>
                <a:schemeClr val="bg2">
                  <a:lumMod val="75000"/>
                </a:schemeClr>
              </a:solidFill>
            </a:endParaRPr>
          </a:p>
        </p:txBody>
      </p:sp>
    </p:spTree>
    <p:extLst>
      <p:ext uri="{BB962C8B-B14F-4D97-AF65-F5344CB8AC3E}">
        <p14:creationId xmlns:p14="http://schemas.microsoft.com/office/powerpoint/2010/main" val="3789449081"/>
      </p:ext>
    </p:extLst>
  </p:cSld>
  <p:clrMapOvr>
    <a:masterClrMapping/>
  </p:clrMapOvr>
  <mc:AlternateContent xmlns:mc="http://schemas.openxmlformats.org/markup-compatibility/2006">
    <mc:Choice xmlns:p14="http://schemas.microsoft.com/office/powerpoint/2010/main" Requires="p14">
      <p:transition spd="slow" p14:dur="3400">
        <p14:reveal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202826-A781-BFD4-E60D-254358FC319A}"/>
              </a:ext>
            </a:extLst>
          </p:cNvPr>
          <p:cNvSpPr txBox="1"/>
          <p:nvPr/>
        </p:nvSpPr>
        <p:spPr>
          <a:xfrm>
            <a:off x="1362635" y="672353"/>
            <a:ext cx="9762565" cy="2804550"/>
          </a:xfrm>
          <a:prstGeom prst="rect">
            <a:avLst/>
          </a:prstGeom>
          <a:noFill/>
        </p:spPr>
        <p:txBody>
          <a:bodyPr wrap="square" rtlCol="0">
            <a:spAutoFit/>
          </a:bodyPr>
          <a:lstStyle/>
          <a:p>
            <a:pPr>
              <a:lnSpc>
                <a:spcPct val="150000"/>
              </a:lnSpc>
            </a:pPr>
            <a:r>
              <a:rPr lang="en-US" sz="2400" b="0" i="0" dirty="0">
                <a:solidFill>
                  <a:schemeClr val="bg2">
                    <a:lumMod val="75000"/>
                  </a:schemeClr>
                </a:solidFill>
                <a:effectLst/>
                <a:latin typeface="Söhne"/>
              </a:rPr>
              <a:t>C++ file handling involves reading from and writing to files using standard input/output streams or file stream classes such as </a:t>
            </a:r>
            <a:r>
              <a:rPr lang="en-US" sz="2400" b="1" dirty="0">
                <a:solidFill>
                  <a:schemeClr val="bg2">
                    <a:lumMod val="75000"/>
                  </a:schemeClr>
                </a:solidFill>
                <a:latin typeface="Söhne"/>
              </a:rPr>
              <a:t>ifstream , ofstream , fstream. </a:t>
            </a:r>
            <a:r>
              <a:rPr lang="en-US" sz="2400" b="0" i="0" dirty="0">
                <a:solidFill>
                  <a:schemeClr val="bg2">
                    <a:lumMod val="75000"/>
                  </a:schemeClr>
                </a:solidFill>
                <a:effectLst/>
                <a:latin typeface="Söhne"/>
              </a:rPr>
              <a:t>This enables more complex file operations, such as reading and writing binary data, and requires proper error handling to prevent unexpected behavior.</a:t>
            </a:r>
            <a:endParaRPr lang="en-IN" sz="2400" dirty="0">
              <a:solidFill>
                <a:schemeClr val="bg2">
                  <a:lumMod val="75000"/>
                </a:schemeClr>
              </a:solidFill>
            </a:endParaRPr>
          </a:p>
        </p:txBody>
      </p:sp>
      <p:pic>
        <p:nvPicPr>
          <p:cNvPr id="5" name="Picture 4">
            <a:extLst>
              <a:ext uri="{FF2B5EF4-FFF2-40B4-BE49-F238E27FC236}">
                <a16:creationId xmlns:a16="http://schemas.microsoft.com/office/drawing/2014/main" id="{0CAF9C19-FF4D-D250-D308-12CA293460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8967" y="3081057"/>
            <a:ext cx="4859151" cy="3424545"/>
          </a:xfrm>
          <a:prstGeom prst="rect">
            <a:avLst/>
          </a:prstGeom>
          <a:ln>
            <a:noFill/>
          </a:ln>
          <a:effectLst>
            <a:softEdge rad="112500"/>
          </a:effectLst>
        </p:spPr>
      </p:pic>
    </p:spTree>
    <p:extLst>
      <p:ext uri="{BB962C8B-B14F-4D97-AF65-F5344CB8AC3E}">
        <p14:creationId xmlns:p14="http://schemas.microsoft.com/office/powerpoint/2010/main" val="3160732264"/>
      </p:ext>
    </p:extLst>
  </p:cSld>
  <p:clrMapOvr>
    <a:masterClrMapping/>
  </p:clrMapOvr>
  <mc:AlternateContent xmlns:mc="http://schemas.openxmlformats.org/markup-compatibility/2006">
    <mc:Choice xmlns:p14="http://schemas.microsoft.com/office/powerpoint/2010/main" Requires="p14">
      <p:transition spd="slow" p14:dur="3400">
        <p14:reveal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DA2513-AB31-780B-4533-757EF7E2FAB1}"/>
              </a:ext>
            </a:extLst>
          </p:cNvPr>
          <p:cNvSpPr txBox="1"/>
          <p:nvPr/>
        </p:nvSpPr>
        <p:spPr>
          <a:xfrm>
            <a:off x="905434" y="617676"/>
            <a:ext cx="5065059" cy="923330"/>
          </a:xfrm>
          <a:prstGeom prst="rect">
            <a:avLst/>
          </a:prstGeom>
          <a:noFill/>
        </p:spPr>
        <p:txBody>
          <a:bodyPr wrap="square">
            <a:spAutoFit/>
          </a:bodyPr>
          <a:lstStyle/>
          <a:p>
            <a:pPr algn="ctr"/>
            <a:r>
              <a:rPr lang="en-US" sz="5400" b="1" u="sng" cap="none" spc="50" dirty="0">
                <a:ln w="0"/>
                <a:solidFill>
                  <a:schemeClr val="bg2"/>
                </a:solidFill>
                <a:effectLst>
                  <a:innerShdw blurRad="63500" dist="50800" dir="13500000">
                    <a:srgbClr val="000000">
                      <a:alpha val="50000"/>
                    </a:srgbClr>
                  </a:innerShdw>
                </a:effectLst>
              </a:rPr>
              <a:t>About VS Code</a:t>
            </a:r>
          </a:p>
        </p:txBody>
      </p:sp>
      <p:sp>
        <p:nvSpPr>
          <p:cNvPr id="4" name="TextBox 3">
            <a:extLst>
              <a:ext uri="{FF2B5EF4-FFF2-40B4-BE49-F238E27FC236}">
                <a16:creationId xmlns:a16="http://schemas.microsoft.com/office/drawing/2014/main" id="{634E3774-A121-BA6C-A37C-4B9FCE6608DC}"/>
              </a:ext>
            </a:extLst>
          </p:cNvPr>
          <p:cNvSpPr txBox="1"/>
          <p:nvPr/>
        </p:nvSpPr>
        <p:spPr>
          <a:xfrm>
            <a:off x="1281953" y="1783976"/>
            <a:ext cx="9798423" cy="2805063"/>
          </a:xfrm>
          <a:prstGeom prst="rect">
            <a:avLst/>
          </a:prstGeom>
          <a:noFill/>
        </p:spPr>
        <p:txBody>
          <a:bodyPr wrap="square" rtlCol="0">
            <a:spAutoFit/>
          </a:bodyPr>
          <a:lstStyle/>
          <a:p>
            <a:pPr>
              <a:lnSpc>
                <a:spcPct val="150000"/>
              </a:lnSpc>
            </a:pPr>
            <a:r>
              <a:rPr lang="en-US" sz="2400" i="0" dirty="0">
                <a:solidFill>
                  <a:schemeClr val="bg2">
                    <a:lumMod val="75000"/>
                  </a:schemeClr>
                </a:solidFill>
                <a:effectLst/>
                <a:latin typeface="Söhne"/>
              </a:rPr>
              <a:t>Visual Studio Code (VS Code) is a free, open-source code editor developed by Microsoft. It supports a variety of programming languages and features, such as syntax highlighting, auto-completion, debugging, and Git integration. It is widely used by developers for its customizable user interface and extensive library of extensions</a:t>
            </a:r>
            <a:r>
              <a:rPr lang="en-US" b="0" i="0" dirty="0">
                <a:solidFill>
                  <a:srgbClr val="D1D5DB"/>
                </a:solidFill>
                <a:effectLst/>
                <a:latin typeface="Söhne"/>
              </a:rPr>
              <a:t>.</a:t>
            </a:r>
            <a:endParaRPr lang="en-IN" dirty="0"/>
          </a:p>
        </p:txBody>
      </p:sp>
    </p:spTree>
    <p:extLst>
      <p:ext uri="{BB962C8B-B14F-4D97-AF65-F5344CB8AC3E}">
        <p14:creationId xmlns:p14="http://schemas.microsoft.com/office/powerpoint/2010/main" val="2775375402"/>
      </p:ext>
    </p:extLst>
  </p:cSld>
  <p:clrMapOvr>
    <a:masterClrMapping/>
  </p:clrMapOvr>
  <mc:AlternateContent xmlns:mc="http://schemas.openxmlformats.org/markup-compatibility/2006">
    <mc:Choice xmlns:p14="http://schemas.microsoft.com/office/powerpoint/2010/main" Requires="p14">
      <p:transition spd="slow" p14:dur="3400">
        <p14:reveal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additive="base">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51037F-F0BC-D301-F03F-FE41F8540095}"/>
              </a:ext>
            </a:extLst>
          </p:cNvPr>
          <p:cNvSpPr/>
          <p:nvPr/>
        </p:nvSpPr>
        <p:spPr>
          <a:xfrm>
            <a:off x="3417734" y="493076"/>
            <a:ext cx="5356531" cy="923330"/>
          </a:xfrm>
          <a:prstGeom prst="rect">
            <a:avLst/>
          </a:prstGeom>
          <a:noFill/>
        </p:spPr>
        <p:txBody>
          <a:bodyPr wrap="none" lIns="91440" tIns="45720" rIns="91440" bIns="45720">
            <a:spAutoFit/>
          </a:bodyPr>
          <a:lstStyle/>
          <a:p>
            <a:pPr algn="ctr"/>
            <a:r>
              <a:rPr lang="en-US" sz="5400" b="1" u="sng" cap="none" spc="50" dirty="0">
                <a:ln w="0"/>
                <a:solidFill>
                  <a:schemeClr val="bg2"/>
                </a:solidFill>
                <a:effectLst>
                  <a:innerShdw blurRad="63500" dist="50800" dir="13500000">
                    <a:srgbClr val="000000">
                      <a:alpha val="50000"/>
                    </a:srgbClr>
                  </a:innerShdw>
                </a:effectLst>
              </a:rPr>
              <a:t>Why This Project</a:t>
            </a:r>
            <a:r>
              <a:rPr lang="en-US" sz="5400" b="1" cap="none" spc="50" dirty="0">
                <a:ln w="0"/>
                <a:solidFill>
                  <a:schemeClr val="bg2"/>
                </a:solidFill>
                <a:effectLst>
                  <a:innerShdw blurRad="63500" dist="50800" dir="13500000">
                    <a:srgbClr val="000000">
                      <a:alpha val="50000"/>
                    </a:srgbClr>
                  </a:innerShdw>
                </a:effectLst>
              </a:rPr>
              <a:t>?</a:t>
            </a:r>
          </a:p>
        </p:txBody>
      </p:sp>
      <p:sp>
        <p:nvSpPr>
          <p:cNvPr id="3" name="TextBox 2">
            <a:extLst>
              <a:ext uri="{FF2B5EF4-FFF2-40B4-BE49-F238E27FC236}">
                <a16:creationId xmlns:a16="http://schemas.microsoft.com/office/drawing/2014/main" id="{404866E4-3398-5002-7121-DBAB525F3CB5}"/>
              </a:ext>
            </a:extLst>
          </p:cNvPr>
          <p:cNvSpPr txBox="1"/>
          <p:nvPr/>
        </p:nvSpPr>
        <p:spPr>
          <a:xfrm>
            <a:off x="1299882" y="1604682"/>
            <a:ext cx="9565342" cy="114082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solidFill>
                  <a:schemeClr val="bg2">
                    <a:lumMod val="75000"/>
                  </a:schemeClr>
                </a:solidFill>
              </a:rPr>
              <a:t>With increase in usage of internet and computers, user data is now more vulnerable for data breaches.</a:t>
            </a:r>
            <a:endParaRPr lang="en-IN" sz="2400" dirty="0">
              <a:solidFill>
                <a:schemeClr val="bg2">
                  <a:lumMod val="75000"/>
                </a:schemeClr>
              </a:solidFill>
            </a:endParaRPr>
          </a:p>
        </p:txBody>
      </p:sp>
      <p:pic>
        <p:nvPicPr>
          <p:cNvPr id="5" name="Picture 4">
            <a:extLst>
              <a:ext uri="{FF2B5EF4-FFF2-40B4-BE49-F238E27FC236}">
                <a16:creationId xmlns:a16="http://schemas.microsoft.com/office/drawing/2014/main" id="{FA78FC83-1179-0756-EB68-5D51E0BD9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2553" y="2545960"/>
            <a:ext cx="2547550" cy="4078941"/>
          </a:xfrm>
          <a:prstGeom prst="rect">
            <a:avLst/>
          </a:prstGeom>
          <a:ln>
            <a:noFill/>
          </a:ln>
          <a:effectLst>
            <a:softEdge rad="112500"/>
          </a:effectLst>
        </p:spPr>
      </p:pic>
    </p:spTree>
    <p:extLst>
      <p:ext uri="{BB962C8B-B14F-4D97-AF65-F5344CB8AC3E}">
        <p14:creationId xmlns:p14="http://schemas.microsoft.com/office/powerpoint/2010/main" val="2958230339"/>
      </p:ext>
    </p:extLst>
  </p:cSld>
  <p:clrMapOvr>
    <a:masterClrMapping/>
  </p:clrMapOvr>
  <mc:AlternateContent xmlns:mc="http://schemas.openxmlformats.org/markup-compatibility/2006">
    <mc:Choice xmlns:p14="http://schemas.microsoft.com/office/powerpoint/2010/main" Requires="p14">
      <p:transition spd="slow" p14:dur="3400">
        <p14:reveal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104</TotalTime>
  <Words>541</Words>
  <Application>Microsoft Office PowerPoint</Application>
  <PresentationFormat>Widescreen</PresentationFormat>
  <Paragraphs>24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Bahnschrift SemiLight</vt:lpstr>
      <vt:lpstr>Cambria Math</vt:lpstr>
      <vt:lpstr>Söhne</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Security</dc:title>
  <dc:creator>Aryan Chaturvedi</dc:creator>
  <cp:lastModifiedBy>Aryan Chaturvedi</cp:lastModifiedBy>
  <cp:revision>32</cp:revision>
  <dcterms:created xsi:type="dcterms:W3CDTF">2023-03-11T10:46:04Z</dcterms:created>
  <dcterms:modified xsi:type="dcterms:W3CDTF">2023-03-12T11:22:22Z</dcterms:modified>
</cp:coreProperties>
</file>