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tags/tag1.xml" ContentType="application/vnd.openxmlformats-officedocument.presentationml.tag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6" r:id="rId3"/>
    <p:sldId id="258" r:id="rId4"/>
    <p:sldId id="270" r:id="rId5"/>
    <p:sldId id="259" r:id="rId6"/>
    <p:sldId id="264" r:id="rId7"/>
    <p:sldId id="271" r:id="rId8"/>
    <p:sldId id="272" r:id="rId9"/>
    <p:sldId id="273" r:id="rId10"/>
    <p:sldId id="256" r:id="rId11"/>
    <p:sldId id="267" r:id="rId12"/>
    <p:sldId id="274" r:id="rId13"/>
    <p:sldId id="268" r:id="rId14"/>
    <p:sldId id="260" r:id="rId15"/>
    <p:sldId id="262" r:id="rId16"/>
    <p:sldId id="261" r:id="rId17"/>
    <p:sldId id="265" r:id="rId18"/>
    <p:sldId id="257" r:id="rId19"/>
    <p:sldId id="27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ple" initials="s" lastIdx="47" clrIdx="0">
    <p:extLst>
      <p:ext uri="{19B8F6BF-5375-455C-9EA6-DF929625EA0E}">
        <p15:presenceInfo xmlns:p15="http://schemas.microsoft.com/office/powerpoint/2012/main" userId="simpl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6" d="100"/>
          <a:sy n="116" d="100"/>
        </p:scale>
        <p:origin x="390" y="102"/>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02T17:08:07.105" idx="39">
    <p:pos x="10" y="10"/>
    <p:text>使用重构得到模式</p:text>
    <p:extLst>
      <p:ext uri="{C676402C-5697-4E1C-873F-D02D1690AC5C}">
        <p15:threadingInfo xmlns:p15="http://schemas.microsoft.com/office/powerpoint/2012/main" timeZoneBias="-480"/>
      </p:ext>
    </p:extLst>
  </p:cm>
  <p:cm authorId="1" dt="2019-07-02T17:10:14.729" idx="40">
    <p:pos x="10" y="146"/>
    <p:text>设计模式的应用不宜先入为主，一上来就使用设计模式是对设计模式的最大误用。没有一步到位的设计模式。敏捷软件开发实践提倡的“Refactoring to Patterns”是目前普遍公认的最好的使用设计模式的方法。</p:text>
    <p:extLst>
      <p:ext uri="{C676402C-5697-4E1C-873F-D02D1690AC5C}">
        <p15:threadingInfo xmlns:p15="http://schemas.microsoft.com/office/powerpoint/2012/main" timeZoneBias="-480">
          <p15:parentCm authorId="1" idx="39"/>
        </p15:threadingInfo>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9-07-01T15:11:41.362" idx="20">
    <p:pos x="10" y="10"/>
    <p:text>装饰模式是为已有功能动态地添加更多功能的一种方式。</p:text>
    <p:extLst>
      <p:ext uri="{C676402C-5697-4E1C-873F-D02D1690AC5C}">
        <p15:threadingInfo xmlns:p15="http://schemas.microsoft.com/office/powerpoint/2012/main" timeZoneBias="-480"/>
      </p:ext>
    </p:extLst>
  </p:cm>
  <p:cm authorId="1" dt="2019-07-01T15:17:55.619" idx="21">
    <p:pos x="10" y="146"/>
    <p:text>装饰模式把每个要装饰的功能放在单独的类中，并让这个类包装它所要装饰的对象，因此，当需要执行特殊行为时，客户代码就可以在运行时根据需要有选择地、按顺序地使用装饰功能包装对象了。</p:text>
    <p:extLst>
      <p:ext uri="{C676402C-5697-4E1C-873F-D02D1690AC5C}">
        <p15:threadingInfo xmlns:p15="http://schemas.microsoft.com/office/powerpoint/2012/main" timeZoneBias="-480">
          <p15:parentCm authorId="1" idx="20"/>
        </p15:threadingInfo>
      </p:ext>
    </p:extLst>
  </p:cm>
  <p:cm authorId="1" dt="2019-07-01T15:17:57.131" idx="22">
    <p:pos x="146" y="146"/>
    <p:text>装饰模式优点：1.把类中的装饰功能从类中搬移出去，这样可以简化原有的类。2.有效地把类的核心职责和装饰功能区分开了。而且可以去除相关类中重复的装饰逻辑。</p:text>
    <p:extLst>
      <p:ext uri="{C676402C-5697-4E1C-873F-D02D1690AC5C}">
        <p15:threadingInfo xmlns:p15="http://schemas.microsoft.com/office/powerpoint/2012/main" timeZoneBias="-480"/>
      </p:ext>
    </p:extLst>
  </p:cm>
  <p:cm authorId="1" dt="2019-07-01T16:06:03.308" idx="30">
    <p:pos x="146" y="282"/>
    <p:text>缺点：增加了系统的复杂度</p:text>
    <p:extLst>
      <p:ext uri="{C676402C-5697-4E1C-873F-D02D1690AC5C}">
        <p15:threadingInfo xmlns:p15="http://schemas.microsoft.com/office/powerpoint/2012/main" timeZoneBias="-480">
          <p15:parentCm authorId="1" idx="22"/>
        </p15:threadingInfo>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9-07-02T17:17:47.250" idx="41">
    <p:pos x="173" y="144"/>
    <p:text>静态的特质：继承关系已经确定。</p:text>
    <p:extLst>
      <p:ext uri="{C676402C-5697-4E1C-873F-D02D1690AC5C}">
        <p15:threadingInfo xmlns:p15="http://schemas.microsoft.com/office/powerpoint/2012/main" timeZoneBias="-48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9-07-01T15:30:36.834" idx="23">
    <p:pos x="10" y="10"/>
    <p:text>首先，在设计初期阶段，应该要有意识的将不同的两个层分离，比如经典的三层架构，就需要考虑在数据访问层和业务逻辑层、业务逻辑层和表示层的层与层之间建立外观Facade，这样可以为复杂的子系统提供一个简单的接口，使得耦合大大降低。</p:text>
    <p:extLst>
      <p:ext uri="{C676402C-5697-4E1C-873F-D02D1690AC5C}">
        <p15:threadingInfo xmlns:p15="http://schemas.microsoft.com/office/powerpoint/2012/main" timeZoneBias="-480"/>
      </p:ext>
    </p:extLst>
  </p:cm>
  <p:cm authorId="1" dt="2019-07-01T15:38:13.610" idx="24">
    <p:pos x="10" y="146"/>
    <p:text>其次，在开发阶段，子系统往往因为不断的重构演化而变得越来越复杂，大多数的模式使用时也都会产生很多很小的类，这本是好事，但也给外部调用它们的用户程序带来了使用上的困难，增加外观Facade可以提供一个简单的接口，减少它们之间的依赖。</p:text>
    <p:extLst>
      <p:ext uri="{C676402C-5697-4E1C-873F-D02D1690AC5C}">
        <p15:threadingInfo xmlns:p15="http://schemas.microsoft.com/office/powerpoint/2012/main" timeZoneBias="-480">
          <p15:parentCm authorId="1" idx="23"/>
        </p15:threadingInfo>
      </p:ext>
    </p:extLst>
  </p:cm>
  <p:cm authorId="1" dt="2019-07-01T15:41:20.522" idx="25">
    <p:pos x="10" y="282"/>
    <p:text>第三，在维护一个遗留的大型系统时，可能这个系统已经非常难以维护和扩展了，但因为它包含非常重要的功能，新的需求开发必须要依赖于它。此时用外观模式Facade也是非常合适的。可以为新系统开发一个外观Facade类，来提供设计粗糙或高度复杂的遗留代码的比较清晰简单的接口，让新系统与Facade对象交互，Facade与遗留代码交互所有复杂的工作。</p:text>
    <p:extLst>
      <p:ext uri="{C676402C-5697-4E1C-873F-D02D1690AC5C}">
        <p15:threadingInfo xmlns:p15="http://schemas.microsoft.com/office/powerpoint/2012/main" timeZoneBias="-480">
          <p15:parentCm authorId="1" idx="23"/>
        </p15:threadingInfo>
      </p:ext>
    </p:extLst>
  </p:cm>
  <p:cm authorId="1" dt="2019-07-01T16:24:11.681" idx="31">
    <p:pos x="146" y="146"/>
    <p:text>外观模式在FCL里面运用还是很多的，多数情况是单个类的情况，在Asp.Net里面，有很多复合控件，比如：Login控件，可以登录，可以认证，可以保存登录用户信息。其实，外观模式更多的是应用在业务系统当中，效果更好。</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7-01T14:52:09.075" idx="17">
    <p:pos x="10" y="10"/>
    <p:text>所有类都有构造方法，不编码则系统默认生成空的构造方法，若有显示定义的构造方法，默认的构造方法就会失效。</p:text>
    <p:extLst>
      <p:ext uri="{C676402C-5697-4E1C-873F-D02D1690AC5C}">
        <p15:threadingInfo xmlns:p15="http://schemas.microsoft.com/office/powerpoint/2012/main" timeZoneBias="-480"/>
      </p:ext>
    </p:extLst>
  </p:cm>
  <p:cm authorId="1" dt="2019-07-01T14:55:16.500" idx="18">
    <p:pos x="146" y="146"/>
    <p:text>通常我们可以让一个全局变量使得一个对象被访问，但它不能防止你实例化多个对象。一个最好的方法就是，让类自身负责保存它的唯一实例。这个类可以保证没有其他实例可以被创建，并且它可以提供一个访问该实例的方法。</p:text>
    <p:extLst>
      <p:ext uri="{C676402C-5697-4E1C-873F-D02D1690AC5C}">
        <p15:threadingInfo xmlns:p15="http://schemas.microsoft.com/office/powerpoint/2012/main" timeZoneBias="-480"/>
      </p:ext>
    </p:extLst>
  </p:cm>
  <p:cm authorId="1" dt="2019-07-01T14:59:07.795" idx="19">
    <p:pos x="146" y="282"/>
    <p:text>单例模式因为Singleton类封装它的唯一实例，这样它可以严格地控制客户怎样访问它以及何时访问它。简单地说就是对唯一实例的受控访问。</p:text>
    <p:extLst>
      <p:ext uri="{C676402C-5697-4E1C-873F-D02D1690AC5C}">
        <p15:threadingInfo xmlns:p15="http://schemas.microsoft.com/office/powerpoint/2012/main" timeZoneBias="-480">
          <p15:parentCm authorId="1" idx="18"/>
        </p15:threadingInfo>
      </p:ext>
    </p:extLst>
  </p:cm>
  <p:cm authorId="1" dt="2019-07-02T16:02:42.837" idx="36">
    <p:pos x="282" y="282"/>
    <p:text>如果多个实例会造成冲突、结果的不一致性问题。</p:text>
    <p:extLst>
      <p:ext uri="{C676402C-5697-4E1C-873F-D02D1690AC5C}">
        <p15:threadingInfo xmlns:p15="http://schemas.microsoft.com/office/powerpoint/2012/main" timeZoneBias="-480"/>
      </p:ext>
    </p:extLst>
  </p:cm>
  <p:cm authorId="1" dt="2019-07-02T16:03:37.533" idx="37">
    <p:pos x="282" y="418"/>
    <p:text>有些对象我们只需要一个：线程池、缓存、硬件设备等。</p:text>
    <p:extLst>
      <p:ext uri="{C676402C-5697-4E1C-873F-D02D1690AC5C}">
        <p15:threadingInfo xmlns:p15="http://schemas.microsoft.com/office/powerpoint/2012/main" timeZoneBias="-480">
          <p15:parentCm authorId="1" idx="36"/>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7-01T14:52:09.075" idx="17">
    <p:pos x="10" y="10"/>
    <p:text>所有类都有构造方法，不编码则系统默认生成空的构造方法，若有显示定义的构造方法，默认的构造方法就会失效。</p:text>
    <p:extLst>
      <p:ext uri="{C676402C-5697-4E1C-873F-D02D1690AC5C}">
        <p15:threadingInfo xmlns:p15="http://schemas.microsoft.com/office/powerpoint/2012/main" timeZoneBias="-480"/>
      </p:ext>
    </p:extLst>
  </p:cm>
  <p:cm authorId="1" dt="2019-07-01T14:55:16.500" idx="18">
    <p:pos x="146" y="146"/>
    <p:text>通常我们可以让一个全局变量使得一个对象被访问，但它不能防止你实例化多个对象。一个最好的方法就是，让类自身负责保存它的唯一实例。这个类可以保证没有其他实例可以被创建，并且它可以提供一个访问该实例的方法。</p:text>
    <p:extLst>
      <p:ext uri="{C676402C-5697-4E1C-873F-D02D1690AC5C}">
        <p15:threadingInfo xmlns:p15="http://schemas.microsoft.com/office/powerpoint/2012/main" timeZoneBias="-480"/>
      </p:ext>
    </p:extLst>
  </p:cm>
  <p:cm authorId="1" dt="2019-07-01T14:59:07.795" idx="19">
    <p:pos x="146" y="282"/>
    <p:text>单例模式因为Singleton类封装它的唯一实例，这样它可以严格地控制客户怎样访问它以及何时访问它。简单地说就是对唯一实例的受控访问。</p:text>
    <p:extLst>
      <p:ext uri="{C676402C-5697-4E1C-873F-D02D1690AC5C}">
        <p15:threadingInfo xmlns:p15="http://schemas.microsoft.com/office/powerpoint/2012/main" timeZoneBias="-480">
          <p15:parentCm authorId="1" idx="18"/>
        </p15:threadingInfo>
      </p:ext>
    </p:extLst>
  </p:cm>
  <p:cm authorId="1" dt="2019-07-02T16:02:42.837" idx="36">
    <p:pos x="282" y="282"/>
    <p:text>如果多个实例会造成冲突、结果的不一致性问题。</p:text>
    <p:extLst>
      <p:ext uri="{C676402C-5697-4E1C-873F-D02D1690AC5C}">
        <p15:threadingInfo xmlns:p15="http://schemas.microsoft.com/office/powerpoint/2012/main" timeZoneBias="-480"/>
      </p:ext>
    </p:extLst>
  </p:cm>
  <p:cm authorId="1" dt="2019-07-02T16:03:37.533" idx="37">
    <p:pos x="282" y="418"/>
    <p:text>有些对象我们只需要一个：线程池、缓存、硬件设备等。</p:text>
    <p:extLst>
      <p:ext uri="{C676402C-5697-4E1C-873F-D02D1690AC5C}">
        <p15:threadingInfo xmlns:p15="http://schemas.microsoft.com/office/powerpoint/2012/main" timeZoneBias="-480">
          <p15:parentCm authorId="1" idx="36"/>
        </p15:threadingInfo>
      </p:ext>
    </p:extLst>
  </p:cm>
  <p:cm authorId="1" dt="2019-07-05T15:19:51.248" idx="46">
    <p:pos x="418" y="418"/>
    <p:text>创建型</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6-26T17:49:57.768" idx="3">
    <p:pos x="10" y="10"/>
    <p:text>在第一次被引用时，才会将自己实例化被称之为懒汉式单例类，自己被加载时就将自己实例化，被形象称之为额汉式单例类。</p:text>
    <p:extLst>
      <p:ext uri="{C676402C-5697-4E1C-873F-D02D1690AC5C}">
        <p15:threadingInfo xmlns:p15="http://schemas.microsoft.com/office/powerpoint/2012/main" timeZoneBias="-480"/>
      </p:ext>
    </p:extLst>
  </p:cm>
  <p:cm authorId="1" dt="2019-06-26T17:53:46.384" idx="5">
    <p:pos x="10" y="146"/>
    <p:text>左边为懒汉式，右边为饿汉式。</p:text>
    <p:extLst>
      <p:ext uri="{C676402C-5697-4E1C-873F-D02D1690AC5C}">
        <p15:threadingInfo xmlns:p15="http://schemas.microsoft.com/office/powerpoint/2012/main" timeZoneBias="-480">
          <p15:parentCm authorId="1" idx="3"/>
        </p15:threadingInfo>
      </p:ext>
    </p:extLst>
  </p:cm>
  <p:cm authorId="1" dt="2019-06-26T17:52:47.101" idx="4">
    <p:pos x="146" y="146"/>
    <p:text>由于饿汉式，即静态初始化的方式，它是类一加载就实例化对象，所以要提前占用系统资源，然而懒汉式，又会面临着多线程访问的安全性问题，需要做双重锁定这样的处理才可以保证安全。</p:text>
    <p:extLst>
      <p:ext uri="{C676402C-5697-4E1C-873F-D02D1690AC5C}">
        <p15:threadingInfo xmlns:p15="http://schemas.microsoft.com/office/powerpoint/2012/main" timeZoneBias="-480"/>
      </p:ext>
    </p:extLst>
  </p:cm>
  <p:cm authorId="1" dt="2019-06-26T17:57:07.446" idx="6">
    <p:pos x="146" y="282"/>
    <p:text>到底使用哪一种方式取决于实际的需求。</p:text>
    <p:extLst>
      <p:ext uri="{C676402C-5697-4E1C-873F-D02D1690AC5C}">
        <p15:threadingInfo xmlns:p15="http://schemas.microsoft.com/office/powerpoint/2012/main" timeZoneBias="-480">
          <p15:parentCm authorId="1" idx="4"/>
        </p15:threadingInfo>
      </p:ext>
    </p:extLst>
  </p:cm>
  <p:cm authorId="1" dt="2019-07-05T14:44:26.372" idx="45">
    <p:pos x="146" y="418"/>
    <p:text>针对饿汉式一加载就会实例化的问题，也可以采用延迟初始化的方法改进，即通过一个嵌套类来延迟初始化。</p:text>
    <p:extLst>
      <p:ext uri="{C676402C-5697-4E1C-873F-D02D1690AC5C}">
        <p15:threadingInfo xmlns:p15="http://schemas.microsoft.com/office/powerpoint/2012/main" timeZoneBias="-480">
          <p15:parentCm authorId="1" idx="4"/>
        </p15:threadingInfo>
      </p:ext>
    </p:extLst>
  </p:cm>
  <p:cm authorId="1" dt="2019-06-26T18:03:03.294" idx="7">
    <p:pos x="282" y="282"/>
    <p:text>lock 是确保当一个线程位于代码的临界区时，另一个线程不进入临界区。如果其他线程试图进入锁定的代码，则它将一直等待（即被阻塞），直到该对象被释放。</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7-02T16:42:57.058" idx="38">
    <p:pos x="10" y="10"/>
    <p:text>特殊在需要开发者自己去控制单例。</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7-01T13:44:35.847" idx="9">
    <p:pos x="10" y="10"/>
    <p:text>像在播放器中，选择哪种播放模式无非是上一曲与下一曲的不同。</p:text>
    <p:extLst>
      <p:ext uri="{C676402C-5697-4E1C-873F-D02D1690AC5C}">
        <p15:threadingInfo xmlns:p15="http://schemas.microsoft.com/office/powerpoint/2012/main" timeZoneBias="-480"/>
      </p:ext>
    </p:extLst>
  </p:cm>
  <p:cm authorId="1" dt="2019-07-02T15:28:59.013" idx="33">
    <p:pos x="10" y="146"/>
    <p:text>也就是分析变化与不变化的部分。</p:text>
    <p:extLst>
      <p:ext uri="{C676402C-5697-4E1C-873F-D02D1690AC5C}">
        <p15:threadingInfo xmlns:p15="http://schemas.microsoft.com/office/powerpoint/2012/main" timeZoneBias="-480">
          <p15:parentCm authorId="1" idx="9"/>
        </p15:threadingInfo>
      </p:ext>
    </p:extLst>
  </p:cm>
  <p:cm authorId="1" dt="2019-07-01T13:48:43.658" idx="10">
    <p:pos x="146" y="146"/>
    <p:text>应用：商场的收银系统。</p:text>
    <p:extLst>
      <p:ext uri="{C676402C-5697-4E1C-873F-D02D1690AC5C}">
        <p15:threadingInfo xmlns:p15="http://schemas.microsoft.com/office/powerpoint/2012/main" timeZoneBias="-480"/>
      </p:ext>
    </p:extLst>
  </p:cm>
  <p:cm authorId="1" dt="2019-07-01T14:05:44.243" idx="11">
    <p:pos x="282" y="282"/>
    <p:text>策略模式是一种定义一系列算法的方法，从概念上来看，所有这些算法完成的都是相同的工作，只是实现不同，它可以以相同的方式调用所有的方法，减少了各种算法类与使用算法类之间的耦合。</p:text>
    <p:extLst>
      <p:ext uri="{C676402C-5697-4E1C-873F-D02D1690AC5C}">
        <p15:threadingInfo xmlns:p15="http://schemas.microsoft.com/office/powerpoint/2012/main" timeZoneBias="-480"/>
      </p:ext>
    </p:extLst>
  </p:cm>
  <p:cm authorId="1" dt="2019-07-01T14:07:40.173" idx="12">
    <p:pos x="418" y="418"/>
    <p:text>策略模式的Strategy类层次为Context定义了一系列的可供重用的算法或行为。继承有助于析取出这些算法中的公共功能。</p:text>
    <p:extLst>
      <p:ext uri="{C676402C-5697-4E1C-873F-D02D1690AC5C}">
        <p15:threadingInfo xmlns:p15="http://schemas.microsoft.com/office/powerpoint/2012/main" timeZoneBias="-480"/>
      </p:ext>
    </p:extLst>
  </p:cm>
  <p:cm authorId="1" dt="2019-07-01T14:09:04.029" idx="13">
    <p:pos x="554" y="554"/>
    <p:text>策略模式简化了单元测试，因为每个算法都有自己的类，可以通过自己的接口单独测试。</p:text>
    <p:extLst>
      <p:ext uri="{C676402C-5697-4E1C-873F-D02D1690AC5C}">
        <p15:threadingInfo xmlns:p15="http://schemas.microsoft.com/office/powerpoint/2012/main" timeZoneBias="-480"/>
      </p:ext>
    </p:extLst>
  </p:cm>
  <p:cm authorId="1" dt="2019-07-01T14:10:47.633" idx="14">
    <p:pos x="690" y="690"/>
    <p:text>策略模式就是用来封装算法的，但在实践中，我们发现可以用它来封装几乎任何类型的规则，只要在分析过程中听到需要在不同时间应用不同的业务规则，就可以考虑使用策略模式处理这种变化的可能性。</p:text>
    <p:extLst>
      <p:ext uri="{C676402C-5697-4E1C-873F-D02D1690AC5C}">
        <p15:threadingInfo xmlns:p15="http://schemas.microsoft.com/office/powerpoint/2012/main" timeZoneBias="-480"/>
      </p:ext>
    </p:extLst>
  </p:cm>
  <p:cm authorId="1" dt="2019-07-01T15:52:07.399" idx="26">
    <p:pos x="826" y="826"/>
    <p:text>在.NET Framework中也不乏策略模式的应用例子。例如，在.NET中，为集合类型ArrayList和List&lt;T&gt;提供的排序功能，其中实现就利用了策略模式，定义了IComparer接口来对比较算法进行封装，实现IComparer接口的类可以是顺序，或逆序地比较两个对象的大小，具体.NET中的实现可以使用反编译工具查看List&lt;T&gt;.Sort(IComparer&lt;T&gt;)的实现。其中List&lt;T&gt;就是承担着环境角色，而IComparer&lt;T&gt;接口承担着抽象策略角色，具体的策略角色就是实现了IComparer&lt;T&gt;接口的类，List&lt;T&gt;类本身实现了存在实现了该接口的类，我们可以自定义继承与该接口的具体策略类。</p:text>
    <p:extLst>
      <p:ext uri="{C676402C-5697-4E1C-873F-D02D1690AC5C}">
        <p15:threadingInfo xmlns:p15="http://schemas.microsoft.com/office/powerpoint/2012/main" timeZoneBias="-480"/>
      </p:ext>
    </p:extLst>
  </p:cm>
  <p:cm authorId="1" dt="2019-07-02T15:23:56.885" idx="32">
    <p:pos x="962" y="962"/>
    <p:text>分别封装行为接口，实现算法族，超类里放行为接口对象，在子类里具体设定行为对象。原则就是：分离变化部分，封装接口，给予接口编程各种功能。此模式让行为算法的变化独立于算法的使用者。</p:text>
    <p:extLst>
      <p:ext uri="{C676402C-5697-4E1C-873F-D02D1690AC5C}">
        <p15:threadingInfo xmlns:p15="http://schemas.microsoft.com/office/powerpoint/2012/main" timeZoneBias="-480"/>
      </p:ext>
    </p:extLst>
  </p:cm>
  <p:cm authorId="1" dt="2019-07-05T15:20:31.536" idx="47">
    <p:pos x="1098" y="1098"/>
    <p:text>行为型</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7-02T18:28:21.439" idx="42">
    <p:pos x="10" y="10"/>
    <p:text>使用“反射”解耦使用者必须“知道”具体策略类的编码时依赖。</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07-02T15:40:58.156" idx="34">
    <p:pos x="10" y="10"/>
    <p:text>List等聚类已经内置迭代器，可以直接获取。</p:text>
    <p:extLst>
      <p:ext uri="{C676402C-5697-4E1C-873F-D02D1690AC5C}">
        <p15:threadingInfo xmlns:p15="http://schemas.microsoft.com/office/powerpoint/2012/main" timeZoneBias="-480"/>
      </p:ext>
    </p:extLst>
  </p:cm>
  <p:cm authorId="1" dt="2019-07-02T15:42:34.663" idx="35">
    <p:pos x="146" y="146"/>
    <p:text>不保证顺序。只保证遍历，要想保证顺序可以实现Sort。</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07-01T14:25:10.676" idx="15">
    <p:pos x="10" y="10"/>
    <p:text>迭代器模式在访问数组、集合、列表等数据时，尤其是数据库数据操作时，是非常普遍的应用，但由于它太普遍了，所以各种高级语言都对它进行了封装，所以反而给人感觉此模式不太常用了。</p:text>
    <p:extLst>
      <p:ext uri="{C676402C-5697-4E1C-873F-D02D1690AC5C}">
        <p15:threadingInfo xmlns:p15="http://schemas.microsoft.com/office/powerpoint/2012/main" timeZoneBias="-480"/>
      </p:ext>
    </p:extLst>
  </p:cm>
  <p:cm authorId="1" dt="2019-07-01T14:44:37.323" idx="16">
    <p:pos x="146" y="146"/>
    <p:text>foreach in</p:text>
    <p:extLst>
      <p:ext uri="{C676402C-5697-4E1C-873F-D02D1690AC5C}">
        <p15:threadingInfo xmlns:p15="http://schemas.microsoft.com/office/powerpoint/2012/main" timeZoneBias="-480"/>
      </p:ext>
    </p:extLst>
  </p:cm>
  <p:cm authorId="1" dt="2019-07-01T15:58:31.426" idx="28">
    <p:pos x="146" y="282"/>
    <p:text>优点：1.迭代器模式使得访问一个聚合对象的内容而无需暴露它的内部表示，即迭代抽象。2.迭代器模式为遍历不同的集合结构提供了一个统一的接口，从而支持同样的算法在不同的集合结构上进行操作。</p:text>
    <p:extLst>
      <p:ext uri="{C676402C-5697-4E1C-873F-D02D1690AC5C}">
        <p15:threadingInfo xmlns:p15="http://schemas.microsoft.com/office/powerpoint/2012/main" timeZoneBias="-480">
          <p15:parentCm authorId="1" idx="16"/>
        </p15:threadingInfo>
      </p:ext>
    </p:extLst>
  </p:cm>
  <p:cm authorId="1" dt="2019-07-01T15:59:14.721" idx="29">
    <p:pos x="146" y="418"/>
    <p:text>缺点：迭代器模式在遍历的同时更改迭代器所在的集合结构会导致出现异常。所以使用foreach语句只能在对集合进行遍历，不能在遍历的同时更改集合中的元素。</p:text>
    <p:extLst>
      <p:ext uri="{C676402C-5697-4E1C-873F-D02D1690AC5C}">
        <p15:threadingInfo xmlns:p15="http://schemas.microsoft.com/office/powerpoint/2012/main" timeZoneBias="-480">
          <p15:parentCm authorId="1" idx="16"/>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E9DA90C-514D-4870-8B24-94D6B63A8289}" type="datetimeFigureOut">
              <a:rPr lang="zh-CN" altLang="en-US" smtClean="0"/>
              <a:t>2019/7/8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0E3F99-14DE-441B-A173-BD279F1BF200}" type="slidenum">
              <a:rPr lang="zh-CN" altLang="en-US" smtClean="0"/>
              <a:t>‹#›</a:t>
            </a:fld>
            <a:endParaRPr lang="zh-CN" altLang="en-US"/>
          </a:p>
        </p:txBody>
      </p:sp>
    </p:spTree>
    <p:extLst>
      <p:ext uri="{BB962C8B-B14F-4D97-AF65-F5344CB8AC3E}">
        <p14:creationId xmlns:p14="http://schemas.microsoft.com/office/powerpoint/2010/main" val="2858768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9DA90C-514D-4870-8B24-94D6B63A8289}" type="datetimeFigureOut">
              <a:rPr lang="zh-CN" altLang="en-US" smtClean="0"/>
              <a:t>2019/7/8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0E3F99-14DE-441B-A173-BD279F1BF200}" type="slidenum">
              <a:rPr lang="zh-CN" altLang="en-US" smtClean="0"/>
              <a:t>‹#›</a:t>
            </a:fld>
            <a:endParaRPr lang="zh-CN" altLang="en-US"/>
          </a:p>
        </p:txBody>
      </p:sp>
    </p:spTree>
    <p:extLst>
      <p:ext uri="{BB962C8B-B14F-4D97-AF65-F5344CB8AC3E}">
        <p14:creationId xmlns:p14="http://schemas.microsoft.com/office/powerpoint/2010/main" val="1773128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9DA90C-514D-4870-8B24-94D6B63A8289}" type="datetimeFigureOut">
              <a:rPr lang="zh-CN" altLang="en-US" smtClean="0"/>
              <a:t>2019/7/8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0E3F99-14DE-441B-A173-BD279F1BF200}" type="slidenum">
              <a:rPr lang="zh-CN" altLang="en-US" smtClean="0"/>
              <a:t>‹#›</a:t>
            </a:fld>
            <a:endParaRPr lang="zh-CN" altLang="en-US"/>
          </a:p>
        </p:txBody>
      </p:sp>
    </p:spTree>
    <p:extLst>
      <p:ext uri="{BB962C8B-B14F-4D97-AF65-F5344CB8AC3E}">
        <p14:creationId xmlns:p14="http://schemas.microsoft.com/office/powerpoint/2010/main" val="1770720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9DA90C-514D-4870-8B24-94D6B63A8289}" type="datetimeFigureOut">
              <a:rPr lang="zh-CN" altLang="en-US" smtClean="0"/>
              <a:t>2019/7/8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0E3F99-14DE-441B-A173-BD279F1BF200}" type="slidenum">
              <a:rPr lang="zh-CN" altLang="en-US" smtClean="0"/>
              <a:t>‹#›</a:t>
            </a:fld>
            <a:endParaRPr lang="zh-CN" altLang="en-US"/>
          </a:p>
        </p:txBody>
      </p:sp>
    </p:spTree>
    <p:extLst>
      <p:ext uri="{BB962C8B-B14F-4D97-AF65-F5344CB8AC3E}">
        <p14:creationId xmlns:p14="http://schemas.microsoft.com/office/powerpoint/2010/main" val="2773503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E9DA90C-514D-4870-8B24-94D6B63A8289}" type="datetimeFigureOut">
              <a:rPr lang="zh-CN" altLang="en-US" smtClean="0"/>
              <a:t>2019/7/8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0E3F99-14DE-441B-A173-BD279F1BF200}" type="slidenum">
              <a:rPr lang="zh-CN" altLang="en-US" smtClean="0"/>
              <a:t>‹#›</a:t>
            </a:fld>
            <a:endParaRPr lang="zh-CN" altLang="en-US"/>
          </a:p>
        </p:txBody>
      </p:sp>
    </p:spTree>
    <p:extLst>
      <p:ext uri="{BB962C8B-B14F-4D97-AF65-F5344CB8AC3E}">
        <p14:creationId xmlns:p14="http://schemas.microsoft.com/office/powerpoint/2010/main" val="704775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E9DA90C-514D-4870-8B24-94D6B63A8289}" type="datetimeFigureOut">
              <a:rPr lang="zh-CN" altLang="en-US" smtClean="0"/>
              <a:t>2019/7/8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0E3F99-14DE-441B-A173-BD279F1BF200}" type="slidenum">
              <a:rPr lang="zh-CN" altLang="en-US" smtClean="0"/>
              <a:t>‹#›</a:t>
            </a:fld>
            <a:endParaRPr lang="zh-CN" altLang="en-US"/>
          </a:p>
        </p:txBody>
      </p:sp>
    </p:spTree>
    <p:extLst>
      <p:ext uri="{BB962C8B-B14F-4D97-AF65-F5344CB8AC3E}">
        <p14:creationId xmlns:p14="http://schemas.microsoft.com/office/powerpoint/2010/main" val="1262703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E9DA90C-514D-4870-8B24-94D6B63A8289}" type="datetimeFigureOut">
              <a:rPr lang="zh-CN" altLang="en-US" smtClean="0"/>
              <a:t>2019/7/8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10E3F99-14DE-441B-A173-BD279F1BF200}" type="slidenum">
              <a:rPr lang="zh-CN" altLang="en-US" smtClean="0"/>
              <a:t>‹#›</a:t>
            </a:fld>
            <a:endParaRPr lang="zh-CN" altLang="en-US"/>
          </a:p>
        </p:txBody>
      </p:sp>
    </p:spTree>
    <p:extLst>
      <p:ext uri="{BB962C8B-B14F-4D97-AF65-F5344CB8AC3E}">
        <p14:creationId xmlns:p14="http://schemas.microsoft.com/office/powerpoint/2010/main" val="1746027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E9DA90C-514D-4870-8B24-94D6B63A8289}" type="datetimeFigureOut">
              <a:rPr lang="zh-CN" altLang="en-US" smtClean="0"/>
              <a:t>2019/7/8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10E3F99-14DE-441B-A173-BD279F1BF200}" type="slidenum">
              <a:rPr lang="zh-CN" altLang="en-US" smtClean="0"/>
              <a:t>‹#›</a:t>
            </a:fld>
            <a:endParaRPr lang="zh-CN" altLang="en-US"/>
          </a:p>
        </p:txBody>
      </p:sp>
    </p:spTree>
    <p:extLst>
      <p:ext uri="{BB962C8B-B14F-4D97-AF65-F5344CB8AC3E}">
        <p14:creationId xmlns:p14="http://schemas.microsoft.com/office/powerpoint/2010/main" val="1436964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E9DA90C-514D-4870-8B24-94D6B63A8289}" type="datetimeFigureOut">
              <a:rPr lang="zh-CN" altLang="en-US" smtClean="0"/>
              <a:t>2019/7/8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10E3F99-14DE-441B-A173-BD279F1BF200}" type="slidenum">
              <a:rPr lang="zh-CN" altLang="en-US" smtClean="0"/>
              <a:t>‹#›</a:t>
            </a:fld>
            <a:endParaRPr lang="zh-CN" altLang="en-US"/>
          </a:p>
        </p:txBody>
      </p:sp>
    </p:spTree>
    <p:extLst>
      <p:ext uri="{BB962C8B-B14F-4D97-AF65-F5344CB8AC3E}">
        <p14:creationId xmlns:p14="http://schemas.microsoft.com/office/powerpoint/2010/main" val="1340514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E9DA90C-514D-4870-8B24-94D6B63A8289}" type="datetimeFigureOut">
              <a:rPr lang="zh-CN" altLang="en-US" smtClean="0"/>
              <a:t>2019/7/8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0E3F99-14DE-441B-A173-BD279F1BF200}" type="slidenum">
              <a:rPr lang="zh-CN" altLang="en-US" smtClean="0"/>
              <a:t>‹#›</a:t>
            </a:fld>
            <a:endParaRPr lang="zh-CN" altLang="en-US"/>
          </a:p>
        </p:txBody>
      </p:sp>
    </p:spTree>
    <p:extLst>
      <p:ext uri="{BB962C8B-B14F-4D97-AF65-F5344CB8AC3E}">
        <p14:creationId xmlns:p14="http://schemas.microsoft.com/office/powerpoint/2010/main" val="1392648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E9DA90C-514D-4870-8B24-94D6B63A8289}" type="datetimeFigureOut">
              <a:rPr lang="zh-CN" altLang="en-US" smtClean="0"/>
              <a:t>2019/7/8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0E3F99-14DE-441B-A173-BD279F1BF200}" type="slidenum">
              <a:rPr lang="zh-CN" altLang="en-US" smtClean="0"/>
              <a:t>‹#›</a:t>
            </a:fld>
            <a:endParaRPr lang="zh-CN" altLang="en-US"/>
          </a:p>
        </p:txBody>
      </p:sp>
    </p:spTree>
    <p:extLst>
      <p:ext uri="{BB962C8B-B14F-4D97-AF65-F5344CB8AC3E}">
        <p14:creationId xmlns:p14="http://schemas.microsoft.com/office/powerpoint/2010/main" val="4121256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9DA90C-514D-4870-8B24-94D6B63A8289}" type="datetimeFigureOut">
              <a:rPr lang="zh-CN" altLang="en-US" smtClean="0"/>
              <a:t>2019/7/8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0E3F99-14DE-441B-A173-BD279F1BF200}" type="slidenum">
              <a:rPr lang="zh-CN" altLang="en-US" smtClean="0"/>
              <a:t>‹#›</a:t>
            </a:fld>
            <a:endParaRPr lang="zh-CN" altLang="en-US"/>
          </a:p>
        </p:txBody>
      </p:sp>
    </p:spTree>
    <p:extLst>
      <p:ext uri="{BB962C8B-B14F-4D97-AF65-F5344CB8AC3E}">
        <p14:creationId xmlns:p14="http://schemas.microsoft.com/office/powerpoint/2010/main" val="2996301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comments" Target="../comments/commen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comments" Target="../comments/comment9.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comments" Target="../comments/commen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comments" Target="../comments/commen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omments" Target="../comments/comment4.xml"/><Relationship Id="rId2" Type="http://schemas.openxmlformats.org/officeDocument/2006/relationships/slideLayout" Target="../slideLayouts/slideLayout5.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comments" Target="../comments/commen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605481" y="0"/>
            <a:ext cx="9144000" cy="8168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smtClean="0"/>
              <a:t>设计模式</a:t>
            </a:r>
            <a:endParaRPr lang="zh-CN" altLang="en-US" dirty="0"/>
          </a:p>
        </p:txBody>
      </p:sp>
      <p:sp>
        <p:nvSpPr>
          <p:cNvPr id="5" name="副标题 2"/>
          <p:cNvSpPr txBox="1">
            <a:spLocks/>
          </p:cNvSpPr>
          <p:nvPr/>
        </p:nvSpPr>
        <p:spPr>
          <a:xfrm>
            <a:off x="1496839" y="2538110"/>
            <a:ext cx="9144000" cy="20320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zh-CN" dirty="0" smtClean="0"/>
              <a:t>        </a:t>
            </a:r>
            <a:r>
              <a:rPr lang="zh-CN" altLang="en-US" dirty="0" smtClean="0"/>
              <a:t>设计模式是人们在面对同类型软件工程设计问题所总结出的一些有用经验。模式不是代码，而是某类问题的通用设计解决方案。</a:t>
            </a:r>
            <a:endParaRPr lang="en-US" altLang="zh-CN" dirty="0" smtClean="0"/>
          </a:p>
          <a:p>
            <a:pPr algn="just"/>
            <a:r>
              <a:rPr lang="en-US" altLang="zh-CN" dirty="0"/>
              <a:t> </a:t>
            </a:r>
            <a:r>
              <a:rPr lang="en-US" altLang="zh-CN" dirty="0" smtClean="0"/>
              <a:t>       OO</a:t>
            </a:r>
            <a:r>
              <a:rPr lang="zh-CN" altLang="en-US" dirty="0" smtClean="0"/>
              <a:t>是原则，设计模式是具体方法、工具。</a:t>
            </a:r>
            <a:endParaRPr lang="en-US" altLang="zh-CN" dirty="0" smtClean="0"/>
          </a:p>
          <a:p>
            <a:pPr algn="just"/>
            <a:endParaRPr lang="zh-CN" altLang="en-US" dirty="0"/>
          </a:p>
        </p:txBody>
      </p:sp>
    </p:spTree>
    <p:extLst>
      <p:ext uri="{BB962C8B-B14F-4D97-AF65-F5344CB8AC3E}">
        <p14:creationId xmlns:p14="http://schemas.microsoft.com/office/powerpoint/2010/main" val="2575647695"/>
      </p:ext>
    </p:extLst>
  </p:cSld>
  <p:clrMapOvr>
    <a:masterClrMapping/>
  </p:clrMapOvr>
  <mc:AlternateContent xmlns:mc="http://schemas.openxmlformats.org/markup-compatibility/2006" xmlns:p14="http://schemas.microsoft.com/office/powerpoint/2010/main">
    <mc:Choice Requires="p14">
      <p:transition spd="slow" p14:dur="2000" advTm="5347"/>
    </mc:Choice>
    <mc:Fallback xmlns="">
      <p:transition spd="slow" advTm="5347"/>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0"/>
            <a:ext cx="9144000" cy="816864"/>
          </a:xfrm>
        </p:spPr>
        <p:txBody>
          <a:bodyPr>
            <a:normAutofit/>
          </a:bodyPr>
          <a:lstStyle/>
          <a:p>
            <a:r>
              <a:rPr lang="zh-CN" altLang="en-US" sz="4400" dirty="0" smtClean="0"/>
              <a:t>策略模式</a:t>
            </a:r>
            <a:endParaRPr lang="zh-CN" altLang="en-US" sz="4400" dirty="0"/>
          </a:p>
        </p:txBody>
      </p:sp>
      <p:sp>
        <p:nvSpPr>
          <p:cNvPr id="3" name="副标题 2"/>
          <p:cNvSpPr>
            <a:spLocks noGrp="1"/>
          </p:cNvSpPr>
          <p:nvPr>
            <p:ph type="subTitle" idx="1"/>
          </p:nvPr>
        </p:nvSpPr>
        <p:spPr>
          <a:xfrm>
            <a:off x="1524000" y="2827237"/>
            <a:ext cx="9144000" cy="1121663"/>
          </a:xfrm>
        </p:spPr>
        <p:txBody>
          <a:bodyPr/>
          <a:lstStyle/>
          <a:p>
            <a:pPr algn="just"/>
            <a:r>
              <a:rPr lang="en-US" altLang="zh-CN" b="1" dirty="0"/>
              <a:t> </a:t>
            </a:r>
            <a:r>
              <a:rPr lang="en-US" altLang="zh-CN" b="1" dirty="0" smtClean="0"/>
              <a:t>        </a:t>
            </a:r>
            <a:r>
              <a:rPr lang="zh-CN" altLang="en-US" b="1" dirty="0" smtClean="0"/>
              <a:t>策略模式（</a:t>
            </a:r>
            <a:r>
              <a:rPr lang="en-US" altLang="zh-CN" b="1" dirty="0" smtClean="0"/>
              <a:t>Strategy</a:t>
            </a:r>
            <a:r>
              <a:rPr lang="zh-CN" altLang="en-US" b="1" dirty="0" smtClean="0"/>
              <a:t>）</a:t>
            </a:r>
            <a:r>
              <a:rPr lang="zh-CN" altLang="en-US" dirty="0" smtClean="0"/>
              <a:t>，它定义了算法家族，分别封装起来，让它们之间可以相互替换，此模式让算法的变化，不会影响到使用算法的用户。</a:t>
            </a:r>
            <a:endParaRPr lang="zh-CN" altLang="en-US" dirty="0"/>
          </a:p>
        </p:txBody>
      </p:sp>
    </p:spTree>
    <p:extLst>
      <p:ext uri="{BB962C8B-B14F-4D97-AF65-F5344CB8AC3E}">
        <p14:creationId xmlns:p14="http://schemas.microsoft.com/office/powerpoint/2010/main" val="32314276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58" y="1923133"/>
            <a:ext cx="12192000" cy="3281207"/>
          </a:xfrm>
          <a:prstGeom prst="rect">
            <a:avLst/>
          </a:prstGeom>
        </p:spPr>
      </p:pic>
      <p:pic>
        <p:nvPicPr>
          <p:cNvPr id="2" name="图片 1"/>
          <p:cNvPicPr>
            <a:picLocks noChangeAspect="1"/>
          </p:cNvPicPr>
          <p:nvPr/>
        </p:nvPicPr>
        <p:blipFill>
          <a:blip r:embed="rId3"/>
          <a:stretch>
            <a:fillRect/>
          </a:stretch>
        </p:blipFill>
        <p:spPr>
          <a:xfrm>
            <a:off x="5429042" y="2621633"/>
            <a:ext cx="1200000" cy="1628571"/>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124" y="2134815"/>
            <a:ext cx="10631836" cy="3282950"/>
          </a:xfrm>
          <a:prstGeom prst="rect">
            <a:avLst/>
          </a:prstGeom>
        </p:spPr>
      </p:pic>
    </p:spTree>
    <p:extLst>
      <p:ext uri="{BB962C8B-B14F-4D97-AF65-F5344CB8AC3E}">
        <p14:creationId xmlns:p14="http://schemas.microsoft.com/office/powerpoint/2010/main" val="4034282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2"/>
                                        </p:tgtEl>
                                      </p:cBhvr>
                                    </p:animEffect>
                                    <p:set>
                                      <p:cBhvr>
                                        <p:cTn id="16" dur="1" fill="hold">
                                          <p:stCondLst>
                                            <p:cond delay="499"/>
                                          </p:stCondLst>
                                        </p:cTn>
                                        <p:tgtEl>
                                          <p:spTgt spid="2"/>
                                        </p:tgtEl>
                                        <p:attrNameLst>
                                          <p:attrName>style.visibility</p:attrName>
                                        </p:attrNameLst>
                                      </p:cBhvr>
                                      <p:to>
                                        <p:strVal val="hidden"/>
                                      </p:to>
                                    </p:se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856467" y="1727615"/>
            <a:ext cx="10780037" cy="2383684"/>
          </a:xfrm>
          <a:prstGeom prst="rect">
            <a:avLst/>
          </a:prstGeom>
        </p:spPr>
      </p:pic>
      <p:sp>
        <p:nvSpPr>
          <p:cNvPr id="4" name="文本框 3"/>
          <p:cNvSpPr txBox="1"/>
          <p:nvPr/>
        </p:nvSpPr>
        <p:spPr>
          <a:xfrm>
            <a:off x="2778227" y="2406992"/>
            <a:ext cx="6936514" cy="923330"/>
          </a:xfrm>
          <a:prstGeom prst="rect">
            <a:avLst/>
          </a:prstGeom>
          <a:noFill/>
        </p:spPr>
        <p:txBody>
          <a:bodyPr wrap="none" rtlCol="0">
            <a:spAutoFit/>
          </a:bodyPr>
          <a:lstStyle/>
          <a:p>
            <a:pPr marL="285750" indent="-285750">
              <a:buFont typeface="Arial" panose="020B0604020202020204" pitchFamily="34" charset="0"/>
              <a:buChar char="•"/>
            </a:pPr>
            <a:r>
              <a:rPr lang="zh-CN" altLang="en-US" dirty="0"/>
              <a:t>使用的过程中，必须要“知道”具体的策略类，耦合性</a:t>
            </a:r>
            <a:r>
              <a:rPr lang="zh-CN" altLang="en-US" dirty="0" smtClean="0"/>
              <a:t>高</a:t>
            </a:r>
            <a:endParaRPr lang="en-US" altLang="zh-CN" dirty="0" smtClean="0"/>
          </a:p>
          <a:p>
            <a:pPr marL="285750" indent="-285750">
              <a:buFont typeface="Arial" panose="020B0604020202020204" pitchFamily="34" charset="0"/>
              <a:buChar char="•"/>
            </a:pPr>
            <a:r>
              <a:rPr lang="zh-CN" altLang="en-US" dirty="0"/>
              <a:t>抽象类到具体类的实例化过程还可以再改进更</a:t>
            </a:r>
            <a:r>
              <a:rPr lang="zh-CN" altLang="en-US" dirty="0" smtClean="0"/>
              <a:t>灵活</a:t>
            </a:r>
            <a:endParaRPr lang="en-US" altLang="zh-CN" dirty="0" smtClean="0"/>
          </a:p>
          <a:p>
            <a:pPr marL="285750" indent="-285750">
              <a:buFont typeface="Arial" panose="020B0604020202020204" pitchFamily="34" charset="0"/>
              <a:buChar char="•"/>
            </a:pPr>
            <a:r>
              <a:rPr lang="zh-CN" altLang="en-US" dirty="0"/>
              <a:t>使用“反射”解耦使用者必须“知道”具体策略类的编码时</a:t>
            </a:r>
            <a:r>
              <a:rPr lang="zh-CN" altLang="en-US" dirty="0" smtClean="0"/>
              <a:t>依赖</a:t>
            </a:r>
            <a:endParaRPr lang="zh-CN" altLang="en-US" dirty="0"/>
          </a:p>
        </p:txBody>
      </p:sp>
      <p:pic>
        <p:nvPicPr>
          <p:cNvPr id="5" name="图片 4"/>
          <p:cNvPicPr>
            <a:picLocks noChangeAspect="1"/>
          </p:cNvPicPr>
          <p:nvPr/>
        </p:nvPicPr>
        <p:blipFill>
          <a:blip r:embed="rId3"/>
          <a:stretch>
            <a:fillRect/>
          </a:stretch>
        </p:blipFill>
        <p:spPr>
          <a:xfrm>
            <a:off x="856466" y="2567289"/>
            <a:ext cx="10780037" cy="704335"/>
          </a:xfrm>
          <a:prstGeom prst="rect">
            <a:avLst/>
          </a:prstGeom>
        </p:spPr>
      </p:pic>
    </p:spTree>
    <p:extLst>
      <p:ext uri="{BB962C8B-B14F-4D97-AF65-F5344CB8AC3E}">
        <p14:creationId xmlns:p14="http://schemas.microsoft.com/office/powerpoint/2010/main" val="61890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500"/>
                                        <p:tgtEl>
                                          <p:spTgt spid="4">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4">
                                            <p:txEl>
                                              <p:pRg st="0" end="0"/>
                                            </p:txEl>
                                          </p:spTgt>
                                        </p:tgtEl>
                                      </p:cBhvr>
                                    </p:animEffect>
                                    <p:set>
                                      <p:cBhvr>
                                        <p:cTn id="24" dur="1" fill="hold">
                                          <p:stCondLst>
                                            <p:cond delay="499"/>
                                          </p:stCondLst>
                                        </p:cTn>
                                        <p:tgtEl>
                                          <p:spTgt spid="4">
                                            <p:txEl>
                                              <p:pRg st="0" end="0"/>
                                            </p:txEl>
                                          </p:spTgt>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4">
                                            <p:txEl>
                                              <p:pRg st="1" end="1"/>
                                            </p:txEl>
                                          </p:spTgt>
                                        </p:tgtEl>
                                      </p:cBhvr>
                                    </p:animEffect>
                                    <p:set>
                                      <p:cBhvr>
                                        <p:cTn id="27" dur="1" fill="hold">
                                          <p:stCondLst>
                                            <p:cond delay="499"/>
                                          </p:stCondLst>
                                        </p:cTn>
                                        <p:tgtEl>
                                          <p:spTgt spid="4">
                                            <p:txEl>
                                              <p:pRg st="1" end="1"/>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4">
                                            <p:txEl>
                                              <p:pRg st="2" end="2"/>
                                            </p:txEl>
                                          </p:spTgt>
                                        </p:tgtEl>
                                      </p:cBhvr>
                                    </p:animEffect>
                                    <p:set>
                                      <p:cBhvr>
                                        <p:cTn id="30" dur="1" fill="hold">
                                          <p:stCondLst>
                                            <p:cond delay="499"/>
                                          </p:stCondLst>
                                        </p:cTn>
                                        <p:tgtEl>
                                          <p:spTgt spid="4">
                                            <p:txEl>
                                              <p:pRg st="2" end="2"/>
                                            </p:txEl>
                                          </p:spTgt>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par>
                                <p:cTn id="39" presetID="42" presetClass="path" presetSubtype="0" accel="50000" decel="50000" fill="hold" nodeType="withEffect">
                                  <p:stCondLst>
                                    <p:cond delay="0"/>
                                  </p:stCondLst>
                                  <p:childTnLst>
                                    <p:animMotion origin="layout" path="M 2.08333E-7 0.05996 L 0.00065 -0.09444 " pathEditMode="relative" rAng="0" ptsTypes="AA">
                                      <p:cBhvr>
                                        <p:cTn id="40" dur="2000" fill="hold"/>
                                        <p:tgtEl>
                                          <p:spTgt spid="3"/>
                                        </p:tgtEl>
                                        <p:attrNameLst>
                                          <p:attrName>ppt_x</p:attrName>
                                          <p:attrName>ppt_y</p:attrName>
                                        </p:attrNameLst>
                                      </p:cBhvr>
                                      <p:rCtr x="26" y="-7731"/>
                                    </p:animMotion>
                                  </p:childTnLst>
                                </p:cTn>
                              </p:par>
                              <p:par>
                                <p:cTn id="41" presetID="42" presetClass="path" presetSubtype="0" accel="50000" decel="50000" fill="hold" nodeType="withEffect">
                                  <p:stCondLst>
                                    <p:cond delay="0"/>
                                  </p:stCondLst>
                                  <p:childTnLst>
                                    <p:animMotion origin="layout" path="M 2.08333E-7 -4.44444E-6 L 2.08333E-7 0.25 " pathEditMode="relative" rAng="0" ptsTypes="AA">
                                      <p:cBhvr>
                                        <p:cTn id="42" dur="2000" fill="hold"/>
                                        <p:tgtEl>
                                          <p:spTgt spid="5"/>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6437" y="1856174"/>
            <a:ext cx="10515600" cy="2443977"/>
          </a:xfrm>
        </p:spPr>
        <p:txBody>
          <a:bodyPr>
            <a:normAutofit/>
          </a:bodyPr>
          <a:lstStyle/>
          <a:p>
            <a:r>
              <a:rPr lang="en-US" altLang="zh-CN" sz="2400" dirty="0"/>
              <a:t> </a:t>
            </a:r>
            <a:r>
              <a:rPr lang="en-US" altLang="zh-CN" sz="2400" dirty="0" smtClean="0"/>
              <a:t>        Strategy</a:t>
            </a:r>
            <a:r>
              <a:rPr lang="zh-CN" altLang="en-US" sz="2400" dirty="0" smtClean="0"/>
              <a:t>及其子类为组件提供了一系列可重用的算法，从而可以使得类型在运行时方便地根据需要在各个算法之间进行切换。封装算法，支持算法的变化。</a:t>
            </a:r>
            <a:r>
              <a:rPr lang="en-US" altLang="zh-CN" sz="2400" dirty="0" smtClean="0"/>
              <a:t/>
            </a:r>
            <a:br>
              <a:rPr lang="en-US" altLang="zh-CN" sz="2400" dirty="0" smtClean="0"/>
            </a:br>
            <a:r>
              <a:rPr lang="en-US" altLang="zh-CN" sz="2400" dirty="0"/>
              <a:t> </a:t>
            </a:r>
            <a:r>
              <a:rPr lang="en-US" altLang="zh-CN" sz="2400" dirty="0" smtClean="0"/>
              <a:t>         Strategy</a:t>
            </a:r>
            <a:r>
              <a:rPr lang="zh-CN" altLang="en-US" sz="2400" dirty="0" smtClean="0"/>
              <a:t>模式提供了用条件判断语句以外的另一种选择，消除条件判断语句，就是在解耦合。含有许多条件判断语句的代码通常都需要</a:t>
            </a:r>
            <a:r>
              <a:rPr lang="en-US" altLang="zh-CN" sz="2400" dirty="0" smtClean="0"/>
              <a:t>Strategy</a:t>
            </a:r>
            <a:r>
              <a:rPr lang="zh-CN" altLang="en-US" sz="2400" dirty="0" smtClean="0"/>
              <a:t>模式。</a:t>
            </a:r>
            <a:r>
              <a:rPr lang="en-US" altLang="zh-CN" sz="2400" dirty="0" smtClean="0"/>
              <a:t/>
            </a:r>
            <a:br>
              <a:rPr lang="en-US" altLang="zh-CN" sz="2400" dirty="0" smtClean="0"/>
            </a:br>
            <a:r>
              <a:rPr lang="en-US" altLang="zh-CN" sz="2400" dirty="0" smtClean="0"/>
              <a:t>         </a:t>
            </a:r>
            <a:r>
              <a:rPr lang="zh-CN" altLang="en-US" sz="2400" dirty="0" smtClean="0"/>
              <a:t>结合反射技术，能达到最好的解耦效果。</a:t>
            </a:r>
            <a:endParaRPr lang="zh-CN" altLang="en-US" sz="2400" dirty="0"/>
          </a:p>
        </p:txBody>
      </p:sp>
      <p:sp>
        <p:nvSpPr>
          <p:cNvPr id="3" name="文本占位符 2"/>
          <p:cNvSpPr txBox="1">
            <a:spLocks/>
          </p:cNvSpPr>
          <p:nvPr/>
        </p:nvSpPr>
        <p:spPr>
          <a:xfrm>
            <a:off x="0" y="0"/>
            <a:ext cx="5157787" cy="82391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mtClean="0"/>
              <a:t>总结</a:t>
            </a:r>
            <a:endParaRPr lang="zh-CN" altLang="en-US" dirty="0"/>
          </a:p>
        </p:txBody>
      </p:sp>
    </p:spTree>
    <p:extLst>
      <p:ext uri="{BB962C8B-B14F-4D97-AF65-F5344CB8AC3E}">
        <p14:creationId xmlns:p14="http://schemas.microsoft.com/office/powerpoint/2010/main" val="17710565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9775" y="1"/>
            <a:ext cx="10515600" cy="888274"/>
          </a:xfrm>
        </p:spPr>
        <p:txBody>
          <a:bodyPr/>
          <a:lstStyle/>
          <a:p>
            <a:pPr algn="ctr"/>
            <a:r>
              <a:rPr lang="zh-CN" altLang="en-US" dirty="0" smtClean="0"/>
              <a:t>迭代器模式</a:t>
            </a:r>
            <a:endParaRPr lang="zh-CN" altLang="en-US" dirty="0"/>
          </a:p>
        </p:txBody>
      </p:sp>
      <p:sp>
        <p:nvSpPr>
          <p:cNvPr id="3" name="文本占位符 2"/>
          <p:cNvSpPr>
            <a:spLocks noGrp="1"/>
          </p:cNvSpPr>
          <p:nvPr>
            <p:ph type="body" idx="1"/>
          </p:nvPr>
        </p:nvSpPr>
        <p:spPr>
          <a:xfrm>
            <a:off x="1119251" y="1031939"/>
            <a:ext cx="9756648" cy="823912"/>
          </a:xfrm>
        </p:spPr>
        <p:txBody>
          <a:bodyPr>
            <a:normAutofit/>
          </a:bodyPr>
          <a:lstStyle/>
          <a:p>
            <a:r>
              <a:rPr lang="zh-CN" altLang="en-US" dirty="0" smtClean="0"/>
              <a:t>         迭代器模式（</a:t>
            </a:r>
            <a:r>
              <a:rPr lang="en-US" altLang="zh-CN" dirty="0" smtClean="0"/>
              <a:t>Iterator</a:t>
            </a:r>
            <a:r>
              <a:rPr lang="zh-CN" altLang="en-US" dirty="0" smtClean="0"/>
              <a:t>）</a:t>
            </a:r>
            <a:r>
              <a:rPr lang="zh-CN" altLang="en-US" b="0" dirty="0" smtClean="0"/>
              <a:t>，提供一种方法顺序访问一个聚合对象中各个元素，而又不暴露该对象的内部表示。</a:t>
            </a:r>
            <a:endParaRPr lang="zh-CN" altLang="en-US" b="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2934" y="1464771"/>
            <a:ext cx="6974872" cy="5541273"/>
          </a:xfrm>
          <a:prstGeom prst="rect">
            <a:avLst/>
          </a:prstGeom>
        </p:spPr>
      </p:pic>
    </p:spTree>
    <p:extLst>
      <p:ext uri="{BB962C8B-B14F-4D97-AF65-F5344CB8AC3E}">
        <p14:creationId xmlns:p14="http://schemas.microsoft.com/office/powerpoint/2010/main" val="26480178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035572" y="1820204"/>
            <a:ext cx="4455184" cy="400594"/>
          </a:xfrm>
        </p:spPr>
        <p:txBody>
          <a:bodyPr numCol="1" anchor="t">
            <a:normAutofit fontScale="92500" lnSpcReduction="10000"/>
          </a:bodyPr>
          <a:lstStyle/>
          <a:p>
            <a:pPr>
              <a:lnSpc>
                <a:spcPct val="100000"/>
              </a:lnSpc>
            </a:pPr>
            <a:r>
              <a:rPr lang="en-US" altLang="zh-CN" b="0" dirty="0" smtClean="0"/>
              <a:t>.</a:t>
            </a:r>
            <a:r>
              <a:rPr lang="en-US" altLang="zh-CN" sz="1400" b="0" dirty="0" smtClean="0"/>
              <a:t> </a:t>
            </a:r>
            <a:r>
              <a:rPr lang="en-US" altLang="zh-CN" sz="1400" b="0" dirty="0" err="1" smtClean="0"/>
              <a:t>Ieumerator</a:t>
            </a:r>
            <a:r>
              <a:rPr lang="en-US" altLang="zh-CN" sz="1400" b="0" dirty="0" smtClean="0"/>
              <a:t> </a:t>
            </a:r>
            <a:r>
              <a:rPr lang="zh-CN" altLang="en-US" sz="1400" b="0" dirty="0" smtClean="0"/>
              <a:t>支持对非泛型集合的简单迭代接口</a:t>
            </a:r>
            <a:endParaRPr lang="en-US" altLang="zh-CN" sz="1400" b="0" dirty="0" smtClean="0"/>
          </a:p>
          <a:p>
            <a:pPr>
              <a:lnSpc>
                <a:spcPct val="100000"/>
              </a:lnSpc>
            </a:pPr>
            <a:endParaRPr lang="zh-CN" altLang="en-US" sz="1800" dirty="0"/>
          </a:p>
        </p:txBody>
      </p:sp>
      <p:sp>
        <p:nvSpPr>
          <p:cNvPr id="7" name="标题 1"/>
          <p:cNvSpPr>
            <a:spLocks noGrp="1"/>
          </p:cNvSpPr>
          <p:nvPr>
            <p:ph type="title"/>
          </p:nvPr>
        </p:nvSpPr>
        <p:spPr>
          <a:xfrm>
            <a:off x="739775" y="1"/>
            <a:ext cx="10515600" cy="1036320"/>
          </a:xfrm>
        </p:spPr>
        <p:txBody>
          <a:bodyPr/>
          <a:lstStyle/>
          <a:p>
            <a:pPr algn="ctr"/>
            <a:r>
              <a:rPr lang="zh-CN" altLang="en-US" dirty="0" smtClean="0"/>
              <a:t>迭代器模式</a:t>
            </a:r>
            <a:endParaRPr lang="zh-CN" altLang="en-US" dirty="0"/>
          </a:p>
        </p:txBody>
      </p:sp>
      <p:sp>
        <p:nvSpPr>
          <p:cNvPr id="11" name="文本占位符 2"/>
          <p:cNvSpPr>
            <a:spLocks noGrp="1"/>
          </p:cNvSpPr>
          <p:nvPr>
            <p:ph type="body" idx="1"/>
          </p:nvPr>
        </p:nvSpPr>
        <p:spPr>
          <a:xfrm>
            <a:off x="1035572" y="1371712"/>
            <a:ext cx="4455184" cy="448492"/>
          </a:xfrm>
        </p:spPr>
        <p:txBody>
          <a:bodyPr numCol="1" anchor="t">
            <a:normAutofit lnSpcReduction="10000"/>
          </a:bodyPr>
          <a:lstStyle/>
          <a:p>
            <a:pPr>
              <a:lnSpc>
                <a:spcPct val="100000"/>
              </a:lnSpc>
            </a:pPr>
            <a:r>
              <a:rPr lang="en-US" altLang="zh-CN" dirty="0" err="1" smtClean="0"/>
              <a:t>.Net</a:t>
            </a:r>
            <a:r>
              <a:rPr lang="zh-CN" altLang="en-US" dirty="0" smtClean="0"/>
              <a:t>的迭代器实现</a:t>
            </a:r>
            <a:endParaRPr lang="en-US" altLang="zh-CN" dirty="0" smtClean="0"/>
          </a:p>
          <a:p>
            <a:pPr>
              <a:lnSpc>
                <a:spcPct val="100000"/>
              </a:lnSpc>
            </a:pPr>
            <a:endParaRPr lang="zh-CN" altLang="en-US" sz="1800" dirty="0"/>
          </a:p>
        </p:txBody>
      </p:sp>
      <p:sp>
        <p:nvSpPr>
          <p:cNvPr id="10" name="文本占位符 2"/>
          <p:cNvSpPr>
            <a:spLocks noGrp="1"/>
          </p:cNvSpPr>
          <p:nvPr>
            <p:ph type="body" idx="1"/>
          </p:nvPr>
        </p:nvSpPr>
        <p:spPr>
          <a:xfrm>
            <a:off x="6330736" y="1796255"/>
            <a:ext cx="5334759" cy="424543"/>
          </a:xfrm>
        </p:spPr>
        <p:txBody>
          <a:bodyPr numCol="1" anchor="t">
            <a:normAutofit lnSpcReduction="10000"/>
          </a:bodyPr>
          <a:lstStyle/>
          <a:p>
            <a:pPr>
              <a:lnSpc>
                <a:spcPct val="100000"/>
              </a:lnSpc>
            </a:pPr>
            <a:r>
              <a:rPr lang="en-US" altLang="zh-CN" b="0" dirty="0" smtClean="0"/>
              <a:t>.</a:t>
            </a:r>
            <a:r>
              <a:rPr lang="en-US" altLang="zh-CN" sz="1400" b="0" dirty="0" smtClean="0"/>
              <a:t> </a:t>
            </a:r>
            <a:r>
              <a:rPr lang="en-US" altLang="zh-CN" sz="1400" b="0" dirty="0" err="1" smtClean="0"/>
              <a:t>Ienumerable</a:t>
            </a:r>
            <a:r>
              <a:rPr lang="en-US" altLang="zh-CN" sz="1400" b="0" dirty="0" smtClean="0"/>
              <a:t> </a:t>
            </a:r>
            <a:r>
              <a:rPr lang="zh-CN" altLang="en-US" sz="1400" b="0" dirty="0" smtClean="0"/>
              <a:t>公开枚举数，支持在非泛型集合上进行简单迭代</a:t>
            </a:r>
            <a:endParaRPr lang="en-US" altLang="zh-CN" sz="1400" b="0" dirty="0" smtClean="0"/>
          </a:p>
          <a:p>
            <a:pPr>
              <a:lnSpc>
                <a:spcPct val="100000"/>
              </a:lnSpc>
            </a:pPr>
            <a:endParaRPr lang="zh-CN" altLang="en-US" sz="1800" dirty="0"/>
          </a:p>
        </p:txBody>
      </p:sp>
      <p:grpSp>
        <p:nvGrpSpPr>
          <p:cNvPr id="4" name="组合 3"/>
          <p:cNvGrpSpPr/>
          <p:nvPr/>
        </p:nvGrpSpPr>
        <p:grpSpPr>
          <a:xfrm>
            <a:off x="1055328" y="2359558"/>
            <a:ext cx="10550815" cy="3384350"/>
            <a:chOff x="1035572" y="2377665"/>
            <a:chExt cx="10550815" cy="3384350"/>
          </a:xfrm>
        </p:grpSpPr>
        <p:pic>
          <p:nvPicPr>
            <p:cNvPr id="9" name="图片 8"/>
            <p:cNvPicPr>
              <a:picLocks noChangeAspect="1"/>
            </p:cNvPicPr>
            <p:nvPr/>
          </p:nvPicPr>
          <p:blipFill>
            <a:blip r:embed="rId2"/>
            <a:stretch>
              <a:fillRect/>
            </a:stretch>
          </p:blipFill>
          <p:spPr>
            <a:xfrm>
              <a:off x="1035572" y="2377665"/>
              <a:ext cx="4711433" cy="3384350"/>
            </a:xfrm>
            <a:prstGeom prst="rect">
              <a:avLst/>
            </a:prstGeom>
          </p:spPr>
        </p:pic>
        <p:pic>
          <p:nvPicPr>
            <p:cNvPr id="8" name="图片 7"/>
            <p:cNvPicPr>
              <a:picLocks noChangeAspect="1"/>
            </p:cNvPicPr>
            <p:nvPr/>
          </p:nvPicPr>
          <p:blipFill>
            <a:blip r:embed="rId3"/>
            <a:stretch>
              <a:fillRect/>
            </a:stretch>
          </p:blipFill>
          <p:spPr>
            <a:xfrm>
              <a:off x="6330736" y="2658032"/>
              <a:ext cx="5255651" cy="1193484"/>
            </a:xfrm>
            <a:prstGeom prst="rect">
              <a:avLst/>
            </a:prstGeom>
          </p:spPr>
        </p:pic>
      </p:grpSp>
      <p:sp>
        <p:nvSpPr>
          <p:cNvPr id="13" name="文本占位符 2"/>
          <p:cNvSpPr>
            <a:spLocks noGrp="1"/>
          </p:cNvSpPr>
          <p:nvPr>
            <p:ph type="body" idx="1"/>
          </p:nvPr>
        </p:nvSpPr>
        <p:spPr>
          <a:xfrm>
            <a:off x="2527209" y="2980732"/>
            <a:ext cx="6940731" cy="1174809"/>
          </a:xfrm>
        </p:spPr>
        <p:txBody>
          <a:bodyPr numCol="1" anchor="t">
            <a:normAutofit/>
          </a:bodyPr>
          <a:lstStyle/>
          <a:p>
            <a:pPr>
              <a:lnSpc>
                <a:spcPct val="100000"/>
              </a:lnSpc>
            </a:pPr>
            <a:r>
              <a:rPr lang="zh-CN" altLang="en-US" sz="1800" b="0" dirty="0" smtClean="0"/>
              <a:t>         迭代器模式分离了集合对象的遍历行为，抽象出一个迭代器类来负责，这样既可以做到不报楼集合的内部结构，又可让外部代码透明地访问集合内部的数据。</a:t>
            </a:r>
            <a:endParaRPr lang="zh-CN" altLang="en-US" sz="1800" b="0" dirty="0"/>
          </a:p>
        </p:txBody>
      </p:sp>
    </p:spTree>
    <p:extLst>
      <p:ext uri="{BB962C8B-B14F-4D97-AF65-F5344CB8AC3E}">
        <p14:creationId xmlns:p14="http://schemas.microsoft.com/office/powerpoint/2010/main" val="84207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1">
                                            <p:txEl>
                                              <p:pRg st="0" end="0"/>
                                            </p:txEl>
                                          </p:spTgt>
                                        </p:tgtEl>
                                      </p:cBhvr>
                                    </p:animEffect>
                                    <p:set>
                                      <p:cBhvr>
                                        <p:cTn id="10" dur="1" fill="hold">
                                          <p:stCondLst>
                                            <p:cond delay="499"/>
                                          </p:stCondLst>
                                        </p:cTn>
                                        <p:tgtEl>
                                          <p:spTgt spid="11">
                                            <p:txEl>
                                              <p:pRg st="0" end="0"/>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0" end="0"/>
                                            </p:txEl>
                                          </p:spTgt>
                                        </p:tgtEl>
                                      </p:cBhvr>
                                    </p:animEffect>
                                    <p:set>
                                      <p:cBhvr>
                                        <p:cTn id="13" dur="1" fill="hold">
                                          <p:stCondLst>
                                            <p:cond delay="499"/>
                                          </p:stCondLst>
                                        </p:cTn>
                                        <p:tgtEl>
                                          <p:spTgt spid="3">
                                            <p:txEl>
                                              <p:pRg st="0" end="0"/>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0">
                                            <p:txEl>
                                              <p:pRg st="0" end="0"/>
                                            </p:txEl>
                                          </p:spTgt>
                                        </p:tgtEl>
                                      </p:cBhvr>
                                    </p:animEffect>
                                    <p:set>
                                      <p:cBhvr>
                                        <p:cTn id="16" dur="1" fill="hold">
                                          <p:stCondLst>
                                            <p:cond delay="499"/>
                                          </p:stCondLst>
                                        </p:cTn>
                                        <p:tgtEl>
                                          <p:spTgt spid="10">
                                            <p:txEl>
                                              <p:pRg st="0" end="0"/>
                                            </p:txEl>
                                          </p:spTgt>
                                        </p:tgtEl>
                                        <p:attrNameLst>
                                          <p:attrName>style.visibility</p:attrName>
                                        </p:attrNameLst>
                                      </p:cBhvr>
                                      <p:to>
                                        <p:strVal val="hidden"/>
                                      </p:to>
                                    </p:se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fade">
                                      <p:cBhvr>
                                        <p:cTn id="20"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build="p"/>
      <p:bldP spid="10" grpId="0" build="p"/>
      <p:bldP spid="1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9788" y="9117"/>
            <a:ext cx="10515600" cy="809489"/>
          </a:xfrm>
        </p:spPr>
        <p:txBody>
          <a:bodyPr/>
          <a:lstStyle/>
          <a:p>
            <a:pPr algn="ctr"/>
            <a:r>
              <a:rPr lang="zh-CN" altLang="en-US" dirty="0" smtClean="0"/>
              <a:t>装饰模式</a:t>
            </a:r>
            <a:endParaRPr lang="zh-CN" altLang="en-US" dirty="0"/>
          </a:p>
        </p:txBody>
      </p:sp>
      <p:sp>
        <p:nvSpPr>
          <p:cNvPr id="5" name="文本占位符 4"/>
          <p:cNvSpPr>
            <a:spLocks noGrp="1"/>
          </p:cNvSpPr>
          <p:nvPr>
            <p:ph type="body" sz="quarter" idx="3"/>
          </p:nvPr>
        </p:nvSpPr>
        <p:spPr>
          <a:xfrm>
            <a:off x="1286102" y="922724"/>
            <a:ext cx="9622972" cy="823912"/>
          </a:xfrm>
        </p:spPr>
        <p:txBody>
          <a:bodyPr>
            <a:normAutofit/>
          </a:bodyPr>
          <a:lstStyle/>
          <a:p>
            <a:r>
              <a:rPr lang="zh-CN" altLang="en-US" b="0" dirty="0" smtClean="0"/>
              <a:t>         </a:t>
            </a:r>
            <a:r>
              <a:rPr lang="zh-CN" altLang="en-US" dirty="0" smtClean="0"/>
              <a:t>装饰模式（</a:t>
            </a:r>
            <a:r>
              <a:rPr lang="en-US" altLang="zh-CN" dirty="0" smtClean="0"/>
              <a:t>Decorator</a:t>
            </a:r>
            <a:r>
              <a:rPr lang="zh-CN" altLang="en-US" dirty="0" smtClean="0"/>
              <a:t>）</a:t>
            </a:r>
            <a:r>
              <a:rPr lang="zh-CN" altLang="en-US" b="0" dirty="0" smtClean="0"/>
              <a:t>，动态地给一个对象添加一些额外的职责，就增加功能来说，装饰模式比生产子类更为灵活。</a:t>
            </a:r>
            <a:endParaRPr lang="zh-CN" altLang="en-US" b="0" dirty="0"/>
          </a:p>
        </p:txBody>
      </p:sp>
      <p:sp>
        <p:nvSpPr>
          <p:cNvPr id="6" name="文本占位符 4"/>
          <p:cNvSpPr>
            <a:spLocks noGrp="1"/>
          </p:cNvSpPr>
          <p:nvPr>
            <p:ph type="body" sz="quarter" idx="3"/>
          </p:nvPr>
        </p:nvSpPr>
        <p:spPr>
          <a:xfrm>
            <a:off x="1286102" y="2968942"/>
            <a:ext cx="9675812" cy="2151698"/>
          </a:xfrm>
        </p:spPr>
        <p:txBody>
          <a:bodyPr anchor="ctr">
            <a:normAutofit/>
          </a:bodyPr>
          <a:lstStyle/>
          <a:p>
            <a:r>
              <a:rPr lang="zh-CN" altLang="en-US" b="0" dirty="0" smtClean="0"/>
              <a:t>         在软件系统中，有时候我们会使用继承来扩展对象的功能，但是使用继承会引入相对静态的特质，使得这种扩展方式缺乏灵活性；并且随着子类的增多（扩展功能的增多），各种子类的组合（扩展功能的组合）会导致更多子类的膨胀。</a:t>
            </a:r>
            <a:endParaRPr lang="zh-CN" altLang="en-US" b="0" dirty="0"/>
          </a:p>
        </p:txBody>
      </p:sp>
    </p:spTree>
    <p:extLst>
      <p:ext uri="{BB962C8B-B14F-4D97-AF65-F5344CB8AC3E}">
        <p14:creationId xmlns:p14="http://schemas.microsoft.com/office/powerpoint/2010/main" val="17538853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6394" y="753518"/>
            <a:ext cx="6856713" cy="4986700"/>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6994" y="691186"/>
            <a:ext cx="6499268" cy="5111364"/>
          </a:xfrm>
          <a:prstGeom prst="rect">
            <a:avLst/>
          </a:prstGeom>
        </p:spPr>
      </p:pic>
    </p:spTree>
    <p:extLst>
      <p:ext uri="{BB962C8B-B14F-4D97-AF65-F5344CB8AC3E}">
        <p14:creationId xmlns:p14="http://schemas.microsoft.com/office/powerpoint/2010/main" val="3436935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5617" y="1"/>
            <a:ext cx="10515600" cy="757646"/>
          </a:xfrm>
        </p:spPr>
        <p:txBody>
          <a:bodyPr/>
          <a:lstStyle/>
          <a:p>
            <a:pPr algn="ctr"/>
            <a:r>
              <a:rPr lang="zh-CN" altLang="en-US" dirty="0" smtClean="0"/>
              <a:t>外观模式</a:t>
            </a:r>
            <a:endParaRPr lang="zh-CN" altLang="en-US" dirty="0"/>
          </a:p>
        </p:txBody>
      </p:sp>
      <p:grpSp>
        <p:nvGrpSpPr>
          <p:cNvPr id="9" name="组合 8"/>
          <p:cNvGrpSpPr/>
          <p:nvPr/>
        </p:nvGrpSpPr>
        <p:grpSpPr>
          <a:xfrm>
            <a:off x="714103" y="1325563"/>
            <a:ext cx="11094720" cy="5815465"/>
            <a:chOff x="714103" y="1325563"/>
            <a:chExt cx="11094720" cy="5815465"/>
          </a:xfrm>
        </p:grpSpPr>
        <p:sp>
          <p:nvSpPr>
            <p:cNvPr id="6" name="副标题 2"/>
            <p:cNvSpPr txBox="1">
              <a:spLocks/>
            </p:cNvSpPr>
            <p:nvPr/>
          </p:nvSpPr>
          <p:spPr>
            <a:xfrm>
              <a:off x="1175657" y="1325563"/>
              <a:ext cx="9144000" cy="112166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zh-CN" dirty="0" smtClean="0"/>
                <a:t>        </a:t>
              </a:r>
              <a:r>
                <a:rPr lang="zh-CN" altLang="en-US" b="1" dirty="0" smtClean="0"/>
                <a:t>外观模式（</a:t>
              </a:r>
              <a:r>
                <a:rPr lang="en-US" altLang="zh-CN" b="1" dirty="0" smtClean="0"/>
                <a:t>Facade</a:t>
              </a:r>
              <a:r>
                <a:rPr lang="zh-CN" altLang="en-US" b="1" dirty="0" smtClean="0"/>
                <a:t>）</a:t>
              </a:r>
              <a:r>
                <a:rPr lang="zh-CN" altLang="en-US" dirty="0" smtClean="0"/>
                <a:t>，为子系统中的一组接口提供一个一致的界面，此模式定义了一个高层接口，这个接口使得这一子系统更加容易使用。</a:t>
              </a:r>
              <a:endParaRPr lang="zh-CN" alt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103" y="1914401"/>
              <a:ext cx="11094720" cy="5226627"/>
            </a:xfrm>
            <a:prstGeom prst="rect">
              <a:avLst/>
            </a:prstGeom>
          </p:spPr>
        </p:pic>
      </p:gr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17" y="378824"/>
            <a:ext cx="12192000" cy="5667094"/>
          </a:xfrm>
          <a:prstGeom prst="rect">
            <a:avLst/>
          </a:prstGeom>
        </p:spPr>
      </p:pic>
    </p:spTree>
    <p:extLst>
      <p:ext uri="{BB962C8B-B14F-4D97-AF65-F5344CB8AC3E}">
        <p14:creationId xmlns:p14="http://schemas.microsoft.com/office/powerpoint/2010/main" val="362558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0" y="0"/>
            <a:ext cx="12192000" cy="8168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smtClean="0"/>
              <a:t>简单工厂模式</a:t>
            </a:r>
            <a:endParaRPr lang="zh-CN" altLang="en-US" dirty="0"/>
          </a:p>
        </p:txBody>
      </p:sp>
    </p:spTree>
    <p:extLst>
      <p:ext uri="{BB962C8B-B14F-4D97-AF65-F5344CB8AC3E}">
        <p14:creationId xmlns:p14="http://schemas.microsoft.com/office/powerpoint/2010/main" val="396300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30036" y="851026"/>
            <a:ext cx="9433711" cy="4513152"/>
          </a:xfrm>
        </p:spPr>
        <p:txBody>
          <a:bodyPr>
            <a:noAutofit/>
          </a:bodyPr>
          <a:lstStyle/>
          <a:p>
            <a:pPr>
              <a:lnSpc>
                <a:spcPct val="100000"/>
              </a:lnSpc>
              <a:spcBef>
                <a:spcPts val="1000"/>
              </a:spcBef>
            </a:pPr>
            <a:r>
              <a:rPr lang="en-US" altLang="zh-CN" sz="2000" b="1" dirty="0"/>
              <a:t> </a:t>
            </a:r>
            <a:r>
              <a:rPr lang="en-US" altLang="zh-CN" sz="2000" b="1" dirty="0" smtClean="0"/>
              <a:t>        </a:t>
            </a:r>
            <a:r>
              <a:rPr lang="zh-CN" altLang="en-US" sz="2000" b="1" i="1" dirty="0" smtClean="0">
                <a:solidFill>
                  <a:schemeClr val="accent2"/>
                </a:solidFill>
              </a:rPr>
              <a:t>创建</a:t>
            </a:r>
            <a:r>
              <a:rPr lang="zh-CN" altLang="en-US" sz="2000" b="1" i="1" dirty="0">
                <a:solidFill>
                  <a:schemeClr val="accent2"/>
                </a:solidFill>
              </a:rPr>
              <a:t>型模式</a:t>
            </a:r>
            <a:r>
              <a:rPr lang="zh-CN" altLang="en-US" sz="2000" dirty="0"/>
              <a:t>就是用来解决对象实例化和使用的客户端耦合的模式，可以让客户端和对象实例化都独立变化，做到相互不影响</a:t>
            </a:r>
            <a:r>
              <a:rPr lang="zh-CN" altLang="en-US" sz="2000" dirty="0" smtClean="0"/>
              <a:t>。</a:t>
            </a:r>
            <a:r>
              <a:rPr lang="en-US" altLang="zh-CN" sz="2000" dirty="0"/>
              <a:t/>
            </a:r>
            <a:br>
              <a:rPr lang="en-US" altLang="zh-CN" sz="2000" dirty="0"/>
            </a:br>
            <a:r>
              <a:rPr lang="zh-CN" altLang="en-US" sz="2000" dirty="0"/>
              <a:t> </a:t>
            </a:r>
            <a:r>
              <a:rPr lang="zh-CN" altLang="en-US" sz="2000" i="1" dirty="0"/>
              <a:t>     </a:t>
            </a:r>
            <a:r>
              <a:rPr lang="zh-CN" altLang="en-US" sz="2000" i="1" dirty="0" smtClean="0"/>
              <a:t>   </a:t>
            </a:r>
            <a:r>
              <a:rPr lang="zh-CN" altLang="en-US" sz="2000" b="1" i="1" dirty="0">
                <a:solidFill>
                  <a:schemeClr val="accent2"/>
                </a:solidFill>
              </a:rPr>
              <a:t>结构型模式</a:t>
            </a:r>
            <a:r>
              <a:rPr lang="zh-CN" altLang="en-US" sz="2000" dirty="0"/>
              <a:t>主要研究的是类和对象的组合的问题。它包括两种类型，一是类结构型模式：指的是采用继承机制来组合实现功能；二是对象结构型模式：指的是通过组合对象的方式来实现新的功能</a:t>
            </a:r>
            <a:r>
              <a:rPr lang="zh-CN" altLang="en-US" sz="2000" dirty="0" smtClean="0"/>
              <a:t>。</a:t>
            </a:r>
            <a:r>
              <a:rPr lang="en-US" altLang="zh-CN" sz="2000" dirty="0" smtClean="0"/>
              <a:t/>
            </a:r>
            <a:br>
              <a:rPr lang="en-US" altLang="zh-CN" sz="2000" dirty="0" smtClean="0"/>
            </a:br>
            <a:r>
              <a:rPr lang="en-US" altLang="zh-CN" sz="2000" b="1" dirty="0" smtClean="0">
                <a:latin typeface="+mn-ea"/>
                <a:ea typeface="+mn-ea"/>
                <a:cs typeface="+mn-cs"/>
              </a:rPr>
              <a:t>    </a:t>
            </a:r>
            <a:r>
              <a:rPr lang="zh-CN" altLang="en-US" sz="2000" b="1" i="1" dirty="0">
                <a:solidFill>
                  <a:schemeClr val="accent2"/>
                </a:solidFill>
              </a:rPr>
              <a:t>行为型模式</a:t>
            </a:r>
            <a:r>
              <a:rPr lang="zh-CN" altLang="en-US" sz="2000" dirty="0" smtClean="0">
                <a:latin typeface="+mn-ea"/>
                <a:ea typeface="+mn-ea"/>
                <a:cs typeface="+mn-cs"/>
              </a:rPr>
              <a:t>主要讨论的是在不同对象之间划分责任和算法的抽象化的问题。行为型模式又分为类的行为模式和对象的行为模式两种。</a:t>
            </a:r>
            <a:r>
              <a:rPr lang="en-US" altLang="zh-CN" sz="2000" dirty="0">
                <a:latin typeface="+mn-ea"/>
                <a:ea typeface="+mn-ea"/>
                <a:cs typeface="+mn-cs"/>
              </a:rPr>
              <a:t/>
            </a:r>
            <a:br>
              <a:rPr lang="en-US" altLang="zh-CN" sz="2000" dirty="0">
                <a:latin typeface="+mn-ea"/>
                <a:ea typeface="+mn-ea"/>
                <a:cs typeface="+mn-cs"/>
              </a:rPr>
            </a:br>
            <a:r>
              <a:rPr lang="en-US" altLang="zh-CN" sz="2000" dirty="0" smtClean="0">
                <a:latin typeface="+mn-ea"/>
                <a:ea typeface="+mn-ea"/>
                <a:cs typeface="+mn-cs"/>
              </a:rPr>
              <a:t>    </a:t>
            </a:r>
            <a:r>
              <a:rPr lang="zh-CN" altLang="en-US" sz="2000" dirty="0" smtClean="0">
                <a:latin typeface="+mn-ea"/>
                <a:ea typeface="+mn-ea"/>
                <a:cs typeface="+mn-cs"/>
              </a:rPr>
              <a:t>类的行为模式</a:t>
            </a:r>
            <a:r>
              <a:rPr lang="en-US" altLang="zh-CN" sz="2000" dirty="0" smtClean="0">
                <a:latin typeface="+mn-ea"/>
                <a:ea typeface="+mn-ea"/>
                <a:cs typeface="+mn-cs"/>
              </a:rPr>
              <a:t>——</a:t>
            </a:r>
            <a:r>
              <a:rPr lang="zh-CN" altLang="en-US" sz="2000" dirty="0" smtClean="0">
                <a:latin typeface="+mn-ea"/>
                <a:ea typeface="+mn-ea"/>
                <a:cs typeface="+mn-cs"/>
              </a:rPr>
              <a:t>使用继承关系在几个类之间分配行为。</a:t>
            </a:r>
            <a:r>
              <a:rPr lang="en-US" altLang="zh-CN" sz="2000" dirty="0">
                <a:latin typeface="+mn-ea"/>
                <a:ea typeface="+mn-ea"/>
                <a:cs typeface="+mn-cs"/>
              </a:rPr>
              <a:t/>
            </a:r>
            <a:br>
              <a:rPr lang="en-US" altLang="zh-CN" sz="2000" dirty="0">
                <a:latin typeface="+mn-ea"/>
                <a:ea typeface="+mn-ea"/>
                <a:cs typeface="+mn-cs"/>
              </a:rPr>
            </a:br>
            <a:r>
              <a:rPr lang="en-US" altLang="zh-CN" sz="2000" dirty="0" smtClean="0">
                <a:latin typeface="+mn-ea"/>
                <a:ea typeface="+mn-ea"/>
                <a:cs typeface="+mn-cs"/>
              </a:rPr>
              <a:t>    </a:t>
            </a:r>
            <a:r>
              <a:rPr lang="zh-CN" altLang="en-US" sz="2000" dirty="0" smtClean="0">
                <a:latin typeface="+mn-ea"/>
                <a:ea typeface="+mn-ea"/>
                <a:cs typeface="+mn-cs"/>
              </a:rPr>
              <a:t>对象的行为模式</a:t>
            </a:r>
            <a:r>
              <a:rPr lang="en-US" altLang="zh-CN" sz="2000" dirty="0" smtClean="0">
                <a:latin typeface="+mn-ea"/>
                <a:ea typeface="+mn-ea"/>
                <a:cs typeface="+mn-cs"/>
              </a:rPr>
              <a:t>——</a:t>
            </a:r>
            <a:r>
              <a:rPr lang="zh-CN" altLang="en-US" sz="2000" dirty="0" smtClean="0">
                <a:latin typeface="+mn-ea"/>
                <a:ea typeface="+mn-ea"/>
                <a:cs typeface="+mn-cs"/>
              </a:rPr>
              <a:t>使用对象聚合的方式来分配行为。</a:t>
            </a:r>
            <a:endParaRPr lang="zh-CN" altLang="en-US" sz="2000" dirty="0">
              <a:latin typeface="+mn-ea"/>
              <a:ea typeface="+mn-ea"/>
              <a:cs typeface="+mn-cs"/>
            </a:endParaRPr>
          </a:p>
        </p:txBody>
      </p:sp>
    </p:spTree>
    <p:extLst>
      <p:ext uri="{BB962C8B-B14F-4D97-AF65-F5344CB8AC3E}">
        <p14:creationId xmlns:p14="http://schemas.microsoft.com/office/powerpoint/2010/main" val="3085139470"/>
      </p:ext>
    </p:extLst>
  </p:cSld>
  <p:clrMapOvr>
    <a:masterClrMapping/>
  </p:clrMapOvr>
  <mc:AlternateContent xmlns:mc="http://schemas.openxmlformats.org/markup-compatibility/2006" xmlns:p14="http://schemas.microsoft.com/office/powerpoint/2010/main">
    <mc:Choice Requires="p14">
      <p:transition spd="slow" p14:dur="2000" advTm="232"/>
    </mc:Choice>
    <mc:Fallback xmlns="">
      <p:transition spd="slow" advTm="232"/>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p:cNvSpPr txBox="1">
            <a:spLocks/>
          </p:cNvSpPr>
          <p:nvPr/>
        </p:nvSpPr>
        <p:spPr>
          <a:xfrm>
            <a:off x="1541417" y="2101498"/>
            <a:ext cx="9144000" cy="2239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zh-CN" dirty="0" smtClean="0"/>
              <a:t>      </a:t>
            </a:r>
            <a:r>
              <a:rPr lang="en-US" altLang="zh-CN" b="1" dirty="0" smtClean="0"/>
              <a:t>  </a:t>
            </a:r>
            <a:r>
              <a:rPr lang="zh-CN" altLang="en-US" dirty="0" smtClean="0"/>
              <a:t>在软件系统中，经常有这样一些特殊的类，必须保证它们在系统中只存在一个实例，才能确保它们的逻辑正确性、以及良好的效率。</a:t>
            </a:r>
            <a:endParaRPr lang="en-US" altLang="zh-CN" dirty="0" smtClean="0"/>
          </a:p>
          <a:p>
            <a:pPr marL="0" indent="0" algn="just">
              <a:buNone/>
            </a:pPr>
            <a:r>
              <a:rPr lang="en-US" altLang="zh-CN" dirty="0" smtClean="0"/>
              <a:t>        </a:t>
            </a:r>
            <a:r>
              <a:rPr lang="zh-CN" altLang="en-US" dirty="0" smtClean="0"/>
              <a:t>如何绕过常规的构造器，提供一种机制来保证一个类只有一个实例？</a:t>
            </a:r>
            <a:endParaRPr lang="zh-CN" altLang="en-US" dirty="0"/>
          </a:p>
        </p:txBody>
      </p:sp>
    </p:spTree>
    <p:extLst>
      <p:ext uri="{BB962C8B-B14F-4D97-AF65-F5344CB8AC3E}">
        <p14:creationId xmlns:p14="http://schemas.microsoft.com/office/powerpoint/2010/main" val="1414494229"/>
      </p:ext>
    </p:extLst>
  </p:cSld>
  <p:clrMapOvr>
    <a:masterClrMapping/>
  </p:clrMapOvr>
  <mc:AlternateContent xmlns:mc="http://schemas.openxmlformats.org/markup-compatibility/2006" xmlns:p14="http://schemas.microsoft.com/office/powerpoint/2010/main">
    <mc:Choice Requires="p14">
      <p:transition spd="slow" p14:dur="2000" advTm="57"/>
    </mc:Choice>
    <mc:Fallback xmlns="">
      <p:transition spd="slow" advTm="57"/>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5617" y="0"/>
            <a:ext cx="10515600" cy="905691"/>
          </a:xfrm>
        </p:spPr>
        <p:txBody>
          <a:bodyPr/>
          <a:lstStyle/>
          <a:p>
            <a:pPr algn="ctr"/>
            <a:r>
              <a:rPr lang="zh-CN" altLang="en-US" dirty="0" smtClean="0"/>
              <a:t>单例模式</a:t>
            </a:r>
            <a:endParaRPr lang="zh-CN" altLang="en-US" dirty="0"/>
          </a:p>
        </p:txBody>
      </p:sp>
      <p:sp>
        <p:nvSpPr>
          <p:cNvPr id="6" name="副标题 2"/>
          <p:cNvSpPr txBox="1">
            <a:spLocks/>
          </p:cNvSpPr>
          <p:nvPr/>
        </p:nvSpPr>
        <p:spPr>
          <a:xfrm>
            <a:off x="1541417" y="1745929"/>
            <a:ext cx="9144000" cy="1121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zh-CN" dirty="0" smtClean="0"/>
              <a:t>      </a:t>
            </a:r>
            <a:r>
              <a:rPr lang="en-US" altLang="zh-CN" b="1" dirty="0" smtClean="0"/>
              <a:t>  </a:t>
            </a:r>
            <a:r>
              <a:rPr lang="zh-CN" altLang="en-US" b="1" dirty="0" smtClean="0"/>
              <a:t>单例模式（</a:t>
            </a:r>
            <a:r>
              <a:rPr lang="en-US" altLang="zh-CN" b="1" dirty="0" smtClean="0"/>
              <a:t>Singleton</a:t>
            </a:r>
            <a:r>
              <a:rPr lang="zh-CN" altLang="en-US" b="1" dirty="0" smtClean="0"/>
              <a:t>）</a:t>
            </a:r>
            <a:r>
              <a:rPr lang="zh-CN" altLang="en-US" dirty="0" smtClean="0"/>
              <a:t>，保证一个类仅有一个实例，并提供一个访问它的全局访问点。</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2935" y="3026999"/>
            <a:ext cx="6645872" cy="1960160"/>
          </a:xfrm>
          <a:prstGeom prst="rect">
            <a:avLst/>
          </a:prstGeom>
        </p:spPr>
      </p:pic>
    </p:spTree>
    <p:extLst>
      <p:ext uri="{BB962C8B-B14F-4D97-AF65-F5344CB8AC3E}">
        <p14:creationId xmlns:p14="http://schemas.microsoft.com/office/powerpoint/2010/main" val="1633866651"/>
      </p:ext>
    </p:extLst>
  </p:cSld>
  <p:clrMapOvr>
    <a:masterClrMapping/>
  </p:clrMapOvr>
  <mc:AlternateContent xmlns:mc="http://schemas.openxmlformats.org/markup-compatibility/2006" xmlns:p14="http://schemas.microsoft.com/office/powerpoint/2010/main">
    <mc:Choice Requires="p14">
      <p:transition spd="slow" p14:dur="2000" advTm="37"/>
    </mc:Choice>
    <mc:Fallback xmlns="">
      <p:transition spd="slow" advTm="37"/>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0" y="1"/>
            <a:ext cx="12192000" cy="6858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p:txBody>
      </p:sp>
      <p:sp>
        <p:nvSpPr>
          <p:cNvPr id="15" name="文本占位符 14"/>
          <p:cNvSpPr>
            <a:spLocks noGrp="1"/>
          </p:cNvSpPr>
          <p:nvPr>
            <p:ph type="body" idx="1"/>
          </p:nvPr>
        </p:nvSpPr>
        <p:spPr>
          <a:xfrm>
            <a:off x="4458888" y="-8337"/>
            <a:ext cx="5157787" cy="823912"/>
          </a:xfrm>
        </p:spPr>
        <p:txBody>
          <a:bodyPr/>
          <a:lstStyle/>
          <a:p>
            <a:pPr marL="342900" indent="-342900">
              <a:buFont typeface="Arial" panose="020B0604020202020204" pitchFamily="34" charset="0"/>
              <a:buChar char="•"/>
            </a:pPr>
            <a:r>
              <a:rPr lang="zh-CN" altLang="en-US" dirty="0"/>
              <a:t>多线程时的单</a:t>
            </a:r>
            <a:r>
              <a:rPr lang="zh-CN" altLang="en-US" dirty="0" smtClean="0"/>
              <a:t>例</a:t>
            </a:r>
            <a:endParaRPr lang="zh-CN" altLang="en-US" dirty="0"/>
          </a:p>
        </p:txBody>
      </p:sp>
      <p:sp>
        <p:nvSpPr>
          <p:cNvPr id="17" name="文本占位符 16"/>
          <p:cNvSpPr>
            <a:spLocks noGrp="1"/>
          </p:cNvSpPr>
          <p:nvPr>
            <p:ph type="body" sz="quarter" idx="3"/>
          </p:nvPr>
        </p:nvSpPr>
        <p:spPr>
          <a:xfrm>
            <a:off x="7008812" y="0"/>
            <a:ext cx="5183188" cy="823912"/>
          </a:xfrm>
        </p:spPr>
        <p:txBody>
          <a:bodyPr/>
          <a:lstStyle/>
          <a:p>
            <a:pPr marL="342900" indent="-342900">
              <a:buFont typeface="Arial" panose="020B0604020202020204" pitchFamily="34" charset="0"/>
              <a:buChar char="•"/>
            </a:pPr>
            <a:r>
              <a:rPr lang="zh-CN" altLang="en-US" dirty="0"/>
              <a:t>静态初始化单例</a:t>
            </a:r>
          </a:p>
        </p:txBody>
      </p:sp>
      <p:sp>
        <p:nvSpPr>
          <p:cNvPr id="2" name="文本框 1"/>
          <p:cNvSpPr txBox="1"/>
          <p:nvPr/>
        </p:nvSpPr>
        <p:spPr>
          <a:xfrm>
            <a:off x="4388981" y="2819282"/>
            <a:ext cx="4628190" cy="923330"/>
          </a:xfrm>
          <a:prstGeom prst="rect">
            <a:avLst/>
          </a:prstGeom>
          <a:noFill/>
        </p:spPr>
        <p:txBody>
          <a:bodyPr wrap="none" rtlCol="0">
            <a:spAutoFit/>
          </a:bodyPr>
          <a:lstStyle/>
          <a:p>
            <a:pPr marL="285750" indent="-285750">
              <a:buFont typeface="Wingdings" panose="05000000000000000000" pitchFamily="2" charset="2"/>
              <a:buChar char="ü"/>
            </a:pPr>
            <a:r>
              <a:rPr lang="zh-CN" altLang="en-US" dirty="0" smtClean="0"/>
              <a:t>多线程安全</a:t>
            </a:r>
            <a:endParaRPr lang="en-US" altLang="zh-CN" dirty="0" smtClean="0"/>
          </a:p>
          <a:p>
            <a:pPr marL="285750" indent="-285750">
              <a:buFont typeface="Wingdings" panose="05000000000000000000" pitchFamily="2" charset="2"/>
              <a:buChar char="ü"/>
            </a:pPr>
            <a:r>
              <a:rPr lang="zh-CN" altLang="en-US" dirty="0" smtClean="0"/>
              <a:t>线程不是每次都加锁</a:t>
            </a:r>
            <a:endParaRPr lang="en-US" altLang="zh-CN" dirty="0" smtClean="0"/>
          </a:p>
          <a:p>
            <a:pPr marL="285750" indent="-285750">
              <a:buFont typeface="Wingdings" panose="05000000000000000000" pitchFamily="2" charset="2"/>
              <a:buChar char="ü"/>
            </a:pPr>
            <a:r>
              <a:rPr lang="zh-CN" altLang="en-US" dirty="0" smtClean="0"/>
              <a:t>允许实例化延迟到第一次访问对象时发生</a:t>
            </a:r>
            <a:endParaRPr lang="zh-CN" altLang="en-US" dirty="0"/>
          </a:p>
        </p:txBody>
      </p:sp>
      <p:sp>
        <p:nvSpPr>
          <p:cNvPr id="10" name="文本占位符 16"/>
          <p:cNvSpPr txBox="1">
            <a:spLocks/>
          </p:cNvSpPr>
          <p:nvPr/>
        </p:nvSpPr>
        <p:spPr>
          <a:xfrm>
            <a:off x="4466553" y="-8337"/>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zh-CN" altLang="en-US" dirty="0" smtClean="0"/>
              <a:t>简单实现</a:t>
            </a:r>
            <a:endParaRPr lang="zh-CN" altLang="en-US" dirty="0"/>
          </a:p>
        </p:txBody>
      </p:sp>
      <p:sp>
        <p:nvSpPr>
          <p:cNvPr id="5" name="文本框 4"/>
          <p:cNvSpPr txBox="1"/>
          <p:nvPr/>
        </p:nvSpPr>
        <p:spPr>
          <a:xfrm>
            <a:off x="7080998" y="2819282"/>
            <a:ext cx="4828566" cy="923330"/>
          </a:xfrm>
          <a:prstGeom prst="rect">
            <a:avLst/>
          </a:prstGeom>
          <a:noFill/>
        </p:spPr>
        <p:txBody>
          <a:bodyPr wrap="none" rtlCol="0">
            <a:spAutoFit/>
          </a:bodyPr>
          <a:lstStyle/>
          <a:p>
            <a:pPr marL="285750" indent="-285750">
              <a:buFont typeface="Wingdings" panose="05000000000000000000" pitchFamily="2" charset="2"/>
              <a:buChar char="ü"/>
            </a:pPr>
            <a:r>
              <a:rPr lang="zh-CN" altLang="en-US" dirty="0" smtClean="0"/>
              <a:t>依赖公共语言运行库负责处理变量初始化</a:t>
            </a:r>
            <a:endParaRPr lang="en-US" altLang="zh-CN" dirty="0" smtClean="0"/>
          </a:p>
          <a:p>
            <a:pPr marL="285750" indent="-285750">
              <a:buFont typeface="Wingdings" panose="05000000000000000000" pitchFamily="2" charset="2"/>
              <a:buChar char="ü"/>
            </a:pPr>
            <a:r>
              <a:rPr lang="zh-CN" altLang="en-US" dirty="0" smtClean="0"/>
              <a:t>对实例化机制的控制权少（</a:t>
            </a:r>
            <a:r>
              <a:rPr lang="en-US" altLang="zh-CN" dirty="0" smtClean="0"/>
              <a:t>.NET</a:t>
            </a:r>
            <a:r>
              <a:rPr lang="zh-CN" altLang="en-US" dirty="0" smtClean="0"/>
              <a:t>实现）</a:t>
            </a:r>
            <a:endParaRPr lang="en-US" altLang="zh-CN" dirty="0" smtClean="0"/>
          </a:p>
          <a:p>
            <a:pPr marL="285750" indent="-285750">
              <a:buFont typeface="Wingdings" panose="05000000000000000000" pitchFamily="2" charset="2"/>
              <a:buChar char="ü"/>
            </a:pPr>
            <a:r>
              <a:rPr lang="zh-CN" altLang="en-US" dirty="0" smtClean="0"/>
              <a:t>静态初始化是在</a:t>
            </a:r>
            <a:r>
              <a:rPr lang="en-US" altLang="zh-CN" dirty="0" smtClean="0"/>
              <a:t>.NET</a:t>
            </a:r>
            <a:r>
              <a:rPr lang="zh-CN" altLang="en-US" dirty="0" smtClean="0"/>
              <a:t>中实现单例的首选方法</a:t>
            </a:r>
            <a:endParaRPr lang="zh-CN" altLang="en-US" dirty="0"/>
          </a:p>
        </p:txBody>
      </p:sp>
      <p:pic>
        <p:nvPicPr>
          <p:cNvPr id="11" name="图片 10"/>
          <p:cNvPicPr>
            <a:picLocks noChangeAspect="1"/>
          </p:cNvPicPr>
          <p:nvPr/>
        </p:nvPicPr>
        <p:blipFill>
          <a:blip r:embed="rId3"/>
          <a:stretch>
            <a:fillRect/>
          </a:stretch>
        </p:blipFill>
        <p:spPr>
          <a:xfrm>
            <a:off x="3201280" y="1254808"/>
            <a:ext cx="5809524" cy="4876190"/>
          </a:xfrm>
          <a:prstGeom prst="rect">
            <a:avLst/>
          </a:prstGeom>
        </p:spPr>
      </p:pic>
      <p:pic>
        <p:nvPicPr>
          <p:cNvPr id="12" name="图片 11"/>
          <p:cNvPicPr>
            <a:picLocks noChangeAspect="1"/>
          </p:cNvPicPr>
          <p:nvPr/>
        </p:nvPicPr>
        <p:blipFill>
          <a:blip r:embed="rId4"/>
          <a:stretch>
            <a:fillRect/>
          </a:stretch>
        </p:blipFill>
        <p:spPr>
          <a:xfrm>
            <a:off x="3323852" y="1317942"/>
            <a:ext cx="6171429" cy="4219048"/>
          </a:xfrm>
          <a:prstGeom prst="rect">
            <a:avLst/>
          </a:prstGeom>
        </p:spPr>
      </p:pic>
      <p:pic>
        <p:nvPicPr>
          <p:cNvPr id="13" name="图片 12"/>
          <p:cNvPicPr>
            <a:picLocks noChangeAspect="1"/>
          </p:cNvPicPr>
          <p:nvPr/>
        </p:nvPicPr>
        <p:blipFill>
          <a:blip r:embed="rId5"/>
          <a:stretch>
            <a:fillRect/>
          </a:stretch>
        </p:blipFill>
        <p:spPr>
          <a:xfrm>
            <a:off x="7205968" y="1317942"/>
            <a:ext cx="4863460" cy="3926010"/>
          </a:xfrm>
          <a:prstGeom prst="rect">
            <a:avLst/>
          </a:prstGeom>
        </p:spPr>
      </p:pic>
      <p:pic>
        <p:nvPicPr>
          <p:cNvPr id="3" name="图片 2"/>
          <p:cNvPicPr>
            <a:picLocks noChangeAspect="1"/>
          </p:cNvPicPr>
          <p:nvPr/>
        </p:nvPicPr>
        <p:blipFill>
          <a:blip r:embed="rId6"/>
          <a:stretch>
            <a:fillRect/>
          </a:stretch>
        </p:blipFill>
        <p:spPr>
          <a:xfrm>
            <a:off x="3406418" y="1597795"/>
            <a:ext cx="4657143" cy="4085714"/>
          </a:xfrm>
          <a:prstGeom prst="rect">
            <a:avLst/>
          </a:prstGeom>
        </p:spPr>
      </p:pic>
    </p:spTree>
    <p:custDataLst>
      <p:tags r:id="rId1"/>
    </p:custDataLst>
    <p:extLst>
      <p:ext uri="{BB962C8B-B14F-4D97-AF65-F5344CB8AC3E}">
        <p14:creationId xmlns:p14="http://schemas.microsoft.com/office/powerpoint/2010/main" val="3792951646"/>
      </p:ext>
    </p:extLst>
  </p:cSld>
  <p:clrMapOvr>
    <a:masterClrMapping/>
  </p:clrMapOvr>
  <mc:AlternateContent xmlns:mc="http://schemas.openxmlformats.org/markup-compatibility/2006" xmlns:p14="http://schemas.microsoft.com/office/powerpoint/2010/main">
    <mc:Choice Requires="p14">
      <p:transition spd="slow" p14:dur="2000" advTm="769"/>
    </mc:Choice>
    <mc:Fallback xmlns="">
      <p:transition spd="slow" advTm="7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0"/>
                                        </p:tgtEl>
                                      </p:cBhvr>
                                    </p:animEffect>
                                    <p:set>
                                      <p:cBhvr>
                                        <p:cTn id="10" dur="1" fill="hold">
                                          <p:stCondLst>
                                            <p:cond delay="499"/>
                                          </p:stCondLst>
                                        </p:cTn>
                                        <p:tgtEl>
                                          <p:spTgt spid="10"/>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grpId="1" nodeType="afterEffect">
                                  <p:stCondLst>
                                    <p:cond delay="0"/>
                                  </p:stCondLst>
                                  <p:childTnLst>
                                    <p:set>
                                      <p:cBhvr>
                                        <p:cTn id="13" dur="1" fill="hold">
                                          <p:stCondLst>
                                            <p:cond delay="0"/>
                                          </p:stCondLst>
                                        </p:cTn>
                                        <p:tgtEl>
                                          <p:spTgt spid="15">
                                            <p:txEl>
                                              <p:pRg st="0" end="0"/>
                                            </p:txEl>
                                          </p:spTgt>
                                        </p:tgtEl>
                                        <p:attrNameLst>
                                          <p:attrName>style.visibility</p:attrName>
                                        </p:attrNameLst>
                                      </p:cBhvr>
                                      <p:to>
                                        <p:strVal val="visible"/>
                                      </p:to>
                                    </p:set>
                                    <p:animEffect transition="in" filter="fade">
                                      <p:cBhvr>
                                        <p:cTn id="14" dur="500"/>
                                        <p:tgtEl>
                                          <p:spTgt spid="15">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11"/>
                                        </p:tgtEl>
                                      </p:cBhvr>
                                    </p:animEffect>
                                    <p:set>
                                      <p:cBhvr>
                                        <p:cTn id="31" dur="1" fill="hold">
                                          <p:stCondLst>
                                            <p:cond delay="499"/>
                                          </p:stCondLst>
                                        </p:cTn>
                                        <p:tgtEl>
                                          <p:spTgt spid="11"/>
                                        </p:tgtEl>
                                        <p:attrNameLst>
                                          <p:attrName>style.visibility</p:attrName>
                                        </p:attrNameLst>
                                      </p:cBhvr>
                                      <p:to>
                                        <p:strVal val="hidden"/>
                                      </p:to>
                                    </p:set>
                                  </p:childTnLst>
                                </p:cTn>
                              </p:par>
                            </p:childTnLst>
                          </p:cTn>
                        </p:par>
                        <p:par>
                          <p:cTn id="32" fill="hold">
                            <p:stCondLst>
                              <p:cond delay="100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grpId="1" nodeType="clickEffect">
                                  <p:stCondLst>
                                    <p:cond delay="0"/>
                                  </p:stCondLst>
                                  <p:childTnLst>
                                    <p:animMotion origin="layout" path="M 4.16667E-7 -2.22222E-6 L -0.34427 0.00023 " pathEditMode="relative" rAng="0" ptsTypes="AA">
                                      <p:cBhvr>
                                        <p:cTn id="39" dur="1000" fill="hold"/>
                                        <p:tgtEl>
                                          <p:spTgt spid="2"/>
                                        </p:tgtEl>
                                        <p:attrNameLst>
                                          <p:attrName>ppt_x</p:attrName>
                                          <p:attrName>ppt_y</p:attrName>
                                        </p:attrNameLst>
                                      </p:cBhvr>
                                      <p:rCtr x="-17214" y="0"/>
                                    </p:animMotion>
                                  </p:childTnLst>
                                </p:cTn>
                              </p:par>
                              <p:par>
                                <p:cTn id="40" presetID="42" presetClass="path" presetSubtype="0" accel="50000" decel="50000" fill="hold" grpId="0" nodeType="withEffect">
                                  <p:stCondLst>
                                    <p:cond delay="0"/>
                                  </p:stCondLst>
                                  <p:childTnLst>
                                    <p:animMotion origin="layout" path="M 2.5E-6 -4.44444E-6 L -0.35391 0.0007 " pathEditMode="relative" rAng="0" ptsTypes="AA">
                                      <p:cBhvr>
                                        <p:cTn id="41" dur="1000" fill="hold"/>
                                        <p:tgtEl>
                                          <p:spTgt spid="15">
                                            <p:txEl>
                                              <p:pRg st="0" end="0"/>
                                            </p:txEl>
                                          </p:spTgt>
                                        </p:tgtEl>
                                        <p:attrNameLst>
                                          <p:attrName>ppt_x</p:attrName>
                                          <p:attrName>ppt_y</p:attrName>
                                        </p:attrNameLst>
                                      </p:cBhvr>
                                      <p:rCtr x="-17695" y="23"/>
                                    </p:animMotion>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17">
                                            <p:txEl>
                                              <p:pRg st="0" end="0"/>
                                            </p:txEl>
                                          </p:spTgt>
                                        </p:tgtEl>
                                        <p:attrNameLst>
                                          <p:attrName>style.visibility</p:attrName>
                                        </p:attrNameLst>
                                      </p:cBhvr>
                                      <p:to>
                                        <p:strVal val="visible"/>
                                      </p:to>
                                    </p:set>
                                    <p:animEffect transition="in" filter="fade">
                                      <p:cBhvr>
                                        <p:cTn id="45" dur="500"/>
                                        <p:tgtEl>
                                          <p:spTgt spid="17">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nodeType="clickEffect">
                                  <p:stCondLst>
                                    <p:cond delay="0"/>
                                  </p:stCondLst>
                                  <p:childTnLst>
                                    <p:animEffect transition="out" filter="fade">
                                      <p:cBhvr>
                                        <p:cTn id="52" dur="500"/>
                                        <p:tgtEl>
                                          <p:spTgt spid="13"/>
                                        </p:tgtEl>
                                      </p:cBhvr>
                                    </p:animEffect>
                                    <p:set>
                                      <p:cBhvr>
                                        <p:cTn id="53" dur="1" fill="hold">
                                          <p:stCondLst>
                                            <p:cond delay="499"/>
                                          </p:stCondLst>
                                        </p:cTn>
                                        <p:tgtEl>
                                          <p:spTgt spid="13"/>
                                        </p:tgtEl>
                                        <p:attrNameLst>
                                          <p:attrName>style.visibility</p:attrName>
                                        </p:attrNameLst>
                                      </p:cBhvr>
                                      <p:to>
                                        <p:strVal val="hidden"/>
                                      </p:to>
                                    </p:set>
                                  </p:childTnLst>
                                </p:cTn>
                              </p:par>
                            </p:childTnLst>
                          </p:cTn>
                        </p:par>
                        <p:par>
                          <p:cTn id="54" fill="hold">
                            <p:stCondLst>
                              <p:cond delay="500"/>
                            </p:stCondLst>
                            <p:childTnLst>
                              <p:par>
                                <p:cTn id="55" presetID="10" presetClass="entr" presetSubtype="0" fill="hold" grpId="0" nodeType="after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fade">
                                      <p:cBhvr>
                                        <p:cTn id="5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5" grpId="1" build="p"/>
      <p:bldP spid="17" grpId="0" build="p"/>
      <p:bldP spid="2" grpId="0"/>
      <p:bldP spid="2" grpId="1"/>
      <p:bldP spid="10"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514" y="153910"/>
            <a:ext cx="2292972" cy="496879"/>
          </a:xfrm>
        </p:spPr>
        <p:txBody>
          <a:bodyPr>
            <a:normAutofit/>
          </a:bodyPr>
          <a:lstStyle/>
          <a:p>
            <a:pPr marL="342900" indent="-342900">
              <a:spcBef>
                <a:spcPts val="1000"/>
              </a:spcBef>
              <a:buFont typeface="Arial" panose="020B0604020202020204" pitchFamily="34" charset="0"/>
              <a:buChar char="•"/>
            </a:pPr>
            <a:r>
              <a:rPr lang="zh-CN" altLang="en-US" sz="2400" b="1" dirty="0">
                <a:latin typeface="+mn-lt"/>
                <a:ea typeface="+mn-ea"/>
                <a:cs typeface="+mn-cs"/>
              </a:rPr>
              <a:t>特殊的单例</a:t>
            </a:r>
          </a:p>
        </p:txBody>
      </p:sp>
      <p:grpSp>
        <p:nvGrpSpPr>
          <p:cNvPr id="11" name="组合 10"/>
          <p:cNvGrpSpPr/>
          <p:nvPr/>
        </p:nvGrpSpPr>
        <p:grpSpPr>
          <a:xfrm>
            <a:off x="4100396" y="1376250"/>
            <a:ext cx="4564633" cy="4188527"/>
            <a:chOff x="3349568" y="1172761"/>
            <a:chExt cx="5802338" cy="5166244"/>
          </a:xfrm>
        </p:grpSpPr>
        <p:grpSp>
          <p:nvGrpSpPr>
            <p:cNvPr id="9" name="组合 8"/>
            <p:cNvGrpSpPr/>
            <p:nvPr/>
          </p:nvGrpSpPr>
          <p:grpSpPr>
            <a:xfrm>
              <a:off x="3349568" y="1172761"/>
              <a:ext cx="5802338" cy="5166244"/>
              <a:chOff x="3524541" y="1133705"/>
              <a:chExt cx="5802338" cy="5166244"/>
            </a:xfrm>
          </p:grpSpPr>
          <p:pic>
            <p:nvPicPr>
              <p:cNvPr id="7" name="图片 6"/>
              <p:cNvPicPr>
                <a:picLocks noChangeAspect="1"/>
              </p:cNvPicPr>
              <p:nvPr/>
            </p:nvPicPr>
            <p:blipFill>
              <a:blip r:embed="rId2"/>
              <a:stretch>
                <a:fillRect/>
              </a:stretch>
            </p:blipFill>
            <p:spPr>
              <a:xfrm>
                <a:off x="3524541" y="5685945"/>
                <a:ext cx="5802337" cy="614004"/>
              </a:xfrm>
              <a:prstGeom prst="rect">
                <a:avLst/>
              </a:prstGeom>
            </p:spPr>
          </p:pic>
          <p:pic>
            <p:nvPicPr>
              <p:cNvPr id="8" name="图片 7"/>
              <p:cNvPicPr>
                <a:picLocks noChangeAspect="1"/>
              </p:cNvPicPr>
              <p:nvPr/>
            </p:nvPicPr>
            <p:blipFill>
              <a:blip r:embed="rId3"/>
              <a:stretch>
                <a:fillRect/>
              </a:stretch>
            </p:blipFill>
            <p:spPr>
              <a:xfrm>
                <a:off x="3524542" y="1133705"/>
                <a:ext cx="5802337" cy="4552240"/>
              </a:xfrm>
              <a:prstGeom prst="rect">
                <a:avLst/>
              </a:prstGeom>
            </p:spPr>
          </p:pic>
        </p:grpSp>
        <p:sp>
          <p:nvSpPr>
            <p:cNvPr id="10" name="矩形 9"/>
            <p:cNvSpPr/>
            <p:nvPr/>
          </p:nvSpPr>
          <p:spPr>
            <a:xfrm>
              <a:off x="3426055" y="5725001"/>
              <a:ext cx="5649362" cy="61400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727797479"/>
      </p:ext>
    </p:extLst>
  </p:cSld>
  <p:clrMapOvr>
    <a:masterClrMapping/>
  </p:clrMapOvr>
  <mc:AlternateContent xmlns:mc="http://schemas.openxmlformats.org/markup-compatibility/2006" xmlns:p14="http://schemas.microsoft.com/office/powerpoint/2010/main">
    <mc:Choice Requires="p14">
      <p:transition spd="slow" p14:dur="2000" advTm="558"/>
    </mc:Choice>
    <mc:Fallback xmlns="">
      <p:transition spd="slow" advTm="558"/>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0" y="0"/>
            <a:ext cx="5157787" cy="823912"/>
          </a:xfrm>
        </p:spPr>
        <p:txBody>
          <a:bodyPr anchor="ctr"/>
          <a:lstStyle/>
          <a:p>
            <a:r>
              <a:rPr lang="zh-CN" altLang="en-US" dirty="0" smtClean="0"/>
              <a:t>注意事项</a:t>
            </a:r>
            <a:endParaRPr lang="zh-CN" altLang="en-US" dirty="0"/>
          </a:p>
        </p:txBody>
      </p:sp>
      <p:sp>
        <p:nvSpPr>
          <p:cNvPr id="7" name="文本占位符 2"/>
          <p:cNvSpPr>
            <a:spLocks noGrp="1"/>
          </p:cNvSpPr>
          <p:nvPr>
            <p:ph type="body" idx="1"/>
          </p:nvPr>
        </p:nvSpPr>
        <p:spPr>
          <a:xfrm>
            <a:off x="851026" y="561315"/>
            <a:ext cx="10218420" cy="6296685"/>
          </a:xfrm>
        </p:spPr>
        <p:txBody>
          <a:bodyPr anchor="ctr"/>
          <a:lstStyle/>
          <a:p>
            <a:pPr marL="342900" indent="-342900">
              <a:buFont typeface="Arial" panose="020B0604020202020204" pitchFamily="34" charset="0"/>
              <a:buChar char="•"/>
            </a:pPr>
            <a:r>
              <a:rPr lang="en-US" altLang="zh-CN" b="0" dirty="0"/>
              <a:t>Singleton</a:t>
            </a:r>
            <a:r>
              <a:rPr lang="zh-CN" altLang="en-US" b="0" dirty="0" smtClean="0"/>
              <a:t>模式中的实例构造器通常为</a:t>
            </a:r>
            <a:r>
              <a:rPr lang="en-US" altLang="zh-CN" b="0" dirty="0" smtClean="0"/>
              <a:t>private</a:t>
            </a:r>
            <a:r>
              <a:rPr lang="zh-CN" altLang="en-US" b="0" dirty="0" smtClean="0"/>
              <a:t>，特殊情况也可以设置为</a:t>
            </a:r>
            <a:r>
              <a:rPr lang="en-US" altLang="zh-CN" b="0" dirty="0" smtClean="0"/>
              <a:t>protected</a:t>
            </a:r>
            <a:r>
              <a:rPr lang="zh-CN" altLang="en-US" b="0" dirty="0" smtClean="0"/>
              <a:t>以允许子类派生。</a:t>
            </a:r>
            <a:endParaRPr lang="en-US" altLang="zh-CN" b="0" dirty="0" smtClean="0"/>
          </a:p>
          <a:p>
            <a:pPr marL="342900" indent="-342900">
              <a:buFont typeface="Arial" panose="020B0604020202020204" pitchFamily="34" charset="0"/>
              <a:buChar char="•"/>
            </a:pPr>
            <a:r>
              <a:rPr lang="en-US" altLang="zh-CN" b="0" dirty="0" smtClean="0"/>
              <a:t>Singleton</a:t>
            </a:r>
            <a:r>
              <a:rPr lang="zh-CN" altLang="en-US" b="0" dirty="0" smtClean="0"/>
              <a:t>模式一般不要支持</a:t>
            </a:r>
            <a:r>
              <a:rPr lang="en-US" altLang="zh-CN" b="0" dirty="0" err="1" smtClean="0"/>
              <a:t>ICloneable</a:t>
            </a:r>
            <a:r>
              <a:rPr lang="zh-CN" altLang="en-US" b="0" dirty="0" smtClean="0"/>
              <a:t>接口，因为这可能会导致多个实例对象，与</a:t>
            </a:r>
            <a:r>
              <a:rPr lang="en-US" altLang="zh-CN" b="0" dirty="0" smtClean="0"/>
              <a:t>Singleton</a:t>
            </a:r>
            <a:r>
              <a:rPr lang="zh-CN" altLang="en-US" b="0" dirty="0" smtClean="0"/>
              <a:t>模式的初衷违背。</a:t>
            </a:r>
            <a:endParaRPr lang="en-US" altLang="zh-CN" b="0" dirty="0" smtClean="0"/>
          </a:p>
          <a:p>
            <a:pPr marL="342900" indent="-342900">
              <a:buFont typeface="Arial" panose="020B0604020202020204" pitchFamily="34" charset="0"/>
              <a:buChar char="•"/>
            </a:pPr>
            <a:r>
              <a:rPr lang="en-US" altLang="zh-CN" b="0" dirty="0" smtClean="0"/>
              <a:t>Singleton</a:t>
            </a:r>
            <a:r>
              <a:rPr lang="zh-CN" altLang="en-US" b="0" dirty="0" smtClean="0"/>
              <a:t>模式一般不要支持序列化，因为这也有可能导致多个实例对象。</a:t>
            </a:r>
            <a:endParaRPr lang="en-US" altLang="zh-CN" b="0" dirty="0" smtClean="0"/>
          </a:p>
          <a:p>
            <a:pPr marL="342900" indent="-342900">
              <a:buFont typeface="Arial" panose="020B0604020202020204" pitchFamily="34" charset="0"/>
              <a:buChar char="•"/>
            </a:pPr>
            <a:r>
              <a:rPr lang="en-US" altLang="zh-CN" b="0" dirty="0" smtClean="0"/>
              <a:t>Singleton</a:t>
            </a:r>
            <a:r>
              <a:rPr lang="zh-CN" altLang="en-US" b="0" dirty="0" smtClean="0"/>
              <a:t>模式只考虑了对象创建的管理，未考虑对象销毁的管理。（对于支持垃圾回收的平台和对象来说也不需要）</a:t>
            </a:r>
            <a:endParaRPr lang="zh-CN" altLang="en-US" b="0" dirty="0"/>
          </a:p>
        </p:txBody>
      </p:sp>
    </p:spTree>
    <p:extLst>
      <p:ext uri="{BB962C8B-B14F-4D97-AF65-F5344CB8AC3E}">
        <p14:creationId xmlns:p14="http://schemas.microsoft.com/office/powerpoint/2010/main" val="2733260817"/>
      </p:ext>
    </p:extLst>
  </p:cSld>
  <p:clrMapOvr>
    <a:masterClrMapping/>
  </p:clrMapOvr>
  <mc:AlternateContent xmlns:mc="http://schemas.openxmlformats.org/markup-compatibility/2006" xmlns:p14="http://schemas.microsoft.com/office/powerpoint/2010/main">
    <mc:Choice Requires="p14">
      <p:transition spd="slow" p14:dur="2000" advTm="1665"/>
    </mc:Choice>
    <mc:Fallback xmlns="">
      <p:transition spd="slow" advTm="1665"/>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0" y="0"/>
            <a:ext cx="5157787" cy="823912"/>
          </a:xfrm>
        </p:spPr>
        <p:txBody>
          <a:bodyPr anchor="ctr"/>
          <a:lstStyle/>
          <a:p>
            <a:r>
              <a:rPr lang="zh-CN" altLang="en-US" dirty="0" smtClean="0"/>
              <a:t>总结</a:t>
            </a:r>
            <a:endParaRPr lang="zh-CN" altLang="en-US" dirty="0"/>
          </a:p>
        </p:txBody>
      </p:sp>
      <p:sp>
        <p:nvSpPr>
          <p:cNvPr id="7" name="文本占位符 2"/>
          <p:cNvSpPr>
            <a:spLocks noGrp="1"/>
          </p:cNvSpPr>
          <p:nvPr>
            <p:ph type="body" idx="1"/>
          </p:nvPr>
        </p:nvSpPr>
        <p:spPr>
          <a:xfrm>
            <a:off x="851026" y="561315"/>
            <a:ext cx="10218420" cy="6296685"/>
          </a:xfrm>
        </p:spPr>
        <p:txBody>
          <a:bodyPr anchor="ctr"/>
          <a:lstStyle/>
          <a:p>
            <a:pPr marL="342900" indent="-342900">
              <a:buFont typeface="Arial" panose="020B0604020202020204" pitchFamily="34" charset="0"/>
              <a:buChar char="•"/>
            </a:pPr>
            <a:r>
              <a:rPr lang="en-US" altLang="zh-CN" b="0" dirty="0"/>
              <a:t>Singleton</a:t>
            </a:r>
            <a:r>
              <a:rPr lang="zh-CN" altLang="en-US" b="0" dirty="0" smtClean="0"/>
              <a:t>模式是限制而不是改进类的创建。</a:t>
            </a:r>
            <a:endParaRPr lang="en-US" altLang="zh-CN" b="0" dirty="0" smtClean="0"/>
          </a:p>
          <a:p>
            <a:pPr marL="342900" indent="-342900">
              <a:buFont typeface="Arial" panose="020B0604020202020204" pitchFamily="34" charset="0"/>
              <a:buChar char="•"/>
            </a:pPr>
            <a:r>
              <a:rPr lang="en-US" altLang="zh-CN" b="0" dirty="0" smtClean="0"/>
              <a:t>Singleton</a:t>
            </a:r>
            <a:r>
              <a:rPr lang="zh-CN" altLang="en-US" b="0" dirty="0" smtClean="0"/>
              <a:t>模式核心是“如何控制用户使用</a:t>
            </a:r>
            <a:r>
              <a:rPr lang="en-US" altLang="zh-CN" b="0" dirty="0" smtClean="0"/>
              <a:t>new</a:t>
            </a:r>
            <a:r>
              <a:rPr lang="zh-CN" altLang="en-US" b="0" dirty="0" smtClean="0"/>
              <a:t>对一个类的构造器的任意调用”。</a:t>
            </a:r>
            <a:endParaRPr lang="en-US" altLang="zh-CN" b="0" dirty="0" smtClean="0"/>
          </a:p>
          <a:p>
            <a:pPr marL="342900" indent="-342900">
              <a:buFont typeface="Arial" panose="020B0604020202020204" pitchFamily="34" charset="0"/>
              <a:buChar char="•"/>
            </a:pPr>
            <a:r>
              <a:rPr lang="zh-CN" altLang="en-US" b="0" dirty="0" smtClean="0"/>
              <a:t>可以适当修改</a:t>
            </a:r>
            <a:r>
              <a:rPr lang="en-US" altLang="zh-CN" b="0" dirty="0" smtClean="0"/>
              <a:t>Singleton</a:t>
            </a:r>
            <a:r>
              <a:rPr lang="zh-CN" altLang="en-US" b="0" dirty="0" smtClean="0"/>
              <a:t>使它可以有少数几个实例，这样做是允许的并且是有意义的。</a:t>
            </a:r>
            <a:endParaRPr lang="zh-CN" altLang="en-US" b="0" dirty="0"/>
          </a:p>
        </p:txBody>
      </p:sp>
    </p:spTree>
    <p:extLst>
      <p:ext uri="{BB962C8B-B14F-4D97-AF65-F5344CB8AC3E}">
        <p14:creationId xmlns:p14="http://schemas.microsoft.com/office/powerpoint/2010/main" val="1948885872"/>
      </p:ext>
    </p:extLst>
  </p:cSld>
  <p:clrMapOvr>
    <a:masterClrMapping/>
  </p:clrMapOvr>
  <mc:AlternateContent xmlns:mc="http://schemas.openxmlformats.org/markup-compatibility/2006" xmlns:p14="http://schemas.microsoft.com/office/powerpoint/2010/main">
    <mc:Choice Requires="p14">
      <p:transition spd="slow" p14:dur="2000" advTm="1169"/>
    </mc:Choice>
    <mc:Fallback xmlns="">
      <p:transition spd="slow" advTm="1169"/>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idx="1"/>
          </p:nvPr>
        </p:nvSpPr>
        <p:spPr>
          <a:xfrm>
            <a:off x="851026" y="1"/>
            <a:ext cx="10218420" cy="6858000"/>
          </a:xfrm>
        </p:spPr>
        <p:txBody>
          <a:bodyPr anchor="ctr"/>
          <a:lstStyle/>
          <a:p>
            <a:pPr marL="342900" indent="-342900">
              <a:buFont typeface="Arial" panose="020B0604020202020204" pitchFamily="34" charset="0"/>
              <a:buChar char="•"/>
            </a:pPr>
            <a:r>
              <a:rPr lang="zh-CN" altLang="en-US" b="0" dirty="0" smtClean="0"/>
              <a:t>在软件构建过程中，某些对象使用的算法可能多种多样，经常改变，如果将这些算法都编码到对象中，将会使对象变得异常复杂；而且有时候支持不适用的算法也是一种负担。</a:t>
            </a:r>
            <a:endParaRPr lang="en-US" altLang="zh-CN" b="0" dirty="0" smtClean="0"/>
          </a:p>
          <a:p>
            <a:pPr marL="342900" indent="-342900">
              <a:buFont typeface="Arial" panose="020B0604020202020204" pitchFamily="34" charset="0"/>
              <a:buChar char="•"/>
            </a:pPr>
            <a:r>
              <a:rPr lang="zh-CN" altLang="en-US" b="0" dirty="0" smtClean="0"/>
              <a:t>如何在运行时根据需要透明地更改对象的算法？将算法与对象本身解耦，从而避免这些问题？</a:t>
            </a:r>
            <a:endParaRPr lang="zh-CN" altLang="en-US" b="0" dirty="0"/>
          </a:p>
        </p:txBody>
      </p:sp>
    </p:spTree>
    <p:extLst>
      <p:ext uri="{BB962C8B-B14F-4D97-AF65-F5344CB8AC3E}">
        <p14:creationId xmlns:p14="http://schemas.microsoft.com/office/powerpoint/2010/main" val="860939626"/>
      </p:ext>
    </p:extLst>
  </p:cSld>
  <p:clrMapOvr>
    <a:masterClrMapping/>
  </p:clrMapOvr>
  <mc:AlternateContent xmlns:mc="http://schemas.openxmlformats.org/markup-compatibility/2006" xmlns:p14="http://schemas.microsoft.com/office/powerpoint/2010/main">
    <mc:Choice Requires="p14">
      <p:transition spd="slow" p14:dur="2000" advTm="2672"/>
    </mc:Choice>
    <mc:Fallback xmlns="">
      <p:transition spd="slow" advTm="2672"/>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3|0|0|0|0.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2042</TotalTime>
  <Words>855</Words>
  <Application>Microsoft Office PowerPoint</Application>
  <PresentationFormat>宽屏</PresentationFormat>
  <Paragraphs>49</Paragraphs>
  <Slides>19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宋体</vt:lpstr>
      <vt:lpstr>Arial</vt:lpstr>
      <vt:lpstr>Calibri</vt:lpstr>
      <vt:lpstr>Calibri Light</vt:lpstr>
      <vt:lpstr>Wingdings</vt:lpstr>
      <vt:lpstr>Office 主题</vt:lpstr>
      <vt:lpstr>PowerPoint 演示文稿</vt:lpstr>
      <vt:lpstr>         创建型模式就是用来解决对象实例化和使用的客户端耦合的模式，可以让客户端和对象实例化都独立变化，做到相互不影响。          结构型模式主要研究的是类和对象的组合的问题。它包括两种类型，一是类结构型模式：指的是采用继承机制来组合实现功能；二是对象结构型模式：指的是通过组合对象的方式来实现新的功能。     行为型模式主要讨论的是在不同对象之间划分责任和算法的抽象化的问题。行为型模式又分为类的行为模式和对象的行为模式两种。     类的行为模式——使用继承关系在几个类之间分配行为。     对象的行为模式——使用对象聚合的方式来分配行为。</vt:lpstr>
      <vt:lpstr>PowerPoint 演示文稿</vt:lpstr>
      <vt:lpstr>单例模式</vt:lpstr>
      <vt:lpstr>PowerPoint 演示文稿</vt:lpstr>
      <vt:lpstr>特殊的单例</vt:lpstr>
      <vt:lpstr>PowerPoint 演示文稿</vt:lpstr>
      <vt:lpstr>PowerPoint 演示文稿</vt:lpstr>
      <vt:lpstr>PowerPoint 演示文稿</vt:lpstr>
      <vt:lpstr>策略模式</vt:lpstr>
      <vt:lpstr>PowerPoint 演示文稿</vt:lpstr>
      <vt:lpstr>PowerPoint 演示文稿</vt:lpstr>
      <vt:lpstr>         Strategy及其子类为组件提供了一系列可重用的算法，从而可以使得类型在运行时方便地根据需要在各个算法之间进行切换。封装算法，支持算法的变化。           Strategy模式提供了用条件判断语句以外的另一种选择，消除条件判断语句，就是在解耦合。含有许多条件判断语句的代码通常都需要Strategy模式。          结合反射技术，能达到最好的解耦效果。</vt:lpstr>
      <vt:lpstr>迭代器模式</vt:lpstr>
      <vt:lpstr>迭代器模式</vt:lpstr>
      <vt:lpstr>装饰模式</vt:lpstr>
      <vt:lpstr>PowerPoint 演示文稿</vt:lpstr>
      <vt:lpstr>外观模式</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设计模式</dc:title>
  <dc:creator>simple</dc:creator>
  <cp:lastModifiedBy>simple</cp:lastModifiedBy>
  <cp:revision>294</cp:revision>
  <dcterms:created xsi:type="dcterms:W3CDTF">2019-06-25T09:03:19Z</dcterms:created>
  <dcterms:modified xsi:type="dcterms:W3CDTF">2019-07-08T03:53:41Z</dcterms:modified>
</cp:coreProperties>
</file>