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5" r:id="rId6"/>
    <p:sldId id="306" r:id="rId7"/>
    <p:sldId id="307" r:id="rId8"/>
    <p:sldId id="309" r:id="rId9"/>
    <p:sldId id="258" r:id="rId10"/>
    <p:sldId id="260" r:id="rId11"/>
    <p:sldId id="310" r:id="rId12"/>
    <p:sldId id="312" r:id="rId13"/>
    <p:sldId id="259" r:id="rId14"/>
    <p:sldId id="264" r:id="rId15"/>
    <p:sldId id="262" r:id="rId16"/>
    <p:sldId id="263" r:id="rId17"/>
    <p:sldId id="265" r:id="rId18"/>
    <p:sldId id="266" r:id="rId19"/>
    <p:sldId id="267" r:id="rId20"/>
    <p:sldId id="268" r:id="rId21"/>
    <p:sldId id="290" r:id="rId22"/>
    <p:sldId id="311" r:id="rId23"/>
    <p:sldId id="269" r:id="rId24"/>
    <p:sldId id="270" r:id="rId25"/>
    <p:sldId id="315" r:id="rId26"/>
    <p:sldId id="291" r:id="rId27"/>
    <p:sldId id="292" r:id="rId28"/>
    <p:sldId id="271" r:id="rId29"/>
    <p:sldId id="272" r:id="rId30"/>
    <p:sldId id="293" r:id="rId31"/>
    <p:sldId id="301" r:id="rId32"/>
    <p:sldId id="294" r:id="rId33"/>
    <p:sldId id="314" r:id="rId34"/>
    <p:sldId id="273" r:id="rId35"/>
    <p:sldId id="313" r:id="rId36"/>
    <p:sldId id="274" r:id="rId37"/>
    <p:sldId id="275" r:id="rId38"/>
    <p:sldId id="295" r:id="rId39"/>
    <p:sldId id="308" r:id="rId40"/>
    <p:sldId id="296" r:id="rId41"/>
    <p:sldId id="297" r:id="rId42"/>
    <p:sldId id="298" r:id="rId43"/>
    <p:sldId id="278" r:id="rId44"/>
    <p:sldId id="299" r:id="rId45"/>
    <p:sldId id="300" r:id="rId46"/>
    <p:sldId id="277" r:id="rId47"/>
    <p:sldId id="321" r:id="rId48"/>
    <p:sldId id="328" r:id="rId49"/>
    <p:sldId id="329" r:id="rId50"/>
    <p:sldId id="330" r:id="rId51"/>
    <p:sldId id="331" r:id="rId52"/>
    <p:sldId id="322" r:id="rId53"/>
    <p:sldId id="283" r:id="rId54"/>
    <p:sldId id="323" r:id="rId55"/>
    <p:sldId id="324" r:id="rId56"/>
    <p:sldId id="326" r:id="rId57"/>
    <p:sldId id="332" r:id="rId58"/>
    <p:sldId id="327" r:id="rId59"/>
    <p:sldId id="316" r:id="rId60"/>
    <p:sldId id="280" r:id="rId61"/>
    <p:sldId id="281" r:id="rId62"/>
    <p:sldId id="302" r:id="rId63"/>
    <p:sldId id="303" r:id="rId64"/>
    <p:sldId id="333" r:id="rId65"/>
    <p:sldId id="334" r:id="rId66"/>
    <p:sldId id="282" r:id="rId67"/>
    <p:sldId id="335" r:id="rId68"/>
    <p:sldId id="336" r:id="rId69"/>
    <p:sldId id="337" r:id="rId70"/>
    <p:sldId id="284" r:id="rId71"/>
    <p:sldId id="338" r:id="rId72"/>
    <p:sldId id="339" r:id="rId73"/>
    <p:sldId id="340" r:id="rId74"/>
    <p:sldId id="341" r:id="rId75"/>
    <p:sldId id="343" r:id="rId76"/>
    <p:sldId id="344" r:id="rId77"/>
    <p:sldId id="342" r:id="rId78"/>
    <p:sldId id="346" r:id="rId79"/>
    <p:sldId id="345" r:id="rId80"/>
    <p:sldId id="347" r:id="rId81"/>
    <p:sldId id="348" r:id="rId82"/>
    <p:sldId id="285" r:id="rId83"/>
    <p:sldId id="349" r:id="rId84"/>
    <p:sldId id="350" r:id="rId85"/>
    <p:sldId id="351" r:id="rId86"/>
    <p:sldId id="288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9"/>
    <p:restoredTop sz="91711"/>
  </p:normalViewPr>
  <p:slideViewPr>
    <p:cSldViewPr snapToGrid="0" snapToObjects="1">
      <p:cViewPr>
        <p:scale>
          <a:sx n="100" d="100"/>
          <a:sy n="100" d="100"/>
        </p:scale>
        <p:origin x="160" y="15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6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804BC-830F-BB4E-BEEF-5BD3AC79EF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cs-CZ" altLang="zh-CN" dirty="0" smtClean="0"/>
              <a:t>8c734bc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4f6e88a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9ebadc4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https://docs.djangoproject.com/en/1.9/intro/tutorial02/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2a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http://m.oschina.net/blog/544329 </a:t>
            </a:r>
            <a:r>
              <a:rPr lang="en-US" altLang="zh-CN"/>
              <a:t>pymysql</a:t>
            </a:r>
            <a:endParaRPr lang="en-US" altLang="zh-CN"/>
          </a:p>
          <a:p>
            <a:r>
              <a:rPr lang="en-US" altLang="zh-CN"/>
              <a:t>mysqlclient http://www.qingpingshan.com/m/view.php?aid=35533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https://docs.djangoproject.com/en/1.9/intro/tutorial02/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8B967D8-C3F1-9541-899C-34D1F3A01F3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dirty="0" smtClean="0"/>
              <a:t>将图片拖动到占位符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1" Type="http://schemas.openxmlformats.org/officeDocument/2006/relationships/image" Target="../media/image13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tif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tiff"/><Relationship Id="rId1" Type="http://schemas.openxmlformats.org/officeDocument/2006/relationships/image" Target="../media/image19.tif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tiff"/><Relationship Id="rId1" Type="http://schemas.openxmlformats.org/officeDocument/2006/relationships/image" Target="../media/image21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tiff"/><Relationship Id="rId1" Type="http://schemas.openxmlformats.org/officeDocument/2006/relationships/image" Target="../media/image23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tiff"/><Relationship Id="rId1" Type="http://schemas.openxmlformats.org/officeDocument/2006/relationships/image" Target="../media/image26.tif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tiff"/><Relationship Id="rId1" Type="http://schemas.openxmlformats.org/officeDocument/2006/relationships/image" Target="../media/image28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0.tiff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tiff"/><Relationship Id="rId1" Type="http://schemas.openxmlformats.org/officeDocument/2006/relationships/image" Target="../media/image31.tif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tiff"/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tif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tif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tiff"/><Relationship Id="rId1" Type="http://schemas.openxmlformats.org/officeDocument/2006/relationships/image" Target="../media/image35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tif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tiff"/><Relationship Id="rId2" Type="http://schemas.openxmlformats.org/officeDocument/2006/relationships/image" Target="../media/image39.tiff"/><Relationship Id="rId1" Type="http://schemas.openxmlformats.org/officeDocument/2006/relationships/image" Target="../media/image38.tif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tiff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tiff"/><Relationship Id="rId3" Type="http://schemas.openxmlformats.org/officeDocument/2006/relationships/image" Target="../media/image44.tiff"/><Relationship Id="rId2" Type="http://schemas.openxmlformats.org/officeDocument/2006/relationships/image" Target="../media/image43.tiff"/><Relationship Id="rId1" Type="http://schemas.openxmlformats.org/officeDocument/2006/relationships/image" Target="../media/image42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xample.com/latest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djangoproject.com/en/1.9/ref/urls/#django.conf.urls.ur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tif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tif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tiff"/><Relationship Id="rId2" Type="http://schemas.openxmlformats.org/officeDocument/2006/relationships/image" Target="../media/image49.tiff"/><Relationship Id="rId1" Type="http://schemas.openxmlformats.org/officeDocument/2006/relationships/image" Target="../media/image48.tif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tiff"/><Relationship Id="rId1" Type="http://schemas.openxmlformats.org/officeDocument/2006/relationships/image" Target="../media/image51.tif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tiff"/><Relationship Id="rId1" Type="http://schemas.openxmlformats.org/officeDocument/2006/relationships/image" Target="../media/image54.tif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tif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1.9/ref/forms/widgets/" TargetMode="External"/><Relationship Id="rId1" Type="http://schemas.openxmlformats.org/officeDocument/2006/relationships/hyperlink" Target="https://docs.djangoproject.com/en/1.9/ref/forms/fields/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tiff"/><Relationship Id="rId1" Type="http://schemas.openxmlformats.org/officeDocument/2006/relationships/image" Target="../media/image57.tif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tif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tiff"/><Relationship Id="rId1" Type="http://schemas.openxmlformats.org/officeDocument/2006/relationships/image" Target="../media/image60.tif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tiff"/><Relationship Id="rId1" Type="http://schemas.openxmlformats.org/officeDocument/2006/relationships/image" Target="../media/image62.tif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tif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老广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</a:t>
            </a:r>
            <a:r>
              <a:rPr kumimoji="1" lang="en-US" altLang="zh-CN" dirty="0" err="1" smtClean="0"/>
              <a:t>Django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42134"/>
            <a:ext cx="8596668" cy="3880773"/>
          </a:xfrm>
        </p:spPr>
        <p:txBody>
          <a:bodyPr/>
          <a:lstStyle/>
          <a:p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manage.py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runserver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0.0.0.0:8000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tips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：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zh-CN" altLang="en-US" sz="1800" dirty="0">
                <a:latin typeface="Consolas" charset="0"/>
                <a:ea typeface="Consolas" charset="0"/>
                <a:cs typeface="Consolas" charset="0"/>
              </a:rPr>
              <a:t>此</a:t>
            </a:r>
            <a:r>
              <a:rPr kumimoji="1" lang="en-US" altLang="zh-CN" sz="1800" dirty="0">
                <a:latin typeface="Consolas" charset="0"/>
                <a:ea typeface="Consolas" charset="0"/>
                <a:cs typeface="Consolas" charset="0"/>
              </a:rPr>
              <a:t>web</a:t>
            </a:r>
            <a:r>
              <a:rPr kumimoji="1" lang="zh-CN" alt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dirty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kumimoji="1" lang="zh-CN" altLang="en-US" sz="1800" dirty="0">
                <a:latin typeface="Consolas" charset="0"/>
                <a:ea typeface="Consolas" charset="0"/>
                <a:cs typeface="Consolas" charset="0"/>
              </a:rPr>
              <a:t>仅使用开发环境</a:t>
            </a:r>
            <a:endParaRPr kumimoji="1" lang="zh-CN" altLang="en-US" sz="18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1800" dirty="0">
                <a:latin typeface="Consolas" charset="0"/>
                <a:ea typeface="Consolas" charset="0"/>
                <a:cs typeface="Consolas" charset="0"/>
              </a:rPr>
              <a:t>server</a:t>
            </a:r>
            <a:r>
              <a:rPr kumimoji="1" lang="zh-CN" altLang="en-US" sz="1800" dirty="0">
                <a:latin typeface="Consolas" charset="0"/>
                <a:ea typeface="Consolas" charset="0"/>
                <a:cs typeface="Consolas" charset="0"/>
              </a:rPr>
              <a:t>发现文件改动会</a:t>
            </a:r>
            <a:r>
              <a:rPr kumimoji="1" lang="zh-CN" altLang="en-US" sz="1800" dirty="0" smtClean="0">
                <a:latin typeface="Consolas" charset="0"/>
                <a:ea typeface="Consolas" charset="0"/>
                <a:cs typeface="Consolas" charset="0"/>
              </a:rPr>
              <a:t>自动</a:t>
            </a:r>
            <a:r>
              <a:rPr kumimoji="1" lang="en-US" altLang="zh-CN" sz="1800" dirty="0" smtClean="0">
                <a:latin typeface="Consolas" charset="0"/>
                <a:ea typeface="Consolas" charset="0"/>
                <a:cs typeface="Consolas" charset="0"/>
              </a:rPr>
              <a:t>reload</a:t>
            </a:r>
            <a:endParaRPr kumimoji="1" lang="zh-CN" altLang="en-US" sz="1800" dirty="0">
              <a:latin typeface="Consolas" charset="0"/>
              <a:ea typeface="Consolas" charset="0"/>
              <a:cs typeface="Consolas" charset="0"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193" y="3659816"/>
            <a:ext cx="7010400" cy="283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722"/>
          </a:xfrm>
        </p:spPr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75826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用户请求 </a:t>
            </a:r>
            <a:r>
              <a:rPr kumimoji="1" lang="en-US" altLang="zh-CN" dirty="0" smtClean="0"/>
              <a:t>/hello/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urls.py</a:t>
            </a:r>
            <a:r>
              <a:rPr kumimoji="1" lang="zh-CN" altLang="en-US" dirty="0" smtClean="0"/>
              <a:t>截图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9507" y="2756263"/>
            <a:ext cx="71755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909862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urls.conf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urlpatterns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(regex,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view,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**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kwargs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name)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view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object,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not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call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it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admin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APPEND_SLASH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项目入口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URLconf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view.py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request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Django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sys.path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HttpResponse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kumimoji="1" lang="zh-CN" altLang="en-US" sz="2200" dirty="0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深层流程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9920" y="0"/>
            <a:ext cx="5212080" cy="685800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08522" y="1822964"/>
            <a:ext cx="6891084" cy="4655328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1.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用户请求经过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Modwsgi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模块处理 该模块实现了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SGI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的基本协议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2.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进入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Django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中间件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封装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对象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3.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对象在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URLConf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中正则匹配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匹配到后作为参数传入对应的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view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函数中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4.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view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根据需要实现的逻辑调用数据库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生成数据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5.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view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根据生成的数据形成上下文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渲染模板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6.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最后返回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HttpResponse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对象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经过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Response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中间件处理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最终再经过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modwsgi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模块还原会原始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sgi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协议返回用户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docs.djangoproject.com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/en/1.9/topics/http/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urls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/#how-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django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-processes-a-request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App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和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Project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的区别和关系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Project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是整个项目的设置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比如数据库设置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,app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组成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一个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app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是一套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Django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功能的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集合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通常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包括模型和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视图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如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admin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一个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Project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有多个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App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组成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一个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App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可以属于多个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Project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在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App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才能使用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models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App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设计是可插拔的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App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不一定非要在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Project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目录中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04989"/>
            <a:ext cx="8596668" cy="3880773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新建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App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1800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dirty="0"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kumimoji="1" lang="zh-CN" alt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dirty="0" err="1">
                <a:latin typeface="Consolas" charset="0"/>
                <a:ea typeface="Consolas" charset="0"/>
                <a:cs typeface="Consolas" charset="0"/>
              </a:rPr>
              <a:t>manage.py</a:t>
            </a:r>
            <a:r>
              <a:rPr kumimoji="1" lang="zh-CN" alt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dirty="0" err="1">
                <a:latin typeface="Consolas" charset="0"/>
                <a:ea typeface="Consolas" charset="0"/>
                <a:cs typeface="Consolas" charset="0"/>
              </a:rPr>
              <a:t>startapp</a:t>
            </a:r>
            <a:r>
              <a:rPr kumimoji="1" lang="zh-CN" alt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800" dirty="0" smtClean="0">
                <a:latin typeface="Consolas" charset="0"/>
                <a:ea typeface="Consolas" charset="0"/>
                <a:cs typeface="Consolas" charset="0"/>
              </a:rPr>
              <a:t>polls</a:t>
            </a:r>
            <a:endParaRPr kumimoji="1" lang="zh-CN" alt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zh-CN" altLang="en-US" sz="1800" dirty="0" smtClean="0">
                <a:latin typeface="Consolas" charset="0"/>
                <a:ea typeface="Consolas" charset="0"/>
                <a:cs typeface="Consolas" charset="0"/>
              </a:rPr>
              <a:t>目录结构</a:t>
            </a:r>
            <a:endParaRPr kumimoji="1" lang="zh-CN" alt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146" y="3247361"/>
            <a:ext cx="8704634" cy="3280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polls/</a:t>
            </a:r>
            <a:r>
              <a:rPr kumimoji="1" lang="en-US" altLang="zh-CN" dirty="0" err="1" smtClean="0"/>
              <a:t>views.py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054" y="2703975"/>
            <a:ext cx="6654800" cy="139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urls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mysite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urls.py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polls/</a:t>
            </a:r>
            <a:r>
              <a:rPr kumimoji="1" lang="en-US" altLang="zh-CN" dirty="0" err="1" smtClean="0"/>
              <a:t>urls.py</a:t>
            </a:r>
            <a:r>
              <a:rPr kumimoji="1" lang="zh-CN" altLang="en-US" dirty="0" smtClean="0"/>
              <a:t>（默认没有）</a:t>
            </a:r>
            <a:endParaRPr kumimoji="1"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7490" y="4559300"/>
            <a:ext cx="7023100" cy="2019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490" y="385431"/>
            <a:ext cx="7023100" cy="394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settings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mysite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settings.py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kumimoji="1"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manage.py</a:t>
            </a:r>
            <a:r>
              <a:rPr kumimoji="1"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runserver</a:t>
            </a:r>
            <a:r>
              <a:rPr kumimoji="1"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0.0.0.0:8000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129" y="3173875"/>
            <a:ext cx="7035800" cy="185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讲解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mysite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urls.py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include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app/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urls.py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urlpatterns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settings.py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  <a:t>INSTALLED_APPS = [</a:t>
            </a:r>
            <a:b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zh-CN" sz="1800" dirty="0" err="1" smtClean="0">
                <a:latin typeface="Consolas" charset="0"/>
                <a:ea typeface="Consolas" charset="0"/>
                <a:cs typeface="Consolas" charset="0"/>
              </a:rPr>
              <a:t>polls.apps.PollsConfig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’,</a:t>
            </a:r>
            <a:b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zh-CN" sz="1800" dirty="0" err="1" smtClean="0">
                <a:latin typeface="Consolas" charset="0"/>
                <a:ea typeface="Consolas" charset="0"/>
                <a:cs typeface="Consolas" charset="0"/>
              </a:rPr>
              <a:t>django.contrib.admin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’,</a:t>
            </a:r>
            <a:b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zh-CN" sz="1800" dirty="0" err="1" smtClean="0">
                <a:latin typeface="Consolas" charset="0"/>
                <a:ea typeface="Consolas" charset="0"/>
                <a:cs typeface="Consolas" charset="0"/>
              </a:rPr>
              <a:t>django.contrib.auth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’,</a:t>
            </a:r>
            <a:b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zh-CN" sz="1800" dirty="0" err="1" smtClean="0">
                <a:latin typeface="Consolas" charset="0"/>
                <a:ea typeface="Consolas" charset="0"/>
                <a:cs typeface="Consolas" charset="0"/>
              </a:rPr>
              <a:t>django.contrib.contenttypes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’,</a:t>
            </a:r>
            <a:b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zh-CN" sz="1800" dirty="0" err="1" smtClean="0">
                <a:latin typeface="Consolas" charset="0"/>
                <a:ea typeface="Consolas" charset="0"/>
                <a:cs typeface="Consolas" charset="0"/>
              </a:rPr>
              <a:t>django.contrib.sessions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’,</a:t>
            </a:r>
            <a:b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zh-CN" sz="1800" dirty="0" err="1" smtClean="0">
                <a:latin typeface="Consolas" charset="0"/>
                <a:ea typeface="Consolas" charset="0"/>
                <a:cs typeface="Consolas" charset="0"/>
              </a:rPr>
              <a:t>django.contrib.messages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’,</a:t>
            </a:r>
            <a:b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altLang="zh-CN" sz="1800" dirty="0" err="1" smtClean="0">
                <a:latin typeface="Consolas" charset="0"/>
                <a:ea typeface="Consolas" charset="0"/>
                <a:cs typeface="Consolas" charset="0"/>
              </a:rPr>
              <a:t>django.contrib.staticfiles</a:t>
            </a:r>
            <a:r>
              <a:rPr lang="fr-FR" altLang="zh-CN" sz="1800" dirty="0" smtClean="0">
                <a:latin typeface="Consolas" charset="0"/>
                <a:ea typeface="Consolas" charset="0"/>
                <a:cs typeface="Consolas" charset="0"/>
              </a:rPr>
              <a:t>’,</a:t>
            </a:r>
            <a:br>
              <a:rPr lang="en-US" altLang="zh-CN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1800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zh-CN" alt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一、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59989"/>
            <a:ext cx="8596668" cy="4381374"/>
          </a:xfrm>
        </p:spPr>
        <p:txBody>
          <a:bodyPr/>
          <a:lstStyle/>
          <a:p>
            <a:r>
              <a:rPr kumimoji="1" lang="en-US" altLang="zh-CN" sz="2800" dirty="0" err="1" smtClean="0"/>
              <a:t>Django</a:t>
            </a:r>
            <a:r>
              <a:rPr kumimoji="1" lang="zh-CN" altLang="en-US" sz="2800" dirty="0" smtClean="0"/>
              <a:t>是</a:t>
            </a:r>
            <a:r>
              <a:rPr kumimoji="1" lang="en-US" altLang="zh-CN" sz="2800" dirty="0" smtClean="0"/>
              <a:t>Python</a:t>
            </a:r>
            <a:r>
              <a:rPr kumimoji="1" lang="zh-CN" altLang="en-US" sz="2800" dirty="0" smtClean="0"/>
              <a:t>下的一款</a:t>
            </a:r>
            <a:r>
              <a:rPr kumimoji="1" lang="zh-CN" altLang="en-US" sz="2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优秀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web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框架</a:t>
            </a:r>
            <a:endParaRPr kumimoji="1" lang="zh-CN" altLang="en-US" dirty="0" smtClean="0"/>
          </a:p>
          <a:p>
            <a:pPr lvl="1"/>
            <a:r>
              <a:rPr kumimoji="1" lang="zh-CN" altLang="en-US" sz="2600" dirty="0" smtClean="0">
                <a:solidFill>
                  <a:schemeClr val="tx1"/>
                </a:solidFill>
              </a:rPr>
              <a:t>什么是框架</a:t>
            </a:r>
            <a:r>
              <a:rPr kumimoji="1" lang="en-US" altLang="zh-CN" sz="2600" dirty="0" smtClean="0">
                <a:solidFill>
                  <a:schemeClr val="tx1"/>
                </a:solidFill>
              </a:rPr>
              <a:t>?</a:t>
            </a:r>
            <a:endParaRPr kumimoji="1" lang="zh-CN" altLang="en-US" sz="2600" dirty="0" smtClean="0">
              <a:solidFill>
                <a:schemeClr val="tx1"/>
              </a:solidFill>
            </a:endParaRPr>
          </a:p>
          <a:p>
            <a:pPr lvl="1"/>
            <a:r>
              <a:rPr kumimoji="1" lang="zh-CN" altLang="en-US" sz="2600" dirty="0" smtClean="0">
                <a:solidFill>
                  <a:schemeClr val="tx1"/>
                </a:solidFill>
              </a:rPr>
              <a:t>优秀在哪？</a:t>
            </a:r>
            <a:endParaRPr kumimoji="1" lang="zh-CN" altLang="en-US" sz="26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1800" dirty="0" smtClean="0"/>
              <a:t>轮子多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方便</a:t>
            </a:r>
            <a:r>
              <a:rPr lang="zh-CN" altLang="en-US" sz="1800" dirty="0"/>
              <a:t>快速</a:t>
            </a:r>
            <a:r>
              <a:rPr lang="zh-CN" altLang="en-US" sz="1800" dirty="0" smtClean="0"/>
              <a:t>开发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如 </a:t>
            </a:r>
            <a:r>
              <a:rPr lang="en-US" altLang="zh-CN" sz="1800" dirty="0" err="1" smtClean="0"/>
              <a:t>Auth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Cache</a:t>
            </a:r>
            <a:r>
              <a:rPr lang="zh-CN" altLang="en-US" sz="1800" dirty="0" smtClean="0"/>
              <a:t> </a:t>
            </a:r>
            <a:r>
              <a:rPr lang="zh-CN" altLang="en-US" sz="1800" dirty="0"/>
              <a:t>   </a:t>
            </a:r>
            <a:endParaRPr lang="zh-CN" altLang="en-US" sz="1800" dirty="0"/>
          </a:p>
          <a:p>
            <a:pPr lvl="2"/>
            <a:r>
              <a:rPr lang="en-US" altLang="zh-CN" sz="1800" dirty="0" smtClean="0"/>
              <a:t>MVC</a:t>
            </a:r>
            <a:r>
              <a:rPr lang="zh-CN" altLang="en-US" sz="1800" dirty="0"/>
              <a:t>的设计模式 </a:t>
            </a:r>
            <a:endParaRPr lang="zh-CN" altLang="en-US" sz="1800" dirty="0"/>
          </a:p>
          <a:p>
            <a:pPr lvl="2"/>
            <a:r>
              <a:rPr lang="zh-CN" altLang="en-US" sz="1800" dirty="0" smtClean="0"/>
              <a:t>实用</a:t>
            </a:r>
            <a:r>
              <a:rPr lang="zh-CN" altLang="en-US" sz="1800" dirty="0"/>
              <a:t>的管理后台 </a:t>
            </a:r>
            <a:endParaRPr lang="zh-CN" altLang="en-US" sz="1800" dirty="0"/>
          </a:p>
          <a:p>
            <a:pPr lvl="2"/>
            <a:r>
              <a:rPr lang="zh-CN" altLang="en-US" sz="1800" dirty="0" smtClean="0"/>
              <a:t>自带</a:t>
            </a:r>
            <a:r>
              <a:rPr lang="en-US" altLang="zh-CN" sz="1800" dirty="0" err="1" smtClean="0"/>
              <a:t>ORM,Template,Form,Auth</a:t>
            </a:r>
            <a:r>
              <a:rPr lang="zh-CN" altLang="en-US" sz="1800" dirty="0" smtClean="0"/>
              <a:t>系统 </a:t>
            </a:r>
            <a:endParaRPr lang="zh-CN" altLang="en-US" sz="1800" dirty="0"/>
          </a:p>
          <a:p>
            <a:pPr lvl="2"/>
            <a:r>
              <a:rPr lang="en-US" altLang="zh-CN" sz="1800" dirty="0" smtClean="0"/>
              <a:t>URL</a:t>
            </a:r>
            <a:r>
              <a:rPr lang="zh-CN" altLang="en-US" sz="1800" dirty="0"/>
              <a:t>设计极其简洁优雅 </a:t>
            </a:r>
            <a:endParaRPr lang="zh-CN" altLang="en-US" sz="1800" dirty="0"/>
          </a:p>
          <a:p>
            <a:pPr lvl="1"/>
            <a:r>
              <a:rPr kumimoji="1" lang="zh-CN" altLang="en-US" sz="2600" smtClean="0">
                <a:solidFill>
                  <a:schemeClr val="tx1"/>
                </a:solidFill>
              </a:rPr>
              <a:t>缺点呢？</a:t>
            </a:r>
            <a:endParaRPr kumimoji="1" lang="zh-CN" altLang="en-US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数据库支持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Sqlite</a:t>
            </a:r>
            <a:endParaRPr kumimoji="1" lang="zh-CN" altLang="en-US" dirty="0" smtClean="0"/>
          </a:p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MariaDB</a:t>
            </a:r>
            <a:endParaRPr kumimoji="1" lang="zh-CN" altLang="en-US" dirty="0" smtClean="0"/>
          </a:p>
          <a:p>
            <a:r>
              <a:rPr lang="en-US" altLang="zh-CN" dirty="0" smtClean="0"/>
              <a:t>PostgreSQL</a:t>
            </a:r>
            <a:endParaRPr lang="zh-CN" altLang="en-US" dirty="0" smtClean="0"/>
          </a:p>
          <a:p>
            <a:r>
              <a:rPr kumimoji="1" lang="en-US" altLang="zh-CN" dirty="0" smtClean="0"/>
              <a:t>Oracle</a:t>
            </a:r>
            <a:endParaRPr kumimoji="1" lang="zh-CN" altLang="en-US" dirty="0" smtClean="0"/>
          </a:p>
          <a:p>
            <a:r>
              <a:rPr kumimoji="1" lang="en-US" altLang="zh-CN" dirty="0" smtClean="0"/>
              <a:t>...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6320"/>
          </a:xfrm>
        </p:spPr>
        <p:txBody>
          <a:bodyPr/>
          <a:lstStyle/>
          <a:p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48353"/>
            <a:ext cx="8596668" cy="483037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ORM</a:t>
            </a:r>
            <a:r>
              <a:rPr kumimoji="1" lang="zh-CN" altLang="en-US" dirty="0" smtClean="0"/>
              <a:t>简介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代码来写</a:t>
            </a:r>
            <a:r>
              <a:rPr kumimoji="1" lang="en-US" altLang="zh-CN" dirty="0" smtClean="0"/>
              <a:t>DDL,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DML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抽象兼容</a:t>
            </a:r>
            <a:endParaRPr kumimoji="1" lang="zh-CN" altLang="en-US" dirty="0" smtClean="0"/>
          </a:p>
          <a:p>
            <a:r>
              <a:rPr kumimoji="1" lang="en-US" altLang="zh-CN" dirty="0" smtClean="0"/>
              <a:t>polls/</a:t>
            </a:r>
            <a:r>
              <a:rPr kumimoji="1" lang="en-US" altLang="zh-CN" dirty="0" err="1" smtClean="0"/>
              <a:t>models.py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所有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类型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docs.djangoproject.com</a:t>
            </a:r>
            <a:r>
              <a:rPr kumimoji="1" lang="en-US" altLang="zh-CN" dirty="0"/>
              <a:t>/en/1.9/ref/models/fields/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571" y="2773875"/>
            <a:ext cx="7594600" cy="265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Migrate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64199"/>
            <a:ext cx="8701797" cy="473660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1.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python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manage.py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makemigrations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2.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python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manage.py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sqlmigrate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 polls 0001_initial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python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manage.py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migrate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4.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sqlite3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db.sqlite3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5.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sqlite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.tables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6.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manage.py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shell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和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有区别安装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ipython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django.utils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 import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timezone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polls.models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 import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Question,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Choice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Question(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question_text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=“What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new?”,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pub_date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timezone.now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())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q.save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q.id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q.pk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q.question_text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.pub_date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q.question_text</a:t>
            </a:r>
            <a:r>
              <a:rPr kumimoji="1"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“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What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up?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”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q.save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一些说明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938020"/>
            <a:ext cx="8596630" cy="4103370"/>
          </a:xfrm>
        </p:spPr>
        <p:txBody>
          <a:bodyPr/>
          <a:lstStyle/>
          <a:p>
            <a:r>
              <a:rPr kumimoji="1" lang="zh-CN" altLang="en-US" dirty="0" smtClean="0"/>
              <a:t>一个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代表了一张表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多对多关系例外</a:t>
            </a:r>
            <a:endParaRPr kumimoji="1" lang="zh-CN" altLang="en-US" dirty="0" smtClean="0"/>
          </a:p>
          <a:p>
            <a:r>
              <a:rPr kumimoji="1" lang="zh-CN" altLang="en-US" dirty="0" smtClean="0"/>
              <a:t>自动主键为</a:t>
            </a:r>
            <a:r>
              <a:rPr kumimoji="1" lang="en-US" altLang="zh-CN" dirty="0" smtClean="0"/>
              <a:t>ID,</a:t>
            </a:r>
            <a:r>
              <a:rPr kumimoji="1" lang="zh-CN" altLang="en-US" dirty="0" smtClean="0"/>
              <a:t>可以自定义</a:t>
            </a:r>
            <a:endParaRPr kumimoji="1" lang="zh-CN" altLang="en-US" dirty="0" smtClean="0"/>
          </a:p>
          <a:p>
            <a:r>
              <a:rPr kumimoji="1" lang="zh-CN" altLang="en-US" dirty="0" smtClean="0"/>
              <a:t>表名默认为 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{0}_{1}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.format(</a:t>
            </a:r>
            <a:r>
              <a:rPr kumimoji="1" lang="en-US" altLang="zh-CN" dirty="0" err="1" smtClean="0"/>
              <a:t>app_name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lower_class_name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get, filter, all, delete, </a:t>
            </a:r>
            <a:r>
              <a:rPr kumimoji="1" lang="en-US" altLang="zh-CN" dirty="0" err="1" smtClean="0"/>
              <a:t>q.name</a:t>
            </a:r>
            <a:r>
              <a:rPr kumimoji="1" lang="zh-CN" altLang="en-US" dirty="0" smtClean="0"/>
              <a:t>对应</a:t>
            </a:r>
            <a:r>
              <a:rPr kumimoji="1" lang="en-US" altLang="zh-CN" dirty="0" err="1" smtClean="0"/>
              <a:t>sql</a:t>
            </a:r>
            <a:endParaRPr kumimoji="1" lang="zh-CN" altLang="en-US" dirty="0" smtClean="0"/>
          </a:p>
          <a:p>
            <a:r>
              <a:rPr kumimoji="1" lang="zh-CN" altLang="en-US" dirty="0" smtClean="0"/>
              <a:t>通常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有参数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max_length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blank=True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null=True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添加方法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202" y="1759857"/>
            <a:ext cx="8305800" cy="477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再次运行交互式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02229"/>
            <a:ext cx="9550883" cy="453913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polls.models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import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Question, Choice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timezone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q = Question(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question_text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="One a date?",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pub_date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timezone.now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())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Question.objects.all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Question.objects.filter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(id=1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Question.objects.get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pk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=1)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q.was_published_recently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timezone.now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timezone.timedelta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(days=2)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q.pub_date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d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q.save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q.was_published_recently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models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4310744"/>
            <a:ext cx="9550883" cy="1198879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manage.py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runserver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0.0.0.0:8000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930400"/>
            <a:ext cx="7810500" cy="181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mysite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settings.py</a:t>
            </a:r>
            <a:endParaRPr kumimoji="1" lang="zh-CN" altLang="en-US" dirty="0" smtClean="0"/>
          </a:p>
          <a:p>
            <a:r>
              <a:rPr lang="en-US" altLang="zh-CN" dirty="0"/>
              <a:t>&gt;&gt;&gt; from </a:t>
            </a:r>
            <a:r>
              <a:rPr lang="en-US" altLang="zh-CN" dirty="0" err="1"/>
              <a:t>django.db</a:t>
            </a:r>
            <a:r>
              <a:rPr lang="en-US" altLang="zh-CN" dirty="0"/>
              <a:t> import connection</a:t>
            </a:r>
            <a:endParaRPr lang="en-US" altLang="zh-CN" dirty="0"/>
          </a:p>
          <a:p>
            <a:r>
              <a:rPr lang="en-US" altLang="zh-CN" dirty="0"/>
              <a:t>&gt;&gt;&gt; cursor = </a:t>
            </a:r>
            <a:r>
              <a:rPr lang="en-US" altLang="zh-CN" dirty="0" err="1"/>
              <a:t>connection.cursor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1081" y="2892515"/>
            <a:ext cx="6997700" cy="142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314915"/>
            <a:ext cx="7010400" cy="212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增删改查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6731"/>
            <a:ext cx="8596668" cy="4434631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增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Question(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**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kwargs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).save()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or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Question.objects.create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**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kwargs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删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Question.objects.filter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(id=1).delete()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Question.objects.get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(id=1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).delete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改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Question.objects.get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pk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=1);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q.question_text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xxxx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q.save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Question.objects.filter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(id=1).update(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question_text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What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Wrong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?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查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kumimoji="1"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Question.objects.filter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(question_text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startswith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What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&gt;&gt;&gt;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q =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Question.objects.get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pk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=1)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写更多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首页展示最新的问题</a:t>
            </a:r>
            <a:endParaRPr kumimoji="1" lang="zh-CN" altLang="en-US" dirty="0" smtClean="0"/>
          </a:p>
          <a:p>
            <a:r>
              <a:rPr kumimoji="1" lang="zh-CN" altLang="en-US" dirty="0" smtClean="0"/>
              <a:t>显示问题详情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并对选择提供投票</a:t>
            </a:r>
            <a:r>
              <a:rPr kumimoji="1" lang="en-US" altLang="zh-CN" dirty="0" smtClean="0"/>
              <a:t>form</a:t>
            </a:r>
            <a:endParaRPr kumimoji="1" lang="zh-CN" altLang="en-US" dirty="0" smtClean="0"/>
          </a:p>
          <a:p>
            <a:r>
              <a:rPr kumimoji="1" lang="zh-CN" altLang="en-US" dirty="0" smtClean="0"/>
              <a:t>显示选择的投票结果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44158" cy="754251"/>
          </a:xfrm>
        </p:spPr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CGI</a:t>
            </a:r>
            <a:r>
              <a:rPr kumimoji="1" lang="zh-CN" altLang="en-US" dirty="0" smtClean="0"/>
              <a:t>脚本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最新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本书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533" y="1363852"/>
            <a:ext cx="8773804" cy="5510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r>
              <a:rPr kumimoji="1" lang="en-US" altLang="zh-CN" dirty="0" err="1" smtClean="0"/>
              <a:t>URLconf</a:t>
            </a:r>
            <a:r>
              <a:rPr kumimoji="1" lang="zh-CN" altLang="en-US" dirty="0" smtClean="0"/>
              <a:t>和基本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343191"/>
          </a:xfrm>
        </p:spPr>
        <p:txBody>
          <a:bodyPr/>
          <a:lstStyle/>
          <a:p>
            <a:r>
              <a:rPr kumimoji="1" lang="en-US" altLang="zh-CN" dirty="0" smtClean="0"/>
              <a:t>polls/</a:t>
            </a:r>
            <a:r>
              <a:rPr kumimoji="1" lang="en-US" altLang="zh-CN" dirty="0" err="1" smtClean="0"/>
              <a:t>urls.py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polls/</a:t>
            </a:r>
            <a:r>
              <a:rPr kumimoji="1" lang="en-US" altLang="zh-CN" dirty="0" err="1" smtClean="0"/>
              <a:t>views.py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6262" y="1299077"/>
            <a:ext cx="8089900" cy="261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99" y="4005967"/>
            <a:ext cx="8089900" cy="2852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237"/>
          </a:xfrm>
        </p:spPr>
        <p:txBody>
          <a:bodyPr/>
          <a:lstStyle/>
          <a:p>
            <a:r>
              <a:rPr kumimoji="1" lang="zh-CN" altLang="en-US" dirty="0" smtClean="0"/>
              <a:t>模板对象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90793"/>
            <a:ext cx="8993608" cy="477347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&gt;&gt;&gt;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django.template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Context</a:t>
            </a:r>
            <a:endParaRPr kumimoji="1" lang="zh-CN" altLang="en-US" dirty="0" smtClean="0"/>
          </a:p>
          <a:p>
            <a:r>
              <a:rPr kumimoji="1" lang="en-US" altLang="zh-CN" dirty="0" smtClean="0"/>
              <a:t>&gt;&gt;&gt;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Template(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My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{{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dirty="0" smtClean="0"/>
              <a:t>&gt;&gt;&gt;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Context({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name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Guang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})</a:t>
            </a:r>
            <a:endParaRPr kumimoji="1" lang="zh-CN" altLang="en-US" dirty="0" smtClean="0"/>
          </a:p>
          <a:p>
            <a:r>
              <a:rPr kumimoji="1" lang="en-US" altLang="zh-CN" dirty="0" smtClean="0"/>
              <a:t>&gt;&gt;&gt;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t.render</a:t>
            </a:r>
            <a:r>
              <a:rPr kumimoji="1" lang="en-US" altLang="zh-CN" dirty="0" smtClean="0"/>
              <a:t>(c)</a:t>
            </a:r>
            <a:endParaRPr kumimoji="1" lang="zh-CN" altLang="en-US" dirty="0" smtClean="0"/>
          </a:p>
          <a:p>
            <a:pPr lvl="1"/>
            <a:r>
              <a:rPr kumimoji="1" lang="fr-FR" altLang="zh-CN" dirty="0" smtClean="0"/>
              <a:t>'</a:t>
            </a:r>
            <a:r>
              <a:rPr kumimoji="1" lang="en-US" altLang="zh-CN" dirty="0" smtClean="0"/>
              <a:t>My </a:t>
            </a:r>
            <a:r>
              <a:rPr kumimoji="1" lang="en-US" altLang="zh-CN" dirty="0"/>
              <a:t>name Is </a:t>
            </a:r>
            <a:r>
              <a:rPr kumimoji="1" lang="en-US" altLang="zh-CN" dirty="0" smtClean="0"/>
              <a:t>Guang</a:t>
            </a:r>
            <a:r>
              <a:rPr kumimoji="1" lang="fr-FR" altLang="zh-CN" dirty="0" smtClean="0"/>
              <a:t>'</a:t>
            </a:r>
            <a:endParaRPr kumimoji="1" lang="zh-CN" altLang="en-US" dirty="0" smtClean="0"/>
          </a:p>
          <a:p>
            <a:r>
              <a:rPr kumimoji="1" lang="en-US" altLang="zh-CN" dirty="0" smtClean="0"/>
              <a:t>&gt;&gt;&gt;</a:t>
            </a:r>
            <a:r>
              <a:rPr kumimoji="1" lang="zh-CN" altLang="en-US" dirty="0" smtClean="0"/>
              <a:t> 小数点变量查找 </a:t>
            </a:r>
            <a:r>
              <a:rPr kumimoji="1" lang="en-US" altLang="zh-CN" dirty="0" err="1" smtClean="0"/>
              <a:t>foo.bar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字典 </a:t>
            </a:r>
            <a:r>
              <a:rPr kumimoji="1" lang="en-US" altLang="zh-CN" dirty="0" smtClean="0"/>
              <a:t>foo[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bar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]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属性 </a:t>
            </a:r>
            <a:r>
              <a:rPr kumimoji="1" lang="en-US" altLang="zh-CN" dirty="0" err="1" smtClean="0"/>
              <a:t>foo.bar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方法 </a:t>
            </a:r>
            <a:r>
              <a:rPr kumimoji="1" lang="en-US" altLang="zh-CN" dirty="0" err="1" smtClean="0"/>
              <a:t>foo.bar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列表 </a:t>
            </a:r>
            <a:r>
              <a:rPr kumimoji="1" lang="en-US" altLang="zh-CN" dirty="0" smtClean="0"/>
              <a:t>foo[bar]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bar</a:t>
            </a:r>
            <a:r>
              <a:rPr kumimoji="1" lang="zh-CN" altLang="en-US" dirty="0" smtClean="0"/>
              <a:t>是数字</a:t>
            </a:r>
            <a:endParaRPr kumimoji="1" lang="zh-CN" altLang="en-US" dirty="0" smtClean="0"/>
          </a:p>
          <a:p>
            <a:r>
              <a:rPr kumimoji="1" lang="en-US" altLang="zh-CN" dirty="0" smtClean="0"/>
              <a:t>&gt;&gt;&gt;</a:t>
            </a:r>
            <a:r>
              <a:rPr kumimoji="1" lang="zh-CN" altLang="en-US" dirty="0" smtClean="0"/>
              <a:t> 无效变量不显示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templates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417" y="1680201"/>
            <a:ext cx="8596668" cy="3880773"/>
          </a:xfrm>
        </p:spPr>
        <p:txBody>
          <a:bodyPr/>
          <a:lstStyle/>
          <a:p>
            <a:r>
              <a:rPr kumimoji="1" lang="zh-CN" altLang="en-US" dirty="0" smtClean="0"/>
              <a:t>模板标签过滤器</a:t>
            </a:r>
            <a:endParaRPr kumimoji="1" lang="zh-CN" altLang="en-US" dirty="0" smtClean="0"/>
          </a:p>
          <a:p>
            <a:pPr lvl="1"/>
            <a:r>
              <a:rPr kumimoji="1" lang="en-US" altLang="zh-CN" sz="1800" dirty="0" smtClean="0"/>
              <a:t>{{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person_name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}}</a:t>
            </a:r>
            <a:endParaRPr kumimoji="1" lang="zh-CN" altLang="en-US" sz="1800" dirty="0" smtClean="0"/>
          </a:p>
          <a:p>
            <a:pPr lvl="1"/>
            <a:r>
              <a:rPr kumimoji="1" lang="en-US" altLang="zh-CN" sz="1800" dirty="0" smtClean="0"/>
              <a:t>{%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for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person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in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person_list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%</a:t>
            </a:r>
            <a:r>
              <a:rPr kumimoji="1" lang="en-US" altLang="zh-CN" sz="1800" dirty="0" smtClean="0"/>
              <a:t>}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&lt;li&gt;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{{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person.name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}}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&lt;/li&gt;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{%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endfor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%}</a:t>
            </a:r>
            <a:endParaRPr kumimoji="1" lang="zh-CN" altLang="en-US" sz="1800" dirty="0" smtClean="0"/>
          </a:p>
          <a:p>
            <a:pPr lvl="1"/>
            <a:r>
              <a:rPr kumimoji="1" lang="en-US" altLang="zh-CN" sz="1800" dirty="0" smtClean="0"/>
              <a:t>{%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if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max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==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10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%}</a:t>
            </a:r>
            <a:r>
              <a:rPr kumimoji="1" lang="zh-CN" altLang="en-US" sz="1800" dirty="0"/>
              <a:t> </a:t>
            </a:r>
            <a:r>
              <a:rPr kumimoji="1" lang="zh-CN" altLang="en-US" sz="1800" dirty="0" smtClean="0"/>
              <a:t>最大值</a:t>
            </a:r>
            <a:r>
              <a:rPr kumimoji="1" lang="en-US" altLang="zh-CN" sz="1800" dirty="0" smtClean="0"/>
              <a:t>10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{%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else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%}</a:t>
            </a:r>
            <a:r>
              <a:rPr kumimoji="1" lang="zh-CN" altLang="en-US" sz="1800" dirty="0" smtClean="0"/>
              <a:t> 没最大值</a:t>
            </a:r>
            <a:r>
              <a:rPr kumimoji="1" lang="en-US" altLang="zh-CN" sz="1800" dirty="0" smtClean="0"/>
              <a:t> {%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endif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%}</a:t>
            </a:r>
            <a:endParaRPr kumimoji="1" lang="zh-CN" altLang="en-US" sz="1800" dirty="0" smtClean="0"/>
          </a:p>
          <a:p>
            <a:pPr lvl="1"/>
            <a:r>
              <a:rPr kumimoji="1" lang="en-US" altLang="zh-CN" sz="1800" dirty="0" smtClean="0"/>
              <a:t>{%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now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|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date:”F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j,Y</a:t>
            </a:r>
            <a:r>
              <a:rPr kumimoji="1" lang="en-US" altLang="zh-CN" sz="1800" dirty="0" smtClean="0"/>
              <a:t>”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%}</a:t>
            </a:r>
            <a:endParaRPr kumimoji="1" lang="zh-CN" altLang="en-US" sz="1800" dirty="0" smtClean="0"/>
          </a:p>
          <a:p>
            <a:r>
              <a:rPr kumimoji="1" lang="en-US" altLang="zh-CN" dirty="0" smtClean="0"/>
              <a:t>{{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  <a:r>
              <a:rPr kumimoji="1" lang="zh-CN" altLang="en-US" dirty="0" smtClean="0"/>
              <a:t> 大括号 变量</a:t>
            </a:r>
            <a:endParaRPr kumimoji="1" lang="zh-CN" altLang="en-US" dirty="0" smtClean="0"/>
          </a:p>
          <a:p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  <a:r>
              <a:rPr kumimoji="1" lang="zh-CN" altLang="en-US" dirty="0" smtClean="0"/>
              <a:t> 各种标签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支持自定义标签和过滤器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模板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kumimoji="1" lang="en-US" altLang="zh-CN" dirty="0" err="1"/>
              <a:t>Django</a:t>
            </a:r>
            <a:r>
              <a:rPr kumimoji="1" lang="zh-CN" altLang="en-US" dirty="0"/>
              <a:t>默认会在</a:t>
            </a:r>
            <a:r>
              <a:rPr kumimoji="1" lang="en-US" altLang="zh-CN" dirty="0"/>
              <a:t>app/templates</a:t>
            </a:r>
            <a:r>
              <a:rPr kumimoji="1" lang="zh-CN" altLang="en-US" dirty="0"/>
              <a:t>中寻找模板文件</a:t>
            </a:r>
            <a:endParaRPr kumimoji="1" lang="zh-CN" altLang="en-US" dirty="0"/>
          </a:p>
          <a:p>
            <a:r>
              <a:rPr kumimoji="1" lang="en-US" altLang="zh-CN" dirty="0" err="1"/>
              <a:t>Django</a:t>
            </a:r>
            <a:r>
              <a:rPr kumimoji="1" lang="zh-CN" altLang="en-US" dirty="0"/>
              <a:t>默认会在</a:t>
            </a:r>
            <a:r>
              <a:rPr kumimoji="1" lang="en-US" altLang="zh-CN" dirty="0"/>
              <a:t>app/static</a:t>
            </a:r>
            <a:r>
              <a:rPr kumimoji="1" lang="zh-CN" altLang="en-US" dirty="0"/>
              <a:t>中寻找静态文件</a:t>
            </a:r>
            <a:r>
              <a:rPr kumimoji="1" lang="en-US" altLang="zh-CN" dirty="0"/>
              <a:t>(</a:t>
            </a:r>
            <a:r>
              <a:rPr kumimoji="1" lang="en-US" altLang="zh-CN" dirty="0" err="1" smtClean="0"/>
              <a:t>css,js,jpg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zh-CN" altLang="en-US" dirty="0" smtClean="0"/>
              <a:t>多</a:t>
            </a:r>
            <a:r>
              <a:rPr kumimoji="1" lang="zh-CN" altLang="en-US" dirty="0"/>
              <a:t>一层目录的意义</a:t>
            </a:r>
            <a:endParaRPr kumimoji="1" lang="zh-CN" altLang="en-US" dirty="0"/>
          </a:p>
          <a:p>
            <a:r>
              <a:rPr kumimoji="1" lang="en-US" altLang="zh-CN" dirty="0"/>
              <a:t>polls/templates/polls/</a:t>
            </a:r>
            <a:r>
              <a:rPr kumimoji="1" lang="en-US" altLang="zh-CN" dirty="0" err="1"/>
              <a:t>index.html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802" y="3440074"/>
            <a:ext cx="8585200" cy="212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05" y="5069475"/>
            <a:ext cx="7327900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使用</a:t>
            </a:r>
            <a:r>
              <a:rPr kumimoji="1" lang="en-US" altLang="zh-CN" dirty="0" smtClean="0"/>
              <a:t>templates</a:t>
            </a:r>
            <a:r>
              <a:rPr kumimoji="1" lang="zh-CN" altLang="en-US" dirty="0" smtClean="0"/>
              <a:t>和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81766"/>
            <a:ext cx="8596668" cy="3880773"/>
          </a:xfrm>
        </p:spPr>
        <p:txBody>
          <a:bodyPr/>
          <a:lstStyle/>
          <a:p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函数代替</a:t>
            </a:r>
            <a:r>
              <a:rPr kumimoji="1" lang="en-US" altLang="zh-CN" dirty="0" err="1" smtClean="0"/>
              <a:t>loader.get_template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template.render</a:t>
            </a:r>
            <a:endParaRPr kumimoji="1"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2444169"/>
            <a:ext cx="97282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设置公用</a:t>
            </a:r>
            <a:r>
              <a:rPr kumimoji="1" lang="en-US" altLang="zh-CN" dirty="0" smtClean="0"/>
              <a:t>templates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static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92927"/>
            <a:ext cx="8596668" cy="3880773"/>
          </a:xfrm>
        </p:spPr>
        <p:txBody>
          <a:bodyPr/>
          <a:lstStyle/>
          <a:p>
            <a:r>
              <a:rPr kumimoji="1" lang="en-US" altLang="zh-CN" dirty="0" err="1" smtClean="0"/>
              <a:t>mysite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settings.py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268" y="2002056"/>
            <a:ext cx="7670800" cy="287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83" y="5082272"/>
            <a:ext cx="70104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detail</a:t>
            </a:r>
            <a:r>
              <a:rPr kumimoji="1" lang="zh-CN" altLang="en-US" dirty="0" smtClean="0"/>
              <a:t>页面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7334" y="1818596"/>
            <a:ext cx="7340600" cy="161290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481391" y="3787503"/>
            <a:ext cx="8596668" cy="536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polls/templates/polls/</a:t>
            </a:r>
            <a:r>
              <a:rPr kumimoji="1" lang="en-US" altLang="zh-CN" dirty="0" err="1" smtClean="0"/>
              <a:t>detail.html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520249"/>
            <a:ext cx="7010400" cy="153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73817"/>
            <a:ext cx="8596668" cy="4367545"/>
          </a:xfrm>
        </p:spPr>
        <p:txBody>
          <a:bodyPr/>
          <a:lstStyle/>
          <a:p>
            <a:r>
              <a:rPr kumimoji="1" lang="en-US" altLang="zh-CN" sz="2400" dirty="0" smtClean="0"/>
              <a:t>MVC</a:t>
            </a:r>
            <a:r>
              <a:rPr kumimoji="1" lang="zh-CN" altLang="en-US" sz="2400" dirty="0" smtClean="0"/>
              <a:t>意义</a:t>
            </a:r>
            <a:endParaRPr kumimoji="1" lang="zh-CN" altLang="en-US" sz="2400" dirty="0" smtClean="0"/>
          </a:p>
          <a:p>
            <a:pPr lvl="1"/>
            <a:r>
              <a:rPr lang="zh-CN" altLang="en-US" sz="2000" dirty="0"/>
              <a:t>把数据存取逻辑、业务逻辑和表现逻辑组合在一起的概念有时被称为软件架构的 </a:t>
            </a:r>
            <a:r>
              <a:rPr lang="en-US" altLang="zh-CN" sz="2000" dirty="0"/>
              <a:t>Model-View-Controller (MVC)</a:t>
            </a:r>
            <a:r>
              <a:rPr lang="zh-CN" altLang="en-US" sz="2000" dirty="0" smtClean="0"/>
              <a:t>模式</a:t>
            </a:r>
            <a:endParaRPr kumimoji="1" lang="zh-CN" altLang="en-US" sz="2000" dirty="0"/>
          </a:p>
          <a:p>
            <a:pPr lvl="1"/>
            <a:r>
              <a:rPr lang="en-US" altLang="zh-CN" sz="2000" dirty="0"/>
              <a:t>Model </a:t>
            </a:r>
            <a:r>
              <a:rPr lang="zh-CN" altLang="en-US" sz="2000" dirty="0"/>
              <a:t>代表数据</a:t>
            </a:r>
            <a:r>
              <a:rPr lang="zh-CN" altLang="en-US" sz="2000" dirty="0" smtClean="0"/>
              <a:t>存取层</a:t>
            </a:r>
            <a:r>
              <a:rPr lang="en-US" altLang="zh-CN" sz="2000" dirty="0" smtClean="0"/>
              <a:t>,View </a:t>
            </a:r>
            <a:r>
              <a:rPr lang="zh-CN" altLang="en-US" sz="2000" dirty="0"/>
              <a:t>代表的是系统中选择显示什么和怎么显示的</a:t>
            </a:r>
            <a:r>
              <a:rPr lang="zh-CN" altLang="en-US" sz="2000" dirty="0" smtClean="0"/>
              <a:t>部分</a:t>
            </a:r>
            <a:r>
              <a:rPr lang="en-US" altLang="zh-CN" sz="2000" dirty="0" smtClean="0"/>
              <a:t>,Controller </a:t>
            </a:r>
            <a:r>
              <a:rPr lang="zh-CN" altLang="en-US" sz="2000" dirty="0"/>
              <a:t>指的是系统中根据用户输入并视需要访问模型</a:t>
            </a:r>
            <a:endParaRPr kumimoji="1" lang="zh-CN" altLang="en-US" sz="2000" dirty="0" smtClean="0"/>
          </a:p>
          <a:p>
            <a:r>
              <a:rPr kumimoji="1" lang="en-US" altLang="zh-CN" sz="2400" dirty="0" err="1" smtClean="0"/>
              <a:t>Django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MVC</a:t>
            </a:r>
            <a:endParaRPr kumimoji="1" lang="zh-CN" altLang="en-US" sz="2400" dirty="0" smtClean="0"/>
          </a:p>
          <a:p>
            <a:pPr lvl="1"/>
            <a:r>
              <a:rPr kumimoji="1" lang="en-US" altLang="zh-CN" sz="2000" dirty="0" smtClean="0"/>
              <a:t>Model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–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View+Template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err="1" smtClean="0"/>
              <a:t>URLconf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Model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Template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-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View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MTV</a:t>
            </a:r>
            <a:endParaRPr kumimoji="1"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去除</a:t>
            </a:r>
            <a:r>
              <a:rPr kumimoji="1" lang="en-US" altLang="zh-CN" dirty="0" smtClean="0"/>
              <a:t>URLs</a:t>
            </a:r>
            <a:r>
              <a:rPr kumimoji="1" lang="zh-CN" altLang="en-US" dirty="0" smtClean="0"/>
              <a:t>硬编码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609" y="3264443"/>
            <a:ext cx="9055100" cy="2578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451610"/>
            <a:ext cx="9218930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命名空间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383992"/>
            <a:ext cx="8343900" cy="292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55" y="3669684"/>
            <a:ext cx="95885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来完成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462" y="1510762"/>
            <a:ext cx="6642100" cy="207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2" y="1510762"/>
            <a:ext cx="3886200" cy="207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97" y="3724759"/>
            <a:ext cx="4203700" cy="198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83" y="3724759"/>
            <a:ext cx="4483100" cy="257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3880773"/>
          </a:xfrm>
        </p:spPr>
        <p:txBody>
          <a:bodyPr/>
          <a:lstStyle/>
          <a:p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app_name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name,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{%</a:t>
            </a:r>
            <a:r>
              <a:rPr kumimoji="1"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kumimoji="1"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polls:question_add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%}</a:t>
            </a:r>
            <a:r>
              <a:rPr kumimoji="1"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{{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question.pub_date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date:"r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" }}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{%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staticfiles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%},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{%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polls/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django.png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%}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{%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xxx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%}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{%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endfor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%}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(r</a:t>
            </a:r>
            <a:r>
              <a:rPr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^(?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P&lt;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question_id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&gt;[0-9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]+)/$</a:t>
            </a:r>
            <a:r>
              <a:rPr lang="fr-FR" altLang="zh-CN" dirty="0" smtClean="0">
                <a:latin typeface="Consolas" charset="0"/>
                <a:ea typeface="Consolas" charset="0"/>
                <a:cs typeface="Consolas" charset="0"/>
              </a:rPr>
              <a:t>',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views.detail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detail</a:t>
            </a:r>
            <a:r>
              <a:rPr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{{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question.choice_set.all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 }}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问题详情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使用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kumimoji="1" lang="en-US" altLang="zh-CN" dirty="0" smtClean="0"/>
              <a:t>polls/templates/polls/</a:t>
            </a:r>
            <a:r>
              <a:rPr kumimoji="1" lang="en-US" altLang="zh-CN" dirty="0" err="1" smtClean="0"/>
              <a:t>detail.html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362" y="2028335"/>
            <a:ext cx="97663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问题详情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使用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930400"/>
            <a:ext cx="9105900" cy="369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查看投票结果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626999"/>
            <a:ext cx="7670800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60" y="3228814"/>
            <a:ext cx="90043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f</a:t>
            </a:r>
            <a:r>
              <a:rPr kumimoji="1" lang="en-US" altLang="zh-CN" dirty="0" smtClean="0"/>
              <a:t>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8038"/>
            <a:ext cx="8596668" cy="4553720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HttpResponseRedirect</a:t>
            </a:r>
            <a:r>
              <a:rPr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reverse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csrf_token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GET,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POST, 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  <a:sym typeface="+mn-ea"/>
              </a:rPr>
              <a:t>类字典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  <a:sym typeface="+mn-ea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get,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get_list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META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HTTP_REFERER,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HTTP_USER_AGENT,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REMOTE_ADDR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scheme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method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COOKIES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FILES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path,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get_host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get_full_path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is_secure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241"/>
          </a:xfrm>
        </p:spPr>
        <p:txBody>
          <a:bodyPr/>
          <a:lstStyle/>
          <a:p>
            <a:r>
              <a:rPr kumimoji="1" lang="zh-CN" altLang="en-US" dirty="0" smtClean="0"/>
              <a:t>图书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18149"/>
            <a:ext cx="8596668" cy="505120"/>
          </a:xfrm>
        </p:spPr>
        <p:txBody>
          <a:bodyPr/>
          <a:lstStyle/>
          <a:p>
            <a:r>
              <a:rPr kumimoji="1" lang="en-US" altLang="zh-CN" dirty="0" smtClean="0"/>
              <a:t>book/</a:t>
            </a:r>
            <a:r>
              <a:rPr kumimoji="1" lang="en-US" altLang="zh-CN" dirty="0" err="1" smtClean="0"/>
              <a:t>models.py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5234" y="219452"/>
            <a:ext cx="8839200" cy="63881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admin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515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确保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INSTALL_APPS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包含</a:t>
            </a:r>
            <a:r>
              <a:rPr lang="en-US" altLang="zh-CN" b="1" dirty="0" err="1" smtClean="0">
                <a:latin typeface="Consolas" charset="0"/>
                <a:ea typeface="Consolas" charset="0"/>
                <a:cs typeface="Consolas" charset="0"/>
              </a:rPr>
              <a:t>django.contrib.admin</a:t>
            </a:r>
            <a:endParaRPr lang="zh-CN" alt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依赖 </a:t>
            </a:r>
            <a:r>
              <a:rPr lang="en-US" altLang="zh-CN" b="1" dirty="0" err="1" smtClean="0">
                <a:latin typeface="Consolas" charset="0"/>
                <a:ea typeface="Consolas" charset="0"/>
                <a:cs typeface="Consolas" charset="0"/>
              </a:rPr>
              <a:t>auth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 smtClean="0">
                <a:latin typeface="Consolas" charset="0"/>
                <a:ea typeface="Consolas" charset="0"/>
                <a:cs typeface="Consolas" charset="0"/>
              </a:rPr>
              <a:t>contenttypes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messages,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sessions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APPS</a:t>
            </a:r>
            <a:endParaRPr lang="zh-CN" alt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依赖 </a:t>
            </a:r>
            <a:r>
              <a:rPr lang="en-US" altLang="zh-CN" b="1" dirty="0" err="1" smtClean="0">
                <a:latin typeface="Consolas" charset="0"/>
                <a:ea typeface="Consolas" charset="0"/>
                <a:cs typeface="Consolas" charset="0"/>
              </a:rPr>
              <a:t>auth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messages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>
                <a:latin typeface="Consolas" charset="0"/>
                <a:ea typeface="Consolas" charset="0"/>
                <a:cs typeface="Consolas" charset="0"/>
              </a:rPr>
              <a:t>context_processors</a:t>
            </a:r>
            <a:endParaRPr lang="zh-CN" alt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依赖 </a:t>
            </a:r>
            <a:r>
              <a:rPr lang="en-US" altLang="zh-CN" b="1" dirty="0" err="1" smtClean="0">
                <a:latin typeface="Consolas" charset="0"/>
                <a:ea typeface="Consolas" charset="0"/>
                <a:cs typeface="Consolas" charset="0"/>
              </a:rPr>
              <a:t>AuthenticationMiddleware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pl-PL" altLang="zh-CN" b="1" dirty="0" err="1" smtClean="0">
                <a:latin typeface="Consolas" charset="0"/>
                <a:ea typeface="Consolas" charset="0"/>
                <a:cs typeface="Consolas" charset="0"/>
              </a:rPr>
              <a:t>MessageMiddleware</a:t>
            </a:r>
            <a:r>
              <a:rPr lang="pl-PL" altLang="zh-CN" b="1" dirty="0">
                <a:latin typeface="Consolas" charset="0"/>
                <a:ea typeface="Consolas" charset="0"/>
                <a:cs typeface="Consolas" charset="0"/>
              </a:rPr>
              <a:t> </a:t>
            </a:r>
            <a:r>
              <a:rPr lang="zh-CN" altLang="en-US" b="1" dirty="0">
                <a:latin typeface="Consolas" charset="0"/>
                <a:ea typeface="Consolas" charset="0"/>
                <a:cs typeface="Consolas" charset="0"/>
              </a:rPr>
              <a:t>中间件 </a:t>
            </a:r>
            <a:endParaRPr lang="zh-CN" alt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b="1" dirty="0" err="1" smtClean="0">
                <a:latin typeface="Consolas" charset="0"/>
                <a:ea typeface="Consolas" charset="0"/>
                <a:cs typeface="Consolas" charset="0"/>
              </a:rPr>
              <a:t>URLconf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包含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(r</a:t>
            </a:r>
            <a:r>
              <a:rPr lang="fr-FR" altLang="zh-CN" dirty="0" smtClean="0"/>
              <a:t>'</a:t>
            </a:r>
            <a:r>
              <a:rPr lang="en-US" altLang="zh-CN" dirty="0" smtClean="0"/>
              <a:t>^</a:t>
            </a:r>
            <a:r>
              <a:rPr lang="en-US" altLang="zh-CN" dirty="0"/>
              <a:t>admin</a:t>
            </a:r>
            <a:r>
              <a:rPr lang="en-US" altLang="zh-CN" dirty="0" smtClean="0"/>
              <a:t>/</a:t>
            </a:r>
            <a:r>
              <a:rPr lang="fr-FR" altLang="zh-CN" dirty="0" smtClean="0"/>
              <a:t>',</a:t>
            </a:r>
            <a:r>
              <a:rPr lang="en-US" altLang="zh-CN" dirty="0" smtClean="0"/>
              <a:t> </a:t>
            </a:r>
            <a:r>
              <a:rPr lang="en-US" altLang="zh-CN" dirty="0" err="1"/>
              <a:t>admin.site.urls</a:t>
            </a:r>
            <a:r>
              <a:rPr lang="en-US" altLang="zh-CN" dirty="0" smtClean="0"/>
              <a:t>)</a:t>
            </a:r>
            <a:endParaRPr lang="zh-CN" alt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创建</a:t>
            </a:r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ModelAdmin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如果你需要自定义的话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注册到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admin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site</a:t>
            </a:r>
            <a:endParaRPr lang="zh-CN" alt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python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manage.py</a:t>
            </a:r>
            <a:r>
              <a:rPr kumimoji="1"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createsuperuser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244"/>
          </a:xfrm>
        </p:spPr>
        <p:txBody>
          <a:bodyPr/>
          <a:lstStyle/>
          <a:p>
            <a:r>
              <a:rPr kumimoji="1" lang="en-US" altLang="zh-CN" dirty="0" err="1" smtClean="0"/>
              <a:t>ModelAdmin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8737"/>
            <a:ext cx="8596668" cy="3880773"/>
          </a:xfrm>
        </p:spPr>
        <p:txBody>
          <a:bodyPr/>
          <a:lstStyle/>
          <a:p>
            <a:r>
              <a:rPr kumimoji="1" lang="en-US" altLang="zh-CN" dirty="0" smtClean="0"/>
              <a:t>book/</a:t>
            </a:r>
            <a:r>
              <a:rPr kumimoji="1" lang="en-US" altLang="zh-CN" dirty="0" err="1" smtClean="0"/>
              <a:t>admin.py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497" y="1189343"/>
            <a:ext cx="61976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7" y="2709612"/>
            <a:ext cx="6108700" cy="198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749" y="4775914"/>
            <a:ext cx="69723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admin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7334" y="4917613"/>
            <a:ext cx="8596668" cy="3880773"/>
          </a:xfrm>
        </p:spPr>
        <p:txBody>
          <a:bodyPr/>
          <a:lstStyle/>
          <a:p>
            <a:r>
              <a:rPr kumimoji="1" lang="zh-CN" altLang="en-US" dirty="0" smtClean="0"/>
              <a:t>访问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/admin/</a:t>
            </a:r>
            <a:endParaRPr kumimoji="1" lang="zh-CN" altLang="en-US" dirty="0" smtClean="0"/>
          </a:p>
          <a:p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自动设置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类型</a:t>
            </a:r>
            <a:endParaRPr kumimoji="1" lang="zh-CN" altLang="en-US" dirty="0" smtClean="0"/>
          </a:p>
          <a:p>
            <a:r>
              <a:rPr kumimoji="1" lang="zh-CN" altLang="en-US" dirty="0" smtClean="0"/>
              <a:t>如何工作的</a:t>
            </a:r>
            <a:r>
              <a:rPr kumimoji="1" lang="en-US" altLang="zh-CN" dirty="0" smtClean="0"/>
              <a:t>?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urls.py</a:t>
            </a:r>
            <a:r>
              <a:rPr kumimoji="1" lang="zh-CN" altLang="en-US" dirty="0" smtClean="0"/>
              <a:t>寻找</a:t>
            </a:r>
            <a:r>
              <a:rPr kumimoji="1" lang="en-US" altLang="zh-CN" dirty="0" smtClean="0"/>
              <a:t>admin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中寻找</a:t>
            </a:r>
            <a:r>
              <a:rPr kumimoji="1" lang="en-US" altLang="zh-CN" dirty="0" err="1" smtClean="0"/>
              <a:t>admin.py</a:t>
            </a:r>
            <a:r>
              <a:rPr kumimoji="1" lang="zh-CN" altLang="en-US" dirty="0" smtClean="0"/>
              <a:t> 执行代码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247313"/>
            <a:ext cx="6705600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admin</a:t>
            </a:r>
            <a:r>
              <a:rPr kumimoji="1" lang="zh-CN" altLang="en-US" dirty="0" smtClean="0"/>
              <a:t>显示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73940"/>
            <a:ext cx="8730137" cy="471837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名称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显示某字段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搜索某列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添加日期标签过滤和排序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列表页显示多字段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2101" y="1425441"/>
            <a:ext cx="7886700" cy="1549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51" y="3081869"/>
            <a:ext cx="5092700" cy="95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59" y="4165902"/>
            <a:ext cx="5207000" cy="1371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001" y="5842408"/>
            <a:ext cx="57150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基础组成描述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97803"/>
            <a:ext cx="8596668" cy="4243559"/>
          </a:xfrm>
        </p:spPr>
        <p:txBody>
          <a:bodyPr/>
          <a:lstStyle/>
          <a:p>
            <a:r>
              <a:rPr lang="en-US" altLang="zh-CN" sz="2000" b="1" dirty="0" err="1"/>
              <a:t>models.py</a:t>
            </a:r>
            <a:r>
              <a:rPr lang="zh-CN" altLang="en-US" sz="2000" dirty="0"/>
              <a:t> 文件主要用一个 </a:t>
            </a:r>
            <a:r>
              <a:rPr lang="en-US" altLang="zh-CN" sz="2000" dirty="0"/>
              <a:t>Python </a:t>
            </a:r>
            <a:r>
              <a:rPr lang="zh-CN" altLang="en-US" sz="2000" dirty="0"/>
              <a:t>类来描述</a:t>
            </a:r>
            <a:r>
              <a:rPr lang="zh-CN" altLang="en-US" sz="2000" dirty="0" smtClean="0"/>
              <a:t>数据表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我们 称之为 </a:t>
            </a:r>
            <a:r>
              <a:rPr lang="zh-CN" altLang="en-US" sz="2000" dirty="0"/>
              <a:t>模型</a:t>
            </a:r>
            <a:r>
              <a:rPr lang="en-US" altLang="zh-CN" sz="2000" dirty="0"/>
              <a:t>(model) </a:t>
            </a:r>
            <a:r>
              <a:rPr lang="zh-CN" altLang="en-US" sz="2000" dirty="0"/>
              <a:t>。 运用这个</a:t>
            </a:r>
            <a:r>
              <a:rPr lang="zh-CN" altLang="en-US" sz="2000" dirty="0" smtClean="0"/>
              <a:t>类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你</a:t>
            </a:r>
            <a:r>
              <a:rPr lang="zh-CN" altLang="en-US" sz="2000" dirty="0"/>
              <a:t>可以通过简单的 </a:t>
            </a:r>
            <a:r>
              <a:rPr lang="en-US" altLang="zh-CN" sz="2000" dirty="0"/>
              <a:t>Python </a:t>
            </a:r>
            <a:r>
              <a:rPr lang="zh-CN" altLang="en-US" sz="2000" dirty="0"/>
              <a:t>的代码来创建、检索、更新、删除 数据库中的记录而无需写一条又一条的</a:t>
            </a:r>
            <a:r>
              <a:rPr lang="en-US" altLang="zh-CN" sz="2000" dirty="0"/>
              <a:t>SQL</a:t>
            </a:r>
            <a:r>
              <a:rPr lang="zh-CN" altLang="en-US" sz="2000" dirty="0"/>
              <a:t>语句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r>
              <a:rPr lang="en-US" altLang="zh-CN" sz="2000" dirty="0" err="1"/>
              <a:t>views.py</a:t>
            </a:r>
            <a:r>
              <a:rPr lang="zh-CN" altLang="en-US" sz="2000" dirty="0"/>
              <a:t>文件包含了页面的业务</a:t>
            </a:r>
            <a:r>
              <a:rPr lang="zh-CN" altLang="en-US" sz="2000" dirty="0" smtClean="0"/>
              <a:t>逻辑，称之为视图。 </a:t>
            </a:r>
            <a:r>
              <a:rPr lang="en-US" altLang="zh-CN" sz="2000" b="1" dirty="0" err="1"/>
              <a:t>latest_books</a:t>
            </a:r>
            <a:r>
              <a:rPr lang="en-US" altLang="zh-CN" sz="2000" b="1" dirty="0"/>
              <a:t>()</a:t>
            </a:r>
            <a:r>
              <a:rPr lang="zh-CN" altLang="en-US" sz="2000" dirty="0"/>
              <a:t>函数叫做</a:t>
            </a:r>
            <a:r>
              <a:rPr lang="zh-CN" altLang="en-US" sz="2000" dirty="0" smtClean="0"/>
              <a:t>视图函数。</a:t>
            </a:r>
            <a:endParaRPr lang="zh-CN" altLang="en-US" sz="2000" dirty="0" smtClean="0"/>
          </a:p>
          <a:p>
            <a:r>
              <a:rPr lang="en-US" altLang="zh-CN" sz="2000" b="1" dirty="0" err="1"/>
              <a:t>urls.py</a:t>
            </a:r>
            <a:r>
              <a:rPr lang="zh-CN" altLang="en-US" sz="2000" dirty="0"/>
              <a:t> 指出了什么样的 </a:t>
            </a:r>
            <a:r>
              <a:rPr lang="en-US" altLang="zh-CN" sz="2000" dirty="0"/>
              <a:t>URL </a:t>
            </a:r>
            <a:r>
              <a:rPr lang="zh-CN" altLang="en-US" sz="2000" dirty="0"/>
              <a:t>调用什么的视图。 在这个例子中 </a:t>
            </a:r>
            <a:r>
              <a:rPr lang="en-US" altLang="zh-CN" sz="2000" b="1" dirty="0"/>
              <a:t>/latest/</a:t>
            </a:r>
            <a:r>
              <a:rPr lang="zh-CN" altLang="en-US" sz="2000" dirty="0"/>
              <a:t> </a:t>
            </a:r>
            <a:r>
              <a:rPr lang="en-US" altLang="zh-CN" sz="2000" dirty="0"/>
              <a:t>URL </a:t>
            </a:r>
            <a:r>
              <a:rPr lang="zh-CN" altLang="en-US" sz="2000" dirty="0"/>
              <a:t>将会调用 </a:t>
            </a:r>
            <a:r>
              <a:rPr lang="en-US" altLang="zh-CN" sz="2000" b="1" dirty="0" err="1"/>
              <a:t>latest_books</a:t>
            </a:r>
            <a:r>
              <a:rPr lang="en-US" altLang="zh-CN" sz="2000" b="1" dirty="0"/>
              <a:t>()</a:t>
            </a:r>
            <a:r>
              <a:rPr lang="zh-CN" altLang="en-US" sz="2000" dirty="0"/>
              <a:t> 这个函数。 换句话</a:t>
            </a:r>
            <a:r>
              <a:rPr lang="zh-CN" altLang="en-US" sz="2000" dirty="0" smtClean="0"/>
              <a:t>说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你的域名是</a:t>
            </a:r>
            <a:r>
              <a:rPr lang="en-US" altLang="zh-CN" sz="2000" dirty="0" err="1" smtClean="0"/>
              <a:t>example.com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任何</a:t>
            </a:r>
            <a:r>
              <a:rPr lang="zh-CN" altLang="en-US" sz="2000" dirty="0"/>
              <a:t>人浏览网址</a:t>
            </a:r>
            <a:r>
              <a:rPr lang="en-US" altLang="zh-CN" sz="2000" dirty="0">
                <a:hlinkClick r:id="rId1"/>
              </a:rPr>
              <a:t>http://example.com/latest/</a:t>
            </a:r>
            <a:r>
              <a:rPr lang="zh-CN" altLang="en-US" sz="2000" dirty="0">
                <a:hlinkClick r:id="rId1"/>
              </a:rPr>
              <a:t>将会调用</a:t>
            </a:r>
            <a:r>
              <a:rPr lang="en-US" altLang="zh-CN" sz="2000" b="1" dirty="0">
                <a:hlinkClick r:id="rId1"/>
              </a:rPr>
              <a:t>latest_books()</a:t>
            </a:r>
            <a:r>
              <a:rPr lang="zh-CN" altLang="en-US" sz="2000" dirty="0">
                <a:hlinkClick r:id="rId1"/>
              </a:rPr>
              <a:t>这个函数</a:t>
            </a:r>
            <a:r>
              <a:rPr lang="zh-CN" altLang="en-US" sz="2000" dirty="0" smtClean="0">
                <a:hlinkClick r:id="rId1"/>
              </a:rPr>
              <a:t>。</a:t>
            </a:r>
            <a:endParaRPr lang="zh-CN" altLang="en-US" sz="2000" dirty="0" smtClean="0"/>
          </a:p>
          <a:p>
            <a:r>
              <a:rPr lang="en-US" altLang="zh-CN" sz="2000" b="1" dirty="0" err="1"/>
              <a:t>latest_books.html</a:t>
            </a:r>
            <a:r>
              <a:rPr lang="zh-CN" altLang="en-US" sz="2000" dirty="0"/>
              <a:t> 是 </a:t>
            </a:r>
            <a:r>
              <a:rPr lang="en-US" altLang="zh-CN" sz="2000" dirty="0"/>
              <a:t>html </a:t>
            </a:r>
            <a:r>
              <a:rPr lang="zh-CN" altLang="en-US" sz="2000" dirty="0" smtClean="0"/>
              <a:t>模板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它</a:t>
            </a:r>
            <a:r>
              <a:rPr lang="zh-CN" altLang="en-US" sz="2000" dirty="0"/>
              <a:t>描述了这个页面的设计是如何的。 使用带基本逻辑声明的模板</a:t>
            </a:r>
            <a:r>
              <a:rPr lang="zh-CN" altLang="en-US" sz="2000" dirty="0" smtClean="0"/>
              <a:t>语言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如</a:t>
            </a:r>
            <a:r>
              <a:rPr lang="en-US" altLang="zh-CN" sz="2000" b="1" dirty="0"/>
              <a:t>{%</a:t>
            </a:r>
            <a:r>
              <a:rPr lang="zh-CN" altLang="en-US" sz="2000" dirty="0"/>
              <a:t> </a:t>
            </a:r>
            <a:r>
              <a:rPr lang="en-US" altLang="zh-CN" sz="2000" b="1" dirty="0"/>
              <a:t>for</a:t>
            </a:r>
            <a:r>
              <a:rPr lang="zh-CN" altLang="en-US" sz="2000" dirty="0"/>
              <a:t> </a:t>
            </a:r>
            <a:r>
              <a:rPr lang="en-US" altLang="zh-CN" sz="2000" b="1" dirty="0"/>
              <a:t>book</a:t>
            </a:r>
            <a:r>
              <a:rPr lang="zh-CN" altLang="en-US" sz="2000" dirty="0"/>
              <a:t> </a:t>
            </a:r>
            <a:r>
              <a:rPr lang="en-US" altLang="zh-CN" sz="2000" b="1" dirty="0"/>
              <a:t>in</a:t>
            </a:r>
            <a:r>
              <a:rPr lang="zh-CN" altLang="en-US" sz="2000" dirty="0"/>
              <a:t> </a:t>
            </a:r>
            <a:r>
              <a:rPr lang="en-US" altLang="zh-CN" sz="2000" b="1" dirty="0" err="1"/>
              <a:t>book_list</a:t>
            </a:r>
            <a:r>
              <a:rPr lang="zh-CN" altLang="en-US" sz="2000" dirty="0"/>
              <a:t> </a:t>
            </a:r>
            <a:r>
              <a:rPr lang="en-US" altLang="zh-CN" sz="2000" b="1" dirty="0"/>
              <a:t>%}</a:t>
            </a:r>
            <a:endParaRPr lang="zh-CN" altLang="en-US" sz="2000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讲解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34333"/>
            <a:ext cx="8596668" cy="4507030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表结构</a:t>
            </a:r>
            <a:endParaRPr kumimoji="1" lang="zh-CN" altLang="en-US" dirty="0" smtClean="0"/>
          </a:p>
          <a:p>
            <a:r>
              <a:rPr kumimoji="1" lang="zh-CN" altLang="en-US" dirty="0" smtClean="0"/>
              <a:t>多对多</a:t>
            </a:r>
            <a:endParaRPr kumimoji="1" lang="zh-CN" altLang="en-US" dirty="0" smtClean="0"/>
          </a:p>
          <a:p>
            <a:r>
              <a:rPr kumimoji="1" lang="zh-CN" altLang="en-US" dirty="0" smtClean="0"/>
              <a:t>一对多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外键</a:t>
            </a:r>
            <a:endParaRPr kumimoji="1" lang="zh-CN" altLang="en-US" dirty="0" smtClean="0"/>
          </a:p>
          <a:p>
            <a:r>
              <a:rPr kumimoji="1" lang="zh-CN" altLang="en-US" dirty="0" smtClean="0"/>
              <a:t>一对一</a:t>
            </a:r>
            <a:endParaRPr kumimoji="1" lang="zh-CN" altLang="en-US" dirty="0" smtClean="0"/>
          </a:p>
          <a:p>
            <a:r>
              <a:rPr kumimoji="1" lang="zh-CN" altLang="en-US" dirty="0" smtClean="0"/>
              <a:t>删除外键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on_delete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</a:t>
            </a:r>
            <a:r>
              <a:rPr lang="en-US" altLang="zh-CN" dirty="0" smtClean="0"/>
              <a:t>CASCADE,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PROTECT,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SET_NULL,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SET_DEFAULT,</a:t>
            </a:r>
            <a:r>
              <a:rPr lang="zh-CN" altLang="en-US" dirty="0" smtClean="0"/>
              <a:t> </a:t>
            </a:r>
            <a:r>
              <a:rPr lang="en-US" altLang="zh-CN" dirty="0" smtClean="0"/>
              <a:t>...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models</a:t>
            </a:r>
            <a:r>
              <a:rPr kumimoji="1" lang="zh-CN" altLang="en-US" dirty="0" smtClean="0"/>
              <a:t>讲解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QuerySet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56155"/>
            <a:ext cx="8596668" cy="473615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filter</a:t>
            </a:r>
            <a:endParaRPr kumimoji="1" lang="zh-CN" altLang="en-US" dirty="0" smtClean="0"/>
          </a:p>
          <a:p>
            <a:r>
              <a:rPr kumimoji="1" lang="en-US" altLang="zh-CN" dirty="0" smtClean="0"/>
              <a:t>exclude</a:t>
            </a:r>
            <a:endParaRPr kumimoji="1" lang="zh-CN" altLang="en-US" dirty="0" smtClean="0"/>
          </a:p>
          <a:p>
            <a:r>
              <a:rPr kumimoji="1" lang="en-US" altLang="zh-CN" dirty="0" smtClean="0"/>
              <a:t>annotate 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order_by</a:t>
            </a:r>
            <a:endParaRPr kumimoji="1" lang="zh-CN" altLang="en-US" dirty="0" smtClean="0"/>
          </a:p>
          <a:p>
            <a:r>
              <a:rPr kumimoji="1" lang="en-US" altLang="zh-CN" dirty="0" smtClean="0"/>
              <a:t>distinct</a:t>
            </a:r>
            <a:r>
              <a:rPr kumimoji="1" lang="zh-CN" altLang="en-US" dirty="0" smtClean="0"/>
              <a:t> 不支持</a:t>
            </a:r>
            <a:r>
              <a:rPr kumimoji="1" lang="en-US" altLang="zh-CN" dirty="0" err="1" smtClean="0"/>
              <a:t>sqlite</a:t>
            </a:r>
            <a:endParaRPr kumimoji="1" lang="zh-CN" altLang="en-US" dirty="0" smtClean="0"/>
          </a:p>
          <a:p>
            <a:r>
              <a:rPr kumimoji="1" lang="en-US" altLang="zh-CN" dirty="0" smtClean="0"/>
              <a:t>values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values_list</a:t>
            </a:r>
            <a:endParaRPr kumimoji="1" lang="zh-CN" altLang="en-US" dirty="0" smtClean="0"/>
          </a:p>
          <a:p>
            <a:r>
              <a:rPr kumimoji="1" lang="en-US" altLang="zh-CN" dirty="0" smtClean="0"/>
              <a:t>all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docs.djangoproject.com</a:t>
            </a:r>
            <a:r>
              <a:rPr kumimoji="1" lang="en-US" altLang="zh-CN" dirty="0"/>
              <a:t>/en/1.9/ref/models/</a:t>
            </a:r>
            <a:r>
              <a:rPr kumimoji="1" lang="en-US" altLang="zh-CN" dirty="0" err="1"/>
              <a:t>querysets</a:t>
            </a:r>
            <a:r>
              <a:rPr kumimoji="1" lang="en-US" altLang="zh-CN" dirty="0"/>
              <a:t>/</a:t>
            </a:r>
            <a:endParaRPr kumimoji="1" lang="zh-CN" alt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models</a:t>
            </a:r>
            <a:r>
              <a:rPr kumimoji="1" lang="zh-CN" altLang="en-US" dirty="0" smtClean="0"/>
              <a:t>讲解</a:t>
            </a:r>
            <a:r>
              <a:rPr kumimoji="1" lang="en-US" altLang="zh-CN" dirty="0" smtClean="0"/>
              <a:t> not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QuerySet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9315"/>
            <a:ext cx="8596668" cy="477347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</a:t>
            </a:r>
            <a:endParaRPr kumimoji="1" lang="zh-CN" altLang="en-US" dirty="0" smtClean="0"/>
          </a:p>
          <a:p>
            <a:r>
              <a:rPr kumimoji="1" lang="en-US" altLang="zh-CN" dirty="0" smtClean="0"/>
              <a:t>create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get_or_create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update_or_create</a:t>
            </a:r>
            <a:endParaRPr kumimoji="1" lang="zh-CN" altLang="en-US" dirty="0" smtClean="0"/>
          </a:p>
          <a:p>
            <a:r>
              <a:rPr kumimoji="1" lang="en-US" altLang="zh-CN" dirty="0" smtClean="0"/>
              <a:t>count</a:t>
            </a:r>
            <a:endParaRPr kumimoji="1" lang="zh-CN" altLang="en-US" dirty="0" smtClean="0"/>
          </a:p>
          <a:p>
            <a:r>
              <a:rPr kumimoji="1" lang="en-US" altLang="zh-CN" dirty="0" smtClean="0"/>
              <a:t>iterator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lastest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erliest</a:t>
            </a:r>
            <a:endParaRPr kumimoji="1" lang="zh-CN" altLang="en-US" dirty="0" smtClean="0"/>
          </a:p>
          <a:p>
            <a:r>
              <a:rPr kumimoji="1" lang="en-US" altLang="zh-CN" dirty="0" smtClean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last</a:t>
            </a:r>
            <a:endParaRPr kumimoji="1" lang="zh-CN" altLang="en-US" dirty="0" smtClean="0"/>
          </a:p>
          <a:p>
            <a:r>
              <a:rPr kumimoji="1" lang="en-US" altLang="zh-CN" dirty="0" smtClean="0"/>
              <a:t>update</a:t>
            </a:r>
            <a:endParaRPr kumimoji="1" lang="zh-CN" altLang="en-US" dirty="0" smtClean="0"/>
          </a:p>
          <a:p>
            <a:r>
              <a:rPr kumimoji="1" lang="en-US" altLang="zh-CN" dirty="0" smtClean="0"/>
              <a:t>delete</a:t>
            </a:r>
            <a:endParaRPr kumimoji="1" lang="zh-CN" altLang="en-US" dirty="0" smtClean="0"/>
          </a:p>
          <a:p>
            <a:r>
              <a:rPr kumimoji="1" lang="en-US" altLang="zh-CN" dirty="0" smtClean="0"/>
              <a:t>exist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models</a:t>
            </a:r>
            <a:r>
              <a:rPr kumimoji="1" lang="zh-CN" altLang="en-US" dirty="0" smtClean="0"/>
              <a:t>讲解</a:t>
            </a:r>
            <a:r>
              <a:rPr kumimoji="1" lang="en-US" altLang="zh-CN" dirty="0" smtClean="0"/>
              <a:t> Lookup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27323"/>
            <a:ext cx="8596668" cy="4959458"/>
          </a:xfrm>
        </p:spPr>
        <p:txBody>
          <a:bodyPr/>
          <a:lstStyle/>
          <a:p>
            <a:r>
              <a:rPr kumimoji="1" lang="en-US" altLang="zh-CN" dirty="0" smtClean="0"/>
              <a:t>exact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iexact</a:t>
            </a:r>
            <a:endParaRPr kumimoji="1" lang="zh-CN" altLang="en-US" dirty="0" smtClean="0"/>
          </a:p>
          <a:p>
            <a:r>
              <a:rPr kumimoji="1" lang="en-US" altLang="zh-CN" dirty="0" smtClean="0"/>
              <a:t>contains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icontains</a:t>
            </a:r>
            <a:endParaRPr kumimoji="1" lang="zh-CN" altLang="en-US" dirty="0" smtClean="0"/>
          </a:p>
          <a:p>
            <a:r>
              <a:rPr kumimoji="1" lang="en-US" altLang="zh-CN" dirty="0" smtClean="0"/>
              <a:t>in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gte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lte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startswith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startswith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endswith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iendswith</a:t>
            </a:r>
            <a:endParaRPr kumimoji="1" lang="zh-CN" altLang="en-US" dirty="0" smtClean="0"/>
          </a:p>
          <a:p>
            <a:r>
              <a:rPr kumimoji="1" lang="en-US" altLang="zh-CN" dirty="0" smtClean="0"/>
              <a:t>range</a:t>
            </a:r>
            <a:endParaRPr kumimoji="1" lang="zh-CN" altLang="en-US" dirty="0" smtClean="0"/>
          </a:p>
          <a:p>
            <a:r>
              <a:rPr kumimoji="1" lang="en-US" altLang="zh-CN" dirty="0" smtClean="0"/>
              <a:t>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</a:t>
            </a:r>
            <a:endParaRPr kumimoji="1" lang="zh-CN" altLang="en-US" dirty="0" smtClean="0"/>
          </a:p>
          <a:p>
            <a:r>
              <a:rPr kumimoji="1" lang="en-US" altLang="zh-CN" dirty="0" smtClean="0"/>
              <a:t>regex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iregex</a:t>
            </a:r>
            <a:endParaRPr kumimoji="1" lang="zh-CN" altLang="en-US" dirty="0" smtClean="0"/>
          </a:p>
          <a:p>
            <a:r>
              <a:rPr kumimoji="1" lang="en-US" altLang="zh-CN" dirty="0" smtClean="0"/>
              <a:t>Q</a:t>
            </a:r>
            <a:endParaRPr kumimoji="1" lang="zh-CN" altLang="en-US" dirty="0" smtClean="0"/>
          </a:p>
          <a:p>
            <a:r>
              <a:rPr kumimoji="1" lang="zh-CN" altLang="en-US" dirty="0" smtClean="0"/>
              <a:t>支持外键对象</a:t>
            </a:r>
            <a:r>
              <a:rPr kumimoji="1" lang="en-US" altLang="zh-CN" dirty="0" smtClean="0"/>
              <a:t>lookup</a:t>
            </a:r>
            <a:r>
              <a:rPr kumimoji="1" lang="zh-CN" altLang="en-US" dirty="0" smtClean="0"/>
              <a:t>和嵌套</a:t>
            </a:r>
            <a:r>
              <a:rPr kumimoji="1" lang="en-US" altLang="zh-CN" dirty="0" smtClean="0"/>
              <a:t>lookup</a:t>
            </a:r>
            <a:endParaRPr kumimoji="1" lang="zh-CN" altLang="en-US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讲解</a:t>
            </a:r>
            <a:r>
              <a:rPr kumimoji="1" lang="en-US" altLang="zh-CN" dirty="0" smtClean="0"/>
              <a:t>reverse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lookup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73817"/>
            <a:ext cx="8596668" cy="4367545"/>
          </a:xfrm>
        </p:spPr>
        <p:txBody>
          <a:bodyPr/>
          <a:lstStyle/>
          <a:p>
            <a:r>
              <a:rPr kumimoji="1" lang="en-US" altLang="zh-CN" dirty="0" smtClean="0"/>
              <a:t>book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Book.objects.first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book.authors.all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r>
              <a:rPr kumimoji="1" lang="en-US" altLang="zh-CN" dirty="0" err="1"/>
              <a:t>xueming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Author.objects.get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last_name</a:t>
            </a:r>
            <a:r>
              <a:rPr kumimoji="1" lang="en-US" altLang="zh-CN" dirty="0" smtClean="0"/>
              <a:t>=</a:t>
            </a:r>
            <a:r>
              <a:rPr kumimoji="1" lang="fr-FR" altLang="zh-CN" dirty="0" smtClean="0"/>
              <a:t>'</a:t>
            </a:r>
            <a:r>
              <a:rPr kumimoji="1" lang="en-US" altLang="zh-CN" dirty="0" err="1" smtClean="0"/>
              <a:t>xueming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dirty="0" err="1"/>
              <a:t>xueming.book_set.all</a:t>
            </a:r>
            <a:r>
              <a:rPr kumimoji="1" lang="en-US" altLang="zh-CN" dirty="0"/>
              <a:t>()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讲解 </a:t>
            </a:r>
            <a:r>
              <a:rPr kumimoji="1" lang="en-US" altLang="zh-CN" dirty="0" smtClean="0"/>
              <a:t>Meta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表名  </a:t>
            </a:r>
            <a:r>
              <a:rPr kumimoji="1" lang="en-US" altLang="zh-CN" dirty="0" err="1"/>
              <a:t>db_table</a:t>
            </a:r>
            <a:r>
              <a:rPr kumimoji="1" lang="en-US" altLang="zh-CN" dirty="0" smtClean="0"/>
              <a:t>=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string</a:t>
            </a:r>
            <a:r>
              <a:rPr kumimoji="1" lang="fr-FR" altLang="zh-CN" dirty="0" smtClean="0"/>
              <a:t>'</a:t>
            </a:r>
            <a:endParaRPr kumimoji="1" lang="zh-CN" altLang="en-US" dirty="0"/>
          </a:p>
          <a:p>
            <a:r>
              <a:rPr kumimoji="1" lang="zh-CN" altLang="en-US" dirty="0"/>
              <a:t>主键 </a:t>
            </a:r>
            <a:r>
              <a:rPr kumimoji="1" lang="en-US" altLang="zh-CN" dirty="0" err="1"/>
              <a:t>primary_key</a:t>
            </a:r>
            <a:r>
              <a:rPr kumimoji="1" lang="en-US" altLang="zh-CN" dirty="0"/>
              <a:t>=True</a:t>
            </a:r>
            <a:endParaRPr kumimoji="1" lang="zh-CN" altLang="en-US" dirty="0"/>
          </a:p>
          <a:p>
            <a:r>
              <a:rPr kumimoji="1" lang="zh-CN" altLang="en-US" dirty="0"/>
              <a:t>索引 </a:t>
            </a:r>
            <a:r>
              <a:rPr kumimoji="1" lang="en-US" altLang="zh-CN" dirty="0" err="1"/>
              <a:t>index_together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[]</a:t>
            </a:r>
            <a:endParaRPr kumimoji="1" lang="zh-CN" altLang="en-US" dirty="0"/>
          </a:p>
          <a:p>
            <a:r>
              <a:rPr kumimoji="1" lang="zh-CN" altLang="en-US" dirty="0"/>
              <a:t>排序 </a:t>
            </a:r>
            <a:r>
              <a:rPr kumimoji="1" lang="en-US" altLang="zh-CN" dirty="0"/>
              <a:t>ordering=[]</a:t>
            </a:r>
            <a:endParaRPr kumimoji="1" lang="zh-CN" altLang="en-US" dirty="0"/>
          </a:p>
          <a:p>
            <a:r>
              <a:rPr kumimoji="1" lang="zh-CN" altLang="en-US" dirty="0"/>
              <a:t>唯一键 </a:t>
            </a:r>
            <a:r>
              <a:rPr kumimoji="1" lang="en-US" altLang="zh-CN" dirty="0" err="1"/>
              <a:t>unique_together</a:t>
            </a:r>
            <a:r>
              <a:rPr kumimoji="1" lang="en-US" altLang="zh-CN" dirty="0"/>
              <a:t>=()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讲解</a:t>
            </a:r>
            <a:r>
              <a:rPr kumimoji="1" lang="en-US" altLang="zh-CN" dirty="0" smtClean="0"/>
              <a:t>migrations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r>
              <a:rPr kumimoji="1" lang="en-US" altLang="zh-CN" dirty="0" smtClean="0"/>
              <a:t>migrations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变更版本控制目录</a:t>
            </a:r>
            <a:endParaRPr kumimoji="1" lang="zh-CN" altLang="en-US" dirty="0" smtClean="0"/>
          </a:p>
          <a:p>
            <a:r>
              <a:rPr kumimoji="1" lang="zh-CN" altLang="en-US" dirty="0" smtClean="0"/>
              <a:t>操作：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修改数据库表结构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makemigrations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migrate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3736"/>
          </a:xfrm>
        </p:spPr>
        <p:txBody>
          <a:bodyPr/>
          <a:lstStyle/>
          <a:p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讲解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44299"/>
            <a:ext cx="8596668" cy="4197064"/>
          </a:xfrm>
        </p:spPr>
        <p:txBody>
          <a:bodyPr/>
          <a:lstStyle/>
          <a:p>
            <a:r>
              <a:rPr kumimoji="1" lang="zh-CN" altLang="en-US" dirty="0" smtClean="0"/>
              <a:t>查询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Publish.objects.filter</a:t>
            </a:r>
            <a:r>
              <a:rPr kumimoji="1" lang="en-US" altLang="zh-CN" dirty="0" smtClean="0"/>
              <a:t>(name=</a:t>
            </a:r>
            <a:r>
              <a:rPr kumimoji="1" lang="fr-FR" altLang="zh-CN" dirty="0" smtClean="0"/>
              <a:t>''</a:t>
            </a:r>
            <a:r>
              <a:rPr kumimoji="1" lang="en-US" altLang="zh-CN" dirty="0" smtClean="0"/>
              <a:t>).</a:t>
            </a:r>
            <a:r>
              <a:rPr kumimoji="1" lang="en-US" altLang="zh-CN" dirty="0" err="1" smtClean="0"/>
              <a:t>order_by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r>
              <a:rPr kumimoji="1" lang="en-US" altLang="zh-CN" dirty="0" smtClean="0"/>
              <a:t>limit</a:t>
            </a:r>
            <a:r>
              <a:rPr kumimoji="1" lang="zh-CN" altLang="en-US" dirty="0" smtClean="0"/>
              <a:t>返回结果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Publish.objects.filter</a:t>
            </a:r>
            <a:r>
              <a:rPr kumimoji="1" lang="en-US" altLang="zh-CN" dirty="0" smtClean="0"/>
              <a:t>(name=</a:t>
            </a:r>
            <a:r>
              <a:rPr kumimoji="1" lang="fr-FR" altLang="zh-CN" dirty="0" smtClean="0"/>
              <a:t>''</a:t>
            </a:r>
            <a:r>
              <a:rPr kumimoji="1" lang="en-US" altLang="zh-CN" dirty="0" smtClean="0"/>
              <a:t>)[:3]</a:t>
            </a:r>
            <a:endParaRPr kumimoji="1" lang="zh-CN" altLang="en-US" dirty="0" smtClean="0"/>
          </a:p>
          <a:p>
            <a:r>
              <a:rPr kumimoji="1" lang="en-US" altLang="zh-CN" dirty="0" smtClean="0"/>
              <a:t>update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Publish.objects.filter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name_icontains</a:t>
            </a:r>
            <a:r>
              <a:rPr kumimoji="1" lang="en-US" altLang="zh-CN" dirty="0" smtClean="0"/>
              <a:t>=</a:t>
            </a:r>
            <a:r>
              <a:rPr kumimoji="1" lang="fr-FR" altLang="zh-CN" dirty="0" smtClean="0"/>
              <a:t>''</a:t>
            </a:r>
            <a:r>
              <a:rPr kumimoji="1" lang="en-US" altLang="zh-CN" dirty="0" smtClean="0"/>
              <a:t>).update(age=</a:t>
            </a:r>
            <a:r>
              <a:rPr kumimoji="1" lang="fr-FR" altLang="zh-CN" dirty="0" smtClean="0"/>
              <a:t>''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dirty="0" smtClean="0"/>
              <a:t>delete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object.delete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queryset.delete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Settings.py</a:t>
            </a:r>
            <a:r>
              <a:rPr kumimoji="1" lang="zh-CN" altLang="en-US" dirty="0" smtClean="0"/>
              <a:t>常见配置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1342"/>
            <a:ext cx="8596668" cy="509894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BASE_DIR</a:t>
            </a:r>
            <a:endParaRPr lang="zh-CN" altLang="en-US" dirty="0" smtClean="0"/>
          </a:p>
          <a:p>
            <a:r>
              <a:rPr lang="en-US" altLang="zh-CN" dirty="0" smtClean="0"/>
              <a:t>ALLOWED_HOSTS</a:t>
            </a:r>
            <a:endParaRPr lang="zh-CN" altLang="en-US" dirty="0" smtClean="0"/>
          </a:p>
          <a:p>
            <a:r>
              <a:rPr lang="en-US" altLang="zh-CN" dirty="0" smtClean="0"/>
              <a:t>DEBUG</a:t>
            </a:r>
            <a:endParaRPr lang="zh-CN" altLang="en-US" dirty="0" smtClean="0"/>
          </a:p>
          <a:p>
            <a:r>
              <a:rPr lang="en-US" altLang="zh-CN" dirty="0" smtClean="0"/>
              <a:t>INSTALLED_APPS</a:t>
            </a:r>
            <a:endParaRPr lang="zh-CN" altLang="en-US" dirty="0" smtClean="0"/>
          </a:p>
          <a:p>
            <a:r>
              <a:rPr lang="en-US" altLang="zh-CN" dirty="0" smtClean="0"/>
              <a:t>MIDDLEWARE_CLASSES</a:t>
            </a:r>
            <a:endParaRPr lang="zh-CN" altLang="en-US" dirty="0" smtClean="0"/>
          </a:p>
          <a:p>
            <a:r>
              <a:rPr lang="en-US" altLang="zh-CN" dirty="0" smtClean="0"/>
              <a:t>ROOT_URLCONF</a:t>
            </a:r>
            <a:endParaRPr lang="zh-CN" altLang="en-US" dirty="0" smtClean="0"/>
          </a:p>
          <a:p>
            <a:r>
              <a:rPr lang="en-US" altLang="zh-CN" dirty="0"/>
              <a:t>TEMPLATES</a:t>
            </a:r>
            <a:endParaRPr lang="zh-CN" altLang="en-US" dirty="0" smtClean="0"/>
          </a:p>
          <a:p>
            <a:r>
              <a:rPr lang="en-US" altLang="zh-CN" dirty="0" smtClean="0"/>
              <a:t>WSGI_APPLICATION</a:t>
            </a:r>
            <a:endParaRPr lang="zh-CN" altLang="en-US" dirty="0" smtClean="0"/>
          </a:p>
          <a:p>
            <a:r>
              <a:rPr lang="en-US" altLang="zh-CN" dirty="0" smtClean="0"/>
              <a:t>DATABASES</a:t>
            </a:r>
            <a:endParaRPr lang="zh-CN" altLang="en-US" dirty="0" smtClean="0"/>
          </a:p>
          <a:p>
            <a:r>
              <a:rPr lang="en-US" altLang="zh-CN" dirty="0" smtClean="0"/>
              <a:t>LANGUAGE_CODE</a:t>
            </a:r>
            <a:endParaRPr lang="zh-CN" altLang="en-US" dirty="0" smtClean="0"/>
          </a:p>
          <a:p>
            <a:r>
              <a:rPr lang="en-US" altLang="zh-CN" dirty="0" smtClean="0"/>
              <a:t>TIME_ZONE</a:t>
            </a:r>
            <a:endParaRPr lang="zh-CN" altLang="en-US" dirty="0" smtClean="0"/>
          </a:p>
          <a:p>
            <a:r>
              <a:rPr lang="en-US" altLang="zh-CN" dirty="0" smtClean="0"/>
              <a:t>USE_I18N</a:t>
            </a:r>
            <a:endParaRPr lang="zh-CN" altLang="en-US" dirty="0" smtClean="0"/>
          </a:p>
          <a:p>
            <a:r>
              <a:rPr lang="en-US" altLang="zh-CN" dirty="0" smtClean="0"/>
              <a:t>USE_TZ</a:t>
            </a:r>
            <a:endParaRPr lang="zh-CN" altLang="en-US" dirty="0" smtClean="0"/>
          </a:p>
          <a:p>
            <a:r>
              <a:rPr lang="en-US" altLang="zh-CN" dirty="0" smtClean="0"/>
              <a:t>STATIC_URL</a:t>
            </a:r>
            <a:endParaRPr lang="zh-CN" altLang="en-US" dirty="0" smtClean="0"/>
          </a:p>
          <a:p>
            <a:r>
              <a:rPr lang="en-US" altLang="zh-CN" dirty="0" smtClean="0"/>
              <a:t>STATICFILES_DIR</a:t>
            </a:r>
            <a:endParaRPr lang="zh-CN" altLang="en-US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docs.djangoproject.com</a:t>
            </a:r>
            <a:r>
              <a:rPr lang="en-US" altLang="zh-CN" dirty="0"/>
              <a:t>/en/1.9/ref/settings/</a:t>
            </a:r>
            <a:endParaRPr lang="zh-CN" altLang="en-US" dirty="0" smtClean="0"/>
          </a:p>
          <a:p>
            <a:endParaRPr lang="zh-CN" altLang="en-US" dirty="0" smtClean="0"/>
          </a:p>
          <a:p>
            <a:endParaRPr kumimoji="1"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urlconf</a:t>
            </a:r>
            <a:r>
              <a:rPr kumimoji="1" lang="zh-CN" altLang="en-US" dirty="0" smtClean="0"/>
              <a:t>详解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groups</a:t>
            </a:r>
            <a:r>
              <a:rPr kumimoji="1" lang="zh-CN" altLang="en-US" dirty="0" smtClean="0"/>
              <a:t> </a:t>
            </a:r>
            <a:endParaRPr kumimoji="1" lang="zh-CN" altLang="en-US" dirty="0" smtClean="0"/>
          </a:p>
          <a:p>
            <a:pPr lvl="1"/>
            <a:r>
              <a:rPr lang="en-US" altLang="zh-CN" dirty="0" err="1" smtClean="0"/>
              <a:t>url</a:t>
            </a:r>
            <a:r>
              <a:rPr lang="en-US" altLang="zh-CN" dirty="0" smtClean="0"/>
              <a:t>(r</a:t>
            </a:r>
            <a:r>
              <a:rPr lang="fr-FR" altLang="zh-CN" dirty="0" smtClean="0"/>
              <a:t>'</a:t>
            </a:r>
            <a:r>
              <a:rPr lang="en-US" altLang="zh-CN" dirty="0" smtClean="0"/>
              <a:t>^</a:t>
            </a:r>
            <a:r>
              <a:rPr lang="en-US" altLang="zh-CN" dirty="0"/>
              <a:t>articles/(?P&lt;year&gt;[0-9]{4</a:t>
            </a:r>
            <a:r>
              <a:rPr lang="en-US" altLang="zh-CN" dirty="0" smtClean="0"/>
              <a:t>})/$</a:t>
            </a:r>
            <a:r>
              <a:rPr lang="fr-FR" altLang="zh-CN" dirty="0" smtClean="0"/>
              <a:t>',</a:t>
            </a:r>
            <a:r>
              <a:rPr lang="en-US" altLang="zh-CN" dirty="0" smtClean="0"/>
              <a:t> </a:t>
            </a:r>
            <a:r>
              <a:rPr lang="en-US" altLang="zh-CN" dirty="0" err="1"/>
              <a:t>views.year_archive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err="1"/>
              <a:t>www.example.com</a:t>
            </a:r>
            <a:r>
              <a:rPr lang="en-US" altLang="zh-CN" dirty="0"/>
              <a:t>/</a:t>
            </a:r>
            <a:r>
              <a:rPr lang="en-US" altLang="zh-CN" dirty="0" err="1"/>
              <a:t>myapp</a:t>
            </a:r>
            <a:r>
              <a:rPr lang="en-US" altLang="zh-CN" dirty="0"/>
              <a:t>/?</a:t>
            </a:r>
            <a:r>
              <a:rPr lang="en-US" altLang="zh-CN" dirty="0" smtClean="0"/>
              <a:t>page=3</a:t>
            </a:r>
            <a:r>
              <a:rPr lang="zh-CN" altLang="en-US" dirty="0" smtClean="0"/>
              <a:t> 寻找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myapp</a:t>
            </a:r>
            <a:r>
              <a:rPr lang="en-US" altLang="zh-CN" dirty="0" smtClean="0"/>
              <a:t>/</a:t>
            </a:r>
            <a:endParaRPr lang="zh-CN" altLang="en-US" dirty="0" smtClean="0"/>
          </a:p>
          <a:p>
            <a:r>
              <a:rPr lang="zh-CN" altLang="en-US" dirty="0" smtClean="0"/>
              <a:t>匹配到的格式是</a:t>
            </a:r>
            <a:r>
              <a:rPr lang="en-US" altLang="zh-CN" dirty="0" smtClean="0"/>
              <a:t>string</a:t>
            </a:r>
            <a:endParaRPr lang="zh-CN" altLang="en-US" dirty="0" smtClean="0"/>
          </a:p>
          <a:p>
            <a:r>
              <a:rPr lang="en-US" altLang="zh-CN" dirty="0" err="1" smtClean="0"/>
              <a:t>urlpatterns</a:t>
            </a:r>
            <a:r>
              <a:rPr lang="en-US" altLang="zh-CN" dirty="0"/>
              <a:t> should be a Python list of </a:t>
            </a:r>
            <a:r>
              <a:rPr lang="en-US" altLang="zh-CN" dirty="0">
                <a:hlinkClick r:id="rId1" tooltip="django.conf.urls.url"/>
              </a:rPr>
              <a:t>url()</a:t>
            </a:r>
            <a:r>
              <a:rPr lang="en-US" altLang="zh-CN" dirty="0"/>
              <a:t> instances.</a:t>
            </a:r>
            <a:endParaRPr lang="zh-CN" altLang="en-US" dirty="0" smtClean="0"/>
          </a:p>
          <a:p>
            <a:r>
              <a:rPr kumimoji="1" lang="zh-CN" altLang="en-US" dirty="0" smtClean="0"/>
              <a:t>包含其他</a:t>
            </a:r>
            <a:r>
              <a:rPr kumimoji="1" lang="en-US" altLang="zh-CN" dirty="0" err="1" smtClean="0"/>
              <a:t>URLconfs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include()</a:t>
            </a:r>
            <a:endParaRPr kumimoji="1" lang="zh-CN" altLang="en-US" dirty="0" smtClean="0"/>
          </a:p>
          <a:p>
            <a:r>
              <a:rPr kumimoji="1" lang="zh-CN" altLang="en-US" dirty="0" smtClean="0"/>
              <a:t>手动设置传入参数</a:t>
            </a:r>
            <a:endParaRPr kumimoji="1" lang="zh-CN" altLang="en-US" dirty="0" smtClean="0"/>
          </a:p>
          <a:p>
            <a:pPr lvl="1"/>
            <a:r>
              <a:rPr lang="en-US" altLang="zh-CN" dirty="0" err="1" smtClean="0"/>
              <a:t>url</a:t>
            </a:r>
            <a:r>
              <a:rPr lang="en-US" altLang="zh-CN" dirty="0" smtClean="0"/>
              <a:t>(r</a:t>
            </a:r>
            <a:r>
              <a:rPr lang="fr-FR" altLang="zh-CN" dirty="0" smtClean="0"/>
              <a:t>'</a:t>
            </a:r>
            <a:r>
              <a:rPr lang="en-US" altLang="zh-CN" dirty="0" smtClean="0"/>
              <a:t>^</a:t>
            </a:r>
            <a:r>
              <a:rPr lang="en-US" altLang="zh-CN" dirty="0"/>
              <a:t>archive</a:t>
            </a:r>
            <a:r>
              <a:rPr lang="en-US" altLang="zh-CN" dirty="0" smtClean="0"/>
              <a:t>/$</a:t>
            </a:r>
            <a:r>
              <a:rPr lang="fr-FR" altLang="zh-CN" dirty="0" smtClean="0"/>
              <a:t>',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views.archive</a:t>
            </a:r>
            <a:r>
              <a:rPr lang="en-US" altLang="zh-CN" dirty="0" smtClean="0"/>
              <a:t>, {</a:t>
            </a:r>
            <a:r>
              <a:rPr lang="fr-FR" altLang="zh-CN" dirty="0" smtClean="0"/>
              <a:t>'</a:t>
            </a:r>
            <a:r>
              <a:rPr lang="en-US" altLang="zh-CN" dirty="0" err="1" smtClean="0"/>
              <a:t>blogid</a:t>
            </a:r>
            <a:r>
              <a:rPr lang="fr-FR" altLang="zh-CN" dirty="0" smtClean="0"/>
              <a:t>'</a:t>
            </a:r>
            <a:r>
              <a:rPr lang="en-US" altLang="zh-CN" dirty="0" smtClean="0"/>
              <a:t>: </a:t>
            </a:r>
            <a:r>
              <a:rPr lang="en-US" altLang="zh-CN" dirty="0"/>
              <a:t>3</a:t>
            </a:r>
            <a:r>
              <a:rPr lang="en-US" altLang="zh-CN" dirty="0" smtClean="0"/>
              <a:t>}), </a:t>
            </a:r>
            <a:br>
              <a:rPr lang="en-US" altLang="zh-CN" dirty="0"/>
            </a:b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历史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3337"/>
            <a:ext cx="8596668" cy="4538026"/>
          </a:xfrm>
        </p:spPr>
        <p:txBody>
          <a:bodyPr/>
          <a:lstStyle/>
          <a:p>
            <a:r>
              <a:rPr kumimoji="1" lang="zh-CN" altLang="en-US" sz="2400" dirty="0" smtClean="0"/>
              <a:t>最初开发者</a:t>
            </a:r>
            <a:r>
              <a:rPr kumimoji="1" lang="zh-CN" altLang="en-US" sz="2400" dirty="0"/>
              <a:t>：</a:t>
            </a:r>
            <a:r>
              <a:rPr kumimoji="1" lang="zh-CN" altLang="en-US" sz="2400" dirty="0" smtClean="0"/>
              <a:t> </a:t>
            </a:r>
            <a:r>
              <a:rPr lang="en-US" altLang="zh-CN" sz="2400" dirty="0" smtClean="0"/>
              <a:t>Adrian</a:t>
            </a:r>
            <a:r>
              <a:rPr lang="zh-CN" altLang="en-US" sz="2400" dirty="0" smtClean="0"/>
              <a:t> 和 </a:t>
            </a:r>
            <a:r>
              <a:rPr lang="en-US" altLang="zh-CN" sz="2400" dirty="0" smtClean="0"/>
              <a:t>Simon</a:t>
            </a:r>
            <a:endParaRPr lang="zh-CN" altLang="en-US" sz="2400" dirty="0" smtClean="0"/>
          </a:p>
          <a:p>
            <a:r>
              <a:rPr kumimoji="1" lang="zh-CN" altLang="en-US" sz="2400" dirty="0" smtClean="0"/>
              <a:t>背景：</a:t>
            </a:r>
            <a:r>
              <a:rPr kumimoji="1" lang="en-US" altLang="zh-CN" sz="2400" dirty="0" smtClean="0"/>
              <a:t>World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Online</a:t>
            </a:r>
            <a:r>
              <a:rPr kumimoji="1" lang="zh-CN" altLang="en-US" sz="2400" dirty="0" smtClean="0"/>
              <a:t>维护几个新闻站点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要求快速发布新闻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快速建立其它新闻站点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时间：</a:t>
            </a:r>
            <a:r>
              <a:rPr kumimoji="1" lang="en-US" altLang="zh-CN" sz="2400" dirty="0" smtClean="0"/>
              <a:t>2005</a:t>
            </a:r>
            <a:r>
              <a:rPr kumimoji="1" lang="zh-CN" altLang="en-US" sz="2400" dirty="0" smtClean="0"/>
              <a:t>年夏天 </a:t>
            </a:r>
            <a:r>
              <a:rPr kumimoji="1" lang="en-US" altLang="zh-CN" sz="2400" dirty="0" smtClean="0"/>
              <a:t>World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Online</a:t>
            </a:r>
            <a:r>
              <a:rPr kumimoji="1" lang="zh-CN" altLang="en-US" sz="2400" dirty="0" smtClean="0"/>
              <a:t>小组宣布开源</a:t>
            </a:r>
            <a:endParaRPr kumimoji="1" lang="zh-CN" altLang="en-US" sz="2400" dirty="0" smtClean="0"/>
          </a:p>
          <a:p>
            <a:endParaRPr kumimoji="1" lang="zh-CN" altLang="en-US" sz="2400" dirty="0"/>
          </a:p>
          <a:p>
            <a:r>
              <a:rPr kumimoji="1" lang="zh-CN" altLang="en-US" sz="2400" dirty="0" smtClean="0"/>
              <a:t>历史背景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-&gt;</a:t>
            </a:r>
            <a:r>
              <a:rPr kumimoji="1" lang="zh-CN" altLang="en-US" sz="2400" dirty="0" smtClean="0"/>
              <a:t> 特性：快速开发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数据驱动</a:t>
            </a:r>
            <a:endParaRPr kumimoji="1" lang="zh-CN" altLang="en-US" sz="2400" dirty="0" smtClean="0"/>
          </a:p>
          <a:p>
            <a:r>
              <a:rPr kumimoji="1" lang="en-US" altLang="zh-CN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https://www.djangoproject.com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endParaRPr kumimoji="1" lang="zh-CN" altLang="en-US" sz="24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kumimoji="1" lang="en-US" altLang="zh-CN" sz="24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docs.djangoproject.com</a:t>
            </a:r>
            <a:r>
              <a:rPr kumimoji="1" lang="en-US" altLang="zh-CN" sz="24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/en/1.9/</a:t>
            </a:r>
            <a:endParaRPr kumimoji="1" lang="zh-CN" altLang="en-US" sz="24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746"/>
          </a:xfrm>
        </p:spPr>
        <p:txBody>
          <a:bodyPr/>
          <a:lstStyle/>
          <a:p>
            <a:r>
              <a:rPr kumimoji="1" lang="en-US" altLang="zh-CN" dirty="0" smtClean="0"/>
              <a:t>views</a:t>
            </a:r>
            <a:r>
              <a:rPr kumimoji="1" lang="zh-CN" altLang="en-US" dirty="0" smtClean="0"/>
              <a:t>其他</a:t>
            </a:r>
            <a:r>
              <a:rPr kumimoji="1" lang="en-US" altLang="zh-CN" dirty="0" smtClean="0"/>
              <a:t>Response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20313"/>
            <a:ext cx="8596668" cy="4321050"/>
          </a:xfrm>
        </p:spPr>
        <p:txBody>
          <a:bodyPr/>
          <a:lstStyle/>
          <a:p>
            <a:r>
              <a:rPr kumimoji="1" lang="en-US" altLang="zh-CN" dirty="0" err="1" smtClean="0"/>
              <a:t>HttpResponseNotFound</a:t>
            </a:r>
            <a:r>
              <a:rPr kumimoji="1" lang="en-US" altLang="zh-CN" dirty="0" smtClean="0"/>
              <a:t>(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h1&gt;</a:t>
            </a:r>
            <a:r>
              <a:rPr kumimoji="1" lang="en-US" altLang="zh-CN" dirty="0" err="1" smtClean="0"/>
              <a:t>NotFound</a:t>
            </a:r>
            <a:r>
              <a:rPr kumimoji="1" lang="en-US" altLang="zh-CN" dirty="0" smtClean="0"/>
              <a:t>&lt;h1&gt;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HttpResponse</a:t>
            </a:r>
            <a:r>
              <a:rPr kumimoji="1" lang="en-US" altLang="zh-CN" dirty="0" smtClean="0"/>
              <a:t>(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&lt;h1&gt;</a:t>
            </a:r>
            <a:r>
              <a:rPr kumimoji="1" lang="en-US" altLang="zh-CN" dirty="0" err="1" smtClean="0"/>
              <a:t>NotFound</a:t>
            </a:r>
            <a:r>
              <a:rPr kumimoji="1" lang="en-US" altLang="zh-CN" dirty="0" smtClean="0"/>
              <a:t>&lt;h1&gt;</a:t>
            </a:r>
            <a:r>
              <a:rPr kumimoji="1" lang="fr-FR" altLang="zh-CN" dirty="0" smtClean="0"/>
              <a:t>',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status=404)</a:t>
            </a:r>
            <a:endParaRPr kumimoji="1" lang="zh-CN" altLang="en-US" dirty="0" smtClean="0"/>
          </a:p>
          <a:p>
            <a:r>
              <a:rPr kumimoji="1" lang="en-US" altLang="zh-CN" dirty="0" smtClean="0"/>
              <a:t>Http404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装饰器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35811"/>
            <a:ext cx="8596668" cy="4305552"/>
          </a:xfrm>
        </p:spPr>
        <p:txBody>
          <a:bodyPr/>
          <a:lstStyle/>
          <a:p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>
                <a:latin typeface="Consolas" charset="0"/>
                <a:ea typeface="Consolas" charset="0"/>
                <a:cs typeface="Consolas" charset="0"/>
              </a:rPr>
              <a:t>django.views.decorators.http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require_http_methods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require_GET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require_POST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require_safe</a:t>
            </a:r>
            <a:endParaRPr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418" y="3888587"/>
            <a:ext cx="806450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views</a:t>
            </a:r>
            <a:r>
              <a:rPr kumimoji="1" lang="zh-CN" altLang="en-US" dirty="0" smtClean="0"/>
              <a:t>装饰器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73817"/>
            <a:ext cx="8596668" cy="4367545"/>
          </a:xfrm>
        </p:spPr>
        <p:txBody>
          <a:bodyPr/>
          <a:lstStyle/>
          <a:p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django.db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transaction</a:t>
            </a:r>
            <a:endParaRPr kumimoji="1" lang="zh-CN" altLang="en-US" dirty="0" smtClean="0"/>
          </a:p>
          <a:p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transaction.atomic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586" y="2994617"/>
            <a:ext cx="52324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templates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变量 </a:t>
            </a:r>
            <a:r>
              <a:rPr kumimoji="1" lang="en-US" altLang="zh-CN" dirty="0" smtClean="0"/>
              <a:t>{{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{{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var.attr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{{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var.method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{{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var.index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  <a:endParaRPr kumimoji="1" lang="zh-CN" altLang="en-US" dirty="0" smtClean="0"/>
          </a:p>
          <a:p>
            <a:r>
              <a:rPr kumimoji="1" lang="zh-CN" altLang="en-US" dirty="0" smtClean="0"/>
              <a:t>过滤器 </a:t>
            </a:r>
            <a:r>
              <a:rPr kumimoji="1" lang="en-US" altLang="zh-CN" dirty="0" smtClean="0"/>
              <a:t>{{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list|join</a:t>
            </a:r>
            <a:r>
              <a:rPr kumimoji="1" lang="en-US" altLang="zh-CN" dirty="0" smtClean="0"/>
              <a:t>:”,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{{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name|lower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  <a:endParaRPr kumimoji="1" lang="zh-CN" altLang="en-US" dirty="0" smtClean="0"/>
          </a:p>
          <a:p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endtag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...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endfor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  <a:endParaRPr kumimoji="1" lang="zh-CN" altLang="en-US" dirty="0" smtClean="0"/>
          </a:p>
          <a:p>
            <a:r>
              <a:rPr kumimoji="1" lang="en-US" altLang="zh-CN" dirty="0" smtClean="0"/>
              <a:t>{#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#}</a:t>
            </a:r>
            <a:endParaRPr kumimoji="1" lang="zh-CN" altLang="en-US" dirty="0" smtClean="0"/>
          </a:p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自动转义 </a:t>
            </a:r>
            <a:r>
              <a:rPr kumimoji="1" lang="en-US" altLang="zh-CN" dirty="0" smtClean="0"/>
              <a:t>{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name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alert(“Hello”)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{{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  <a:r>
              <a:rPr kumimoji="1" lang="zh-CN" altLang="en-US" dirty="0" smtClean="0"/>
              <a:t>  关闭 </a:t>
            </a:r>
            <a:r>
              <a:rPr kumimoji="1" lang="en-US" altLang="zh-CN" dirty="0" smtClean="0"/>
              <a:t>{{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name|safe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}}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3220"/>
          </a:xfrm>
        </p:spPr>
        <p:txBody>
          <a:bodyPr/>
          <a:lstStyle/>
          <a:p>
            <a:r>
              <a:rPr kumimoji="1" lang="en-US" altLang="zh-CN" dirty="0" smtClean="0"/>
              <a:t>templates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继承和扩展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2821"/>
            <a:ext cx="8596668" cy="4398542"/>
          </a:xfrm>
        </p:spPr>
        <p:txBody>
          <a:bodyPr/>
          <a:lstStyle/>
          <a:p>
            <a:r>
              <a:rPr kumimoji="1" lang="en-US" altLang="zh-CN" dirty="0" smtClean="0"/>
              <a:t>include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include</a:t>
            </a:r>
            <a:r>
              <a:rPr kumimoji="1" lang="zh-CN" altLang="en-US" dirty="0"/>
              <a:t> </a:t>
            </a:r>
            <a:r>
              <a:rPr kumimoji="1" lang="fr-FR" altLang="zh-CN" dirty="0" smtClean="0"/>
              <a:t>'</a:t>
            </a:r>
            <a:r>
              <a:rPr kumimoji="1" lang="en-US" altLang="zh-CN" dirty="0" err="1" smtClean="0"/>
              <a:t>nav.html</a:t>
            </a:r>
            <a:r>
              <a:rPr kumimoji="1" lang="fr-FR" altLang="zh-CN" dirty="0" smtClean="0"/>
              <a:t>'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  <a:endParaRPr kumimoji="1" lang="zh-CN" altLang="en-US" dirty="0" smtClean="0"/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 smtClean="0"/>
          </a:p>
          <a:p>
            <a:r>
              <a:rPr kumimoji="1" lang="en-US" altLang="zh-CN" dirty="0" smtClean="0"/>
              <a:t>extends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{%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endblock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%}</a:t>
            </a:r>
            <a:endParaRPr kumimoji="1" lang="zh-CN" altLang="en-US" dirty="0" smtClean="0"/>
          </a:p>
          <a:p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常见标签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929765"/>
            <a:ext cx="8596630" cy="411162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autoescape</a:t>
            </a:r>
            <a:endParaRPr kumimoji="1" lang="zh-CN" altLang="en-US" dirty="0" smtClean="0"/>
          </a:p>
          <a:p>
            <a:r>
              <a:rPr kumimoji="1" lang="en-US" altLang="zh-CN" dirty="0" smtClean="0"/>
              <a:t>comment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csrf_token</a:t>
            </a:r>
            <a:endParaRPr kumimoji="1" lang="zh-CN" altLang="en-US" dirty="0" smtClean="0"/>
          </a:p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endParaRPr kumimoji="1" lang="zh-CN" altLang="en-US" dirty="0" smtClean="0"/>
          </a:p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endParaRPr kumimoji="1" lang="zh-CN" altLang="en-US" dirty="0" smtClean="0"/>
          </a:p>
          <a:p>
            <a:r>
              <a:rPr kumimoji="1" lang="en-US" altLang="zh-CN" dirty="0" smtClean="0"/>
              <a:t>load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url</a:t>
            </a:r>
            <a:endParaRPr kumimoji="1" lang="zh-CN" altLang="en-US" dirty="0" smtClean="0"/>
          </a:p>
          <a:p>
            <a:r>
              <a:rPr kumimoji="1" lang="en-US" altLang="zh-CN" dirty="0" smtClean="0"/>
              <a:t>with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docs.djangoproject.com</a:t>
            </a:r>
            <a:r>
              <a:rPr kumimoji="1" lang="en-US" altLang="zh-CN" dirty="0"/>
              <a:t>/en/1.9/ref/templates/</a:t>
            </a:r>
            <a:r>
              <a:rPr kumimoji="1" lang="en-US" altLang="zh-CN" dirty="0" err="1"/>
              <a:t>builtins</a:t>
            </a:r>
            <a:r>
              <a:rPr kumimoji="1" lang="en-US" altLang="zh-CN" dirty="0"/>
              <a:t>/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746"/>
          </a:xfrm>
        </p:spPr>
        <p:txBody>
          <a:bodyPr/>
          <a:lstStyle/>
          <a:p>
            <a:r>
              <a:rPr kumimoji="1" lang="zh-CN" altLang="en-US" dirty="0" smtClean="0"/>
              <a:t>常见过滤器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9315"/>
            <a:ext cx="8596668" cy="4352047"/>
          </a:xfrm>
        </p:spPr>
        <p:txBody>
          <a:bodyPr/>
          <a:lstStyle/>
          <a:p>
            <a:r>
              <a:rPr kumimoji="1" lang="en-US" altLang="zh-CN" dirty="0" err="1" smtClean="0"/>
              <a:t>capfirst</a:t>
            </a:r>
            <a:endParaRPr kumimoji="1" lang="zh-CN" altLang="en-US" dirty="0" smtClean="0"/>
          </a:p>
          <a:p>
            <a:r>
              <a:rPr kumimoji="1" lang="en-US" altLang="zh-CN" dirty="0" smtClean="0"/>
              <a:t>cut</a:t>
            </a:r>
            <a:endParaRPr kumimoji="1" lang="zh-CN" altLang="en-US" dirty="0" smtClean="0"/>
          </a:p>
          <a:p>
            <a:r>
              <a:rPr kumimoji="1" lang="en-US" altLang="zh-CN" dirty="0" smtClean="0"/>
              <a:t>default</a:t>
            </a:r>
            <a:endParaRPr kumimoji="1" lang="zh-CN" altLang="en-US" dirty="0" smtClean="0"/>
          </a:p>
          <a:p>
            <a:r>
              <a:rPr kumimoji="1" lang="en-US" altLang="zh-CN" dirty="0" smtClean="0"/>
              <a:t>join</a:t>
            </a:r>
            <a:endParaRPr kumimoji="1" lang="zh-CN" altLang="en-US" dirty="0" smtClean="0"/>
          </a:p>
          <a:p>
            <a:r>
              <a:rPr kumimoji="1" lang="en-US" altLang="zh-CN" dirty="0" smtClean="0"/>
              <a:t>length</a:t>
            </a:r>
            <a:endParaRPr kumimoji="1" lang="zh-CN" altLang="en-US" dirty="0"/>
          </a:p>
          <a:p>
            <a:r>
              <a:rPr kumimoji="1" lang="en-US" altLang="zh-CN" dirty="0" err="1" smtClean="0"/>
              <a:t>truncatechars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truncatewords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yesno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自定义过滤器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597402"/>
            <a:ext cx="2489200" cy="180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52" y="1559302"/>
            <a:ext cx="5321300" cy="184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6133"/>
            <a:ext cx="12192000" cy="3041867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DjangoForm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217945"/>
            <a:ext cx="7772400" cy="6515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56" y="1913395"/>
            <a:ext cx="267970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310" y="1525159"/>
            <a:ext cx="8596668" cy="3880773"/>
          </a:xfrm>
        </p:spPr>
        <p:txBody>
          <a:bodyPr/>
          <a:lstStyle/>
          <a:p>
            <a:r>
              <a:rPr kumimoji="1" lang="en-US" altLang="zh-CN" dirty="0" smtClean="0"/>
              <a:t>book/</a:t>
            </a:r>
            <a:r>
              <a:rPr kumimoji="1" lang="en-US" altLang="zh-CN" dirty="0" err="1" smtClean="0"/>
              <a:t>view.py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310" y="2260600"/>
            <a:ext cx="10096500" cy="459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简单流程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6431" y="1631852"/>
            <a:ext cx="1998440" cy="82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/>
              <a:t>用户请求</a:t>
            </a:r>
            <a:endParaRPr kumimoji="1"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1336431" y="3092822"/>
            <a:ext cx="2124892" cy="105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URLConf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038728" y="3092822"/>
            <a:ext cx="2124892" cy="105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336431" y="5014163"/>
            <a:ext cx="2124892" cy="105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Models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038728" y="5014163"/>
            <a:ext cx="2124892" cy="105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Templates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5" idx="3"/>
            <a:endCxn id="7" idx="1"/>
          </p:cNvCxnSpPr>
          <p:nvPr/>
        </p:nvCxnSpPr>
        <p:spPr>
          <a:xfrm>
            <a:off x="3461323" y="3620522"/>
            <a:ext cx="57740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4" idx="2"/>
          </p:cNvCxnSpPr>
          <p:nvPr/>
        </p:nvCxnSpPr>
        <p:spPr>
          <a:xfrm>
            <a:off x="2335651" y="2458098"/>
            <a:ext cx="63227" cy="63472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0"/>
          </p:cNvCxnSpPr>
          <p:nvPr/>
        </p:nvCxnSpPr>
        <p:spPr>
          <a:xfrm flipH="1" flipV="1">
            <a:off x="3334871" y="1930400"/>
            <a:ext cx="1766303" cy="11624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" idx="2"/>
            <a:endCxn id="8" idx="0"/>
          </p:cNvCxnSpPr>
          <p:nvPr/>
        </p:nvCxnSpPr>
        <p:spPr>
          <a:xfrm rot="5400000">
            <a:off x="3317056" y="3230044"/>
            <a:ext cx="865941" cy="2702297"/>
          </a:xfrm>
          <a:prstGeom prst="curvedConnector3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7" idx="2"/>
            <a:endCxn id="9" idx="0"/>
          </p:cNvCxnSpPr>
          <p:nvPr/>
        </p:nvCxnSpPr>
        <p:spPr>
          <a:xfrm rot="5400000">
            <a:off x="4668204" y="4581192"/>
            <a:ext cx="865941" cy="12700"/>
          </a:xfrm>
          <a:prstGeom prst="curvedConnector3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 写</a:t>
            </a:r>
            <a:r>
              <a:rPr kumimoji="1" lang="en-US" altLang="zh-CN" sz="2800" dirty="0" smtClean="0"/>
              <a:t>template</a:t>
            </a:r>
            <a:r>
              <a:rPr kumimoji="1" lang="zh-CN" altLang="en-US" sz="2800" dirty="0" smtClean="0"/>
              <a:t>各个</a:t>
            </a:r>
            <a:r>
              <a:rPr kumimoji="1" lang="en-US" altLang="zh-CN" sz="2800" dirty="0" smtClean="0"/>
              <a:t>form</a:t>
            </a:r>
            <a:r>
              <a:rPr kumimoji="1" lang="zh-CN" altLang="en-US" sz="2800" dirty="0" smtClean="0"/>
              <a:t>项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并定义类型</a:t>
            </a:r>
            <a:endParaRPr kumimoji="1" lang="zh-CN" altLang="en-US" sz="2800" dirty="0" smtClean="0"/>
          </a:p>
          <a:p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 需要获取</a:t>
            </a:r>
            <a:r>
              <a:rPr kumimoji="1" lang="en-US" altLang="zh-CN" sz="2800" dirty="0" smtClean="0"/>
              <a:t>template</a:t>
            </a:r>
            <a:r>
              <a:rPr kumimoji="1" lang="zh-CN" altLang="en-US" sz="2800" dirty="0" smtClean="0"/>
              <a:t>各项内容</a:t>
            </a:r>
            <a:endParaRPr kumimoji="1" lang="zh-CN" altLang="en-US" sz="2800" dirty="0" smtClean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需要校验数据</a:t>
            </a:r>
            <a:endParaRPr kumimoji="1" lang="zh-CN" altLang="en-US" sz="2800" dirty="0" smtClean="0"/>
          </a:p>
          <a:p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 需要保存的数据库</a:t>
            </a:r>
            <a:endParaRPr kumimoji="1" lang="zh-CN" altLang="en-US" sz="2800" dirty="0" smtClean="0"/>
          </a:p>
          <a:p>
            <a:endParaRPr kumimoji="1" lang="zh-CN" altLang="en-US" sz="2800" dirty="0"/>
          </a:p>
          <a:p>
            <a:r>
              <a:rPr kumimoji="1" lang="zh-CN" altLang="en-US" sz="2800" dirty="0" smtClean="0"/>
              <a:t>效率太低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DjangoForm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kumimoji="1" lang="en-US" altLang="zh-CN" dirty="0" err="1" smtClean="0"/>
              <a:t>forms.py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add.html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212" y="1269714"/>
            <a:ext cx="7162800" cy="1943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33" y="3218217"/>
            <a:ext cx="71501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832" y="2052101"/>
            <a:ext cx="106934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3220"/>
          </a:xfrm>
        </p:spPr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form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PublisherForm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print(form);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form.as_table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());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print(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form.as_ul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())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print(form[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])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form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PublisherForm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({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机械出版社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',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address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五道口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','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country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中国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',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state_province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北京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',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city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北京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',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website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kumimoji="1"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www.jixie.com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})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form.is_bound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form.is_valid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form.errors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form[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kumimoji="1" lang="fr-FR" altLang="zh-CN" dirty="0" smtClean="0"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kumimoji="1" lang="en-US" altLang="zh-CN" dirty="0" smtClean="0">
                <a:latin typeface="Consolas" charset="0"/>
                <a:ea typeface="Consolas" charset="0"/>
                <a:cs typeface="Consolas" charset="0"/>
              </a:rPr>
              <a:t>].errors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dirty="0" err="1" smtClean="0">
                <a:latin typeface="Consolas" charset="0"/>
                <a:ea typeface="Consolas" charset="0"/>
                <a:cs typeface="Consolas" charset="0"/>
              </a:rPr>
              <a:t>form.cleaned_data</a:t>
            </a: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kumimoji="1" lang="zh-CN" alt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kumimoji="1" lang="en-US" altLang="zh-CN" dirty="0" err="1">
                <a:latin typeface="Consolas" charset="0"/>
                <a:ea typeface="Consolas" charset="0"/>
                <a:cs typeface="Consolas" charset="0"/>
              </a:rPr>
              <a:t>docs.djangoproject.com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/en/1.9/topics/forms/</a:t>
            </a:r>
            <a:endParaRPr kumimoji="1"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237"/>
          </a:xfrm>
        </p:spPr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42134"/>
            <a:ext cx="8596668" cy="469741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forms.CharField</a:t>
            </a:r>
            <a:endParaRPr lang="zh-CN" altLang="en-US" dirty="0" smtClean="0"/>
          </a:p>
          <a:p>
            <a:r>
              <a:rPr kumimoji="1" lang="en-US" altLang="zh-CN" dirty="0" err="1" smtClean="0"/>
              <a:t>forms.DateFiled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forms.FileField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forms.EmailField</a:t>
            </a:r>
            <a:endParaRPr kumimoji="1" lang="zh-CN" altLang="en-US" dirty="0" smtClean="0"/>
          </a:p>
          <a:p>
            <a:r>
              <a:rPr kumimoji="1" lang="en-US" altLang="zh-CN" dirty="0" smtClean="0"/>
              <a:t>....</a:t>
            </a:r>
            <a:endParaRPr kumimoji="1" lang="zh-CN" altLang="en-US" dirty="0" smtClean="0"/>
          </a:p>
          <a:p>
            <a:r>
              <a:rPr lang="en-US" altLang="zh-CN" dirty="0" err="1"/>
              <a:t>forms.CharField</a:t>
            </a:r>
            <a:r>
              <a:rPr lang="en-US" altLang="zh-CN" dirty="0"/>
              <a:t>(widget=</a:t>
            </a:r>
            <a:r>
              <a:rPr lang="en-US" altLang="zh-CN" dirty="0" err="1"/>
              <a:t>forms.Textarea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u="sng" dirty="0" smtClean="0"/>
              <a:t>TextInput</a:t>
            </a:r>
            <a:r>
              <a:rPr lang="zh-CN" altLang="en-US" dirty="0"/>
              <a:t> </a:t>
            </a:r>
            <a:r>
              <a:rPr lang="en-US" altLang="zh-CN" u="sng" dirty="0" smtClean="0"/>
              <a:t>PasswordInput</a:t>
            </a:r>
            <a:r>
              <a:rPr lang="zh-CN" altLang="en-US" u="sng" dirty="0" smtClean="0"/>
              <a:t> </a:t>
            </a:r>
            <a:r>
              <a:rPr lang="en-US" altLang="zh-CN" u="sng" dirty="0" err="1" smtClean="0"/>
              <a:t>Textarea</a:t>
            </a:r>
            <a:endParaRPr lang="zh-CN" altLang="en-US" dirty="0" smtClean="0"/>
          </a:p>
          <a:p>
            <a:r>
              <a:rPr lang="en-US" altLang="zh-CN" dirty="0"/>
              <a:t>name = </a:t>
            </a:r>
            <a:r>
              <a:rPr lang="en-US" altLang="zh-CN" dirty="0" err="1"/>
              <a:t>forms.CharField</a:t>
            </a:r>
            <a:r>
              <a:rPr lang="en-US" altLang="zh-CN" dirty="0"/>
              <a:t>(widget=</a:t>
            </a:r>
            <a:r>
              <a:rPr lang="en-US" altLang="zh-CN" dirty="0" err="1"/>
              <a:t>forms.TextInput</a:t>
            </a:r>
            <a:r>
              <a:rPr lang="en-US" altLang="zh-CN" dirty="0"/>
              <a:t>(</a:t>
            </a:r>
            <a:r>
              <a:rPr lang="en-US" altLang="zh-CN" dirty="0" err="1"/>
              <a:t>attrs</a:t>
            </a:r>
            <a:r>
              <a:rPr lang="en-US" altLang="zh-CN" dirty="0" smtClean="0"/>
              <a:t>={</a:t>
            </a:r>
            <a:r>
              <a:rPr lang="fr-FR" altLang="zh-CN" dirty="0" smtClean="0"/>
              <a:t>'</a:t>
            </a:r>
            <a:r>
              <a:rPr lang="en-US" altLang="zh-CN" dirty="0" smtClean="0"/>
              <a:t>class</a:t>
            </a:r>
            <a:r>
              <a:rPr lang="fr-FR" altLang="zh-CN" dirty="0" smtClean="0"/>
              <a:t>'</a:t>
            </a:r>
            <a:r>
              <a:rPr lang="en-US" altLang="zh-CN" dirty="0" smtClean="0"/>
              <a:t>: </a:t>
            </a:r>
            <a:r>
              <a:rPr lang="fr-FR" altLang="zh-CN" dirty="0" smtClean="0"/>
              <a:t>'</a:t>
            </a:r>
            <a:r>
              <a:rPr lang="en-US" altLang="zh-CN" dirty="0" smtClean="0"/>
              <a:t>special</a:t>
            </a:r>
            <a:r>
              <a:rPr lang="fr-FR" altLang="zh-CN" dirty="0" smtClean="0"/>
              <a:t>'</a:t>
            </a:r>
            <a:r>
              <a:rPr lang="en-US" altLang="zh-CN" dirty="0" smtClean="0"/>
              <a:t>}))</a:t>
            </a:r>
            <a:endParaRPr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>
                <a:hlinkClick r:id="rId1"/>
              </a:rPr>
              <a:t>https://docs.djangoproject.com/en/1.9/ref/forms/fields</a:t>
            </a:r>
            <a:r>
              <a:rPr kumimoji="1" lang="en-US" altLang="zh-CN" dirty="0" smtClean="0">
                <a:hlinkClick r:id="rId1"/>
              </a:rPr>
              <a:t>/</a:t>
            </a:r>
            <a:endParaRPr kumimoji="1" lang="zh-CN" altLang="en-US" dirty="0" smtClean="0"/>
          </a:p>
          <a:p>
            <a:r>
              <a:rPr kumimoji="1" lang="en-US" altLang="zh-CN" dirty="0">
                <a:hlinkClick r:id="rId2"/>
              </a:rPr>
              <a:t>https://docs.djangoproject.com/en/1.9/ref/forms/widgets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简化了验证</a:t>
            </a:r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简化了</a:t>
            </a:r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编写和类型指定</a:t>
            </a:r>
            <a:endParaRPr kumimoji="1" lang="zh-CN" altLang="en-US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转换数据类型</a:t>
            </a:r>
            <a:endParaRPr kumimoji="1" lang="zh-CN" altLang="en-US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分离了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template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然并卵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742"/>
          </a:xfrm>
        </p:spPr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ModelForm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51309"/>
            <a:ext cx="8596668" cy="4290054"/>
          </a:xfrm>
        </p:spPr>
        <p:txBody>
          <a:bodyPr/>
          <a:lstStyle/>
          <a:p>
            <a:r>
              <a:rPr kumimoji="1" lang="en-US" altLang="zh-CN" dirty="0" err="1" smtClean="0"/>
              <a:t>forms.py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add.html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2585" y="1025471"/>
            <a:ext cx="6045200" cy="256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85" y="3896336"/>
            <a:ext cx="74930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ModelForm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views.py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2935960"/>
            <a:ext cx="74676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ModelForm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类型抓换为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类型 </a:t>
            </a:r>
            <a:r>
              <a:rPr kumimoji="1" lang="en-US" altLang="zh-CN" dirty="0" err="1" smtClean="0"/>
              <a:t>CharField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CharField</a:t>
            </a:r>
            <a:endParaRPr kumimoji="1" lang="zh-CN" altLang="en-US" dirty="0" smtClean="0"/>
          </a:p>
          <a:p>
            <a:r>
              <a:rPr kumimoji="1" lang="zh-CN" altLang="en-US" dirty="0" smtClean="0"/>
              <a:t>封装了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Model</a:t>
            </a:r>
            <a:endParaRPr kumimoji="1" lang="zh-CN" altLang="en-US" dirty="0" smtClean="0"/>
          </a:p>
          <a:p>
            <a:r>
              <a:rPr kumimoji="1" lang="zh-CN" altLang="en-US" dirty="0" smtClean="0"/>
              <a:t>代码更简洁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ModelForm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01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form = </a:t>
            </a:r>
            <a:r>
              <a:rPr kumimoji="1" lang="en-US" altLang="zh-CN" dirty="0" err="1"/>
              <a:t>PublisherForm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r>
              <a:rPr kumimoji="1" lang="en-US" altLang="zh-CN" dirty="0" smtClean="0"/>
              <a:t>print(</a:t>
            </a:r>
            <a:r>
              <a:rPr kumimoji="1" lang="en-US" altLang="zh-CN" dirty="0" err="1" smtClean="0"/>
              <a:t>form.as_ul</a:t>
            </a:r>
            <a:r>
              <a:rPr kumimoji="1" lang="en-US" altLang="zh-CN" dirty="0" smtClean="0"/>
              <a:t>())</a:t>
            </a:r>
            <a:endParaRPr kumimoji="1" lang="zh-CN" altLang="en-US" dirty="0" smtClean="0"/>
          </a:p>
          <a:p>
            <a:r>
              <a:rPr kumimoji="1" lang="en-US" altLang="zh-CN" dirty="0" smtClean="0"/>
              <a:t>form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PublisherForm</a:t>
            </a:r>
            <a:r>
              <a:rPr kumimoji="1" lang="en-US" altLang="zh-CN" dirty="0" smtClean="0"/>
              <a:t>({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name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 </a:t>
            </a:r>
            <a:r>
              <a:rPr kumimoji="1" lang="fr-FR" altLang="zh-CN" dirty="0" smtClean="0"/>
              <a:t>'</a:t>
            </a:r>
            <a:r>
              <a:rPr kumimoji="1" lang="zh-CN" altLang="en-US" dirty="0" smtClean="0"/>
              <a:t>机械出版社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,  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address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  </a:t>
            </a:r>
            <a:r>
              <a:rPr kumimoji="1" lang="fr-FR" altLang="zh-CN" dirty="0" smtClean="0"/>
              <a:t>'</a:t>
            </a:r>
            <a:r>
              <a:rPr kumimoji="1" lang="zh-CN" altLang="en-US" dirty="0" smtClean="0"/>
              <a:t>五道口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,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country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 </a:t>
            </a:r>
            <a:r>
              <a:rPr kumimoji="1" lang="fr-FR" altLang="zh-CN" dirty="0" smtClean="0"/>
              <a:t>'</a:t>
            </a:r>
            <a:r>
              <a:rPr kumimoji="1" lang="zh-CN" altLang="en-US" dirty="0" smtClean="0"/>
              <a:t>中国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,  </a:t>
            </a:r>
            <a:r>
              <a:rPr kumimoji="1" lang="fr-FR" altLang="zh-CN" dirty="0" smtClean="0"/>
              <a:t>'</a:t>
            </a:r>
            <a:r>
              <a:rPr kumimoji="1" lang="en-US" altLang="zh-CN" dirty="0" err="1" smtClean="0"/>
              <a:t>state_province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 </a:t>
            </a:r>
            <a:r>
              <a:rPr kumimoji="1" lang="fr-FR" altLang="zh-CN" dirty="0" smtClean="0"/>
              <a:t>'</a:t>
            </a:r>
            <a:r>
              <a:rPr kumimoji="1" lang="zh-CN" altLang="en-US" dirty="0" smtClean="0"/>
              <a:t>北京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, 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city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 </a:t>
            </a:r>
            <a:r>
              <a:rPr kumimoji="1" lang="fr-FR" altLang="zh-CN" dirty="0" smtClean="0"/>
              <a:t>'</a:t>
            </a:r>
            <a:r>
              <a:rPr kumimoji="1" lang="zh-CN" altLang="en-US" dirty="0" smtClean="0"/>
              <a:t>北京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, 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website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 </a:t>
            </a:r>
            <a:r>
              <a:rPr kumimoji="1" lang="fr-FR" altLang="zh-CN" dirty="0" smtClean="0"/>
              <a:t>'</a:t>
            </a:r>
            <a:r>
              <a:rPr kumimoji="1" lang="en-US" altLang="zh-CN" dirty="0" err="1" smtClean="0"/>
              <a:t>www.jixie.com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})</a:t>
            </a:r>
            <a:endParaRPr kumimoji="1" lang="zh-CN" altLang="en-US" dirty="0" smtClean="0"/>
          </a:p>
          <a:p>
            <a:r>
              <a:rPr kumimoji="1" lang="en-US" altLang="zh-CN" dirty="0" smtClean="0"/>
              <a:t>publisher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form.save</a:t>
            </a:r>
            <a:r>
              <a:rPr kumimoji="1" lang="en-US" altLang="zh-CN" dirty="0" smtClean="0"/>
              <a:t>()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publisher.name</a:t>
            </a:r>
            <a:endParaRPr kumimoji="1" lang="zh-CN" altLang="en-US" dirty="0" smtClean="0"/>
          </a:p>
          <a:p>
            <a:r>
              <a:rPr kumimoji="1" lang="en-US" altLang="zh-CN" dirty="0" smtClean="0"/>
              <a:t>publisher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Publisher.objects.get</a:t>
            </a:r>
            <a:r>
              <a:rPr kumimoji="1" lang="en-US" altLang="zh-CN" dirty="0" smtClean="0"/>
              <a:t>(name=</a:t>
            </a:r>
            <a:r>
              <a:rPr kumimoji="1" lang="fr-FR" altLang="zh-CN" dirty="0" smtClean="0"/>
              <a:t>'</a:t>
            </a:r>
            <a:r>
              <a:rPr kumimoji="1" lang="zh-CN" altLang="en-US" dirty="0" smtClean="0"/>
              <a:t>机械出版社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PublisherForm</a:t>
            </a:r>
            <a:r>
              <a:rPr kumimoji="1" lang="en-US" altLang="zh-CN" dirty="0" smtClean="0"/>
              <a:t>({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name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 </a:t>
            </a:r>
            <a:r>
              <a:rPr kumimoji="1" lang="fr-FR" altLang="zh-CN" dirty="0" smtClean="0"/>
              <a:t>'</a:t>
            </a:r>
            <a:r>
              <a:rPr kumimoji="1" lang="zh-CN" altLang="en-US" dirty="0" smtClean="0"/>
              <a:t>机械出版社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,  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address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  </a:t>
            </a:r>
            <a:r>
              <a:rPr kumimoji="1" lang="fr-FR" altLang="zh-CN" dirty="0" smtClean="0"/>
              <a:t>'</a:t>
            </a:r>
            <a:r>
              <a:rPr kumimoji="1" lang="zh-CN" altLang="en-US" dirty="0" smtClean="0"/>
              <a:t>五道口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,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country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 </a:t>
            </a:r>
            <a:r>
              <a:rPr kumimoji="1" lang="fr-FR" altLang="zh-CN" dirty="0" smtClean="0"/>
              <a:t>'</a:t>
            </a:r>
            <a:r>
              <a:rPr kumimoji="1" lang="zh-CN" altLang="en-US" dirty="0" smtClean="0"/>
              <a:t>中国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,  </a:t>
            </a:r>
            <a:r>
              <a:rPr kumimoji="1" lang="fr-FR" altLang="zh-CN" dirty="0" smtClean="0"/>
              <a:t>'</a:t>
            </a:r>
            <a:r>
              <a:rPr kumimoji="1" lang="en-US" altLang="zh-CN" dirty="0" err="1" smtClean="0"/>
              <a:t>state_province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 </a:t>
            </a:r>
            <a:r>
              <a:rPr kumimoji="1" lang="fr-FR" altLang="zh-CN" dirty="0" smtClean="0"/>
              <a:t>'</a:t>
            </a:r>
            <a:r>
              <a:rPr kumimoji="1" lang="zh-CN" altLang="en-US" dirty="0" smtClean="0"/>
              <a:t>北京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, 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city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 </a:t>
            </a:r>
            <a:r>
              <a:rPr kumimoji="1" lang="fr-FR" altLang="zh-CN" dirty="0" smtClean="0"/>
              <a:t>'</a:t>
            </a:r>
            <a:r>
              <a:rPr kumimoji="1" lang="zh-CN" altLang="en-US" dirty="0" smtClean="0"/>
              <a:t>北京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, 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website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: </a:t>
            </a:r>
            <a:r>
              <a:rPr kumimoji="1" lang="fr-FR" altLang="zh-CN" dirty="0" smtClean="0"/>
              <a:t>'</a:t>
            </a:r>
            <a:r>
              <a:rPr kumimoji="1" lang="en-US" altLang="zh-CN" dirty="0" err="1" smtClean="0"/>
              <a:t>www.jixie.com</a:t>
            </a:r>
            <a:r>
              <a:rPr kumimoji="1" lang="fr-FR" altLang="zh-CN" dirty="0" smtClean="0"/>
              <a:t>'</a:t>
            </a:r>
            <a:r>
              <a:rPr kumimoji="1" lang="en-US" altLang="zh-CN" dirty="0" smtClean="0"/>
              <a:t>},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instance=publisher)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f.save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2833"/>
          </a:xfrm>
        </p:spPr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68704"/>
            <a:ext cx="11711890" cy="5089296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800" dirty="0" err="1" smtClean="0"/>
              <a:t>Django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1.9</a:t>
            </a:r>
            <a:r>
              <a:rPr kumimoji="1" lang="zh-CN" altLang="en-US" sz="2800" dirty="0" smtClean="0"/>
              <a:t> 和 </a:t>
            </a:r>
            <a:r>
              <a:rPr kumimoji="1" lang="en-US" altLang="zh-CN" sz="2800" dirty="0" smtClean="0"/>
              <a:t>Python3.5</a:t>
            </a:r>
            <a:r>
              <a:rPr kumimoji="1" lang="zh-CN" altLang="en-US" sz="2800" dirty="0" smtClean="0"/>
              <a:t> 讲课版本</a:t>
            </a:r>
            <a:endParaRPr kumimoji="1" lang="zh-CN" altLang="en-US" sz="2800" dirty="0" smtClean="0"/>
          </a:p>
          <a:p>
            <a:r>
              <a:rPr kumimoji="1" lang="zh-CN" altLang="en-US" sz="2800" dirty="0"/>
              <a:t>版本</a:t>
            </a:r>
            <a:r>
              <a:rPr kumimoji="1" lang="zh-CN" altLang="en-US" sz="2800" dirty="0" smtClean="0"/>
              <a:t>兼容</a:t>
            </a:r>
            <a:endParaRPr kumimoji="1" lang="zh-CN" altLang="en-US" sz="2800" dirty="0" smtClean="0"/>
          </a:p>
          <a:p>
            <a:endParaRPr kumimoji="1" lang="zh-CN" altLang="en-US" sz="2800" dirty="0" smtClean="0"/>
          </a:p>
          <a:p>
            <a:r>
              <a:rPr kumimoji="1" lang="zh-CN" altLang="en-US" sz="2800" dirty="0" smtClean="0"/>
              <a:t>安装</a:t>
            </a:r>
            <a:endParaRPr kumimoji="1" lang="zh-CN" altLang="en-US" sz="2800" dirty="0" smtClean="0"/>
          </a:p>
          <a:p>
            <a:pPr lvl="1"/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pip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install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django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python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django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django.get_version</a:t>
            </a:r>
            <a:r>
              <a:rPr kumimoji="1" lang="en-US" altLang="zh-CN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zh-CN" altLang="en-US" sz="2800" dirty="0" smtClean="0"/>
              <a:t>新建项目</a:t>
            </a:r>
            <a:endParaRPr kumimoji="1" lang="zh-CN" altLang="en-US" sz="2800" dirty="0" smtClean="0"/>
          </a:p>
          <a:p>
            <a:pPr lvl="1"/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django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-admin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startproject</a:t>
            </a:r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 smtClean="0">
                <a:latin typeface="Consolas" charset="0"/>
                <a:ea typeface="Consolas" charset="0"/>
                <a:cs typeface="Consolas" charset="0"/>
              </a:rPr>
              <a:t>project_name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kumimoji="1" lang="zh-CN" altLang="en-US" sz="2000" dirty="0" smtClean="0">
                <a:latin typeface="Consolas" charset="0"/>
                <a:ea typeface="Consolas" charset="0"/>
                <a:cs typeface="Consolas" charset="0"/>
              </a:rPr>
              <a:t>目录结构分析</a:t>
            </a:r>
            <a:endParaRPr kumimoji="1" lang="zh-CN" alt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597" y="2471561"/>
            <a:ext cx="5676900" cy="109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DjangoAuth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82305"/>
            <a:ext cx="8596668" cy="4259057"/>
          </a:xfrm>
        </p:spPr>
        <p:txBody>
          <a:bodyPr/>
          <a:lstStyle/>
          <a:p>
            <a:r>
              <a:rPr kumimoji="1" lang="en-US" altLang="zh-CN" dirty="0" smtClean="0"/>
              <a:t>cookie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request.COOKIES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dict</a:t>
            </a:r>
            <a:r>
              <a:rPr kumimoji="1" lang="en-US" altLang="zh-CN" dirty="0" err="1"/>
              <a:t>_</a:t>
            </a:r>
            <a:r>
              <a:rPr kumimoji="1" lang="en-US" altLang="zh-CN" dirty="0" err="1" smtClean="0"/>
              <a:t>like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response.set_cookie</a:t>
            </a:r>
            <a:r>
              <a:rPr kumimoji="1" lang="en-US" altLang="zh-CN" dirty="0" smtClean="0"/>
              <a:t>(“key”,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“value”)_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max_age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expires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domain</a:t>
            </a:r>
            <a:endParaRPr kumimoji="1" lang="zh-CN" altLang="en-US" dirty="0" smtClean="0"/>
          </a:p>
          <a:p>
            <a:r>
              <a:rPr kumimoji="1" lang="en-US" altLang="zh-CN" dirty="0" smtClean="0"/>
              <a:t>session</a:t>
            </a:r>
            <a:r>
              <a:rPr kumimoji="1" lang="zh-CN" altLang="en-US" dirty="0"/>
              <a:t> 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request_session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dict_like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request.session</a:t>
            </a:r>
            <a:r>
              <a:rPr kumimoji="1" lang="en-US" altLang="zh-CN" dirty="0" smtClean="0"/>
              <a:t>[‘key’]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9251" y="5740400"/>
            <a:ext cx="9296400" cy="1117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Auth</a:t>
            </a:r>
            <a:r>
              <a:rPr kumimoji="1" lang="zh-CN" altLang="en-US" dirty="0" smtClean="0"/>
              <a:t> 简单实现认证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9" y="1270000"/>
            <a:ext cx="7191011" cy="5617593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5214"/>
          </a:xfrm>
        </p:spPr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Auth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提供</a:t>
            </a:r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04815"/>
            <a:ext cx="8596668" cy="4336548"/>
          </a:xfrm>
        </p:spPr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Django</a:t>
            </a:r>
            <a:r>
              <a:rPr kumimoji="1" lang="zh-CN" altLang="en-US" dirty="0" smtClean="0"/>
              <a:t>自带</a:t>
            </a:r>
            <a:r>
              <a:rPr kumimoji="1" lang="en-US" altLang="zh-CN" dirty="0" smtClean="0"/>
              <a:t>login,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logout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344" y="2148561"/>
            <a:ext cx="6997700" cy="237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48" y="4669082"/>
            <a:ext cx="935990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234"/>
          </a:xfrm>
        </p:spPr>
        <p:txBody>
          <a:bodyPr/>
          <a:lstStyle/>
          <a:p>
            <a:r>
              <a:rPr kumimoji="1" lang="en-US" altLang="zh-CN" dirty="0" err="1" smtClean="0"/>
              <a:t>Django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Auth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51309"/>
            <a:ext cx="8596668" cy="4290054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518834"/>
            <a:ext cx="7670800" cy="50038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endParaRPr kumimoji="1" lang="zh-CN" altLang="en-US" dirty="0" smtClean="0"/>
          </a:p>
          <a:p>
            <a:r>
              <a:rPr kumimoji="1" lang="en-US" altLang="zh-CN" dirty="0" smtClean="0"/>
              <a:t>cache</a:t>
            </a:r>
            <a:endParaRPr kumimoji="1" lang="zh-CN" altLang="en-US" dirty="0" smtClean="0"/>
          </a:p>
          <a:p>
            <a:r>
              <a:rPr kumimoji="1" lang="en-US" altLang="zh-CN" dirty="0" smtClean="0"/>
              <a:t>deploy</a:t>
            </a:r>
            <a:endParaRPr kumimoji="1" lang="zh-CN" altLang="en-US" dirty="0" smtClean="0"/>
          </a:p>
          <a:p>
            <a:r>
              <a:rPr kumimoji="1" lang="en-US" altLang="zh-CN" dirty="0" smtClean="0"/>
              <a:t>i18n</a:t>
            </a:r>
            <a:endParaRPr kumimoji="1" lang="zh-CN" altLang="en-US" dirty="0" smtClean="0"/>
          </a:p>
          <a:p>
            <a:r>
              <a:rPr kumimoji="1" lang="en-US" altLang="zh-CN" dirty="0" smtClean="0"/>
              <a:t>test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开始项目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5640"/>
            <a:ext cx="8596668" cy="3880773"/>
          </a:xfrm>
        </p:spPr>
        <p:txBody>
          <a:bodyPr/>
          <a:lstStyle/>
          <a:p>
            <a:r>
              <a:rPr kumimoji="1" lang="zh-CN" altLang="en-US" sz="2800" dirty="0"/>
              <a:t>新建项目</a:t>
            </a:r>
            <a:endParaRPr kumimoji="1" lang="zh-CN" altLang="en-US" sz="2800" dirty="0"/>
          </a:p>
          <a:p>
            <a:pPr lvl="1"/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django</a:t>
            </a:r>
            <a:r>
              <a:rPr kumimoji="1" lang="en-US" altLang="zh-CN" sz="2000" dirty="0">
                <a:latin typeface="Consolas" charset="0"/>
                <a:ea typeface="Consolas" charset="0"/>
                <a:cs typeface="Consolas" charset="0"/>
              </a:rPr>
              <a:t>-admin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startproject</a:t>
            </a:r>
            <a:r>
              <a:rPr kumimoji="1" lang="zh-CN" alt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2000" dirty="0" err="1">
                <a:latin typeface="Consolas" charset="0"/>
                <a:ea typeface="Consolas" charset="0"/>
                <a:cs typeface="Consolas" charset="0"/>
              </a:rPr>
              <a:t>mysite</a:t>
            </a:r>
            <a:endParaRPr kumimoji="1" lang="zh-CN" alt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857" y="2912345"/>
            <a:ext cx="6369803" cy="3398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10270</Words>
  <Application>WPS 演示</Application>
  <PresentationFormat>宽屏</PresentationFormat>
  <Paragraphs>718</Paragraphs>
  <Slides>84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85" baseType="lpstr">
      <vt:lpstr>平面</vt:lpstr>
      <vt:lpstr>Django Framework</vt:lpstr>
      <vt:lpstr>一、Django基础</vt:lpstr>
      <vt:lpstr>Python CGI脚本 (最新10本书)</vt:lpstr>
      <vt:lpstr>Django来完成</vt:lpstr>
      <vt:lpstr>Django基础组成描述</vt:lpstr>
      <vt:lpstr>Django历史</vt:lpstr>
      <vt:lpstr>Django简单流程</vt:lpstr>
      <vt:lpstr>Django 安装</vt:lpstr>
      <vt:lpstr>开始项目</vt:lpstr>
      <vt:lpstr>运行Django</vt:lpstr>
      <vt:lpstr>Hello World</vt:lpstr>
      <vt:lpstr>分析</vt:lpstr>
      <vt:lpstr>Django深层流程</vt:lpstr>
      <vt:lpstr>Django App</vt:lpstr>
      <vt:lpstr>Django App</vt:lpstr>
      <vt:lpstr>编写view</vt:lpstr>
      <vt:lpstr>编写urls</vt:lpstr>
      <vt:lpstr>配置Project settings</vt:lpstr>
      <vt:lpstr>讲解</vt:lpstr>
      <vt:lpstr>Django数据库支持</vt:lpstr>
      <vt:lpstr>设置App models</vt:lpstr>
      <vt:lpstr>Models Migrate</vt:lpstr>
      <vt:lpstr>Models一些说明</vt:lpstr>
      <vt:lpstr>models添加方法</vt:lpstr>
      <vt:lpstr>再次运行交互式</vt:lpstr>
      <vt:lpstr>View使用models</vt:lpstr>
      <vt:lpstr>Project database setting</vt:lpstr>
      <vt:lpstr>models增删改查</vt:lpstr>
      <vt:lpstr>写更多view</vt:lpstr>
      <vt:lpstr>URLconf和基本view</vt:lpstr>
      <vt:lpstr>模板对象</vt:lpstr>
      <vt:lpstr>View使用templates和static file</vt:lpstr>
      <vt:lpstr>Django模板</vt:lpstr>
      <vt:lpstr>View使用templates和static file</vt:lpstr>
      <vt:lpstr>设置公用templates和static</vt:lpstr>
      <vt:lpstr>detail页面</vt:lpstr>
      <vt:lpstr>Django MVC</vt:lpstr>
      <vt:lpstr>去除URLs硬编码</vt:lpstr>
      <vt:lpstr>URL命名空间</vt:lpstr>
      <vt:lpstr>简单总结</vt:lpstr>
      <vt:lpstr>问题详情 - 使用html form</vt:lpstr>
      <vt:lpstr>问题详情 - 使用html form</vt:lpstr>
      <vt:lpstr>查看投票结果</vt:lpstr>
      <vt:lpstr>使用form</vt:lpstr>
      <vt:lpstr>图书app</vt:lpstr>
      <vt:lpstr>Django admin</vt:lpstr>
      <vt:lpstr>ModelAdmin</vt:lpstr>
      <vt:lpstr>book admin</vt:lpstr>
      <vt:lpstr>自定义admin显示</vt:lpstr>
      <vt:lpstr>django models讲解</vt:lpstr>
      <vt:lpstr>models讲解 QuerySet api</vt:lpstr>
      <vt:lpstr>models讲解 not QuerySet</vt:lpstr>
      <vt:lpstr>models讲解 Lookup</vt:lpstr>
      <vt:lpstr>models讲解reverse lookup</vt:lpstr>
      <vt:lpstr>models讲解 Meta</vt:lpstr>
      <vt:lpstr>models讲解migrations</vt:lpstr>
      <vt:lpstr>models讲解</vt:lpstr>
      <vt:lpstr>Settings.py常见配置</vt:lpstr>
      <vt:lpstr>urlconf详解</vt:lpstr>
      <vt:lpstr>views其他Response</vt:lpstr>
      <vt:lpstr>view装饰器</vt:lpstr>
      <vt:lpstr>views装饰器</vt:lpstr>
      <vt:lpstr>templates</vt:lpstr>
      <vt:lpstr>templates 继承和扩展</vt:lpstr>
      <vt:lpstr>常见标签</vt:lpstr>
      <vt:lpstr>常见过滤器</vt:lpstr>
      <vt:lpstr>自定义过滤器</vt:lpstr>
      <vt:lpstr>DjangoForm</vt:lpstr>
      <vt:lpstr>DjangoForm</vt:lpstr>
      <vt:lpstr>DjangoForm</vt:lpstr>
      <vt:lpstr>DjangoForm</vt:lpstr>
      <vt:lpstr>DjangoForm</vt:lpstr>
      <vt:lpstr>Django Form</vt:lpstr>
      <vt:lpstr>Django Form</vt:lpstr>
      <vt:lpstr>Django Form</vt:lpstr>
      <vt:lpstr>Django ModelForm</vt:lpstr>
      <vt:lpstr>Django ModelForm</vt:lpstr>
      <vt:lpstr>Django ModelForm</vt:lpstr>
      <vt:lpstr>Django ModelForm</vt:lpstr>
      <vt:lpstr>DjangoAuth</vt:lpstr>
      <vt:lpstr>Django Auth 简单实现认证</vt:lpstr>
      <vt:lpstr>Django Auth 使用django提供view</vt:lpstr>
      <vt:lpstr>Django Auth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FrameWork</dc:title>
  <dc:creator>Microsoft Office 用户</dc:creator>
  <cp:lastModifiedBy>Hudie</cp:lastModifiedBy>
  <cp:revision>475</cp:revision>
  <dcterms:created xsi:type="dcterms:W3CDTF">2016-03-07T14:40:00Z</dcterms:created>
  <dcterms:modified xsi:type="dcterms:W3CDTF">2016-05-13T14:55:00Z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