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59" r:id="rId6"/>
    <p:sldId id="267" r:id="rId7"/>
    <p:sldId id="262" r:id="rId8"/>
    <p:sldId id="265" r:id="rId9"/>
    <p:sldId id="266" r:id="rId10"/>
    <p:sldId id="263" r:id="rId11"/>
    <p:sldId id="264"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C7E23-83DA-40A5-94DD-9BFD0149A4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E9CDBB-6F5B-48DD-A412-C1CC75798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D09C609-74F9-4467-9DA5-86722636B94D}"/>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5" name="页脚占位符 4">
            <a:extLst>
              <a:ext uri="{FF2B5EF4-FFF2-40B4-BE49-F238E27FC236}">
                <a16:creationId xmlns:a16="http://schemas.microsoft.com/office/drawing/2014/main" id="{8A809F7D-B9C9-4FAD-877B-19907B412D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4E1034-8A27-42C2-BCFD-8EF034877B0D}"/>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07227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6E61-5E80-464B-89DD-314DA33C37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004CE0-D9E5-48C0-8C50-DF5F223825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CA42F8-D288-47E4-BA23-E7E16F90CFFD}"/>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5" name="页脚占位符 4">
            <a:extLst>
              <a:ext uri="{FF2B5EF4-FFF2-40B4-BE49-F238E27FC236}">
                <a16:creationId xmlns:a16="http://schemas.microsoft.com/office/drawing/2014/main" id="{C2F24119-4975-4A48-954E-BCA79F0B7D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CBCEA7-02CF-4056-88BD-4961189F4C3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47449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9CC591-C296-4714-84D9-BEC50C6E149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069BEE8-C40A-409F-ABB1-59AFD4B7CD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FE96F8-C80E-40C3-A91B-9FF4E670D8F1}"/>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5" name="页脚占位符 4">
            <a:extLst>
              <a:ext uri="{FF2B5EF4-FFF2-40B4-BE49-F238E27FC236}">
                <a16:creationId xmlns:a16="http://schemas.microsoft.com/office/drawing/2014/main" id="{AABD782D-019D-42FB-973E-16437A4F12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083AC9-2CD2-44BD-82A7-B61A8B7A735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73258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1E82C3-CB70-4C85-8968-9AB22040E6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CE7E06-4B5C-41BA-A986-050F415892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8F3AE-A7D5-473C-B81B-68939715ECCC}"/>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5" name="页脚占位符 4">
            <a:extLst>
              <a:ext uri="{FF2B5EF4-FFF2-40B4-BE49-F238E27FC236}">
                <a16:creationId xmlns:a16="http://schemas.microsoft.com/office/drawing/2014/main" id="{D5E38995-9AD9-476B-A43B-B25E2B789B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C31F97-7ACB-4633-A337-DA5D22C9E8C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881464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94B6F0-5294-4A3F-A3F9-3DAE9C6451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8AA0DD-2EF5-4C20-A52B-DC19855EA5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D38A45A-D061-4B79-8494-9746366F9AA5}"/>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5" name="页脚占位符 4">
            <a:extLst>
              <a:ext uri="{FF2B5EF4-FFF2-40B4-BE49-F238E27FC236}">
                <a16:creationId xmlns:a16="http://schemas.microsoft.com/office/drawing/2014/main" id="{F49CB841-BF60-4F21-AB70-71252030B2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756B1D-6EA1-42C9-AEB4-87F48FD77E4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20503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BF6D1-7E24-430E-9762-0597B0A4BD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D29837-BB98-4A1F-9192-980F1020195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B21D67-201F-44D2-A561-E8132241700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0E2765C-BC35-4FCD-A6F6-EAD29D5433CA}"/>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6" name="页脚占位符 5">
            <a:extLst>
              <a:ext uri="{FF2B5EF4-FFF2-40B4-BE49-F238E27FC236}">
                <a16:creationId xmlns:a16="http://schemas.microsoft.com/office/drawing/2014/main" id="{244A5CA3-8DF9-48E9-9C07-0C542CB329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32ABFD-468C-4E57-B02C-7527FA119A36}"/>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90386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3B5307-4D95-4590-9DA2-4DA8E2AFE4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8B79FCA-BE69-4CC9-BA93-8565DCF08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D477B0B-78C5-45DD-A5DB-C2B7F004BB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E01DAA-B29F-4F67-91DB-D4536BA54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B3F07B-A406-4704-B287-5E86B4F350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9B98E0-F427-4CFF-9FAC-68C7CB3551A9}"/>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8" name="页脚占位符 7">
            <a:extLst>
              <a:ext uri="{FF2B5EF4-FFF2-40B4-BE49-F238E27FC236}">
                <a16:creationId xmlns:a16="http://schemas.microsoft.com/office/drawing/2014/main" id="{A9BDC1DE-4D84-41BB-8264-BB964F3BF7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9F26AD-D006-468D-98CF-EEE69FA2DACE}"/>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6497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AA145-0C89-4D0C-A578-8EF6238331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14BCC0-FC6A-4E35-B83E-9659A552C22F}"/>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4" name="页脚占位符 3">
            <a:extLst>
              <a:ext uri="{FF2B5EF4-FFF2-40B4-BE49-F238E27FC236}">
                <a16:creationId xmlns:a16="http://schemas.microsoft.com/office/drawing/2014/main" id="{35D5F781-25F2-4F2D-A447-C5643979132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080218-6142-4DEA-B3B6-0257A0C270A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65109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AAF9985-97BA-47AF-B912-006B4217D2CF}"/>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3" name="页脚占位符 2">
            <a:extLst>
              <a:ext uri="{FF2B5EF4-FFF2-40B4-BE49-F238E27FC236}">
                <a16:creationId xmlns:a16="http://schemas.microsoft.com/office/drawing/2014/main" id="{C958253D-DC70-4528-9D13-264D509361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EB2EDBA-C081-47E3-AA35-447A6F336DE8}"/>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396551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D8666-7F69-4346-BD85-C30925548A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75FC48-2B5F-465C-8996-33488CF1E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749C36F-FB45-4B1C-A013-5FCEA275D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44F18C-25E7-40C5-9E01-54F9261109F8}"/>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6" name="页脚占位符 5">
            <a:extLst>
              <a:ext uri="{FF2B5EF4-FFF2-40B4-BE49-F238E27FC236}">
                <a16:creationId xmlns:a16="http://schemas.microsoft.com/office/drawing/2014/main" id="{746A4D5E-45CD-45A0-AFFF-CB4138F9F1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97E93A-358F-4442-8AC4-CDD020527E1A}"/>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16512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123B8B-9AA7-4B52-8E57-B3C9EB9EB8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876271-A513-44B4-B189-6616C79426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F327C5-9785-4F86-95D4-CF9914508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F5D680A-773D-4BB3-BBCA-624A53553482}"/>
              </a:ext>
            </a:extLst>
          </p:cNvPr>
          <p:cNvSpPr>
            <a:spLocks noGrp="1"/>
          </p:cNvSpPr>
          <p:nvPr>
            <p:ph type="dt" sz="half" idx="10"/>
          </p:nvPr>
        </p:nvSpPr>
        <p:spPr/>
        <p:txBody>
          <a:bodyPr/>
          <a:lstStyle/>
          <a:p>
            <a:fld id="{1443E314-50F2-4479-BEDD-308E72A7783D}" type="datetimeFigureOut">
              <a:rPr lang="zh-CN" altLang="en-US" smtClean="0"/>
              <a:t>2022/5/12</a:t>
            </a:fld>
            <a:endParaRPr lang="zh-CN" altLang="en-US"/>
          </a:p>
        </p:txBody>
      </p:sp>
      <p:sp>
        <p:nvSpPr>
          <p:cNvPr id="6" name="页脚占位符 5">
            <a:extLst>
              <a:ext uri="{FF2B5EF4-FFF2-40B4-BE49-F238E27FC236}">
                <a16:creationId xmlns:a16="http://schemas.microsoft.com/office/drawing/2014/main" id="{AEA03729-F261-465E-A2FB-D3DE7D864D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34A2DC-6711-41C7-B001-5CD170FEE8A2}"/>
              </a:ext>
            </a:extLst>
          </p:cNvPr>
          <p:cNvSpPr>
            <a:spLocks noGrp="1"/>
          </p:cNvSpPr>
          <p:nvPr>
            <p:ph type="sldNum" sz="quarter" idx="12"/>
          </p:nvPr>
        </p:nvSpPr>
        <p:spPr/>
        <p:txBody>
          <a:body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263386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C5471A9-573A-46DA-897C-17E51A6AB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A62472-0BBE-4E8B-90CF-7C9835824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4469FD-5C13-4593-B461-B5B841E2C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3E314-50F2-4479-BEDD-308E72A7783D}" type="datetimeFigureOut">
              <a:rPr lang="zh-CN" altLang="en-US" smtClean="0"/>
              <a:t>2022/5/12</a:t>
            </a:fld>
            <a:endParaRPr lang="zh-CN" altLang="en-US"/>
          </a:p>
        </p:txBody>
      </p:sp>
      <p:sp>
        <p:nvSpPr>
          <p:cNvPr id="5" name="页脚占位符 4">
            <a:extLst>
              <a:ext uri="{FF2B5EF4-FFF2-40B4-BE49-F238E27FC236}">
                <a16:creationId xmlns:a16="http://schemas.microsoft.com/office/drawing/2014/main" id="{10D4B130-45D6-4EA3-8254-85CE1E012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B97006-127D-4302-9E60-846D687049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25406-A52F-425F-8EF0-1AA85F202B10}" type="slidenum">
              <a:rPr lang="zh-CN" altLang="en-US" smtClean="0"/>
              <a:t>‹#›</a:t>
            </a:fld>
            <a:endParaRPr lang="zh-CN" altLang="en-US"/>
          </a:p>
        </p:txBody>
      </p:sp>
    </p:spTree>
    <p:extLst>
      <p:ext uri="{BB962C8B-B14F-4D97-AF65-F5344CB8AC3E}">
        <p14:creationId xmlns:p14="http://schemas.microsoft.com/office/powerpoint/2010/main" val="3085972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46BDA-86B1-45F1-9D3C-5893D5FBD2B7}"/>
              </a:ext>
            </a:extLst>
          </p:cNvPr>
          <p:cNvSpPr>
            <a:spLocks noGrp="1"/>
          </p:cNvSpPr>
          <p:nvPr>
            <p:ph type="title"/>
          </p:nvPr>
        </p:nvSpPr>
        <p:spPr/>
        <p:txBody>
          <a:bodyPr>
            <a:normAutofit/>
          </a:bodyPr>
          <a:lstStyle/>
          <a:p>
            <a:r>
              <a:rPr lang="zh-CN" altLang="en-US" sz="3600" b="1" dirty="0"/>
              <a:t>基于</a:t>
            </a:r>
            <a:r>
              <a:rPr lang="en-US" altLang="zh-CN" sz="3600" b="1" dirty="0"/>
              <a:t>Vue + </a:t>
            </a:r>
            <a:r>
              <a:rPr lang="en-US" altLang="zh-CN" sz="3600" b="1" dirty="0" err="1"/>
              <a:t>SpringBoot</a:t>
            </a:r>
            <a:r>
              <a:rPr lang="en-US" altLang="zh-CN" sz="3600" b="1" dirty="0"/>
              <a:t> </a:t>
            </a:r>
            <a:r>
              <a:rPr lang="zh-CN" altLang="en-US" sz="3600" b="1" dirty="0"/>
              <a:t>教考分离系统的设计与实现</a:t>
            </a:r>
          </a:p>
        </p:txBody>
      </p:sp>
      <p:pic>
        <p:nvPicPr>
          <p:cNvPr id="1026" name="Picture 2">
            <a:extLst>
              <a:ext uri="{FF2B5EF4-FFF2-40B4-BE49-F238E27FC236}">
                <a16:creationId xmlns:a16="http://schemas.microsoft.com/office/drawing/2014/main" id="{8D67B5E5-EF35-45D6-A7B5-6640B9D92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268" y="1356635"/>
            <a:ext cx="6791325"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311385EC-2747-47E3-B64A-F564E41F1A44}"/>
              </a:ext>
            </a:extLst>
          </p:cNvPr>
          <p:cNvSpPr txBox="1"/>
          <p:nvPr/>
        </p:nvSpPr>
        <p:spPr>
          <a:xfrm>
            <a:off x="1353670" y="6262042"/>
            <a:ext cx="9725739" cy="461665"/>
          </a:xfrm>
          <a:prstGeom prst="rect">
            <a:avLst/>
          </a:prstGeom>
          <a:noFill/>
        </p:spPr>
        <p:txBody>
          <a:bodyPr wrap="none" rtlCol="0">
            <a:spAutoFit/>
          </a:bodyPr>
          <a:lstStyle/>
          <a:p>
            <a:r>
              <a:rPr lang="zh-CN" altLang="en-US" sz="2400" b="1" dirty="0"/>
              <a:t>答辩人：汪思朋</a:t>
            </a:r>
            <a:r>
              <a:rPr lang="en-US" altLang="zh-CN" sz="2400" b="1" dirty="0"/>
              <a:t>						</a:t>
            </a:r>
            <a:r>
              <a:rPr lang="zh-CN" altLang="en-US" sz="2400" b="1" dirty="0"/>
              <a:t>指导老师：谯英</a:t>
            </a:r>
          </a:p>
        </p:txBody>
      </p:sp>
    </p:spTree>
    <p:extLst>
      <p:ext uri="{BB962C8B-B14F-4D97-AF65-F5344CB8AC3E}">
        <p14:creationId xmlns:p14="http://schemas.microsoft.com/office/powerpoint/2010/main" val="32484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7C2F9-3469-413F-9C19-AB77761F7F13}"/>
              </a:ext>
            </a:extLst>
          </p:cNvPr>
          <p:cNvSpPr>
            <a:spLocks noGrp="1"/>
          </p:cNvSpPr>
          <p:nvPr>
            <p:ph type="title"/>
          </p:nvPr>
        </p:nvSpPr>
        <p:spPr/>
        <p:txBody>
          <a:bodyPr/>
          <a:lstStyle/>
          <a:p>
            <a:r>
              <a:rPr lang="zh-CN" altLang="en-US" dirty="0"/>
              <a:t>数据库的设计</a:t>
            </a:r>
          </a:p>
        </p:txBody>
      </p:sp>
      <p:pic>
        <p:nvPicPr>
          <p:cNvPr id="2050" name="Picture 2">
            <a:extLst>
              <a:ext uri="{FF2B5EF4-FFF2-40B4-BE49-F238E27FC236}">
                <a16:creationId xmlns:a16="http://schemas.microsoft.com/office/drawing/2014/main" id="{B6FC86F2-DF0E-461B-9DB2-F32A85FB55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55459" y="65985"/>
            <a:ext cx="6364941" cy="6726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56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6BAC4-E663-4FE4-B409-5B054A3DC0E1}"/>
              </a:ext>
            </a:extLst>
          </p:cNvPr>
          <p:cNvSpPr>
            <a:spLocks noGrp="1"/>
          </p:cNvSpPr>
          <p:nvPr>
            <p:ph type="title"/>
          </p:nvPr>
        </p:nvSpPr>
        <p:spPr/>
        <p:txBody>
          <a:bodyPr/>
          <a:lstStyle/>
          <a:p>
            <a:r>
              <a:rPr lang="zh-CN" altLang="en-US" dirty="0"/>
              <a:t>时间安排</a:t>
            </a:r>
          </a:p>
        </p:txBody>
      </p:sp>
      <p:graphicFrame>
        <p:nvGraphicFramePr>
          <p:cNvPr id="4" name="内容占位符 3">
            <a:extLst>
              <a:ext uri="{FF2B5EF4-FFF2-40B4-BE49-F238E27FC236}">
                <a16:creationId xmlns:a16="http://schemas.microsoft.com/office/drawing/2014/main" id="{727A1A76-406A-4F74-A161-F6F74D6AB502}"/>
              </a:ext>
            </a:extLst>
          </p:cNvPr>
          <p:cNvGraphicFramePr>
            <a:graphicFrameLocks noGrp="1"/>
          </p:cNvGraphicFramePr>
          <p:nvPr>
            <p:ph idx="1"/>
            <p:extLst>
              <p:ext uri="{D42A27DB-BD31-4B8C-83A1-F6EECF244321}">
                <p14:modId xmlns:p14="http://schemas.microsoft.com/office/powerpoint/2010/main" val="2572900292"/>
              </p:ext>
            </p:extLst>
          </p:nvPr>
        </p:nvGraphicFramePr>
        <p:xfrm>
          <a:off x="2448877" y="1814830"/>
          <a:ext cx="6715125" cy="3228340"/>
        </p:xfrm>
        <a:graphic>
          <a:graphicData uri="http://schemas.openxmlformats.org/drawingml/2006/table">
            <a:tbl>
              <a:tblPr>
                <a:tableStyleId>{5C22544A-7EE6-4342-B048-85BDC9FD1C3A}</a:tableStyleId>
              </a:tblPr>
              <a:tblGrid>
                <a:gridCol w="723060">
                  <a:extLst>
                    <a:ext uri="{9D8B030D-6E8A-4147-A177-3AD203B41FA5}">
                      <a16:colId xmlns:a16="http://schemas.microsoft.com/office/drawing/2014/main" val="1789285301"/>
                    </a:ext>
                  </a:extLst>
                </a:gridCol>
                <a:gridCol w="3569592">
                  <a:extLst>
                    <a:ext uri="{9D8B030D-6E8A-4147-A177-3AD203B41FA5}">
                      <a16:colId xmlns:a16="http://schemas.microsoft.com/office/drawing/2014/main" val="315284846"/>
                    </a:ext>
                  </a:extLst>
                </a:gridCol>
                <a:gridCol w="2422473">
                  <a:extLst>
                    <a:ext uri="{9D8B030D-6E8A-4147-A177-3AD203B41FA5}">
                      <a16:colId xmlns:a16="http://schemas.microsoft.com/office/drawing/2014/main" val="1516458589"/>
                    </a:ext>
                  </a:extLst>
                </a:gridCol>
              </a:tblGrid>
              <a:tr h="353060">
                <a:tc gridSpan="3">
                  <a:txBody>
                    <a:bodyPr/>
                    <a:lstStyle/>
                    <a:p>
                      <a:pPr indent="306070" algn="just">
                        <a:spcBef>
                          <a:spcPts val="600"/>
                        </a:spcBef>
                        <a:spcAft>
                          <a:spcPts val="600"/>
                        </a:spcAft>
                      </a:pPr>
                      <a:r>
                        <a:rPr lang="zh-CN" sz="1200" kern="100" dirty="0">
                          <a:effectLst/>
                        </a:rPr>
                        <a:t>设计（论文）的进程安排</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91145305"/>
                  </a:ext>
                </a:extLst>
              </a:tr>
              <a:tr h="353060">
                <a:tc>
                  <a:txBody>
                    <a:bodyPr/>
                    <a:lstStyle/>
                    <a:p>
                      <a:pPr indent="125730" algn="just"/>
                      <a:r>
                        <a:rPr lang="zh-CN" sz="1200" kern="100">
                          <a:effectLst/>
                        </a:rPr>
                        <a:t>序号</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6070" algn="ctr"/>
                      <a:r>
                        <a:rPr lang="zh-CN" sz="1200" kern="100">
                          <a:effectLst/>
                        </a:rPr>
                        <a:t>设计（论文）各阶段内容</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6070" algn="ctr"/>
                      <a:r>
                        <a:rPr lang="zh-CN" sz="1200" kern="100">
                          <a:effectLst/>
                        </a:rPr>
                        <a:t>起止日期</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169701917"/>
                  </a:ext>
                </a:extLst>
              </a:tr>
              <a:tr h="353060">
                <a:tc>
                  <a:txBody>
                    <a:bodyPr/>
                    <a:lstStyle/>
                    <a:p>
                      <a:pPr indent="304800" algn="ct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进行需求分析</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2021/1/21-2022/1/25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92702991"/>
                  </a:ext>
                </a:extLst>
              </a:tr>
              <a:tr h="353060">
                <a:tc>
                  <a:txBody>
                    <a:bodyPr/>
                    <a:lstStyle/>
                    <a:p>
                      <a:pPr indent="304800" algn="ctr"/>
                      <a:r>
                        <a:rPr lang="en-US" sz="120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数据库的设计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2022/1/26-2022/2/22</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89670123"/>
                  </a:ext>
                </a:extLst>
              </a:tr>
              <a:tr h="353060">
                <a:tc>
                  <a:txBody>
                    <a:bodyPr/>
                    <a:lstStyle/>
                    <a:p>
                      <a:pPr indent="304800" algn="ctr"/>
                      <a:r>
                        <a:rPr lang="en-US" sz="120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主要功能的设计</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2022/2/23-2022/3/1</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35035701"/>
                  </a:ext>
                </a:extLst>
              </a:tr>
              <a:tr h="353060">
                <a:tc>
                  <a:txBody>
                    <a:bodyPr/>
                    <a:lstStyle/>
                    <a:p>
                      <a:pPr indent="304800" algn="ctr"/>
                      <a:r>
                        <a:rPr lang="en-US" sz="120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主要功能的实现</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2022/3/2-2022/4/12</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71307010"/>
                  </a:ext>
                </a:extLst>
              </a:tr>
              <a:tr h="353060">
                <a:tc>
                  <a:txBody>
                    <a:bodyPr/>
                    <a:lstStyle/>
                    <a:p>
                      <a:pPr indent="304800" algn="ctr"/>
                      <a:r>
                        <a:rPr lang="en-US" sz="120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测试主要功能</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2022/4/13-2022/4/26</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206489347"/>
                  </a:ext>
                </a:extLst>
              </a:tr>
              <a:tr h="353060">
                <a:tc>
                  <a:txBody>
                    <a:bodyPr/>
                    <a:lstStyle/>
                    <a:p>
                      <a:pPr indent="304800" algn="ctr"/>
                      <a:r>
                        <a:rPr lang="en-US" sz="1200" kern="100">
                          <a:effectLst/>
                        </a:rPr>
                        <a:t>6</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毕业论文的撰写</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a:effectLst/>
                        </a:rPr>
                        <a:t>2022/4/27-2022/5/28</a:t>
                      </a:r>
                      <a:endParaRPr lang="zh-CN" sz="1200" kern="100">
                        <a:effectLst/>
                      </a:endParaRPr>
                    </a:p>
                    <a:p>
                      <a:pPr indent="304800" algn="ct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50793724"/>
                  </a:ext>
                </a:extLst>
              </a:tr>
              <a:tr h="353060">
                <a:tc>
                  <a:txBody>
                    <a:bodyPr/>
                    <a:lstStyle/>
                    <a:p>
                      <a:pPr indent="304800" algn="ctr"/>
                      <a:r>
                        <a:rPr lang="en-US" sz="1200" kern="100">
                          <a:effectLst/>
                        </a:rPr>
                        <a:t>10</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l"/>
                      <a:r>
                        <a:rPr lang="zh-CN" sz="1200" kern="100">
                          <a:effectLst/>
                        </a:rPr>
                        <a:t>毕业答辩</a:t>
                      </a:r>
                      <a:endParaRPr lang="zh-CN" sz="12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304800" algn="ctr"/>
                      <a:r>
                        <a:rPr lang="en-US" sz="1200" kern="100" dirty="0">
                          <a:effectLst/>
                        </a:rPr>
                        <a:t>2022/6/1-2022/6/3</a:t>
                      </a:r>
                      <a:endParaRPr lang="zh-CN" sz="1200" kern="100" dirty="0">
                        <a:effectLst/>
                      </a:endParaRPr>
                    </a:p>
                    <a:p>
                      <a:pPr indent="304800" algn="ct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608466012"/>
                  </a:ext>
                </a:extLst>
              </a:tr>
            </a:tbl>
          </a:graphicData>
        </a:graphic>
      </p:graphicFrame>
    </p:spTree>
    <p:extLst>
      <p:ext uri="{BB962C8B-B14F-4D97-AF65-F5344CB8AC3E}">
        <p14:creationId xmlns:p14="http://schemas.microsoft.com/office/powerpoint/2010/main" val="379439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EB9DD4E-C2F3-40C9-B489-52667006957C}"/>
              </a:ext>
            </a:extLst>
          </p:cNvPr>
          <p:cNvSpPr/>
          <p:nvPr/>
        </p:nvSpPr>
        <p:spPr>
          <a:xfrm>
            <a:off x="5364968" y="1163781"/>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填写用户信息</a:t>
            </a:r>
          </a:p>
        </p:txBody>
      </p:sp>
      <p:pic>
        <p:nvPicPr>
          <p:cNvPr id="6" name="图片 5">
            <a:extLst>
              <a:ext uri="{FF2B5EF4-FFF2-40B4-BE49-F238E27FC236}">
                <a16:creationId xmlns:a16="http://schemas.microsoft.com/office/drawing/2014/main" id="{499E9EBD-E740-4DA7-A885-A0AE3EAC9251}"/>
              </a:ext>
            </a:extLst>
          </p:cNvPr>
          <p:cNvPicPr>
            <a:picLocks noChangeAspect="1"/>
          </p:cNvPicPr>
          <p:nvPr/>
        </p:nvPicPr>
        <p:blipFill>
          <a:blip r:embed="rId2"/>
          <a:stretch>
            <a:fillRect/>
          </a:stretch>
        </p:blipFill>
        <p:spPr>
          <a:xfrm>
            <a:off x="0" y="0"/>
            <a:ext cx="4438043" cy="6858000"/>
          </a:xfrm>
          <a:prstGeom prst="rect">
            <a:avLst/>
          </a:prstGeom>
        </p:spPr>
      </p:pic>
      <p:sp>
        <p:nvSpPr>
          <p:cNvPr id="7" name="流程图: 决策 6">
            <a:extLst>
              <a:ext uri="{FF2B5EF4-FFF2-40B4-BE49-F238E27FC236}">
                <a16:creationId xmlns:a16="http://schemas.microsoft.com/office/drawing/2014/main" id="{0C98507A-D19E-4814-A9AE-69BBAD405FDC}"/>
              </a:ext>
            </a:extLst>
          </p:cNvPr>
          <p:cNvSpPr/>
          <p:nvPr/>
        </p:nvSpPr>
        <p:spPr>
          <a:xfrm>
            <a:off x="5364968" y="1953490"/>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用户信息是否填写完毕？</a:t>
            </a:r>
          </a:p>
        </p:txBody>
      </p:sp>
      <p:sp>
        <p:nvSpPr>
          <p:cNvPr id="8" name="矩形 7">
            <a:extLst>
              <a:ext uri="{FF2B5EF4-FFF2-40B4-BE49-F238E27FC236}">
                <a16:creationId xmlns:a16="http://schemas.microsoft.com/office/drawing/2014/main" id="{D2865BAE-1CCF-49F2-9F3F-8EB1A87FC03F}"/>
              </a:ext>
            </a:extLst>
          </p:cNvPr>
          <p:cNvSpPr/>
          <p:nvPr/>
        </p:nvSpPr>
        <p:spPr>
          <a:xfrm>
            <a:off x="6726787" y="21107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注册功能</a:t>
            </a:r>
          </a:p>
        </p:txBody>
      </p:sp>
      <p:sp>
        <p:nvSpPr>
          <p:cNvPr id="9" name="流程图: 决策 8">
            <a:extLst>
              <a:ext uri="{FF2B5EF4-FFF2-40B4-BE49-F238E27FC236}">
                <a16:creationId xmlns:a16="http://schemas.microsoft.com/office/drawing/2014/main" id="{87EEC79F-0F8D-4781-8719-8CE2A9AF9860}"/>
              </a:ext>
            </a:extLst>
          </p:cNvPr>
          <p:cNvSpPr/>
          <p:nvPr/>
        </p:nvSpPr>
        <p:spPr>
          <a:xfrm>
            <a:off x="5364968" y="3297382"/>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手机号、邮箱号是否为正确格式？</a:t>
            </a:r>
          </a:p>
        </p:txBody>
      </p:sp>
      <p:sp>
        <p:nvSpPr>
          <p:cNvPr id="10" name="流程图: 决策 9">
            <a:extLst>
              <a:ext uri="{FF2B5EF4-FFF2-40B4-BE49-F238E27FC236}">
                <a16:creationId xmlns:a16="http://schemas.microsoft.com/office/drawing/2014/main" id="{DBFC7252-B87C-4B06-B774-71B1BE4205F8}"/>
              </a:ext>
            </a:extLst>
          </p:cNvPr>
          <p:cNvSpPr/>
          <p:nvPr/>
        </p:nvSpPr>
        <p:spPr>
          <a:xfrm>
            <a:off x="9083990" y="1903775"/>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是否有相同用户存在？</a:t>
            </a:r>
          </a:p>
        </p:txBody>
      </p:sp>
      <p:sp>
        <p:nvSpPr>
          <p:cNvPr id="11" name="矩形 10">
            <a:extLst>
              <a:ext uri="{FF2B5EF4-FFF2-40B4-BE49-F238E27FC236}">
                <a16:creationId xmlns:a16="http://schemas.microsoft.com/office/drawing/2014/main" id="{7A773E21-DFAD-4971-9239-071089F97C07}"/>
              </a:ext>
            </a:extLst>
          </p:cNvPr>
          <p:cNvSpPr/>
          <p:nvPr/>
        </p:nvSpPr>
        <p:spPr>
          <a:xfrm>
            <a:off x="5364968" y="606829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发出请求</a:t>
            </a:r>
          </a:p>
        </p:txBody>
      </p:sp>
      <p:sp>
        <p:nvSpPr>
          <p:cNvPr id="12" name="流程图: 决策 11">
            <a:extLst>
              <a:ext uri="{FF2B5EF4-FFF2-40B4-BE49-F238E27FC236}">
                <a16:creationId xmlns:a16="http://schemas.microsoft.com/office/drawing/2014/main" id="{7A14FC9A-954B-4CBC-B1D8-1E46597B7599}"/>
              </a:ext>
            </a:extLst>
          </p:cNvPr>
          <p:cNvSpPr/>
          <p:nvPr/>
        </p:nvSpPr>
        <p:spPr>
          <a:xfrm>
            <a:off x="5364968" y="4752109"/>
            <a:ext cx="3034146" cy="942110"/>
          </a:xfrm>
          <a:prstGeom prst="flowChartDecisi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前后两次密码是否一致？</a:t>
            </a:r>
          </a:p>
        </p:txBody>
      </p:sp>
      <p:sp>
        <p:nvSpPr>
          <p:cNvPr id="13" name="矩形 12">
            <a:extLst>
              <a:ext uri="{FF2B5EF4-FFF2-40B4-BE49-F238E27FC236}">
                <a16:creationId xmlns:a16="http://schemas.microsoft.com/office/drawing/2014/main" id="{A910B1E8-7D02-4E06-BE93-5352B177B999}"/>
              </a:ext>
            </a:extLst>
          </p:cNvPr>
          <p:cNvSpPr/>
          <p:nvPr/>
        </p:nvSpPr>
        <p:spPr>
          <a:xfrm>
            <a:off x="9071290" y="4166144"/>
            <a:ext cx="3034146" cy="3879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注册成功</a:t>
            </a:r>
          </a:p>
        </p:txBody>
      </p:sp>
      <p:cxnSp>
        <p:nvCxnSpPr>
          <p:cNvPr id="15" name="直接箭头连接符 14">
            <a:extLst>
              <a:ext uri="{FF2B5EF4-FFF2-40B4-BE49-F238E27FC236}">
                <a16:creationId xmlns:a16="http://schemas.microsoft.com/office/drawing/2014/main" id="{8C8E7CBB-F99B-4F44-96A7-FC5BB7A8C70F}"/>
              </a:ext>
            </a:extLst>
          </p:cNvPr>
          <p:cNvCxnSpPr>
            <a:stCxn id="4" idx="2"/>
            <a:endCxn id="7" idx="0"/>
          </p:cNvCxnSpPr>
          <p:nvPr/>
        </p:nvCxnSpPr>
        <p:spPr>
          <a:xfrm>
            <a:off x="6882041" y="1551708"/>
            <a:ext cx="0" cy="40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D9FE3AB-B8DA-438E-81F6-7306F38AF784}"/>
              </a:ext>
            </a:extLst>
          </p:cNvPr>
          <p:cNvCxnSpPr>
            <a:stCxn id="7" idx="2"/>
            <a:endCxn id="9" idx="0"/>
          </p:cNvCxnSpPr>
          <p:nvPr/>
        </p:nvCxnSpPr>
        <p:spPr>
          <a:xfrm>
            <a:off x="6882041" y="2895600"/>
            <a:ext cx="0" cy="401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1BCAC74-A3C8-42FF-8B33-07881CB7762C}"/>
              </a:ext>
            </a:extLst>
          </p:cNvPr>
          <p:cNvCxnSpPr>
            <a:stCxn id="9" idx="2"/>
            <a:endCxn id="12" idx="0"/>
          </p:cNvCxnSpPr>
          <p:nvPr/>
        </p:nvCxnSpPr>
        <p:spPr>
          <a:xfrm>
            <a:off x="6882041" y="4239492"/>
            <a:ext cx="0" cy="51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9759DC8-1DAE-48E9-A1B7-F4A3E968320A}"/>
              </a:ext>
            </a:extLst>
          </p:cNvPr>
          <p:cNvCxnSpPr>
            <a:stCxn id="12" idx="2"/>
            <a:endCxn id="11" idx="0"/>
          </p:cNvCxnSpPr>
          <p:nvPr/>
        </p:nvCxnSpPr>
        <p:spPr>
          <a:xfrm>
            <a:off x="6882041" y="5694219"/>
            <a:ext cx="0" cy="37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8CC034BA-A480-46C3-95E5-444B860C9FAD}"/>
              </a:ext>
            </a:extLst>
          </p:cNvPr>
          <p:cNvCxnSpPr>
            <a:stCxn id="11" idx="3"/>
            <a:endCxn id="10" idx="1"/>
          </p:cNvCxnSpPr>
          <p:nvPr/>
        </p:nvCxnSpPr>
        <p:spPr>
          <a:xfrm flipV="1">
            <a:off x="8399114" y="2374830"/>
            <a:ext cx="684876" cy="388742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7257A4E1-3C1A-4105-828D-97805F7C01C7}"/>
              </a:ext>
            </a:extLst>
          </p:cNvPr>
          <p:cNvCxnSpPr>
            <a:stCxn id="7" idx="1"/>
            <a:endCxn id="4" idx="1"/>
          </p:cNvCxnSpPr>
          <p:nvPr/>
        </p:nvCxnSpPr>
        <p:spPr>
          <a:xfrm rot="10800000">
            <a:off x="5364968" y="1357745"/>
            <a:ext cx="12700" cy="10668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B24C985F-7C3E-4C38-930D-747730A171FA}"/>
              </a:ext>
            </a:extLst>
          </p:cNvPr>
          <p:cNvCxnSpPr>
            <a:stCxn id="9" idx="1"/>
          </p:cNvCxnSpPr>
          <p:nvPr/>
        </p:nvCxnSpPr>
        <p:spPr>
          <a:xfrm rot="10800000">
            <a:off x="5145742" y="2424545"/>
            <a:ext cx="219227" cy="13438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51A286EA-288E-494B-AC7D-B4BA5C23815C}"/>
              </a:ext>
            </a:extLst>
          </p:cNvPr>
          <p:cNvCxnSpPr>
            <a:stCxn id="12" idx="1"/>
          </p:cNvCxnSpPr>
          <p:nvPr/>
        </p:nvCxnSpPr>
        <p:spPr>
          <a:xfrm rot="10800000">
            <a:off x="5145742" y="3768438"/>
            <a:ext cx="219226" cy="14547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BB66A017-85CA-4179-8FEF-99278F0705D0}"/>
              </a:ext>
            </a:extLst>
          </p:cNvPr>
          <p:cNvCxnSpPr>
            <a:stCxn id="10" idx="0"/>
            <a:endCxn id="4" idx="3"/>
          </p:cNvCxnSpPr>
          <p:nvPr/>
        </p:nvCxnSpPr>
        <p:spPr>
          <a:xfrm rot="16200000" flipV="1">
            <a:off x="9227074" y="529785"/>
            <a:ext cx="546030" cy="22019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A93137BA-A8B3-402F-A1A7-46052588D83A}"/>
              </a:ext>
            </a:extLst>
          </p:cNvPr>
          <p:cNvCxnSpPr>
            <a:stCxn id="10" idx="2"/>
            <a:endCxn id="13" idx="0"/>
          </p:cNvCxnSpPr>
          <p:nvPr/>
        </p:nvCxnSpPr>
        <p:spPr>
          <a:xfrm flipH="1">
            <a:off x="10588363" y="2845885"/>
            <a:ext cx="12700" cy="132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98127C04-B605-41F0-BB24-1C150D49D281}"/>
              </a:ext>
            </a:extLst>
          </p:cNvPr>
          <p:cNvSpPr txBox="1"/>
          <p:nvPr/>
        </p:nvSpPr>
        <p:spPr>
          <a:xfrm>
            <a:off x="6814334" y="1526626"/>
            <a:ext cx="505267" cy="369332"/>
          </a:xfrm>
          <a:prstGeom prst="rect">
            <a:avLst/>
          </a:prstGeom>
          <a:noFill/>
        </p:spPr>
        <p:txBody>
          <a:bodyPr wrap="none" rtlCol="0">
            <a:spAutoFit/>
          </a:bodyPr>
          <a:lstStyle/>
          <a:p>
            <a:r>
              <a:rPr lang="en-US" altLang="zh-CN" dirty="0"/>
              <a:t>yes</a:t>
            </a:r>
            <a:endParaRPr lang="zh-CN" altLang="en-US" dirty="0"/>
          </a:p>
        </p:txBody>
      </p:sp>
      <p:sp>
        <p:nvSpPr>
          <p:cNvPr id="41" name="文本框 40">
            <a:extLst>
              <a:ext uri="{FF2B5EF4-FFF2-40B4-BE49-F238E27FC236}">
                <a16:creationId xmlns:a16="http://schemas.microsoft.com/office/drawing/2014/main" id="{332D63DC-16D5-4A10-A007-4C8B003FE39A}"/>
              </a:ext>
            </a:extLst>
          </p:cNvPr>
          <p:cNvSpPr txBox="1"/>
          <p:nvPr/>
        </p:nvSpPr>
        <p:spPr>
          <a:xfrm>
            <a:off x="6827033" y="2838068"/>
            <a:ext cx="505267" cy="369332"/>
          </a:xfrm>
          <a:prstGeom prst="rect">
            <a:avLst/>
          </a:prstGeom>
          <a:noFill/>
        </p:spPr>
        <p:txBody>
          <a:bodyPr wrap="none" rtlCol="0">
            <a:spAutoFit/>
          </a:bodyPr>
          <a:lstStyle/>
          <a:p>
            <a:r>
              <a:rPr lang="en-US" altLang="zh-CN" dirty="0"/>
              <a:t>yes</a:t>
            </a:r>
            <a:endParaRPr lang="zh-CN" altLang="en-US" dirty="0"/>
          </a:p>
        </p:txBody>
      </p:sp>
      <p:sp>
        <p:nvSpPr>
          <p:cNvPr id="42" name="文本框 41">
            <a:extLst>
              <a:ext uri="{FF2B5EF4-FFF2-40B4-BE49-F238E27FC236}">
                <a16:creationId xmlns:a16="http://schemas.microsoft.com/office/drawing/2014/main" id="{C8618E6D-9764-4F18-9AD0-052A5B8D7A95}"/>
              </a:ext>
            </a:extLst>
          </p:cNvPr>
          <p:cNvSpPr txBox="1"/>
          <p:nvPr/>
        </p:nvSpPr>
        <p:spPr>
          <a:xfrm>
            <a:off x="6814333" y="4271942"/>
            <a:ext cx="505267" cy="369332"/>
          </a:xfrm>
          <a:prstGeom prst="rect">
            <a:avLst/>
          </a:prstGeom>
          <a:noFill/>
        </p:spPr>
        <p:txBody>
          <a:bodyPr wrap="none" rtlCol="0">
            <a:spAutoFit/>
          </a:bodyPr>
          <a:lstStyle/>
          <a:p>
            <a:r>
              <a:rPr lang="en-US" altLang="zh-CN" dirty="0"/>
              <a:t>yes</a:t>
            </a:r>
            <a:endParaRPr lang="zh-CN" altLang="en-US" dirty="0"/>
          </a:p>
        </p:txBody>
      </p:sp>
      <p:sp>
        <p:nvSpPr>
          <p:cNvPr id="43" name="文本框 42">
            <a:extLst>
              <a:ext uri="{FF2B5EF4-FFF2-40B4-BE49-F238E27FC236}">
                <a16:creationId xmlns:a16="http://schemas.microsoft.com/office/drawing/2014/main" id="{05EA8542-F0BA-4934-93CC-BC69DCB9E649}"/>
              </a:ext>
            </a:extLst>
          </p:cNvPr>
          <p:cNvSpPr txBox="1"/>
          <p:nvPr/>
        </p:nvSpPr>
        <p:spPr>
          <a:xfrm>
            <a:off x="6827032" y="5620388"/>
            <a:ext cx="505267" cy="369332"/>
          </a:xfrm>
          <a:prstGeom prst="rect">
            <a:avLst/>
          </a:prstGeom>
          <a:noFill/>
        </p:spPr>
        <p:txBody>
          <a:bodyPr wrap="none" rtlCol="0">
            <a:spAutoFit/>
          </a:bodyPr>
          <a:lstStyle/>
          <a:p>
            <a:r>
              <a:rPr lang="en-US" altLang="zh-CN" dirty="0"/>
              <a:t>yes</a:t>
            </a:r>
            <a:endParaRPr lang="zh-CN" altLang="en-US" dirty="0"/>
          </a:p>
        </p:txBody>
      </p:sp>
      <p:sp>
        <p:nvSpPr>
          <p:cNvPr id="44" name="文本框 43">
            <a:extLst>
              <a:ext uri="{FF2B5EF4-FFF2-40B4-BE49-F238E27FC236}">
                <a16:creationId xmlns:a16="http://schemas.microsoft.com/office/drawing/2014/main" id="{14260968-FF48-4C0A-94FB-EDA51EAB1EC9}"/>
              </a:ext>
            </a:extLst>
          </p:cNvPr>
          <p:cNvSpPr txBox="1"/>
          <p:nvPr/>
        </p:nvSpPr>
        <p:spPr>
          <a:xfrm>
            <a:off x="10646727" y="3289566"/>
            <a:ext cx="505267" cy="369332"/>
          </a:xfrm>
          <a:prstGeom prst="rect">
            <a:avLst/>
          </a:prstGeom>
          <a:noFill/>
        </p:spPr>
        <p:txBody>
          <a:bodyPr wrap="none" rtlCol="0">
            <a:spAutoFit/>
          </a:bodyPr>
          <a:lstStyle/>
          <a:p>
            <a:r>
              <a:rPr lang="en-US" altLang="zh-CN" dirty="0"/>
              <a:t>yes</a:t>
            </a:r>
            <a:endParaRPr lang="zh-CN" altLang="en-US" dirty="0"/>
          </a:p>
        </p:txBody>
      </p:sp>
      <p:sp>
        <p:nvSpPr>
          <p:cNvPr id="46" name="文本框 45">
            <a:extLst>
              <a:ext uri="{FF2B5EF4-FFF2-40B4-BE49-F238E27FC236}">
                <a16:creationId xmlns:a16="http://schemas.microsoft.com/office/drawing/2014/main" id="{45665CEC-5C56-42C6-AAE2-96BCAA571764}"/>
              </a:ext>
            </a:extLst>
          </p:cNvPr>
          <p:cNvSpPr txBox="1"/>
          <p:nvPr/>
        </p:nvSpPr>
        <p:spPr>
          <a:xfrm>
            <a:off x="9517918" y="1051905"/>
            <a:ext cx="486030" cy="369332"/>
          </a:xfrm>
          <a:prstGeom prst="rect">
            <a:avLst/>
          </a:prstGeom>
          <a:noFill/>
        </p:spPr>
        <p:txBody>
          <a:bodyPr wrap="none" rtlCol="0">
            <a:spAutoFit/>
          </a:bodyPr>
          <a:lstStyle/>
          <a:p>
            <a:r>
              <a:rPr lang="en-US" altLang="zh-CN" dirty="0"/>
              <a:t>No</a:t>
            </a:r>
            <a:endParaRPr lang="zh-CN" altLang="en-US" dirty="0"/>
          </a:p>
        </p:txBody>
      </p:sp>
      <p:sp>
        <p:nvSpPr>
          <p:cNvPr id="47" name="文本框 46">
            <a:extLst>
              <a:ext uri="{FF2B5EF4-FFF2-40B4-BE49-F238E27FC236}">
                <a16:creationId xmlns:a16="http://schemas.microsoft.com/office/drawing/2014/main" id="{F5D50296-CBA3-4F3B-B098-3F77A4FF9BEF}"/>
              </a:ext>
            </a:extLst>
          </p:cNvPr>
          <p:cNvSpPr txBox="1"/>
          <p:nvPr/>
        </p:nvSpPr>
        <p:spPr>
          <a:xfrm>
            <a:off x="5088151" y="2096777"/>
            <a:ext cx="486030" cy="369332"/>
          </a:xfrm>
          <a:prstGeom prst="rect">
            <a:avLst/>
          </a:prstGeom>
          <a:noFill/>
        </p:spPr>
        <p:txBody>
          <a:bodyPr wrap="none" rtlCol="0">
            <a:spAutoFit/>
          </a:bodyPr>
          <a:lstStyle/>
          <a:p>
            <a:r>
              <a:rPr lang="en-US" altLang="zh-CN" dirty="0"/>
              <a:t>No</a:t>
            </a:r>
            <a:endParaRPr lang="zh-CN" altLang="en-US" dirty="0"/>
          </a:p>
        </p:txBody>
      </p:sp>
      <p:sp>
        <p:nvSpPr>
          <p:cNvPr id="48" name="文本框 47">
            <a:extLst>
              <a:ext uri="{FF2B5EF4-FFF2-40B4-BE49-F238E27FC236}">
                <a16:creationId xmlns:a16="http://schemas.microsoft.com/office/drawing/2014/main" id="{1C1BF6A1-EFF3-4405-B32C-547CCAB3F986}"/>
              </a:ext>
            </a:extLst>
          </p:cNvPr>
          <p:cNvSpPr txBox="1"/>
          <p:nvPr/>
        </p:nvSpPr>
        <p:spPr>
          <a:xfrm>
            <a:off x="5100212" y="3427702"/>
            <a:ext cx="486030" cy="369332"/>
          </a:xfrm>
          <a:prstGeom prst="rect">
            <a:avLst/>
          </a:prstGeom>
          <a:noFill/>
        </p:spPr>
        <p:txBody>
          <a:bodyPr wrap="none" rtlCol="0">
            <a:spAutoFit/>
          </a:bodyPr>
          <a:lstStyle/>
          <a:p>
            <a:r>
              <a:rPr lang="en-US" altLang="zh-CN" dirty="0"/>
              <a:t>No</a:t>
            </a:r>
            <a:endParaRPr lang="zh-CN" altLang="en-US" dirty="0"/>
          </a:p>
        </p:txBody>
      </p:sp>
      <p:sp>
        <p:nvSpPr>
          <p:cNvPr id="49" name="文本框 48">
            <a:extLst>
              <a:ext uri="{FF2B5EF4-FFF2-40B4-BE49-F238E27FC236}">
                <a16:creationId xmlns:a16="http://schemas.microsoft.com/office/drawing/2014/main" id="{CA6E5D21-FC93-4179-9033-7E802843DD29}"/>
              </a:ext>
            </a:extLst>
          </p:cNvPr>
          <p:cNvSpPr txBox="1"/>
          <p:nvPr/>
        </p:nvSpPr>
        <p:spPr>
          <a:xfrm>
            <a:off x="5072654" y="4876169"/>
            <a:ext cx="486030" cy="369332"/>
          </a:xfrm>
          <a:prstGeom prst="rect">
            <a:avLst/>
          </a:prstGeom>
          <a:noFill/>
        </p:spPr>
        <p:txBody>
          <a:bodyPr wrap="none" rtlCol="0">
            <a:spAutoFit/>
          </a:bodyPr>
          <a:lstStyle/>
          <a:p>
            <a:r>
              <a:rPr lang="en-US" altLang="zh-CN" dirty="0"/>
              <a:t>No</a:t>
            </a:r>
            <a:endParaRPr lang="zh-CN" altLang="en-US" dirty="0"/>
          </a:p>
        </p:txBody>
      </p:sp>
    </p:spTree>
    <p:extLst>
      <p:ext uri="{BB962C8B-B14F-4D97-AF65-F5344CB8AC3E}">
        <p14:creationId xmlns:p14="http://schemas.microsoft.com/office/powerpoint/2010/main" val="295893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7BF4EA-8198-420D-8607-8E586897EF78}"/>
              </a:ext>
            </a:extLst>
          </p:cNvPr>
          <p:cNvPicPr>
            <a:picLocks noChangeAspect="1"/>
          </p:cNvPicPr>
          <p:nvPr/>
        </p:nvPicPr>
        <p:blipFill>
          <a:blip r:embed="rId2"/>
          <a:stretch>
            <a:fillRect/>
          </a:stretch>
        </p:blipFill>
        <p:spPr>
          <a:xfrm>
            <a:off x="0" y="0"/>
            <a:ext cx="4687519" cy="3054699"/>
          </a:xfrm>
          <a:prstGeom prst="rect">
            <a:avLst/>
          </a:prstGeom>
        </p:spPr>
      </p:pic>
      <p:pic>
        <p:nvPicPr>
          <p:cNvPr id="7" name="图片 6">
            <a:extLst>
              <a:ext uri="{FF2B5EF4-FFF2-40B4-BE49-F238E27FC236}">
                <a16:creationId xmlns:a16="http://schemas.microsoft.com/office/drawing/2014/main" id="{1746915C-64BE-417A-8557-22C2EA8B4193}"/>
              </a:ext>
            </a:extLst>
          </p:cNvPr>
          <p:cNvPicPr>
            <a:picLocks noChangeAspect="1"/>
          </p:cNvPicPr>
          <p:nvPr/>
        </p:nvPicPr>
        <p:blipFill>
          <a:blip r:embed="rId3"/>
          <a:stretch>
            <a:fillRect/>
          </a:stretch>
        </p:blipFill>
        <p:spPr>
          <a:xfrm>
            <a:off x="10011" y="3054699"/>
            <a:ext cx="4677508" cy="3054699"/>
          </a:xfrm>
          <a:prstGeom prst="rect">
            <a:avLst/>
          </a:prstGeom>
        </p:spPr>
      </p:pic>
      <p:sp>
        <p:nvSpPr>
          <p:cNvPr id="8" name="矩形: 圆角 7">
            <a:extLst>
              <a:ext uri="{FF2B5EF4-FFF2-40B4-BE49-F238E27FC236}">
                <a16:creationId xmlns:a16="http://schemas.microsoft.com/office/drawing/2014/main" id="{DA6C5B4A-AB85-4E5B-ADA2-B8297EE4EAD4}"/>
              </a:ext>
            </a:extLst>
          </p:cNvPr>
          <p:cNvSpPr/>
          <p:nvPr/>
        </p:nvSpPr>
        <p:spPr>
          <a:xfrm>
            <a:off x="6802582" y="817418"/>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输入账号</a:t>
            </a:r>
          </a:p>
        </p:txBody>
      </p:sp>
      <p:sp>
        <p:nvSpPr>
          <p:cNvPr id="10" name="矩形: 圆角 9">
            <a:extLst>
              <a:ext uri="{FF2B5EF4-FFF2-40B4-BE49-F238E27FC236}">
                <a16:creationId xmlns:a16="http://schemas.microsoft.com/office/drawing/2014/main" id="{F523F8F2-7311-4718-9945-31AED65C3D9E}"/>
              </a:ext>
            </a:extLst>
          </p:cNvPr>
          <p:cNvSpPr/>
          <p:nvPr/>
        </p:nvSpPr>
        <p:spPr>
          <a:xfrm>
            <a:off x="6802582" y="304800"/>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用户登录</a:t>
            </a:r>
          </a:p>
        </p:txBody>
      </p:sp>
      <p:cxnSp>
        <p:nvCxnSpPr>
          <p:cNvPr id="12" name="直接箭头连接符 11">
            <a:extLst>
              <a:ext uri="{FF2B5EF4-FFF2-40B4-BE49-F238E27FC236}">
                <a16:creationId xmlns:a16="http://schemas.microsoft.com/office/drawing/2014/main" id="{B6F972D3-FDF3-4704-A6A0-FC6B6656EEC7}"/>
              </a:ext>
            </a:extLst>
          </p:cNvPr>
          <p:cNvCxnSpPr>
            <a:cxnSpLocks/>
          </p:cNvCxnSpPr>
          <p:nvPr/>
        </p:nvCxnSpPr>
        <p:spPr>
          <a:xfrm>
            <a:off x="7245927" y="1177636"/>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597E4E8-A153-4F31-A9CC-C4A6F2118940}"/>
              </a:ext>
            </a:extLst>
          </p:cNvPr>
          <p:cNvSpPr txBox="1"/>
          <p:nvPr/>
        </p:nvSpPr>
        <p:spPr>
          <a:xfrm>
            <a:off x="6275351" y="1177636"/>
            <a:ext cx="1015663" cy="1046721"/>
          </a:xfrm>
          <a:prstGeom prst="rect">
            <a:avLst/>
          </a:prstGeom>
          <a:noFill/>
        </p:spPr>
        <p:txBody>
          <a:bodyPr vert="eaVert" wrap="square" rtlCol="0">
            <a:spAutoFit/>
          </a:bodyPr>
          <a:lstStyle/>
          <a:p>
            <a:r>
              <a:rPr lang="zh-CN" altLang="en-US" dirty="0"/>
              <a:t>密码登录</a:t>
            </a:r>
          </a:p>
          <a:p>
            <a:endParaRPr lang="zh-CN" altLang="en-US" dirty="0"/>
          </a:p>
        </p:txBody>
      </p:sp>
      <p:cxnSp>
        <p:nvCxnSpPr>
          <p:cNvPr id="20" name="直接箭头连接符 19">
            <a:extLst>
              <a:ext uri="{FF2B5EF4-FFF2-40B4-BE49-F238E27FC236}">
                <a16:creationId xmlns:a16="http://schemas.microsoft.com/office/drawing/2014/main" id="{A033EFF2-1A1E-401A-8313-0DF5DA1C0BA3}"/>
              </a:ext>
            </a:extLst>
          </p:cNvPr>
          <p:cNvCxnSpPr>
            <a:cxnSpLocks/>
          </p:cNvCxnSpPr>
          <p:nvPr/>
        </p:nvCxnSpPr>
        <p:spPr>
          <a:xfrm>
            <a:off x="8575966" y="1177633"/>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A96CBB2E-AC57-4959-A2DC-DD1B927D7838}"/>
              </a:ext>
            </a:extLst>
          </p:cNvPr>
          <p:cNvSpPr txBox="1"/>
          <p:nvPr/>
        </p:nvSpPr>
        <p:spPr>
          <a:xfrm>
            <a:off x="8159388" y="1177633"/>
            <a:ext cx="461665" cy="1046721"/>
          </a:xfrm>
          <a:prstGeom prst="rect">
            <a:avLst/>
          </a:prstGeom>
          <a:noFill/>
        </p:spPr>
        <p:txBody>
          <a:bodyPr vert="eaVert" wrap="square" rtlCol="0">
            <a:spAutoFit/>
          </a:bodyPr>
          <a:lstStyle/>
          <a:p>
            <a:r>
              <a:rPr lang="zh-CN" altLang="en-US" dirty="0"/>
              <a:t>邮箱登录</a:t>
            </a:r>
          </a:p>
        </p:txBody>
      </p:sp>
      <p:cxnSp>
        <p:nvCxnSpPr>
          <p:cNvPr id="22" name="直接箭头连接符 21">
            <a:extLst>
              <a:ext uri="{FF2B5EF4-FFF2-40B4-BE49-F238E27FC236}">
                <a16:creationId xmlns:a16="http://schemas.microsoft.com/office/drawing/2014/main" id="{DD6D2E9A-BDBB-4E21-B44E-6AD42398BEAB}"/>
              </a:ext>
            </a:extLst>
          </p:cNvPr>
          <p:cNvCxnSpPr>
            <a:cxnSpLocks/>
          </p:cNvCxnSpPr>
          <p:nvPr/>
        </p:nvCxnSpPr>
        <p:spPr>
          <a:xfrm>
            <a:off x="9975265" y="1191487"/>
            <a:ext cx="0" cy="110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1FF98CF-CE85-4607-A7FB-3CEFC6FBBFBA}"/>
              </a:ext>
            </a:extLst>
          </p:cNvPr>
          <p:cNvSpPr txBox="1"/>
          <p:nvPr/>
        </p:nvSpPr>
        <p:spPr>
          <a:xfrm>
            <a:off x="9558687" y="1191487"/>
            <a:ext cx="461665" cy="1046721"/>
          </a:xfrm>
          <a:prstGeom prst="rect">
            <a:avLst/>
          </a:prstGeom>
          <a:noFill/>
        </p:spPr>
        <p:txBody>
          <a:bodyPr vert="eaVert" wrap="square" rtlCol="0">
            <a:spAutoFit/>
          </a:bodyPr>
          <a:lstStyle/>
          <a:p>
            <a:r>
              <a:rPr lang="zh-CN" altLang="en-US" dirty="0"/>
              <a:t>手机登录</a:t>
            </a:r>
          </a:p>
        </p:txBody>
      </p:sp>
      <p:sp>
        <p:nvSpPr>
          <p:cNvPr id="25" name="矩形: 圆角 24">
            <a:extLst>
              <a:ext uri="{FF2B5EF4-FFF2-40B4-BE49-F238E27FC236}">
                <a16:creationId xmlns:a16="http://schemas.microsoft.com/office/drawing/2014/main" id="{3866C6EA-213E-4C6B-855D-5D4C7B98DBAA}"/>
              </a:ext>
            </a:extLst>
          </p:cNvPr>
          <p:cNvSpPr/>
          <p:nvPr/>
        </p:nvSpPr>
        <p:spPr>
          <a:xfrm>
            <a:off x="6783182" y="2299851"/>
            <a:ext cx="1208808"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输入密码</a:t>
            </a:r>
          </a:p>
        </p:txBody>
      </p:sp>
      <p:sp>
        <p:nvSpPr>
          <p:cNvPr id="27" name="矩形: 圆角 26">
            <a:extLst>
              <a:ext uri="{FF2B5EF4-FFF2-40B4-BE49-F238E27FC236}">
                <a16:creationId xmlns:a16="http://schemas.microsoft.com/office/drawing/2014/main" id="{0EDDA2FE-016D-451E-BA0C-D7EF4A582B90}"/>
              </a:ext>
            </a:extLst>
          </p:cNvPr>
          <p:cNvSpPr/>
          <p:nvPr/>
        </p:nvSpPr>
        <p:spPr>
          <a:xfrm>
            <a:off x="8257307" y="2299851"/>
            <a:ext cx="2022491"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获取验证码</a:t>
            </a:r>
          </a:p>
        </p:txBody>
      </p:sp>
      <p:sp>
        <p:nvSpPr>
          <p:cNvPr id="29" name="矩形: 圆角 28">
            <a:extLst>
              <a:ext uri="{FF2B5EF4-FFF2-40B4-BE49-F238E27FC236}">
                <a16:creationId xmlns:a16="http://schemas.microsoft.com/office/drawing/2014/main" id="{0D1265D9-CB0E-4633-8DC6-F14834E08577}"/>
              </a:ext>
            </a:extLst>
          </p:cNvPr>
          <p:cNvSpPr/>
          <p:nvPr/>
        </p:nvSpPr>
        <p:spPr>
          <a:xfrm>
            <a:off x="6783182" y="3054699"/>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发起登录请求</a:t>
            </a:r>
          </a:p>
        </p:txBody>
      </p:sp>
      <p:cxnSp>
        <p:nvCxnSpPr>
          <p:cNvPr id="31" name="直接箭头连接符 30">
            <a:extLst>
              <a:ext uri="{FF2B5EF4-FFF2-40B4-BE49-F238E27FC236}">
                <a16:creationId xmlns:a16="http://schemas.microsoft.com/office/drawing/2014/main" id="{0FF12D12-C037-4E1C-A784-681ACB52F6FF}"/>
              </a:ext>
            </a:extLst>
          </p:cNvPr>
          <p:cNvCxnSpPr>
            <a:stCxn id="25" idx="2"/>
          </p:cNvCxnSpPr>
          <p:nvPr/>
        </p:nvCxnSpPr>
        <p:spPr>
          <a:xfrm>
            <a:off x="7387586" y="2660069"/>
            <a:ext cx="604404" cy="39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3B5FE30-A69D-49FC-BC2A-9519A0120A94}"/>
              </a:ext>
            </a:extLst>
          </p:cNvPr>
          <p:cNvCxnSpPr>
            <a:stCxn id="27" idx="2"/>
          </p:cNvCxnSpPr>
          <p:nvPr/>
        </p:nvCxnSpPr>
        <p:spPr>
          <a:xfrm flipH="1">
            <a:off x="7991990" y="2660069"/>
            <a:ext cx="1276563" cy="39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流程图: 决策 33">
            <a:extLst>
              <a:ext uri="{FF2B5EF4-FFF2-40B4-BE49-F238E27FC236}">
                <a16:creationId xmlns:a16="http://schemas.microsoft.com/office/drawing/2014/main" id="{4F5F0896-F834-44AA-9BE2-1B2E4752A761}"/>
              </a:ext>
            </a:extLst>
          </p:cNvPr>
          <p:cNvSpPr/>
          <p:nvPr/>
        </p:nvSpPr>
        <p:spPr>
          <a:xfrm>
            <a:off x="7157255" y="3873041"/>
            <a:ext cx="2701636" cy="62344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账号是否存在？</a:t>
            </a:r>
          </a:p>
        </p:txBody>
      </p:sp>
      <p:cxnSp>
        <p:nvCxnSpPr>
          <p:cNvPr id="36" name="直接箭头连接符 35">
            <a:extLst>
              <a:ext uri="{FF2B5EF4-FFF2-40B4-BE49-F238E27FC236}">
                <a16:creationId xmlns:a16="http://schemas.microsoft.com/office/drawing/2014/main" id="{77EF82BD-E1FA-4896-916B-1E92A10D3DC9}"/>
              </a:ext>
            </a:extLst>
          </p:cNvPr>
          <p:cNvCxnSpPr>
            <a:stCxn id="29" idx="2"/>
            <a:endCxn id="34" idx="0"/>
          </p:cNvCxnSpPr>
          <p:nvPr/>
        </p:nvCxnSpPr>
        <p:spPr>
          <a:xfrm>
            <a:off x="8508073" y="3414917"/>
            <a:ext cx="0" cy="45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9F0C393A-6582-474E-831B-11186A38F5D6}"/>
              </a:ext>
            </a:extLst>
          </p:cNvPr>
          <p:cNvCxnSpPr>
            <a:stCxn id="34" idx="3"/>
            <a:endCxn id="8" idx="3"/>
          </p:cNvCxnSpPr>
          <p:nvPr/>
        </p:nvCxnSpPr>
        <p:spPr>
          <a:xfrm flipV="1">
            <a:off x="9858891" y="997527"/>
            <a:ext cx="393473" cy="3187238"/>
          </a:xfrm>
          <a:prstGeom prst="bentConnector3">
            <a:avLst>
              <a:gd name="adj1" fmla="val 158098"/>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8E531E65-AD72-49EA-92CA-FD14E30B1BEC}"/>
              </a:ext>
            </a:extLst>
          </p:cNvPr>
          <p:cNvSpPr txBox="1"/>
          <p:nvPr/>
        </p:nvSpPr>
        <p:spPr>
          <a:xfrm>
            <a:off x="9975265" y="3893113"/>
            <a:ext cx="486030" cy="369332"/>
          </a:xfrm>
          <a:prstGeom prst="rect">
            <a:avLst/>
          </a:prstGeom>
          <a:noFill/>
        </p:spPr>
        <p:txBody>
          <a:bodyPr wrap="none" rtlCol="0">
            <a:spAutoFit/>
          </a:bodyPr>
          <a:lstStyle/>
          <a:p>
            <a:r>
              <a:rPr lang="en-US" altLang="zh-CN" dirty="0"/>
              <a:t>No</a:t>
            </a:r>
            <a:endParaRPr lang="zh-CN" altLang="en-US" dirty="0"/>
          </a:p>
        </p:txBody>
      </p:sp>
      <p:sp>
        <p:nvSpPr>
          <p:cNvPr id="42" name="矩形: 圆角 41">
            <a:extLst>
              <a:ext uri="{FF2B5EF4-FFF2-40B4-BE49-F238E27FC236}">
                <a16:creationId xmlns:a16="http://schemas.microsoft.com/office/drawing/2014/main" id="{2A5D9DCC-0401-44BC-B8ED-6A5819BE19DA}"/>
              </a:ext>
            </a:extLst>
          </p:cNvPr>
          <p:cNvSpPr/>
          <p:nvPr/>
        </p:nvSpPr>
        <p:spPr>
          <a:xfrm>
            <a:off x="6810517" y="4954374"/>
            <a:ext cx="3449782" cy="3602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登录成功，跳转到首页</a:t>
            </a:r>
          </a:p>
        </p:txBody>
      </p:sp>
      <p:cxnSp>
        <p:nvCxnSpPr>
          <p:cNvPr id="43" name="直接箭头连接符 42">
            <a:extLst>
              <a:ext uri="{FF2B5EF4-FFF2-40B4-BE49-F238E27FC236}">
                <a16:creationId xmlns:a16="http://schemas.microsoft.com/office/drawing/2014/main" id="{552EAD85-B11A-4889-9011-A6AA37E4AFB2}"/>
              </a:ext>
            </a:extLst>
          </p:cNvPr>
          <p:cNvCxnSpPr/>
          <p:nvPr/>
        </p:nvCxnSpPr>
        <p:spPr>
          <a:xfrm>
            <a:off x="8508073" y="4496488"/>
            <a:ext cx="0" cy="45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6F64E3E3-30D5-4D2C-8273-CD03E7DCA0DD}"/>
              </a:ext>
            </a:extLst>
          </p:cNvPr>
          <p:cNvSpPr txBox="1"/>
          <p:nvPr/>
        </p:nvSpPr>
        <p:spPr>
          <a:xfrm>
            <a:off x="8390220" y="4503754"/>
            <a:ext cx="567784" cy="369332"/>
          </a:xfrm>
          <a:prstGeom prst="rect">
            <a:avLst/>
          </a:prstGeom>
          <a:noFill/>
        </p:spPr>
        <p:txBody>
          <a:bodyPr wrap="none" rtlCol="0">
            <a:spAutoFit/>
          </a:bodyPr>
          <a:lstStyle/>
          <a:p>
            <a:r>
              <a:rPr lang="en-US" altLang="zh-CN" dirty="0"/>
              <a:t> yes</a:t>
            </a:r>
            <a:endParaRPr lang="zh-CN" altLang="en-US" dirty="0"/>
          </a:p>
        </p:txBody>
      </p:sp>
    </p:spTree>
    <p:extLst>
      <p:ext uri="{BB962C8B-B14F-4D97-AF65-F5344CB8AC3E}">
        <p14:creationId xmlns:p14="http://schemas.microsoft.com/office/powerpoint/2010/main" val="369940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18A4DCA-3B88-45B2-9078-05FF261D73ED}"/>
              </a:ext>
            </a:extLst>
          </p:cNvPr>
          <p:cNvSpPr/>
          <p:nvPr/>
        </p:nvSpPr>
        <p:spPr>
          <a:xfrm>
            <a:off x="3945589" y="3585882"/>
            <a:ext cx="3063689" cy="358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不同的菜单</a:t>
            </a:r>
          </a:p>
        </p:txBody>
      </p:sp>
      <p:sp>
        <p:nvSpPr>
          <p:cNvPr id="5" name="流程图: 决策 4">
            <a:extLst>
              <a:ext uri="{FF2B5EF4-FFF2-40B4-BE49-F238E27FC236}">
                <a16:creationId xmlns:a16="http://schemas.microsoft.com/office/drawing/2014/main" id="{2E2BCDE9-D1F2-41B8-A77B-5F786D559ED0}"/>
              </a:ext>
            </a:extLst>
          </p:cNvPr>
          <p:cNvSpPr/>
          <p:nvPr/>
        </p:nvSpPr>
        <p:spPr>
          <a:xfrm>
            <a:off x="4267200" y="1165412"/>
            <a:ext cx="2321859" cy="815788"/>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是否已经登录？</a:t>
            </a:r>
          </a:p>
        </p:txBody>
      </p:sp>
      <p:cxnSp>
        <p:nvCxnSpPr>
          <p:cNvPr id="7" name="直接箭头连接符 6">
            <a:extLst>
              <a:ext uri="{FF2B5EF4-FFF2-40B4-BE49-F238E27FC236}">
                <a16:creationId xmlns:a16="http://schemas.microsoft.com/office/drawing/2014/main" id="{FE36E068-09D8-4F0D-99AB-337DAF75CAC2}"/>
              </a:ext>
            </a:extLst>
          </p:cNvPr>
          <p:cNvCxnSpPr>
            <a:stCxn id="5" idx="2"/>
          </p:cNvCxnSpPr>
          <p:nvPr/>
        </p:nvCxnSpPr>
        <p:spPr>
          <a:xfrm flipH="1">
            <a:off x="5414682" y="1981200"/>
            <a:ext cx="1344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0C790D3B-6341-4E23-8EAF-C9F3759411D4}"/>
              </a:ext>
            </a:extLst>
          </p:cNvPr>
          <p:cNvSpPr/>
          <p:nvPr/>
        </p:nvSpPr>
        <p:spPr>
          <a:xfrm>
            <a:off x="3928782" y="2805951"/>
            <a:ext cx="676836"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10" name="矩形 9">
            <a:extLst>
              <a:ext uri="{FF2B5EF4-FFF2-40B4-BE49-F238E27FC236}">
                <a16:creationId xmlns:a16="http://schemas.microsoft.com/office/drawing/2014/main" id="{C54E1A47-6DCA-40A9-AF07-285B0E210073}"/>
              </a:ext>
            </a:extLst>
          </p:cNvPr>
          <p:cNvSpPr/>
          <p:nvPr/>
        </p:nvSpPr>
        <p:spPr>
          <a:xfrm>
            <a:off x="4942914" y="2805953"/>
            <a:ext cx="106904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管理员</a:t>
            </a:r>
          </a:p>
        </p:txBody>
      </p:sp>
      <p:sp>
        <p:nvSpPr>
          <p:cNvPr id="11" name="矩形 10">
            <a:extLst>
              <a:ext uri="{FF2B5EF4-FFF2-40B4-BE49-F238E27FC236}">
                <a16:creationId xmlns:a16="http://schemas.microsoft.com/office/drawing/2014/main" id="{6C9DE494-F08F-457D-8F60-F2AF5E93E1DA}"/>
              </a:ext>
            </a:extLst>
          </p:cNvPr>
          <p:cNvSpPr/>
          <p:nvPr/>
        </p:nvSpPr>
        <p:spPr>
          <a:xfrm>
            <a:off x="6266330" y="2805952"/>
            <a:ext cx="72614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老师</a:t>
            </a:r>
          </a:p>
        </p:txBody>
      </p:sp>
      <p:cxnSp>
        <p:nvCxnSpPr>
          <p:cNvPr id="13" name="直接连接符 12">
            <a:extLst>
              <a:ext uri="{FF2B5EF4-FFF2-40B4-BE49-F238E27FC236}">
                <a16:creationId xmlns:a16="http://schemas.microsoft.com/office/drawing/2014/main" id="{F57FDC7C-9E37-4868-B44B-457CDD464D46}"/>
              </a:ext>
            </a:extLst>
          </p:cNvPr>
          <p:cNvCxnSpPr/>
          <p:nvPr/>
        </p:nvCxnSpPr>
        <p:spPr>
          <a:xfrm>
            <a:off x="4150659" y="2438400"/>
            <a:ext cx="26266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9D742C38-0351-4A6F-84DF-5ECA38E90E78}"/>
              </a:ext>
            </a:extLst>
          </p:cNvPr>
          <p:cNvCxnSpPr/>
          <p:nvPr/>
        </p:nvCxnSpPr>
        <p:spPr>
          <a:xfrm>
            <a:off x="4141694" y="2438400"/>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55E8C11-B4C1-4A18-B66C-9A67672189E5}"/>
              </a:ext>
            </a:extLst>
          </p:cNvPr>
          <p:cNvCxnSpPr/>
          <p:nvPr/>
        </p:nvCxnSpPr>
        <p:spPr>
          <a:xfrm>
            <a:off x="5414682" y="2438399"/>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3D0635E-224C-40A1-8668-83723126A75D}"/>
              </a:ext>
            </a:extLst>
          </p:cNvPr>
          <p:cNvCxnSpPr/>
          <p:nvPr/>
        </p:nvCxnSpPr>
        <p:spPr>
          <a:xfrm>
            <a:off x="6777318" y="2438399"/>
            <a:ext cx="0" cy="367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D5F40998-52F0-40FA-A5AA-540804F4E026}"/>
              </a:ext>
            </a:extLst>
          </p:cNvPr>
          <p:cNvSpPr txBox="1"/>
          <p:nvPr/>
        </p:nvSpPr>
        <p:spPr>
          <a:xfrm>
            <a:off x="5389167" y="1965974"/>
            <a:ext cx="505267" cy="369332"/>
          </a:xfrm>
          <a:prstGeom prst="rect">
            <a:avLst/>
          </a:prstGeom>
          <a:noFill/>
        </p:spPr>
        <p:txBody>
          <a:bodyPr wrap="none" rtlCol="0">
            <a:spAutoFit/>
          </a:bodyPr>
          <a:lstStyle/>
          <a:p>
            <a:r>
              <a:rPr lang="en-US" altLang="zh-CN" dirty="0"/>
              <a:t>yes</a:t>
            </a:r>
            <a:endParaRPr lang="zh-CN" altLang="en-US" dirty="0"/>
          </a:p>
        </p:txBody>
      </p:sp>
      <p:cxnSp>
        <p:nvCxnSpPr>
          <p:cNvPr id="20" name="直接箭头连接符 19">
            <a:extLst>
              <a:ext uri="{FF2B5EF4-FFF2-40B4-BE49-F238E27FC236}">
                <a16:creationId xmlns:a16="http://schemas.microsoft.com/office/drawing/2014/main" id="{B2C78F7A-A326-473C-9813-4828949F2F56}"/>
              </a:ext>
            </a:extLst>
          </p:cNvPr>
          <p:cNvCxnSpPr>
            <a:stCxn id="10" idx="2"/>
            <a:endCxn id="4" idx="0"/>
          </p:cNvCxnSpPr>
          <p:nvPr/>
        </p:nvCxnSpPr>
        <p:spPr>
          <a:xfrm flipH="1">
            <a:off x="5477434" y="3092824"/>
            <a:ext cx="1" cy="49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F9487AD2-B52E-43A8-858E-7EA4341C08AE}"/>
              </a:ext>
            </a:extLst>
          </p:cNvPr>
          <p:cNvCxnSpPr>
            <a:stCxn id="9" idx="2"/>
            <a:endCxn id="4" idx="0"/>
          </p:cNvCxnSpPr>
          <p:nvPr/>
        </p:nvCxnSpPr>
        <p:spPr>
          <a:xfrm>
            <a:off x="4267200" y="3092822"/>
            <a:ext cx="1210234" cy="49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3632AC1-B659-4006-B8A2-7B9AD36F7E0A}"/>
              </a:ext>
            </a:extLst>
          </p:cNvPr>
          <p:cNvCxnSpPr>
            <a:stCxn id="11" idx="2"/>
            <a:endCxn id="4" idx="0"/>
          </p:cNvCxnSpPr>
          <p:nvPr/>
        </p:nvCxnSpPr>
        <p:spPr>
          <a:xfrm flipH="1">
            <a:off x="5477434" y="3092823"/>
            <a:ext cx="1151967" cy="493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CD5CFB8-EFD3-4642-8DC3-907E0196D7D3}"/>
              </a:ext>
            </a:extLst>
          </p:cNvPr>
          <p:cNvSpPr/>
          <p:nvPr/>
        </p:nvSpPr>
        <p:spPr>
          <a:xfrm>
            <a:off x="4296335" y="384593"/>
            <a:ext cx="2250141" cy="4303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登录</a:t>
            </a:r>
          </a:p>
        </p:txBody>
      </p:sp>
      <p:cxnSp>
        <p:nvCxnSpPr>
          <p:cNvPr id="30" name="连接符: 肘形 29">
            <a:extLst>
              <a:ext uri="{FF2B5EF4-FFF2-40B4-BE49-F238E27FC236}">
                <a16:creationId xmlns:a16="http://schemas.microsoft.com/office/drawing/2014/main" id="{6090510B-6A19-440F-A031-167C44397491}"/>
              </a:ext>
            </a:extLst>
          </p:cNvPr>
          <p:cNvCxnSpPr>
            <a:stCxn id="5" idx="1"/>
            <a:endCxn id="28" idx="1"/>
          </p:cNvCxnSpPr>
          <p:nvPr/>
        </p:nvCxnSpPr>
        <p:spPr>
          <a:xfrm rot="10800000" flipH="1">
            <a:off x="4267199" y="599746"/>
            <a:ext cx="29135" cy="973560"/>
          </a:xfrm>
          <a:prstGeom prst="bentConnector3">
            <a:avLst>
              <a:gd name="adj1" fmla="val -78462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231B0364-E715-4362-AA68-7450C3F4EB21}"/>
              </a:ext>
            </a:extLst>
          </p:cNvPr>
          <p:cNvSpPr txBox="1"/>
          <p:nvPr/>
        </p:nvSpPr>
        <p:spPr>
          <a:xfrm>
            <a:off x="4014566" y="837311"/>
            <a:ext cx="486030" cy="369332"/>
          </a:xfrm>
          <a:prstGeom prst="rect">
            <a:avLst/>
          </a:prstGeom>
          <a:noFill/>
        </p:spPr>
        <p:txBody>
          <a:bodyPr wrap="none" rtlCol="0">
            <a:spAutoFit/>
          </a:bodyPr>
          <a:lstStyle/>
          <a:p>
            <a:r>
              <a:rPr lang="en-US" altLang="zh-CN" dirty="0"/>
              <a:t>No</a:t>
            </a:r>
            <a:endParaRPr lang="zh-CN" altLang="en-US" dirty="0"/>
          </a:p>
        </p:txBody>
      </p:sp>
      <p:cxnSp>
        <p:nvCxnSpPr>
          <p:cNvPr id="33" name="直接箭头连接符 32">
            <a:extLst>
              <a:ext uri="{FF2B5EF4-FFF2-40B4-BE49-F238E27FC236}">
                <a16:creationId xmlns:a16="http://schemas.microsoft.com/office/drawing/2014/main" id="{3946C605-C309-4CB0-BA58-FC9DB7AB1C1A}"/>
              </a:ext>
            </a:extLst>
          </p:cNvPr>
          <p:cNvCxnSpPr>
            <a:stCxn id="28" idx="2"/>
            <a:endCxn id="5" idx="0"/>
          </p:cNvCxnSpPr>
          <p:nvPr/>
        </p:nvCxnSpPr>
        <p:spPr>
          <a:xfrm>
            <a:off x="5421406" y="814898"/>
            <a:ext cx="6724" cy="350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1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854197-C432-14F9-A07E-FDEA23D5255D}"/>
              </a:ext>
            </a:extLst>
          </p:cNvPr>
          <p:cNvSpPr/>
          <p:nvPr/>
        </p:nvSpPr>
        <p:spPr>
          <a:xfrm>
            <a:off x="4779819" y="623454"/>
            <a:ext cx="3782290" cy="484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教考分离系统</a:t>
            </a:r>
          </a:p>
        </p:txBody>
      </p:sp>
      <p:cxnSp>
        <p:nvCxnSpPr>
          <p:cNvPr id="4" name="直接连接符 3">
            <a:extLst>
              <a:ext uri="{FF2B5EF4-FFF2-40B4-BE49-F238E27FC236}">
                <a16:creationId xmlns:a16="http://schemas.microsoft.com/office/drawing/2014/main" id="{0A097958-5361-4D24-9E5B-43B3B75F037E}"/>
              </a:ext>
            </a:extLst>
          </p:cNvPr>
          <p:cNvCxnSpPr>
            <a:stCxn id="2" idx="2"/>
          </p:cNvCxnSpPr>
          <p:nvPr/>
        </p:nvCxnSpPr>
        <p:spPr>
          <a:xfrm>
            <a:off x="6670964" y="1108363"/>
            <a:ext cx="0" cy="343919"/>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a:extLst>
              <a:ext uri="{FF2B5EF4-FFF2-40B4-BE49-F238E27FC236}">
                <a16:creationId xmlns:a16="http://schemas.microsoft.com/office/drawing/2014/main" id="{A6184756-F5F2-C642-0FB7-A6C636A4C047}"/>
              </a:ext>
            </a:extLst>
          </p:cNvPr>
          <p:cNvCxnSpPr/>
          <p:nvPr/>
        </p:nvCxnSpPr>
        <p:spPr>
          <a:xfrm>
            <a:off x="3801035" y="1452282"/>
            <a:ext cx="5531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7C99DC1-E2C4-A8D6-476C-41DECFA7D8F0}"/>
              </a:ext>
            </a:extLst>
          </p:cNvPr>
          <p:cNvCxnSpPr/>
          <p:nvPr/>
        </p:nvCxnSpPr>
        <p:spPr>
          <a:xfrm>
            <a:off x="3801035" y="1452282"/>
            <a:ext cx="0" cy="403412"/>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a:extLst>
              <a:ext uri="{FF2B5EF4-FFF2-40B4-BE49-F238E27FC236}">
                <a16:creationId xmlns:a16="http://schemas.microsoft.com/office/drawing/2014/main" id="{48AA3C08-1819-E44A-1528-3883EA0E44A8}"/>
              </a:ext>
            </a:extLst>
          </p:cNvPr>
          <p:cNvCxnSpPr/>
          <p:nvPr/>
        </p:nvCxnSpPr>
        <p:spPr>
          <a:xfrm>
            <a:off x="6670964" y="1452282"/>
            <a:ext cx="0" cy="403412"/>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7DE1C112-254A-6C31-2572-3A628223DC8C}"/>
              </a:ext>
            </a:extLst>
          </p:cNvPr>
          <p:cNvCxnSpPr/>
          <p:nvPr/>
        </p:nvCxnSpPr>
        <p:spPr>
          <a:xfrm>
            <a:off x="9341223" y="1452282"/>
            <a:ext cx="0" cy="403412"/>
          </a:xfrm>
          <a:prstGeom prst="line">
            <a:avLst/>
          </a:prstGeom>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108F79DC-F61D-928D-6BDE-72B615ED30BC}"/>
              </a:ext>
            </a:extLst>
          </p:cNvPr>
          <p:cNvSpPr/>
          <p:nvPr/>
        </p:nvSpPr>
        <p:spPr>
          <a:xfrm>
            <a:off x="3020902"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学生</a:t>
            </a:r>
          </a:p>
        </p:txBody>
      </p:sp>
      <p:sp>
        <p:nvSpPr>
          <p:cNvPr id="12" name="矩形 11">
            <a:extLst>
              <a:ext uri="{FF2B5EF4-FFF2-40B4-BE49-F238E27FC236}">
                <a16:creationId xmlns:a16="http://schemas.microsoft.com/office/drawing/2014/main" id="{A05571D8-D17C-0229-9C90-E0AD8C41EA3B}"/>
              </a:ext>
            </a:extLst>
          </p:cNvPr>
          <p:cNvSpPr/>
          <p:nvPr/>
        </p:nvSpPr>
        <p:spPr>
          <a:xfrm>
            <a:off x="5890831"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教师</a:t>
            </a:r>
          </a:p>
        </p:txBody>
      </p:sp>
      <p:sp>
        <p:nvSpPr>
          <p:cNvPr id="13" name="矩形 12">
            <a:extLst>
              <a:ext uri="{FF2B5EF4-FFF2-40B4-BE49-F238E27FC236}">
                <a16:creationId xmlns:a16="http://schemas.microsoft.com/office/drawing/2014/main" id="{87C4CDC2-F260-8912-1F64-FB59E7D014D8}"/>
              </a:ext>
            </a:extLst>
          </p:cNvPr>
          <p:cNvSpPr/>
          <p:nvPr/>
        </p:nvSpPr>
        <p:spPr>
          <a:xfrm>
            <a:off x="8489373" y="1864658"/>
            <a:ext cx="1560265" cy="40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管理员</a:t>
            </a:r>
          </a:p>
        </p:txBody>
      </p:sp>
      <p:sp>
        <p:nvSpPr>
          <p:cNvPr id="14" name="矩形 13">
            <a:extLst>
              <a:ext uri="{FF2B5EF4-FFF2-40B4-BE49-F238E27FC236}">
                <a16:creationId xmlns:a16="http://schemas.microsoft.com/office/drawing/2014/main" id="{559D5BAC-FBD5-CBA4-E41A-AB0B0F4D0A96}"/>
              </a:ext>
            </a:extLst>
          </p:cNvPr>
          <p:cNvSpPr/>
          <p:nvPr/>
        </p:nvSpPr>
        <p:spPr>
          <a:xfrm>
            <a:off x="2640313" y="3187697"/>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接收考试通知</a:t>
            </a:r>
          </a:p>
        </p:txBody>
      </p:sp>
      <p:sp>
        <p:nvSpPr>
          <p:cNvPr id="15" name="矩形 14">
            <a:extLst>
              <a:ext uri="{FF2B5EF4-FFF2-40B4-BE49-F238E27FC236}">
                <a16:creationId xmlns:a16="http://schemas.microsoft.com/office/drawing/2014/main" id="{D2C13A36-6BAE-F720-2619-E224D0F4C42F}"/>
              </a:ext>
            </a:extLst>
          </p:cNvPr>
          <p:cNvSpPr/>
          <p:nvPr/>
        </p:nvSpPr>
        <p:spPr>
          <a:xfrm>
            <a:off x="3653323" y="3200400"/>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参加考试</a:t>
            </a:r>
          </a:p>
        </p:txBody>
      </p:sp>
      <p:sp>
        <p:nvSpPr>
          <p:cNvPr id="16" name="矩形 15">
            <a:extLst>
              <a:ext uri="{FF2B5EF4-FFF2-40B4-BE49-F238E27FC236}">
                <a16:creationId xmlns:a16="http://schemas.microsoft.com/office/drawing/2014/main" id="{914820E2-3C2E-324F-51FB-00E14CA0A2C6}"/>
              </a:ext>
            </a:extLst>
          </p:cNvPr>
          <p:cNvSpPr/>
          <p:nvPr/>
        </p:nvSpPr>
        <p:spPr>
          <a:xfrm>
            <a:off x="4433456" y="3200400"/>
            <a:ext cx="295422" cy="17162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查看考试成绩</a:t>
            </a:r>
          </a:p>
        </p:txBody>
      </p:sp>
      <p:cxnSp>
        <p:nvCxnSpPr>
          <p:cNvPr id="18" name="直接连接符 17">
            <a:extLst>
              <a:ext uri="{FF2B5EF4-FFF2-40B4-BE49-F238E27FC236}">
                <a16:creationId xmlns:a16="http://schemas.microsoft.com/office/drawing/2014/main" id="{BF7C7180-4F76-EF9D-7801-1D9865D17EF6}"/>
              </a:ext>
            </a:extLst>
          </p:cNvPr>
          <p:cNvCxnSpPr>
            <a:stCxn id="11" idx="2"/>
          </p:cNvCxnSpPr>
          <p:nvPr/>
        </p:nvCxnSpPr>
        <p:spPr>
          <a:xfrm flipH="1">
            <a:off x="3801034" y="2268885"/>
            <a:ext cx="1" cy="286056"/>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F6D80C4B-0B98-3589-E224-E5C73B2C1AFA}"/>
              </a:ext>
            </a:extLst>
          </p:cNvPr>
          <p:cNvCxnSpPr/>
          <p:nvPr/>
        </p:nvCxnSpPr>
        <p:spPr>
          <a:xfrm>
            <a:off x="2779059" y="2554941"/>
            <a:ext cx="1802108" cy="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9B62FB74-B21B-25D0-4880-081C4702B197}"/>
              </a:ext>
            </a:extLst>
          </p:cNvPr>
          <p:cNvCxnSpPr>
            <a:cxnSpLocks/>
          </p:cNvCxnSpPr>
          <p:nvPr/>
        </p:nvCxnSpPr>
        <p:spPr>
          <a:xfrm>
            <a:off x="2779059" y="2554941"/>
            <a:ext cx="8965" cy="645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C6F81DF-258B-EABE-279C-B69DCD512834}"/>
              </a:ext>
            </a:extLst>
          </p:cNvPr>
          <p:cNvCxnSpPr/>
          <p:nvPr/>
        </p:nvCxnSpPr>
        <p:spPr>
          <a:xfrm>
            <a:off x="3801034" y="2554940"/>
            <a:ext cx="0" cy="6327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D74FE3D-6114-B977-55A5-20D9FEBAD406}"/>
              </a:ext>
            </a:extLst>
          </p:cNvPr>
          <p:cNvCxnSpPr>
            <a:cxnSpLocks/>
          </p:cNvCxnSpPr>
          <p:nvPr/>
        </p:nvCxnSpPr>
        <p:spPr>
          <a:xfrm>
            <a:off x="4581167" y="2549717"/>
            <a:ext cx="0" cy="6506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30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7D22162-E267-F381-AD7C-43DA7C11087E}"/>
              </a:ext>
            </a:extLst>
          </p:cNvPr>
          <p:cNvSpPr/>
          <p:nvPr/>
        </p:nvSpPr>
        <p:spPr>
          <a:xfrm>
            <a:off x="4234375" y="450166"/>
            <a:ext cx="3784210" cy="379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表单的复用</a:t>
            </a:r>
          </a:p>
        </p:txBody>
      </p:sp>
      <p:cxnSp>
        <p:nvCxnSpPr>
          <p:cNvPr id="10" name="直接连接符 9">
            <a:extLst>
              <a:ext uri="{FF2B5EF4-FFF2-40B4-BE49-F238E27FC236}">
                <a16:creationId xmlns:a16="http://schemas.microsoft.com/office/drawing/2014/main" id="{AEF3A5B3-708E-318C-BB7F-79AA3398D24A}"/>
              </a:ext>
            </a:extLst>
          </p:cNvPr>
          <p:cNvCxnSpPr>
            <a:cxnSpLocks/>
            <a:stCxn id="4" idx="2"/>
          </p:cNvCxnSpPr>
          <p:nvPr/>
        </p:nvCxnSpPr>
        <p:spPr>
          <a:xfrm>
            <a:off x="6126480" y="829994"/>
            <a:ext cx="0" cy="272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DB0CBDD-A99B-BBCB-8A1A-96D6879A22BE}"/>
              </a:ext>
            </a:extLst>
          </p:cNvPr>
          <p:cNvCxnSpPr/>
          <p:nvPr/>
        </p:nvCxnSpPr>
        <p:spPr>
          <a:xfrm>
            <a:off x="3778623" y="1102659"/>
            <a:ext cx="46347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00149C7-069F-303C-6B24-392DC35E44B8}"/>
              </a:ext>
            </a:extLst>
          </p:cNvPr>
          <p:cNvCxnSpPr/>
          <p:nvPr/>
        </p:nvCxnSpPr>
        <p:spPr>
          <a:xfrm>
            <a:off x="3778623" y="1102659"/>
            <a:ext cx="0" cy="385482"/>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B1F086-5E45-C240-57C3-1E8D6D48A5A8}"/>
              </a:ext>
            </a:extLst>
          </p:cNvPr>
          <p:cNvSpPr/>
          <p:nvPr/>
        </p:nvSpPr>
        <p:spPr>
          <a:xfrm>
            <a:off x="1886518" y="1497107"/>
            <a:ext cx="3784210" cy="379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solidFill>
                  <a:schemeClr val="tx1"/>
                </a:solidFill>
              </a:rPr>
              <a:t>抽离公共字段</a:t>
            </a:r>
          </a:p>
        </p:txBody>
      </p:sp>
      <p:cxnSp>
        <p:nvCxnSpPr>
          <p:cNvPr id="17" name="直接连接符 16">
            <a:extLst>
              <a:ext uri="{FF2B5EF4-FFF2-40B4-BE49-F238E27FC236}">
                <a16:creationId xmlns:a16="http://schemas.microsoft.com/office/drawing/2014/main" id="{D866C978-7003-EEBF-C123-1DAB26C0DA0B}"/>
              </a:ext>
            </a:extLst>
          </p:cNvPr>
          <p:cNvCxnSpPr>
            <a:stCxn id="15" idx="2"/>
          </p:cNvCxnSpPr>
          <p:nvPr/>
        </p:nvCxnSpPr>
        <p:spPr>
          <a:xfrm>
            <a:off x="3778623" y="1876935"/>
            <a:ext cx="0" cy="220806"/>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3753AF05-E28B-BE7D-1579-B6161A6A736F}"/>
              </a:ext>
            </a:extLst>
          </p:cNvPr>
          <p:cNvCxnSpPr/>
          <p:nvPr/>
        </p:nvCxnSpPr>
        <p:spPr>
          <a:xfrm>
            <a:off x="1886518" y="2097741"/>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864C58E-9FBF-3ADE-0000-BD91C81475AB}"/>
              </a:ext>
            </a:extLst>
          </p:cNvPr>
          <p:cNvCxnSpPr/>
          <p:nvPr/>
        </p:nvCxnSpPr>
        <p:spPr>
          <a:xfrm>
            <a:off x="188651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12FEDCF-C083-2000-A0C2-50925C493FA3}"/>
              </a:ext>
            </a:extLst>
          </p:cNvPr>
          <p:cNvSpPr txBox="1"/>
          <p:nvPr/>
        </p:nvSpPr>
        <p:spPr>
          <a:xfrm>
            <a:off x="1655685" y="2413337"/>
            <a:ext cx="461665" cy="1015663"/>
          </a:xfrm>
          <a:prstGeom prst="rect">
            <a:avLst/>
          </a:prstGeom>
          <a:noFill/>
        </p:spPr>
        <p:txBody>
          <a:bodyPr vert="eaVert" wrap="none" rtlCol="0">
            <a:spAutoFit/>
          </a:bodyPr>
          <a:lstStyle/>
          <a:p>
            <a:r>
              <a:rPr lang="zh-CN" altLang="en-US" b="1" dirty="0">
                <a:solidFill>
                  <a:srgbClr val="002060"/>
                </a:solidFill>
              </a:rPr>
              <a:t>题目描述</a:t>
            </a:r>
          </a:p>
        </p:txBody>
      </p:sp>
      <p:cxnSp>
        <p:nvCxnSpPr>
          <p:cNvPr id="27" name="直接连接符 26">
            <a:extLst>
              <a:ext uri="{FF2B5EF4-FFF2-40B4-BE49-F238E27FC236}">
                <a16:creationId xmlns:a16="http://schemas.microsoft.com/office/drawing/2014/main" id="{5DD97F3C-6395-4D46-5496-9F833A874691}"/>
              </a:ext>
            </a:extLst>
          </p:cNvPr>
          <p:cNvCxnSpPr/>
          <p:nvPr/>
        </p:nvCxnSpPr>
        <p:spPr>
          <a:xfrm>
            <a:off x="2841812"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C342B73B-A4FE-C35A-0AD0-CB04C5A8A9D2}"/>
              </a:ext>
            </a:extLst>
          </p:cNvPr>
          <p:cNvSpPr txBox="1"/>
          <p:nvPr/>
        </p:nvSpPr>
        <p:spPr>
          <a:xfrm>
            <a:off x="2610979" y="2413337"/>
            <a:ext cx="461665" cy="1015663"/>
          </a:xfrm>
          <a:prstGeom prst="rect">
            <a:avLst/>
          </a:prstGeom>
          <a:noFill/>
        </p:spPr>
        <p:txBody>
          <a:bodyPr vert="eaVert" wrap="none" rtlCol="0">
            <a:spAutoFit/>
          </a:bodyPr>
          <a:lstStyle/>
          <a:p>
            <a:r>
              <a:rPr lang="zh-CN" altLang="en-US" b="1" dirty="0">
                <a:solidFill>
                  <a:srgbClr val="002060"/>
                </a:solidFill>
              </a:rPr>
              <a:t>大纲节点</a:t>
            </a:r>
          </a:p>
        </p:txBody>
      </p:sp>
      <p:cxnSp>
        <p:nvCxnSpPr>
          <p:cNvPr id="29" name="直接连接符 28">
            <a:extLst>
              <a:ext uri="{FF2B5EF4-FFF2-40B4-BE49-F238E27FC236}">
                <a16:creationId xmlns:a16="http://schemas.microsoft.com/office/drawing/2014/main" id="{575B756B-2E2D-7239-56D6-182984C8DBF2}"/>
              </a:ext>
            </a:extLst>
          </p:cNvPr>
          <p:cNvCxnSpPr/>
          <p:nvPr/>
        </p:nvCxnSpPr>
        <p:spPr>
          <a:xfrm>
            <a:off x="3778623"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6CBC6A07-BEE6-CE23-D360-4E4782AB3296}"/>
              </a:ext>
            </a:extLst>
          </p:cNvPr>
          <p:cNvSpPr txBox="1"/>
          <p:nvPr/>
        </p:nvSpPr>
        <p:spPr>
          <a:xfrm>
            <a:off x="3547790" y="2413337"/>
            <a:ext cx="461665" cy="1015663"/>
          </a:xfrm>
          <a:prstGeom prst="rect">
            <a:avLst/>
          </a:prstGeom>
          <a:noFill/>
        </p:spPr>
        <p:txBody>
          <a:bodyPr vert="eaVert" wrap="none" rtlCol="0">
            <a:spAutoFit/>
          </a:bodyPr>
          <a:lstStyle/>
          <a:p>
            <a:r>
              <a:rPr lang="zh-CN" altLang="en-US" b="1" dirty="0">
                <a:solidFill>
                  <a:srgbClr val="002060"/>
                </a:solidFill>
              </a:rPr>
              <a:t>题库节点</a:t>
            </a:r>
          </a:p>
        </p:txBody>
      </p:sp>
      <p:cxnSp>
        <p:nvCxnSpPr>
          <p:cNvPr id="31" name="直接连接符 30">
            <a:extLst>
              <a:ext uri="{FF2B5EF4-FFF2-40B4-BE49-F238E27FC236}">
                <a16:creationId xmlns:a16="http://schemas.microsoft.com/office/drawing/2014/main" id="{25BBAF1F-E501-D84F-2F29-7E66EAA8CDBA}"/>
              </a:ext>
            </a:extLst>
          </p:cNvPr>
          <p:cNvCxnSpPr/>
          <p:nvPr/>
        </p:nvCxnSpPr>
        <p:spPr>
          <a:xfrm>
            <a:off x="4589929"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7E384C6-667A-5D09-F304-BA3406E1775A}"/>
              </a:ext>
            </a:extLst>
          </p:cNvPr>
          <p:cNvSpPr txBox="1"/>
          <p:nvPr/>
        </p:nvSpPr>
        <p:spPr>
          <a:xfrm>
            <a:off x="4359096" y="2413337"/>
            <a:ext cx="461665" cy="1015663"/>
          </a:xfrm>
          <a:prstGeom prst="rect">
            <a:avLst/>
          </a:prstGeom>
          <a:noFill/>
        </p:spPr>
        <p:txBody>
          <a:bodyPr vert="eaVert" wrap="none" rtlCol="0">
            <a:spAutoFit/>
          </a:bodyPr>
          <a:lstStyle/>
          <a:p>
            <a:r>
              <a:rPr lang="zh-CN" altLang="en-US" b="1" dirty="0">
                <a:solidFill>
                  <a:srgbClr val="002060"/>
                </a:solidFill>
              </a:rPr>
              <a:t>题目解析</a:t>
            </a:r>
          </a:p>
        </p:txBody>
      </p:sp>
      <p:cxnSp>
        <p:nvCxnSpPr>
          <p:cNvPr id="33" name="直接连接符 32">
            <a:extLst>
              <a:ext uri="{FF2B5EF4-FFF2-40B4-BE49-F238E27FC236}">
                <a16:creationId xmlns:a16="http://schemas.microsoft.com/office/drawing/2014/main" id="{3BEDADF6-7623-447A-3877-0FB5992683C4}"/>
              </a:ext>
            </a:extLst>
          </p:cNvPr>
          <p:cNvCxnSpPr/>
          <p:nvPr/>
        </p:nvCxnSpPr>
        <p:spPr>
          <a:xfrm>
            <a:off x="567072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7A37EC65-BD51-1187-BBA8-0DC56DB405F4}"/>
              </a:ext>
            </a:extLst>
          </p:cNvPr>
          <p:cNvSpPr txBox="1"/>
          <p:nvPr/>
        </p:nvSpPr>
        <p:spPr>
          <a:xfrm>
            <a:off x="5439895" y="2413337"/>
            <a:ext cx="461665" cy="1015663"/>
          </a:xfrm>
          <a:prstGeom prst="rect">
            <a:avLst/>
          </a:prstGeom>
          <a:noFill/>
        </p:spPr>
        <p:txBody>
          <a:bodyPr vert="eaVert" wrap="none" rtlCol="0">
            <a:spAutoFit/>
          </a:bodyPr>
          <a:lstStyle/>
          <a:p>
            <a:r>
              <a:rPr lang="zh-CN" altLang="en-US" b="1" dirty="0">
                <a:solidFill>
                  <a:srgbClr val="002060"/>
                </a:solidFill>
              </a:rPr>
              <a:t>题目难度</a:t>
            </a:r>
          </a:p>
        </p:txBody>
      </p:sp>
      <p:cxnSp>
        <p:nvCxnSpPr>
          <p:cNvPr id="36" name="直接连接符 35">
            <a:extLst>
              <a:ext uri="{FF2B5EF4-FFF2-40B4-BE49-F238E27FC236}">
                <a16:creationId xmlns:a16="http://schemas.microsoft.com/office/drawing/2014/main" id="{B9C19D8F-21B7-A29E-F057-05D79BAFC229}"/>
              </a:ext>
            </a:extLst>
          </p:cNvPr>
          <p:cNvCxnSpPr/>
          <p:nvPr/>
        </p:nvCxnSpPr>
        <p:spPr>
          <a:xfrm>
            <a:off x="8413376" y="1102659"/>
            <a:ext cx="0" cy="385482"/>
          </a:xfrm>
          <a:prstGeom prst="line">
            <a:avLst/>
          </a:prstGeom>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C3362913-3BE8-4939-5A3E-8D446C5F2085}"/>
              </a:ext>
            </a:extLst>
          </p:cNvPr>
          <p:cNvSpPr/>
          <p:nvPr/>
        </p:nvSpPr>
        <p:spPr>
          <a:xfrm>
            <a:off x="6521271" y="1507729"/>
            <a:ext cx="3784210" cy="3798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不同组件</a:t>
            </a:r>
          </a:p>
        </p:txBody>
      </p:sp>
      <p:cxnSp>
        <p:nvCxnSpPr>
          <p:cNvPr id="39" name="直接连接符 38">
            <a:extLst>
              <a:ext uri="{FF2B5EF4-FFF2-40B4-BE49-F238E27FC236}">
                <a16:creationId xmlns:a16="http://schemas.microsoft.com/office/drawing/2014/main" id="{9DF1360D-B0C3-D12B-4090-7E8E7F78A1E4}"/>
              </a:ext>
            </a:extLst>
          </p:cNvPr>
          <p:cNvCxnSpPr>
            <a:stCxn id="37" idx="2"/>
          </p:cNvCxnSpPr>
          <p:nvPr/>
        </p:nvCxnSpPr>
        <p:spPr>
          <a:xfrm>
            <a:off x="8413376" y="1887557"/>
            <a:ext cx="0" cy="210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19C5E33-CE3F-3CB4-00CA-98EC6B0DAC17}"/>
              </a:ext>
            </a:extLst>
          </p:cNvPr>
          <p:cNvCxnSpPr/>
          <p:nvPr/>
        </p:nvCxnSpPr>
        <p:spPr>
          <a:xfrm>
            <a:off x="6521271" y="2097741"/>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AE1976C-8E00-D998-12CB-B21CC0333BCE}"/>
              </a:ext>
            </a:extLst>
          </p:cNvPr>
          <p:cNvCxnSpPr>
            <a:cxnSpLocks/>
          </p:cNvCxnSpPr>
          <p:nvPr/>
        </p:nvCxnSpPr>
        <p:spPr>
          <a:xfrm>
            <a:off x="6521271"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AD5321-18EC-C54A-E720-F8C10DE6EA10}"/>
              </a:ext>
            </a:extLst>
          </p:cNvPr>
          <p:cNvSpPr txBox="1"/>
          <p:nvPr/>
        </p:nvSpPr>
        <p:spPr>
          <a:xfrm>
            <a:off x="6290442" y="2413337"/>
            <a:ext cx="461665" cy="1246495"/>
          </a:xfrm>
          <a:prstGeom prst="rect">
            <a:avLst/>
          </a:prstGeom>
          <a:noFill/>
        </p:spPr>
        <p:txBody>
          <a:bodyPr vert="eaVert" wrap="none" rtlCol="0">
            <a:spAutoFit/>
          </a:bodyPr>
          <a:lstStyle/>
          <a:p>
            <a:r>
              <a:rPr lang="zh-CN" altLang="en-US" dirty="0"/>
              <a:t>单选题选项</a:t>
            </a:r>
          </a:p>
        </p:txBody>
      </p:sp>
      <p:cxnSp>
        <p:nvCxnSpPr>
          <p:cNvPr id="45" name="直接连接符 44">
            <a:extLst>
              <a:ext uri="{FF2B5EF4-FFF2-40B4-BE49-F238E27FC236}">
                <a16:creationId xmlns:a16="http://schemas.microsoft.com/office/drawing/2014/main" id="{FC4CDDC4-D957-DB59-5E9B-AF77CE598110}"/>
              </a:ext>
            </a:extLst>
          </p:cNvPr>
          <p:cNvCxnSpPr>
            <a:cxnSpLocks/>
          </p:cNvCxnSpPr>
          <p:nvPr/>
        </p:nvCxnSpPr>
        <p:spPr>
          <a:xfrm>
            <a:off x="7332577"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18FDA545-EC39-58BE-77D9-28E4E77D8ABA}"/>
              </a:ext>
            </a:extLst>
          </p:cNvPr>
          <p:cNvSpPr txBox="1"/>
          <p:nvPr/>
        </p:nvSpPr>
        <p:spPr>
          <a:xfrm>
            <a:off x="7101748" y="2413337"/>
            <a:ext cx="461665" cy="1246495"/>
          </a:xfrm>
          <a:prstGeom prst="rect">
            <a:avLst/>
          </a:prstGeom>
          <a:noFill/>
        </p:spPr>
        <p:txBody>
          <a:bodyPr vert="eaVert" wrap="none" rtlCol="0">
            <a:spAutoFit/>
          </a:bodyPr>
          <a:lstStyle/>
          <a:p>
            <a:r>
              <a:rPr lang="zh-CN" altLang="en-US" dirty="0"/>
              <a:t>多选题选项</a:t>
            </a:r>
          </a:p>
        </p:txBody>
      </p:sp>
      <p:cxnSp>
        <p:nvCxnSpPr>
          <p:cNvPr id="47" name="直接连接符 46">
            <a:extLst>
              <a:ext uri="{FF2B5EF4-FFF2-40B4-BE49-F238E27FC236}">
                <a16:creationId xmlns:a16="http://schemas.microsoft.com/office/drawing/2014/main" id="{B06A4E5B-8867-33B3-955C-F854CE0D9C3C}"/>
              </a:ext>
            </a:extLst>
          </p:cNvPr>
          <p:cNvCxnSpPr>
            <a:cxnSpLocks/>
          </p:cNvCxnSpPr>
          <p:nvPr/>
        </p:nvCxnSpPr>
        <p:spPr>
          <a:xfrm>
            <a:off x="8412828"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4F25138-FF91-6C13-F03C-A293395F77D2}"/>
              </a:ext>
            </a:extLst>
          </p:cNvPr>
          <p:cNvSpPr txBox="1"/>
          <p:nvPr/>
        </p:nvSpPr>
        <p:spPr>
          <a:xfrm>
            <a:off x="8181999" y="2413337"/>
            <a:ext cx="461665" cy="1246495"/>
          </a:xfrm>
          <a:prstGeom prst="rect">
            <a:avLst/>
          </a:prstGeom>
          <a:noFill/>
        </p:spPr>
        <p:txBody>
          <a:bodyPr vert="eaVert" wrap="none" rtlCol="0">
            <a:spAutoFit/>
          </a:bodyPr>
          <a:lstStyle/>
          <a:p>
            <a:r>
              <a:rPr lang="zh-CN" altLang="en-US" dirty="0"/>
              <a:t>填空题填空</a:t>
            </a:r>
          </a:p>
        </p:txBody>
      </p:sp>
      <p:cxnSp>
        <p:nvCxnSpPr>
          <p:cNvPr id="49" name="直接连接符 48">
            <a:extLst>
              <a:ext uri="{FF2B5EF4-FFF2-40B4-BE49-F238E27FC236}">
                <a16:creationId xmlns:a16="http://schemas.microsoft.com/office/drawing/2014/main" id="{32B95A7B-6241-12A6-DE86-B43A3AD24543}"/>
              </a:ext>
            </a:extLst>
          </p:cNvPr>
          <p:cNvCxnSpPr>
            <a:cxnSpLocks/>
          </p:cNvCxnSpPr>
          <p:nvPr/>
        </p:nvCxnSpPr>
        <p:spPr>
          <a:xfrm>
            <a:off x="9400643"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B1C5416F-3326-98D6-DE67-9F7E7D962A6C}"/>
              </a:ext>
            </a:extLst>
          </p:cNvPr>
          <p:cNvSpPr txBox="1"/>
          <p:nvPr/>
        </p:nvSpPr>
        <p:spPr>
          <a:xfrm>
            <a:off x="9169814" y="2413337"/>
            <a:ext cx="461665" cy="1246495"/>
          </a:xfrm>
          <a:prstGeom prst="rect">
            <a:avLst/>
          </a:prstGeom>
          <a:noFill/>
        </p:spPr>
        <p:txBody>
          <a:bodyPr vert="eaVert" wrap="none" rtlCol="0">
            <a:spAutoFit/>
          </a:bodyPr>
          <a:lstStyle/>
          <a:p>
            <a:r>
              <a:rPr lang="zh-CN" altLang="en-US" dirty="0"/>
              <a:t>判断题选项</a:t>
            </a:r>
          </a:p>
        </p:txBody>
      </p:sp>
      <p:cxnSp>
        <p:nvCxnSpPr>
          <p:cNvPr id="51" name="直接连接符 50">
            <a:extLst>
              <a:ext uri="{FF2B5EF4-FFF2-40B4-BE49-F238E27FC236}">
                <a16:creationId xmlns:a16="http://schemas.microsoft.com/office/drawing/2014/main" id="{98C8708C-CA88-B0B6-E604-513C6BFB366F}"/>
              </a:ext>
            </a:extLst>
          </p:cNvPr>
          <p:cNvCxnSpPr>
            <a:cxnSpLocks/>
          </p:cNvCxnSpPr>
          <p:nvPr/>
        </p:nvCxnSpPr>
        <p:spPr>
          <a:xfrm>
            <a:off x="10305477" y="2097741"/>
            <a:ext cx="0" cy="251012"/>
          </a:xfrm>
          <a:prstGeom prst="line">
            <a:avLst/>
          </a:prstGeom>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E9329279-BF8B-4800-18D2-253A3AFCF7B6}"/>
              </a:ext>
            </a:extLst>
          </p:cNvPr>
          <p:cNvSpPr txBox="1"/>
          <p:nvPr/>
        </p:nvSpPr>
        <p:spPr>
          <a:xfrm>
            <a:off x="10074648" y="2413337"/>
            <a:ext cx="461665" cy="1246495"/>
          </a:xfrm>
          <a:prstGeom prst="rect">
            <a:avLst/>
          </a:prstGeom>
          <a:noFill/>
        </p:spPr>
        <p:txBody>
          <a:bodyPr vert="eaVert" wrap="none" rtlCol="0">
            <a:spAutoFit/>
          </a:bodyPr>
          <a:lstStyle/>
          <a:p>
            <a:r>
              <a:rPr lang="zh-CN" altLang="en-US" dirty="0"/>
              <a:t>简答题答案</a:t>
            </a:r>
          </a:p>
        </p:txBody>
      </p:sp>
      <p:sp>
        <p:nvSpPr>
          <p:cNvPr id="53" name="矩形 52">
            <a:extLst>
              <a:ext uri="{FF2B5EF4-FFF2-40B4-BE49-F238E27FC236}">
                <a16:creationId xmlns:a16="http://schemas.microsoft.com/office/drawing/2014/main" id="{D9B34BE7-0336-7F55-6547-C42F4C0EDD0C}"/>
              </a:ext>
            </a:extLst>
          </p:cNvPr>
          <p:cNvSpPr/>
          <p:nvPr/>
        </p:nvSpPr>
        <p:spPr>
          <a:xfrm>
            <a:off x="1801911" y="4076289"/>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公共字段填充</a:t>
            </a:r>
          </a:p>
        </p:txBody>
      </p:sp>
      <p:sp>
        <p:nvSpPr>
          <p:cNvPr id="54" name="矩形 53">
            <a:extLst>
              <a:ext uri="{FF2B5EF4-FFF2-40B4-BE49-F238E27FC236}">
                <a16:creationId xmlns:a16="http://schemas.microsoft.com/office/drawing/2014/main" id="{EB47A8A2-1BCB-50DE-D6BC-3B205C45AEE3}"/>
              </a:ext>
            </a:extLst>
          </p:cNvPr>
          <p:cNvSpPr/>
          <p:nvPr/>
        </p:nvSpPr>
        <p:spPr>
          <a:xfrm>
            <a:off x="6521271" y="4076289"/>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非公共字段填充</a:t>
            </a:r>
          </a:p>
        </p:txBody>
      </p:sp>
      <p:cxnSp>
        <p:nvCxnSpPr>
          <p:cNvPr id="56" name="直接箭头连接符 55">
            <a:extLst>
              <a:ext uri="{FF2B5EF4-FFF2-40B4-BE49-F238E27FC236}">
                <a16:creationId xmlns:a16="http://schemas.microsoft.com/office/drawing/2014/main" id="{0304B2C6-D505-863F-40A8-D73849AF385D}"/>
              </a:ext>
            </a:extLst>
          </p:cNvPr>
          <p:cNvCxnSpPr>
            <a:cxnSpLocks/>
            <a:stCxn id="53" idx="2"/>
          </p:cNvCxnSpPr>
          <p:nvPr/>
        </p:nvCxnSpPr>
        <p:spPr>
          <a:xfrm>
            <a:off x="3778622" y="4381859"/>
            <a:ext cx="1779214" cy="979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4AC95235-EA8A-B813-7750-9779ED151F65}"/>
              </a:ext>
            </a:extLst>
          </p:cNvPr>
          <p:cNvCxnSpPr>
            <a:stCxn id="54" idx="2"/>
          </p:cNvCxnSpPr>
          <p:nvPr/>
        </p:nvCxnSpPr>
        <p:spPr>
          <a:xfrm flipH="1">
            <a:off x="5970494" y="4381859"/>
            <a:ext cx="2527488" cy="979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矩形 59">
            <a:extLst>
              <a:ext uri="{FF2B5EF4-FFF2-40B4-BE49-F238E27FC236}">
                <a16:creationId xmlns:a16="http://schemas.microsoft.com/office/drawing/2014/main" id="{9E668F8A-D9A2-C850-4F34-D0DB3E13A1DF}"/>
              </a:ext>
            </a:extLst>
          </p:cNvPr>
          <p:cNvSpPr/>
          <p:nvPr/>
        </p:nvSpPr>
        <p:spPr>
          <a:xfrm>
            <a:off x="3924849" y="5404894"/>
            <a:ext cx="3953421" cy="305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题目填充</a:t>
            </a:r>
          </a:p>
        </p:txBody>
      </p:sp>
      <p:sp>
        <p:nvSpPr>
          <p:cNvPr id="62" name="箭头: 下 61">
            <a:extLst>
              <a:ext uri="{FF2B5EF4-FFF2-40B4-BE49-F238E27FC236}">
                <a16:creationId xmlns:a16="http://schemas.microsoft.com/office/drawing/2014/main" id="{8FBC7CB6-AB10-E1CA-8A48-F6C83F0E422C}"/>
              </a:ext>
            </a:extLst>
          </p:cNvPr>
          <p:cNvSpPr/>
          <p:nvPr/>
        </p:nvSpPr>
        <p:spPr>
          <a:xfrm>
            <a:off x="3702424" y="3429000"/>
            <a:ext cx="130522" cy="603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FF748184-8428-122F-DD60-2ABC9A4A01A4}"/>
              </a:ext>
            </a:extLst>
          </p:cNvPr>
          <p:cNvCxnSpPr/>
          <p:nvPr/>
        </p:nvCxnSpPr>
        <p:spPr>
          <a:xfrm>
            <a:off x="1773626" y="3429000"/>
            <a:ext cx="37842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0611E535-2E62-3D52-0EA2-0FCC010D9842}"/>
              </a:ext>
            </a:extLst>
          </p:cNvPr>
          <p:cNvCxnSpPr/>
          <p:nvPr/>
        </p:nvCxnSpPr>
        <p:spPr>
          <a:xfrm>
            <a:off x="6520723" y="3641902"/>
            <a:ext cx="378421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箭头: 下 64">
            <a:extLst>
              <a:ext uri="{FF2B5EF4-FFF2-40B4-BE49-F238E27FC236}">
                <a16:creationId xmlns:a16="http://schemas.microsoft.com/office/drawing/2014/main" id="{B1B9DD79-4967-1D30-E31D-C709C1193781}"/>
              </a:ext>
            </a:extLst>
          </p:cNvPr>
          <p:cNvSpPr/>
          <p:nvPr/>
        </p:nvSpPr>
        <p:spPr>
          <a:xfrm>
            <a:off x="8347567" y="3650101"/>
            <a:ext cx="130522" cy="4082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789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C9F78D-00EC-3C7B-23FA-DE1715A50B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58845" y="1684337"/>
            <a:ext cx="5274310" cy="3489325"/>
          </a:xfrm>
          <a:prstGeom prst="rect">
            <a:avLst/>
          </a:prstGeom>
          <a:noFill/>
          <a:ln>
            <a:noFill/>
          </a:ln>
        </p:spPr>
      </p:pic>
    </p:spTree>
    <p:extLst>
      <p:ext uri="{BB962C8B-B14F-4D97-AF65-F5344CB8AC3E}">
        <p14:creationId xmlns:p14="http://schemas.microsoft.com/office/powerpoint/2010/main" val="332679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3C12AB-EB9E-C58B-4A96-44A98039F7CB}"/>
              </a:ext>
            </a:extLst>
          </p:cNvPr>
          <p:cNvSpPr/>
          <p:nvPr/>
        </p:nvSpPr>
        <p:spPr>
          <a:xfrm>
            <a:off x="4484318" y="413359"/>
            <a:ext cx="2555309"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5" name="矩形 4">
            <a:extLst>
              <a:ext uri="{FF2B5EF4-FFF2-40B4-BE49-F238E27FC236}">
                <a16:creationId xmlns:a16="http://schemas.microsoft.com/office/drawing/2014/main" id="{686021BB-808D-F7AE-9D5C-0240FBF6EC5A}"/>
              </a:ext>
            </a:extLst>
          </p:cNvPr>
          <p:cNvSpPr/>
          <p:nvPr/>
        </p:nvSpPr>
        <p:spPr>
          <a:xfrm>
            <a:off x="4484318" y="1018784"/>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r>
              <a:rPr lang="zh-CN" altLang="en-US" dirty="0">
                <a:solidFill>
                  <a:schemeClr val="tx1"/>
                </a:solidFill>
              </a:rPr>
              <a:t>生成初始种群</a:t>
            </a:r>
          </a:p>
        </p:txBody>
      </p:sp>
      <p:sp>
        <p:nvSpPr>
          <p:cNvPr id="6" name="矩形 5">
            <a:extLst>
              <a:ext uri="{FF2B5EF4-FFF2-40B4-BE49-F238E27FC236}">
                <a16:creationId xmlns:a16="http://schemas.microsoft.com/office/drawing/2014/main" id="{5D998765-89E2-2D86-EC56-367900865661}"/>
              </a:ext>
            </a:extLst>
          </p:cNvPr>
          <p:cNvSpPr/>
          <p:nvPr/>
        </p:nvSpPr>
        <p:spPr>
          <a:xfrm>
            <a:off x="4484317" y="1624209"/>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r>
              <a:rPr lang="zh-CN" altLang="en-US" dirty="0">
                <a:solidFill>
                  <a:schemeClr val="tx1"/>
                </a:solidFill>
              </a:rPr>
              <a:t>计算适应度</a:t>
            </a:r>
          </a:p>
        </p:txBody>
      </p:sp>
      <p:sp>
        <p:nvSpPr>
          <p:cNvPr id="7" name="矩形 6">
            <a:extLst>
              <a:ext uri="{FF2B5EF4-FFF2-40B4-BE49-F238E27FC236}">
                <a16:creationId xmlns:a16="http://schemas.microsoft.com/office/drawing/2014/main" id="{6B7DD3D2-531F-2925-ECE1-F9ABE7A26A0D}"/>
              </a:ext>
            </a:extLst>
          </p:cNvPr>
          <p:cNvSpPr/>
          <p:nvPr/>
        </p:nvSpPr>
        <p:spPr>
          <a:xfrm>
            <a:off x="4484317" y="2486418"/>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r>
              <a:rPr lang="zh-CN" altLang="en-US" dirty="0">
                <a:solidFill>
                  <a:schemeClr val="tx1"/>
                </a:solidFill>
              </a:rPr>
              <a:t>选择</a:t>
            </a:r>
          </a:p>
        </p:txBody>
      </p:sp>
      <p:sp>
        <p:nvSpPr>
          <p:cNvPr id="8" name="矩形 7">
            <a:extLst>
              <a:ext uri="{FF2B5EF4-FFF2-40B4-BE49-F238E27FC236}">
                <a16:creationId xmlns:a16="http://schemas.microsoft.com/office/drawing/2014/main" id="{AE3DF745-95EE-467D-4084-3F1BB0A88E4D}"/>
              </a:ext>
            </a:extLst>
          </p:cNvPr>
          <p:cNvSpPr/>
          <p:nvPr/>
        </p:nvSpPr>
        <p:spPr>
          <a:xfrm>
            <a:off x="4484317" y="3179525"/>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r>
              <a:rPr lang="zh-CN" altLang="en-US" dirty="0">
                <a:solidFill>
                  <a:schemeClr val="tx1"/>
                </a:solidFill>
              </a:rPr>
              <a:t>交叉</a:t>
            </a:r>
          </a:p>
        </p:txBody>
      </p:sp>
      <p:sp>
        <p:nvSpPr>
          <p:cNvPr id="9" name="矩形 8">
            <a:extLst>
              <a:ext uri="{FF2B5EF4-FFF2-40B4-BE49-F238E27FC236}">
                <a16:creationId xmlns:a16="http://schemas.microsoft.com/office/drawing/2014/main" id="{7894E041-3B42-E20A-ADA6-2958238FD9A5}"/>
              </a:ext>
            </a:extLst>
          </p:cNvPr>
          <p:cNvSpPr/>
          <p:nvPr/>
        </p:nvSpPr>
        <p:spPr>
          <a:xfrm>
            <a:off x="4484317" y="3864278"/>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r>
              <a:rPr lang="zh-CN" altLang="en-US" dirty="0">
                <a:solidFill>
                  <a:schemeClr val="tx1"/>
                </a:solidFill>
              </a:rPr>
              <a:t>变异</a:t>
            </a:r>
          </a:p>
        </p:txBody>
      </p:sp>
      <p:sp>
        <p:nvSpPr>
          <p:cNvPr id="10" name="矩形 9">
            <a:extLst>
              <a:ext uri="{FF2B5EF4-FFF2-40B4-BE49-F238E27FC236}">
                <a16:creationId xmlns:a16="http://schemas.microsoft.com/office/drawing/2014/main" id="{1CA27B92-38CC-B055-A3F8-24B80803ED9F}"/>
              </a:ext>
            </a:extLst>
          </p:cNvPr>
          <p:cNvSpPr/>
          <p:nvPr/>
        </p:nvSpPr>
        <p:spPr>
          <a:xfrm>
            <a:off x="4484317" y="4557386"/>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计算适应度</a:t>
            </a:r>
          </a:p>
        </p:txBody>
      </p:sp>
      <p:sp>
        <p:nvSpPr>
          <p:cNvPr id="11" name="矩形 10">
            <a:extLst>
              <a:ext uri="{FF2B5EF4-FFF2-40B4-BE49-F238E27FC236}">
                <a16:creationId xmlns:a16="http://schemas.microsoft.com/office/drawing/2014/main" id="{244AED94-BBE3-BD96-35A8-E2430782B8C3}"/>
              </a:ext>
            </a:extLst>
          </p:cNvPr>
          <p:cNvSpPr/>
          <p:nvPr/>
        </p:nvSpPr>
        <p:spPr>
          <a:xfrm>
            <a:off x="4484316" y="5289120"/>
            <a:ext cx="2555309" cy="3382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种群收敛</a:t>
            </a:r>
          </a:p>
        </p:txBody>
      </p:sp>
      <p:sp>
        <p:nvSpPr>
          <p:cNvPr id="13" name="矩形 12">
            <a:extLst>
              <a:ext uri="{FF2B5EF4-FFF2-40B4-BE49-F238E27FC236}">
                <a16:creationId xmlns:a16="http://schemas.microsoft.com/office/drawing/2014/main" id="{04C23D3B-AADA-CC4B-EB2C-0ECC2CF9D786}"/>
              </a:ext>
            </a:extLst>
          </p:cNvPr>
          <p:cNvSpPr/>
          <p:nvPr/>
        </p:nvSpPr>
        <p:spPr>
          <a:xfrm>
            <a:off x="4484316" y="5973873"/>
            <a:ext cx="2555309" cy="338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15" name="箭头: 左弧形 14">
            <a:extLst>
              <a:ext uri="{FF2B5EF4-FFF2-40B4-BE49-F238E27FC236}">
                <a16:creationId xmlns:a16="http://schemas.microsoft.com/office/drawing/2014/main" id="{732CA4D4-4952-125A-3B0F-4B2A7C085C8F}"/>
              </a:ext>
            </a:extLst>
          </p:cNvPr>
          <p:cNvSpPr/>
          <p:nvPr/>
        </p:nvSpPr>
        <p:spPr>
          <a:xfrm>
            <a:off x="2771775" y="1624209"/>
            <a:ext cx="1619250" cy="347166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a:extLst>
              <a:ext uri="{FF2B5EF4-FFF2-40B4-BE49-F238E27FC236}">
                <a16:creationId xmlns:a16="http://schemas.microsoft.com/office/drawing/2014/main" id="{2B92D810-516E-B6B9-BAD4-2FD9E7A9E6E5}"/>
              </a:ext>
            </a:extLst>
          </p:cNvPr>
          <p:cNvSpPr txBox="1"/>
          <p:nvPr/>
        </p:nvSpPr>
        <p:spPr>
          <a:xfrm>
            <a:off x="2943225" y="3019425"/>
            <a:ext cx="646331" cy="369332"/>
          </a:xfrm>
          <a:prstGeom prst="rect">
            <a:avLst/>
          </a:prstGeom>
          <a:noFill/>
        </p:spPr>
        <p:txBody>
          <a:bodyPr wrap="none" rtlCol="0">
            <a:spAutoFit/>
          </a:bodyPr>
          <a:lstStyle/>
          <a:p>
            <a:r>
              <a:rPr lang="zh-CN" altLang="en-US" dirty="0"/>
              <a:t>重复</a:t>
            </a:r>
          </a:p>
        </p:txBody>
      </p:sp>
      <p:cxnSp>
        <p:nvCxnSpPr>
          <p:cNvPr id="18" name="直接箭头连接符 17">
            <a:extLst>
              <a:ext uri="{FF2B5EF4-FFF2-40B4-BE49-F238E27FC236}">
                <a16:creationId xmlns:a16="http://schemas.microsoft.com/office/drawing/2014/main" id="{05757F04-AA2E-A78F-9A31-8A20D1471AD0}"/>
              </a:ext>
            </a:extLst>
          </p:cNvPr>
          <p:cNvCxnSpPr>
            <a:stCxn id="4" idx="2"/>
            <a:endCxn id="5" idx="0"/>
          </p:cNvCxnSpPr>
          <p:nvPr/>
        </p:nvCxnSpPr>
        <p:spPr>
          <a:xfrm>
            <a:off x="5761973" y="751562"/>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5F7AF24-0890-E33D-14D9-256B604839E1}"/>
              </a:ext>
            </a:extLst>
          </p:cNvPr>
          <p:cNvCxnSpPr>
            <a:cxnSpLocks/>
          </p:cNvCxnSpPr>
          <p:nvPr/>
        </p:nvCxnSpPr>
        <p:spPr>
          <a:xfrm>
            <a:off x="5761973" y="1356987"/>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E1B20E54-713D-F7BA-F1DB-7C6A708E213F}"/>
              </a:ext>
            </a:extLst>
          </p:cNvPr>
          <p:cNvCxnSpPr>
            <a:cxnSpLocks/>
            <a:endCxn id="7" idx="0"/>
          </p:cNvCxnSpPr>
          <p:nvPr/>
        </p:nvCxnSpPr>
        <p:spPr>
          <a:xfrm flipH="1">
            <a:off x="5761972" y="1962412"/>
            <a:ext cx="1" cy="524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4698451-30E1-E0AA-9D6F-D45626D981CB}"/>
              </a:ext>
            </a:extLst>
          </p:cNvPr>
          <p:cNvCxnSpPr/>
          <p:nvPr/>
        </p:nvCxnSpPr>
        <p:spPr>
          <a:xfrm>
            <a:off x="5761320" y="2885814"/>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96520EE-EE8F-21F5-004E-ADEC94D9FA7A}"/>
              </a:ext>
            </a:extLst>
          </p:cNvPr>
          <p:cNvCxnSpPr/>
          <p:nvPr/>
        </p:nvCxnSpPr>
        <p:spPr>
          <a:xfrm>
            <a:off x="5761320" y="3597056"/>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0513060-9808-6FDE-FB32-64AA3C87B67A}"/>
              </a:ext>
            </a:extLst>
          </p:cNvPr>
          <p:cNvCxnSpPr/>
          <p:nvPr/>
        </p:nvCxnSpPr>
        <p:spPr>
          <a:xfrm>
            <a:off x="5751143" y="4202481"/>
            <a:ext cx="0" cy="26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箭头: 下 25">
            <a:extLst>
              <a:ext uri="{FF2B5EF4-FFF2-40B4-BE49-F238E27FC236}">
                <a16:creationId xmlns:a16="http://schemas.microsoft.com/office/drawing/2014/main" id="{55EA2B84-47E7-3965-7E09-322F3E3F7191}"/>
              </a:ext>
            </a:extLst>
          </p:cNvPr>
          <p:cNvSpPr/>
          <p:nvPr/>
        </p:nvSpPr>
        <p:spPr>
          <a:xfrm>
            <a:off x="5657850" y="4895589"/>
            <a:ext cx="180975" cy="393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CD54B5E5-95DF-961A-EBB4-08570DA9008C}"/>
              </a:ext>
            </a:extLst>
          </p:cNvPr>
          <p:cNvSpPr txBox="1"/>
          <p:nvPr/>
        </p:nvSpPr>
        <p:spPr>
          <a:xfrm>
            <a:off x="5772834" y="4911209"/>
            <a:ext cx="646331" cy="369332"/>
          </a:xfrm>
          <a:prstGeom prst="rect">
            <a:avLst/>
          </a:prstGeom>
          <a:noFill/>
        </p:spPr>
        <p:txBody>
          <a:bodyPr wrap="none" rtlCol="0">
            <a:spAutoFit/>
          </a:bodyPr>
          <a:lstStyle/>
          <a:p>
            <a:r>
              <a:rPr lang="zh-CN" altLang="en-US" dirty="0"/>
              <a:t>直到</a:t>
            </a:r>
          </a:p>
        </p:txBody>
      </p:sp>
      <p:cxnSp>
        <p:nvCxnSpPr>
          <p:cNvPr id="29" name="直接箭头连接符 28">
            <a:extLst>
              <a:ext uri="{FF2B5EF4-FFF2-40B4-BE49-F238E27FC236}">
                <a16:creationId xmlns:a16="http://schemas.microsoft.com/office/drawing/2014/main" id="{A7BA7983-86F6-3321-879B-40ACF3AE12F2}"/>
              </a:ext>
            </a:extLst>
          </p:cNvPr>
          <p:cNvCxnSpPr>
            <a:stCxn id="11" idx="2"/>
            <a:endCxn id="13" idx="0"/>
          </p:cNvCxnSpPr>
          <p:nvPr/>
        </p:nvCxnSpPr>
        <p:spPr>
          <a:xfrm>
            <a:off x="5761971" y="5627323"/>
            <a:ext cx="0" cy="34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663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7B18680-C8FD-CE56-6CFA-0A9B7A820BF8}"/>
              </a:ext>
            </a:extLst>
          </p:cNvPr>
          <p:cNvSpPr/>
          <p:nvPr/>
        </p:nvSpPr>
        <p:spPr>
          <a:xfrm>
            <a:off x="4448175" y="2809875"/>
            <a:ext cx="2409825" cy="847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登录模块</a:t>
            </a:r>
          </a:p>
        </p:txBody>
      </p:sp>
      <p:sp>
        <p:nvSpPr>
          <p:cNvPr id="5" name="矩形 4">
            <a:extLst>
              <a:ext uri="{FF2B5EF4-FFF2-40B4-BE49-F238E27FC236}">
                <a16:creationId xmlns:a16="http://schemas.microsoft.com/office/drawing/2014/main" id="{D76C20B3-6C53-6FD7-2712-22A4396427E3}"/>
              </a:ext>
            </a:extLst>
          </p:cNvPr>
          <p:cNvSpPr/>
          <p:nvPr/>
        </p:nvSpPr>
        <p:spPr>
          <a:xfrm>
            <a:off x="3371850" y="1847850"/>
            <a:ext cx="2152650"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用户名、密码登录</a:t>
            </a:r>
          </a:p>
        </p:txBody>
      </p:sp>
      <p:sp>
        <p:nvSpPr>
          <p:cNvPr id="6" name="矩形 5">
            <a:extLst>
              <a:ext uri="{FF2B5EF4-FFF2-40B4-BE49-F238E27FC236}">
                <a16:creationId xmlns:a16="http://schemas.microsoft.com/office/drawing/2014/main" id="{2CD77292-ED96-B625-95A6-9166C826A09C}"/>
              </a:ext>
            </a:extLst>
          </p:cNvPr>
          <p:cNvSpPr/>
          <p:nvPr/>
        </p:nvSpPr>
        <p:spPr>
          <a:xfrm>
            <a:off x="5776912" y="1847850"/>
            <a:ext cx="2152650"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邮箱验证码登录</a:t>
            </a:r>
          </a:p>
        </p:txBody>
      </p:sp>
      <p:sp>
        <p:nvSpPr>
          <p:cNvPr id="8" name="椭圆 7">
            <a:extLst>
              <a:ext uri="{FF2B5EF4-FFF2-40B4-BE49-F238E27FC236}">
                <a16:creationId xmlns:a16="http://schemas.microsoft.com/office/drawing/2014/main" id="{CF95F3FC-801D-1620-572B-B23268CF6E46}"/>
              </a:ext>
            </a:extLst>
          </p:cNvPr>
          <p:cNvSpPr/>
          <p:nvPr/>
        </p:nvSpPr>
        <p:spPr>
          <a:xfrm>
            <a:off x="2229802" y="1214437"/>
            <a:ext cx="6800850" cy="403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7B34E7A-AF81-F6DA-E4AC-76F521FE5044}"/>
              </a:ext>
            </a:extLst>
          </p:cNvPr>
          <p:cNvSpPr/>
          <p:nvPr/>
        </p:nvSpPr>
        <p:spPr>
          <a:xfrm>
            <a:off x="3467100" y="4267200"/>
            <a:ext cx="408622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JWT</a:t>
            </a:r>
            <a:r>
              <a:rPr lang="zh-CN" altLang="en-US" dirty="0"/>
              <a:t>用户身份认证功能</a:t>
            </a:r>
          </a:p>
        </p:txBody>
      </p:sp>
      <p:cxnSp>
        <p:nvCxnSpPr>
          <p:cNvPr id="12" name="直接箭头连接符 11">
            <a:extLst>
              <a:ext uri="{FF2B5EF4-FFF2-40B4-BE49-F238E27FC236}">
                <a16:creationId xmlns:a16="http://schemas.microsoft.com/office/drawing/2014/main" id="{828D2987-6B4F-6C08-DFB7-AE39927E290E}"/>
              </a:ext>
            </a:extLst>
          </p:cNvPr>
          <p:cNvCxnSpPr>
            <a:stCxn id="4" idx="0"/>
            <a:endCxn id="5" idx="2"/>
          </p:cNvCxnSpPr>
          <p:nvPr/>
        </p:nvCxnSpPr>
        <p:spPr>
          <a:xfrm flipH="1" flipV="1">
            <a:off x="4448175" y="2200275"/>
            <a:ext cx="1204913"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AA7C716-17FF-1F77-60F9-F48E39DD3A29}"/>
              </a:ext>
            </a:extLst>
          </p:cNvPr>
          <p:cNvCxnSpPr>
            <a:stCxn id="4" idx="0"/>
            <a:endCxn id="6" idx="2"/>
          </p:cNvCxnSpPr>
          <p:nvPr/>
        </p:nvCxnSpPr>
        <p:spPr>
          <a:xfrm flipV="1">
            <a:off x="5653088" y="2200275"/>
            <a:ext cx="1200149"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A82B0F1-0581-CD9F-E0B0-72C1C24B9B53}"/>
              </a:ext>
            </a:extLst>
          </p:cNvPr>
          <p:cNvCxnSpPr>
            <a:stCxn id="4" idx="2"/>
          </p:cNvCxnSpPr>
          <p:nvPr/>
        </p:nvCxnSpPr>
        <p:spPr>
          <a:xfrm flipH="1">
            <a:off x="5653087" y="3657600"/>
            <a:ext cx="1"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箭头: 下 16">
            <a:extLst>
              <a:ext uri="{FF2B5EF4-FFF2-40B4-BE49-F238E27FC236}">
                <a16:creationId xmlns:a16="http://schemas.microsoft.com/office/drawing/2014/main" id="{6130268E-5441-DA81-0475-99A9E2709125}"/>
              </a:ext>
            </a:extLst>
          </p:cNvPr>
          <p:cNvSpPr/>
          <p:nvPr/>
        </p:nvSpPr>
        <p:spPr>
          <a:xfrm>
            <a:off x="3962400" y="5019675"/>
            <a:ext cx="45719"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下 17">
            <a:extLst>
              <a:ext uri="{FF2B5EF4-FFF2-40B4-BE49-F238E27FC236}">
                <a16:creationId xmlns:a16="http://schemas.microsoft.com/office/drawing/2014/main" id="{0EE94595-488A-F310-055D-F209B4326BFA}"/>
              </a:ext>
            </a:extLst>
          </p:cNvPr>
          <p:cNvSpPr/>
          <p:nvPr/>
        </p:nvSpPr>
        <p:spPr>
          <a:xfrm>
            <a:off x="5607368" y="5305425"/>
            <a:ext cx="45719"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EE0BD293-F292-4902-EC8B-85DBBAA51983}"/>
              </a:ext>
            </a:extLst>
          </p:cNvPr>
          <p:cNvSpPr/>
          <p:nvPr/>
        </p:nvSpPr>
        <p:spPr>
          <a:xfrm>
            <a:off x="7252336" y="5086350"/>
            <a:ext cx="45719" cy="5715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45E64232-6CA5-9BB8-1FB2-AEC81E3B3F85}"/>
              </a:ext>
            </a:extLst>
          </p:cNvPr>
          <p:cNvSpPr/>
          <p:nvPr/>
        </p:nvSpPr>
        <p:spPr>
          <a:xfrm>
            <a:off x="3667125" y="5657850"/>
            <a:ext cx="704850" cy="333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学生</a:t>
            </a:r>
          </a:p>
        </p:txBody>
      </p:sp>
      <p:sp>
        <p:nvSpPr>
          <p:cNvPr id="21" name="矩形: 圆角 20">
            <a:extLst>
              <a:ext uri="{FF2B5EF4-FFF2-40B4-BE49-F238E27FC236}">
                <a16:creationId xmlns:a16="http://schemas.microsoft.com/office/drawing/2014/main" id="{ABDA193C-AEAF-A18F-A679-2E7B6580626E}"/>
              </a:ext>
            </a:extLst>
          </p:cNvPr>
          <p:cNvSpPr/>
          <p:nvPr/>
        </p:nvSpPr>
        <p:spPr>
          <a:xfrm>
            <a:off x="5300662" y="5915025"/>
            <a:ext cx="704850" cy="333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教师</a:t>
            </a:r>
          </a:p>
        </p:txBody>
      </p:sp>
      <p:sp>
        <p:nvSpPr>
          <p:cNvPr id="22" name="矩形: 圆角 21">
            <a:extLst>
              <a:ext uri="{FF2B5EF4-FFF2-40B4-BE49-F238E27FC236}">
                <a16:creationId xmlns:a16="http://schemas.microsoft.com/office/drawing/2014/main" id="{38D4E8B7-F8DB-39DF-E0C6-9709DC446430}"/>
              </a:ext>
            </a:extLst>
          </p:cNvPr>
          <p:cNvSpPr/>
          <p:nvPr/>
        </p:nvSpPr>
        <p:spPr>
          <a:xfrm>
            <a:off x="6740842" y="5710237"/>
            <a:ext cx="1000126" cy="3333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管理员</a:t>
            </a:r>
          </a:p>
        </p:txBody>
      </p:sp>
      <p:sp>
        <p:nvSpPr>
          <p:cNvPr id="23" name="矩形 22">
            <a:extLst>
              <a:ext uri="{FF2B5EF4-FFF2-40B4-BE49-F238E27FC236}">
                <a16:creationId xmlns:a16="http://schemas.microsoft.com/office/drawing/2014/main" id="{13BA744B-ED03-1EB4-3960-606DF5DE6845}"/>
              </a:ext>
            </a:extLst>
          </p:cNvPr>
          <p:cNvSpPr/>
          <p:nvPr/>
        </p:nvSpPr>
        <p:spPr>
          <a:xfrm>
            <a:off x="2638425" y="342900"/>
            <a:ext cx="3014662" cy="23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验证信息是否输入完整</a:t>
            </a:r>
          </a:p>
        </p:txBody>
      </p:sp>
      <p:sp>
        <p:nvSpPr>
          <p:cNvPr id="24" name="矩形 23">
            <a:extLst>
              <a:ext uri="{FF2B5EF4-FFF2-40B4-BE49-F238E27FC236}">
                <a16:creationId xmlns:a16="http://schemas.microsoft.com/office/drawing/2014/main" id="{B75C1B74-057B-CD10-D58A-F85504F0472F}"/>
              </a:ext>
            </a:extLst>
          </p:cNvPr>
          <p:cNvSpPr/>
          <p:nvPr/>
        </p:nvSpPr>
        <p:spPr>
          <a:xfrm>
            <a:off x="6334125" y="342900"/>
            <a:ext cx="3086100" cy="261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输入框防抖处理</a:t>
            </a:r>
          </a:p>
        </p:txBody>
      </p:sp>
      <p:sp>
        <p:nvSpPr>
          <p:cNvPr id="25" name="椭圆 24">
            <a:extLst>
              <a:ext uri="{FF2B5EF4-FFF2-40B4-BE49-F238E27FC236}">
                <a16:creationId xmlns:a16="http://schemas.microsoft.com/office/drawing/2014/main" id="{3C07CEC2-4698-D4AA-88D5-66AA8849C6A6}"/>
              </a:ext>
            </a:extLst>
          </p:cNvPr>
          <p:cNvSpPr/>
          <p:nvPr/>
        </p:nvSpPr>
        <p:spPr>
          <a:xfrm>
            <a:off x="2357437" y="102394"/>
            <a:ext cx="7477125" cy="7810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D097D2B3-69B4-28B1-5592-B07B64476E70}"/>
              </a:ext>
            </a:extLst>
          </p:cNvPr>
          <p:cNvCxnSpPr>
            <a:stCxn id="5" idx="0"/>
          </p:cNvCxnSpPr>
          <p:nvPr/>
        </p:nvCxnSpPr>
        <p:spPr>
          <a:xfrm flipV="1">
            <a:off x="4448175" y="883443"/>
            <a:ext cx="1328737" cy="96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2A46FCDD-7104-150A-D86F-0E425F4E88F6}"/>
              </a:ext>
            </a:extLst>
          </p:cNvPr>
          <p:cNvCxnSpPr>
            <a:stCxn id="6" idx="0"/>
          </p:cNvCxnSpPr>
          <p:nvPr/>
        </p:nvCxnSpPr>
        <p:spPr>
          <a:xfrm flipH="1" flipV="1">
            <a:off x="5857875" y="883443"/>
            <a:ext cx="995362" cy="96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65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8DBEF-00BD-44E9-B9C3-E3CF383B9BBF}"/>
              </a:ext>
            </a:extLst>
          </p:cNvPr>
          <p:cNvSpPr>
            <a:spLocks noGrp="1"/>
          </p:cNvSpPr>
          <p:nvPr>
            <p:ph type="title"/>
          </p:nvPr>
        </p:nvSpPr>
        <p:spPr>
          <a:xfrm>
            <a:off x="637674" y="99142"/>
            <a:ext cx="10515600" cy="1325563"/>
          </a:xfrm>
        </p:spPr>
        <p:txBody>
          <a:bodyPr/>
          <a:lstStyle/>
          <a:p>
            <a:r>
              <a:rPr lang="zh-CN" altLang="en-US" dirty="0"/>
              <a:t>什么是教考分离？</a:t>
            </a:r>
          </a:p>
        </p:txBody>
      </p:sp>
      <p:sp>
        <p:nvSpPr>
          <p:cNvPr id="6" name="矩形 5">
            <a:extLst>
              <a:ext uri="{FF2B5EF4-FFF2-40B4-BE49-F238E27FC236}">
                <a16:creationId xmlns:a16="http://schemas.microsoft.com/office/drawing/2014/main" id="{76499641-7FFD-41C5-B8BE-3EF4C127C46A}"/>
              </a:ext>
            </a:extLst>
          </p:cNvPr>
          <p:cNvSpPr/>
          <p:nvPr/>
        </p:nvSpPr>
        <p:spPr>
          <a:xfrm>
            <a:off x="5209680" y="1578396"/>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出考卷</a:t>
            </a:r>
          </a:p>
        </p:txBody>
      </p:sp>
      <p:sp>
        <p:nvSpPr>
          <p:cNvPr id="7" name="矩形 6">
            <a:extLst>
              <a:ext uri="{FF2B5EF4-FFF2-40B4-BE49-F238E27FC236}">
                <a16:creationId xmlns:a16="http://schemas.microsoft.com/office/drawing/2014/main" id="{11C6B24C-A7BD-4742-BFC0-84BB40BCCD74}"/>
              </a:ext>
            </a:extLst>
          </p:cNvPr>
          <p:cNvSpPr/>
          <p:nvPr/>
        </p:nvSpPr>
        <p:spPr>
          <a:xfrm>
            <a:off x="7611987" y="1578396"/>
            <a:ext cx="1812757" cy="643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a:t>班级学生考试</a:t>
            </a:r>
          </a:p>
        </p:txBody>
      </p:sp>
      <p:sp>
        <p:nvSpPr>
          <p:cNvPr id="8" name="矩形 7">
            <a:extLst>
              <a:ext uri="{FF2B5EF4-FFF2-40B4-BE49-F238E27FC236}">
                <a16:creationId xmlns:a16="http://schemas.microsoft.com/office/drawing/2014/main" id="{09E2F9A6-B60E-4B1C-8361-8107DC2D3541}"/>
              </a:ext>
            </a:extLst>
          </p:cNvPr>
          <p:cNvSpPr/>
          <p:nvPr/>
        </p:nvSpPr>
        <p:spPr>
          <a:xfrm>
            <a:off x="2775287" y="1578068"/>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教授课程</a:t>
            </a:r>
          </a:p>
        </p:txBody>
      </p:sp>
      <p:sp>
        <p:nvSpPr>
          <p:cNvPr id="9" name="箭头: 右 8">
            <a:extLst>
              <a:ext uri="{FF2B5EF4-FFF2-40B4-BE49-F238E27FC236}">
                <a16:creationId xmlns:a16="http://schemas.microsoft.com/office/drawing/2014/main" id="{89AF43AB-D276-4D99-A21A-4F752C284A3B}"/>
              </a:ext>
            </a:extLst>
          </p:cNvPr>
          <p:cNvSpPr/>
          <p:nvPr/>
        </p:nvSpPr>
        <p:spPr>
          <a:xfrm>
            <a:off x="4620130" y="1876928"/>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78F07A54-BFF5-4039-993F-D880A4EA56C7}"/>
              </a:ext>
            </a:extLst>
          </p:cNvPr>
          <p:cNvSpPr/>
          <p:nvPr/>
        </p:nvSpPr>
        <p:spPr>
          <a:xfrm>
            <a:off x="7042491" y="1899787"/>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8731502-4F61-4BA6-86E9-DDA99ADD0AB5}"/>
              </a:ext>
            </a:extLst>
          </p:cNvPr>
          <p:cNvSpPr/>
          <p:nvPr/>
        </p:nvSpPr>
        <p:spPr>
          <a:xfrm>
            <a:off x="393031" y="1494175"/>
            <a:ext cx="2029326" cy="73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未使用教考分离系统</a:t>
            </a:r>
          </a:p>
        </p:txBody>
      </p:sp>
      <p:cxnSp>
        <p:nvCxnSpPr>
          <p:cNvPr id="13" name="直接箭头连接符 12">
            <a:extLst>
              <a:ext uri="{FF2B5EF4-FFF2-40B4-BE49-F238E27FC236}">
                <a16:creationId xmlns:a16="http://schemas.microsoft.com/office/drawing/2014/main" id="{501E3806-62EF-4C24-9DD7-991AF118C2BF}"/>
              </a:ext>
            </a:extLst>
          </p:cNvPr>
          <p:cNvCxnSpPr>
            <a:stCxn id="8" idx="2"/>
          </p:cNvCxnSpPr>
          <p:nvPr/>
        </p:nvCxnSpPr>
        <p:spPr>
          <a:xfrm>
            <a:off x="3681666" y="2221506"/>
            <a:ext cx="70585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0D39570-54CD-4362-9492-F1E27EF88FF4}"/>
              </a:ext>
            </a:extLst>
          </p:cNvPr>
          <p:cNvCxnSpPr>
            <a:cxnSpLocks/>
          </p:cNvCxnSpPr>
          <p:nvPr/>
        </p:nvCxnSpPr>
        <p:spPr>
          <a:xfrm flipH="1">
            <a:off x="4732426" y="2221834"/>
            <a:ext cx="93044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5F25BDEC-3338-42CF-9015-E78AD2C8B208}"/>
              </a:ext>
            </a:extLst>
          </p:cNvPr>
          <p:cNvSpPr/>
          <p:nvPr/>
        </p:nvSpPr>
        <p:spPr>
          <a:xfrm>
            <a:off x="3553333" y="3098536"/>
            <a:ext cx="2109536" cy="39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双倍工作量</a:t>
            </a:r>
          </a:p>
        </p:txBody>
      </p:sp>
      <p:sp>
        <p:nvSpPr>
          <p:cNvPr id="17" name="矩形 16">
            <a:extLst>
              <a:ext uri="{FF2B5EF4-FFF2-40B4-BE49-F238E27FC236}">
                <a16:creationId xmlns:a16="http://schemas.microsoft.com/office/drawing/2014/main" id="{7A3DB0A1-1D1C-435C-9F5B-9D8144C1B9C1}"/>
              </a:ext>
            </a:extLst>
          </p:cNvPr>
          <p:cNvSpPr/>
          <p:nvPr/>
        </p:nvSpPr>
        <p:spPr>
          <a:xfrm>
            <a:off x="5229734" y="3884049"/>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出考卷</a:t>
            </a:r>
          </a:p>
        </p:txBody>
      </p:sp>
      <p:sp>
        <p:nvSpPr>
          <p:cNvPr id="18" name="矩形 17">
            <a:extLst>
              <a:ext uri="{FF2B5EF4-FFF2-40B4-BE49-F238E27FC236}">
                <a16:creationId xmlns:a16="http://schemas.microsoft.com/office/drawing/2014/main" id="{AE02223F-B4AC-4CCA-BC8B-D0CD8E59FCE8}"/>
              </a:ext>
            </a:extLst>
          </p:cNvPr>
          <p:cNvSpPr/>
          <p:nvPr/>
        </p:nvSpPr>
        <p:spPr>
          <a:xfrm>
            <a:off x="7632041" y="3884049"/>
            <a:ext cx="1812757" cy="6434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a:t>班级学生考试</a:t>
            </a:r>
          </a:p>
        </p:txBody>
      </p:sp>
      <p:sp>
        <p:nvSpPr>
          <p:cNvPr id="19" name="矩形 18">
            <a:extLst>
              <a:ext uri="{FF2B5EF4-FFF2-40B4-BE49-F238E27FC236}">
                <a16:creationId xmlns:a16="http://schemas.microsoft.com/office/drawing/2014/main" id="{D2147E6C-6BFF-4F53-805B-430A276C1C39}"/>
              </a:ext>
            </a:extLst>
          </p:cNvPr>
          <p:cNvSpPr/>
          <p:nvPr/>
        </p:nvSpPr>
        <p:spPr>
          <a:xfrm>
            <a:off x="2795341" y="3883721"/>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教授课程</a:t>
            </a:r>
          </a:p>
        </p:txBody>
      </p:sp>
      <p:sp>
        <p:nvSpPr>
          <p:cNvPr id="20" name="箭头: 右 19">
            <a:extLst>
              <a:ext uri="{FF2B5EF4-FFF2-40B4-BE49-F238E27FC236}">
                <a16:creationId xmlns:a16="http://schemas.microsoft.com/office/drawing/2014/main" id="{CF814C41-775B-4EA0-B800-FA1CEFAD007B}"/>
              </a:ext>
            </a:extLst>
          </p:cNvPr>
          <p:cNvSpPr/>
          <p:nvPr/>
        </p:nvSpPr>
        <p:spPr>
          <a:xfrm>
            <a:off x="4640184" y="4182581"/>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4D7E4F37-4AD4-4DF1-B175-8AACD800FB4D}"/>
              </a:ext>
            </a:extLst>
          </p:cNvPr>
          <p:cNvSpPr/>
          <p:nvPr/>
        </p:nvSpPr>
        <p:spPr>
          <a:xfrm>
            <a:off x="7062545" y="4205440"/>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F8A29288-0AAB-4CCB-A400-9A45B405F61C}"/>
              </a:ext>
            </a:extLst>
          </p:cNvPr>
          <p:cNvCxnSpPr>
            <a:stCxn id="19" idx="2"/>
          </p:cNvCxnSpPr>
          <p:nvPr/>
        </p:nvCxnSpPr>
        <p:spPr>
          <a:xfrm>
            <a:off x="3701720" y="4527159"/>
            <a:ext cx="70585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78D7D05-CD6F-4A90-865B-5D22E5F861EE}"/>
              </a:ext>
            </a:extLst>
          </p:cNvPr>
          <p:cNvCxnSpPr>
            <a:cxnSpLocks/>
          </p:cNvCxnSpPr>
          <p:nvPr/>
        </p:nvCxnSpPr>
        <p:spPr>
          <a:xfrm flipH="1">
            <a:off x="4752480" y="4527487"/>
            <a:ext cx="930443" cy="874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00487245-5492-4BB3-90D5-386DDBD1845B}"/>
              </a:ext>
            </a:extLst>
          </p:cNvPr>
          <p:cNvSpPr/>
          <p:nvPr/>
        </p:nvSpPr>
        <p:spPr>
          <a:xfrm>
            <a:off x="3573387" y="5404189"/>
            <a:ext cx="2109536" cy="3954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双倍工作量</a:t>
            </a:r>
          </a:p>
        </p:txBody>
      </p:sp>
      <p:cxnSp>
        <p:nvCxnSpPr>
          <p:cNvPr id="26" name="直接箭头连接符 25">
            <a:extLst>
              <a:ext uri="{FF2B5EF4-FFF2-40B4-BE49-F238E27FC236}">
                <a16:creationId xmlns:a16="http://schemas.microsoft.com/office/drawing/2014/main" id="{CAC67EB4-1293-469A-B8AC-F7BE9F29D7CF}"/>
              </a:ext>
            </a:extLst>
          </p:cNvPr>
          <p:cNvCxnSpPr>
            <a:endCxn id="18" idx="0"/>
          </p:cNvCxnSpPr>
          <p:nvPr/>
        </p:nvCxnSpPr>
        <p:spPr>
          <a:xfrm>
            <a:off x="8538419" y="2221506"/>
            <a:ext cx="1" cy="166254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1892D125-2ACB-4115-A78B-B8E3FBE6AE6E}"/>
              </a:ext>
            </a:extLst>
          </p:cNvPr>
          <p:cNvCxnSpPr/>
          <p:nvPr/>
        </p:nvCxnSpPr>
        <p:spPr>
          <a:xfrm>
            <a:off x="8538419" y="2983833"/>
            <a:ext cx="886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4C8D5506-129C-4116-A162-80774C3ED3F4}"/>
              </a:ext>
            </a:extLst>
          </p:cNvPr>
          <p:cNvSpPr txBox="1"/>
          <p:nvPr/>
        </p:nvSpPr>
        <p:spPr>
          <a:xfrm>
            <a:off x="9424744" y="2522168"/>
            <a:ext cx="2262158" cy="923330"/>
          </a:xfrm>
          <a:prstGeom prst="rect">
            <a:avLst/>
          </a:prstGeom>
          <a:noFill/>
        </p:spPr>
        <p:txBody>
          <a:bodyPr wrap="none" rtlCol="0">
            <a:spAutoFit/>
          </a:bodyPr>
          <a:lstStyle/>
          <a:p>
            <a:r>
              <a:rPr lang="zh-CN" altLang="en-US" dirty="0"/>
              <a:t>完全独立，没有关系</a:t>
            </a:r>
            <a:endParaRPr lang="en-US" altLang="zh-CN" dirty="0"/>
          </a:p>
          <a:p>
            <a:r>
              <a:rPr lang="zh-CN" altLang="en-US" dirty="0"/>
              <a:t>不利于整个年级考试</a:t>
            </a:r>
            <a:endParaRPr lang="en-US" altLang="zh-CN" dirty="0"/>
          </a:p>
          <a:p>
            <a:r>
              <a:rPr lang="zh-CN" altLang="en-US" dirty="0"/>
              <a:t>结果的量化</a:t>
            </a:r>
          </a:p>
        </p:txBody>
      </p:sp>
      <p:sp>
        <p:nvSpPr>
          <p:cNvPr id="30" name="等腰三角形 29">
            <a:extLst>
              <a:ext uri="{FF2B5EF4-FFF2-40B4-BE49-F238E27FC236}">
                <a16:creationId xmlns:a16="http://schemas.microsoft.com/office/drawing/2014/main" id="{398BAF2D-694C-498C-A5AD-22728715E1F3}"/>
              </a:ext>
            </a:extLst>
          </p:cNvPr>
          <p:cNvSpPr/>
          <p:nvPr/>
        </p:nvSpPr>
        <p:spPr>
          <a:xfrm>
            <a:off x="1046751" y="2819738"/>
            <a:ext cx="822158" cy="16625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教学大纲</a:t>
            </a:r>
          </a:p>
        </p:txBody>
      </p:sp>
      <p:cxnSp>
        <p:nvCxnSpPr>
          <p:cNvPr id="32" name="直接箭头连接符 31">
            <a:extLst>
              <a:ext uri="{FF2B5EF4-FFF2-40B4-BE49-F238E27FC236}">
                <a16:creationId xmlns:a16="http://schemas.microsoft.com/office/drawing/2014/main" id="{A0186830-A481-45F3-86F5-5454F9FD7CDE}"/>
              </a:ext>
            </a:extLst>
          </p:cNvPr>
          <p:cNvCxnSpPr/>
          <p:nvPr/>
        </p:nvCxnSpPr>
        <p:spPr>
          <a:xfrm flipV="1">
            <a:off x="1604211" y="2221506"/>
            <a:ext cx="1191130" cy="113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DACF6FDA-F1B0-45DB-BD5F-E520D46F5EAD}"/>
              </a:ext>
            </a:extLst>
          </p:cNvPr>
          <p:cNvCxnSpPr>
            <a:endCxn id="19" idx="1"/>
          </p:cNvCxnSpPr>
          <p:nvPr/>
        </p:nvCxnSpPr>
        <p:spPr>
          <a:xfrm>
            <a:off x="1584162" y="3368843"/>
            <a:ext cx="1211179" cy="83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929CA229-D22E-4DD4-935A-27B35D392AD4}"/>
              </a:ext>
            </a:extLst>
          </p:cNvPr>
          <p:cNvSpPr txBox="1"/>
          <p:nvPr/>
        </p:nvSpPr>
        <p:spPr>
          <a:xfrm rot="18974924">
            <a:off x="1382072" y="2568683"/>
            <a:ext cx="1595309" cy="261610"/>
          </a:xfrm>
          <a:prstGeom prst="rect">
            <a:avLst/>
          </a:prstGeom>
          <a:noFill/>
        </p:spPr>
        <p:txBody>
          <a:bodyPr wrap="none" rtlCol="0">
            <a:spAutoFit/>
          </a:bodyPr>
          <a:lstStyle/>
          <a:p>
            <a:r>
              <a:rPr lang="zh-CN" altLang="en-US" sz="1100" dirty="0"/>
              <a:t>根据教学大纲教授课程</a:t>
            </a:r>
          </a:p>
        </p:txBody>
      </p:sp>
      <p:sp>
        <p:nvSpPr>
          <p:cNvPr id="36" name="文本框 35">
            <a:extLst>
              <a:ext uri="{FF2B5EF4-FFF2-40B4-BE49-F238E27FC236}">
                <a16:creationId xmlns:a16="http://schemas.microsoft.com/office/drawing/2014/main" id="{9E41FB83-44F7-468C-B9CB-6FE72EE19C53}"/>
              </a:ext>
            </a:extLst>
          </p:cNvPr>
          <p:cNvSpPr txBox="1"/>
          <p:nvPr/>
        </p:nvSpPr>
        <p:spPr>
          <a:xfrm rot="2169284">
            <a:off x="1443348" y="3558044"/>
            <a:ext cx="1595309" cy="261610"/>
          </a:xfrm>
          <a:prstGeom prst="rect">
            <a:avLst/>
          </a:prstGeom>
          <a:noFill/>
        </p:spPr>
        <p:txBody>
          <a:bodyPr wrap="none" rtlCol="0">
            <a:spAutoFit/>
          </a:bodyPr>
          <a:lstStyle/>
          <a:p>
            <a:r>
              <a:rPr lang="zh-CN" altLang="en-US" sz="1100" dirty="0"/>
              <a:t>根据教学大纲教授课程</a:t>
            </a:r>
          </a:p>
        </p:txBody>
      </p:sp>
      <p:cxnSp>
        <p:nvCxnSpPr>
          <p:cNvPr id="38" name="直接箭头连接符 37">
            <a:extLst>
              <a:ext uri="{FF2B5EF4-FFF2-40B4-BE49-F238E27FC236}">
                <a16:creationId xmlns:a16="http://schemas.microsoft.com/office/drawing/2014/main" id="{FAFFF9B6-E81E-4834-AEA3-5731A70AD06D}"/>
              </a:ext>
            </a:extLst>
          </p:cNvPr>
          <p:cNvCxnSpPr/>
          <p:nvPr/>
        </p:nvCxnSpPr>
        <p:spPr>
          <a:xfrm>
            <a:off x="5743074" y="3368843"/>
            <a:ext cx="2269958" cy="168442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1A523A6C-5FC7-4170-A5DD-BFC6873CADEA}"/>
              </a:ext>
            </a:extLst>
          </p:cNvPr>
          <p:cNvCxnSpPr>
            <a:stCxn id="24" idx="3"/>
          </p:cNvCxnSpPr>
          <p:nvPr/>
        </p:nvCxnSpPr>
        <p:spPr>
          <a:xfrm flipV="1">
            <a:off x="5682923" y="5093368"/>
            <a:ext cx="2265946" cy="50854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椭圆 40">
            <a:extLst>
              <a:ext uri="{FF2B5EF4-FFF2-40B4-BE49-F238E27FC236}">
                <a16:creationId xmlns:a16="http://schemas.microsoft.com/office/drawing/2014/main" id="{54279113-A26C-4ED7-8437-1532452166BD}"/>
              </a:ext>
            </a:extLst>
          </p:cNvPr>
          <p:cNvSpPr/>
          <p:nvPr/>
        </p:nvSpPr>
        <p:spPr>
          <a:xfrm>
            <a:off x="8013032" y="4854742"/>
            <a:ext cx="3673870" cy="437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没有意义的重复的工作</a:t>
            </a:r>
          </a:p>
        </p:txBody>
      </p:sp>
    </p:spTree>
    <p:extLst>
      <p:ext uri="{BB962C8B-B14F-4D97-AF65-F5344CB8AC3E}">
        <p14:creationId xmlns:p14="http://schemas.microsoft.com/office/powerpoint/2010/main" val="266373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A8746B1-7F80-89D4-50CA-B6546365A911}"/>
              </a:ext>
            </a:extLst>
          </p:cNvPr>
          <p:cNvSpPr/>
          <p:nvPr/>
        </p:nvSpPr>
        <p:spPr>
          <a:xfrm>
            <a:off x="3653555" y="1010431"/>
            <a:ext cx="1903956" cy="5636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手机号</a:t>
            </a:r>
          </a:p>
        </p:txBody>
      </p:sp>
      <p:sp>
        <p:nvSpPr>
          <p:cNvPr id="7" name="矩形 6">
            <a:extLst>
              <a:ext uri="{FF2B5EF4-FFF2-40B4-BE49-F238E27FC236}">
                <a16:creationId xmlns:a16="http://schemas.microsoft.com/office/drawing/2014/main" id="{FD37FD2F-2DD1-7A70-3DA2-9CC5DD8C685B}"/>
              </a:ext>
            </a:extLst>
          </p:cNvPr>
          <p:cNvSpPr/>
          <p:nvPr/>
        </p:nvSpPr>
        <p:spPr>
          <a:xfrm>
            <a:off x="3653555" y="1693102"/>
            <a:ext cx="1903956" cy="5636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邮箱账号</a:t>
            </a:r>
          </a:p>
        </p:txBody>
      </p:sp>
      <p:sp>
        <p:nvSpPr>
          <p:cNvPr id="8" name="矩形 7">
            <a:extLst>
              <a:ext uri="{FF2B5EF4-FFF2-40B4-BE49-F238E27FC236}">
                <a16:creationId xmlns:a16="http://schemas.microsoft.com/office/drawing/2014/main" id="{BD22E512-051E-A841-7ABD-DA1FFDA55263}"/>
              </a:ext>
            </a:extLst>
          </p:cNvPr>
          <p:cNvSpPr/>
          <p:nvPr/>
        </p:nvSpPr>
        <p:spPr>
          <a:xfrm>
            <a:off x="3653555" y="2394559"/>
            <a:ext cx="1903956" cy="5636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真实名字</a:t>
            </a:r>
          </a:p>
        </p:txBody>
      </p:sp>
      <p:sp>
        <p:nvSpPr>
          <p:cNvPr id="9" name="矩形 8">
            <a:extLst>
              <a:ext uri="{FF2B5EF4-FFF2-40B4-BE49-F238E27FC236}">
                <a16:creationId xmlns:a16="http://schemas.microsoft.com/office/drawing/2014/main" id="{ABBDF386-2DFC-C7C2-B752-17CA1AAF54AE}"/>
              </a:ext>
            </a:extLst>
          </p:cNvPr>
          <p:cNvSpPr/>
          <p:nvPr/>
        </p:nvSpPr>
        <p:spPr>
          <a:xfrm>
            <a:off x="3653555" y="3114806"/>
            <a:ext cx="1903956" cy="5636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身份</a:t>
            </a:r>
            <a:r>
              <a:rPr lang="en-US" altLang="zh-CN" sz="2400" dirty="0"/>
              <a:t>*</a:t>
            </a:r>
            <a:endParaRPr lang="zh-CN" altLang="en-US" sz="2400" dirty="0"/>
          </a:p>
        </p:txBody>
      </p:sp>
      <p:sp>
        <p:nvSpPr>
          <p:cNvPr id="10" name="矩形 9">
            <a:extLst>
              <a:ext uri="{FF2B5EF4-FFF2-40B4-BE49-F238E27FC236}">
                <a16:creationId xmlns:a16="http://schemas.microsoft.com/office/drawing/2014/main" id="{4D0A1831-C8A6-37AE-AE69-510364FBFE81}"/>
              </a:ext>
            </a:extLst>
          </p:cNvPr>
          <p:cNvSpPr/>
          <p:nvPr/>
        </p:nvSpPr>
        <p:spPr>
          <a:xfrm>
            <a:off x="3653555" y="3835053"/>
            <a:ext cx="1903956" cy="5636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用户名</a:t>
            </a:r>
            <a:r>
              <a:rPr lang="en-US" altLang="zh-CN" sz="2400" dirty="0"/>
              <a:t>*</a:t>
            </a:r>
            <a:endParaRPr lang="zh-CN" altLang="en-US" sz="2400" dirty="0"/>
          </a:p>
        </p:txBody>
      </p:sp>
      <p:sp>
        <p:nvSpPr>
          <p:cNvPr id="11" name="矩形 10">
            <a:extLst>
              <a:ext uri="{FF2B5EF4-FFF2-40B4-BE49-F238E27FC236}">
                <a16:creationId xmlns:a16="http://schemas.microsoft.com/office/drawing/2014/main" id="{1885CFE7-E99B-628E-0579-E6468575DF1C}"/>
              </a:ext>
            </a:extLst>
          </p:cNvPr>
          <p:cNvSpPr/>
          <p:nvPr/>
        </p:nvSpPr>
        <p:spPr>
          <a:xfrm>
            <a:off x="3653555" y="4549037"/>
            <a:ext cx="1903956" cy="5636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密码</a:t>
            </a:r>
            <a:r>
              <a:rPr lang="en-US" altLang="zh-CN" sz="2400" dirty="0"/>
              <a:t>*</a:t>
            </a:r>
            <a:endParaRPr lang="zh-CN" altLang="en-US" sz="2400" dirty="0"/>
          </a:p>
        </p:txBody>
      </p:sp>
      <p:sp>
        <p:nvSpPr>
          <p:cNvPr id="12" name="矩形 11">
            <a:extLst>
              <a:ext uri="{FF2B5EF4-FFF2-40B4-BE49-F238E27FC236}">
                <a16:creationId xmlns:a16="http://schemas.microsoft.com/office/drawing/2014/main" id="{00C9AF14-5C91-1CE6-2365-ECEB12C186DE}"/>
              </a:ext>
            </a:extLst>
          </p:cNvPr>
          <p:cNvSpPr/>
          <p:nvPr/>
        </p:nvSpPr>
        <p:spPr>
          <a:xfrm>
            <a:off x="2772558" y="1974937"/>
            <a:ext cx="513567" cy="17818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基本信息</a:t>
            </a:r>
          </a:p>
        </p:txBody>
      </p:sp>
      <p:sp>
        <p:nvSpPr>
          <p:cNvPr id="13" name="矩形 12">
            <a:extLst>
              <a:ext uri="{FF2B5EF4-FFF2-40B4-BE49-F238E27FC236}">
                <a16:creationId xmlns:a16="http://schemas.microsoft.com/office/drawing/2014/main" id="{0E552752-964C-FBC7-B542-147590996500}"/>
              </a:ext>
            </a:extLst>
          </p:cNvPr>
          <p:cNvSpPr/>
          <p:nvPr/>
        </p:nvSpPr>
        <p:spPr>
          <a:xfrm>
            <a:off x="3286125" y="759912"/>
            <a:ext cx="2659693" cy="4697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4FEF2C0-14D5-FD72-0C59-D8E01E9429E8}"/>
              </a:ext>
            </a:extLst>
          </p:cNvPr>
          <p:cNvSpPr/>
          <p:nvPr/>
        </p:nvSpPr>
        <p:spPr>
          <a:xfrm>
            <a:off x="7123657" y="1633732"/>
            <a:ext cx="2935266" cy="471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验证是否为重复注册用户</a:t>
            </a:r>
          </a:p>
        </p:txBody>
      </p:sp>
      <p:sp>
        <p:nvSpPr>
          <p:cNvPr id="16" name="矩形 15">
            <a:extLst>
              <a:ext uri="{FF2B5EF4-FFF2-40B4-BE49-F238E27FC236}">
                <a16:creationId xmlns:a16="http://schemas.microsoft.com/office/drawing/2014/main" id="{4DE104D9-52CD-F968-93AE-5D29EA82D930}"/>
              </a:ext>
            </a:extLst>
          </p:cNvPr>
          <p:cNvSpPr/>
          <p:nvPr/>
        </p:nvSpPr>
        <p:spPr>
          <a:xfrm>
            <a:off x="7123657" y="2409825"/>
            <a:ext cx="2935266" cy="471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验证信息是否填写完整</a:t>
            </a:r>
          </a:p>
        </p:txBody>
      </p:sp>
      <p:sp>
        <p:nvSpPr>
          <p:cNvPr id="17" name="矩形 16">
            <a:extLst>
              <a:ext uri="{FF2B5EF4-FFF2-40B4-BE49-F238E27FC236}">
                <a16:creationId xmlns:a16="http://schemas.microsoft.com/office/drawing/2014/main" id="{378421E9-4FCD-77CC-F574-ABC731CE60CB}"/>
              </a:ext>
            </a:extLst>
          </p:cNvPr>
          <p:cNvSpPr/>
          <p:nvPr/>
        </p:nvSpPr>
        <p:spPr>
          <a:xfrm>
            <a:off x="7123657" y="3179133"/>
            <a:ext cx="2935266" cy="471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验证信息是否填写规范</a:t>
            </a:r>
          </a:p>
        </p:txBody>
      </p:sp>
      <p:sp>
        <p:nvSpPr>
          <p:cNvPr id="18" name="矩形 17">
            <a:extLst>
              <a:ext uri="{FF2B5EF4-FFF2-40B4-BE49-F238E27FC236}">
                <a16:creationId xmlns:a16="http://schemas.microsoft.com/office/drawing/2014/main" id="{FBB7D391-35BC-667B-3ADD-04991F726E28}"/>
              </a:ext>
            </a:extLst>
          </p:cNvPr>
          <p:cNvSpPr/>
          <p:nvPr/>
        </p:nvSpPr>
        <p:spPr>
          <a:xfrm>
            <a:off x="7123657" y="3886852"/>
            <a:ext cx="2935266" cy="471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验证前后两次密码是否一致</a:t>
            </a:r>
          </a:p>
        </p:txBody>
      </p:sp>
      <p:sp>
        <p:nvSpPr>
          <p:cNvPr id="19" name="矩形 18">
            <a:extLst>
              <a:ext uri="{FF2B5EF4-FFF2-40B4-BE49-F238E27FC236}">
                <a16:creationId xmlns:a16="http://schemas.microsoft.com/office/drawing/2014/main" id="{A76FF4D1-7E7C-7C44-2039-493F04383541}"/>
              </a:ext>
            </a:extLst>
          </p:cNvPr>
          <p:cNvSpPr/>
          <p:nvPr/>
        </p:nvSpPr>
        <p:spPr>
          <a:xfrm>
            <a:off x="6754660" y="759912"/>
            <a:ext cx="3570440" cy="46972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0F88F86F-3995-9B82-5A18-C74315ED193C}"/>
              </a:ext>
            </a:extLst>
          </p:cNvPr>
          <p:cNvSpPr/>
          <p:nvPr/>
        </p:nvSpPr>
        <p:spPr>
          <a:xfrm>
            <a:off x="5945818" y="2324100"/>
            <a:ext cx="808842"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8D68EEB-A96A-112D-6A61-6A9234F83CD5}"/>
              </a:ext>
            </a:extLst>
          </p:cNvPr>
          <p:cNvSpPr/>
          <p:nvPr/>
        </p:nvSpPr>
        <p:spPr>
          <a:xfrm>
            <a:off x="6096001" y="2676525"/>
            <a:ext cx="426798" cy="18725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注册模块</a:t>
            </a:r>
          </a:p>
        </p:txBody>
      </p:sp>
      <p:sp>
        <p:nvSpPr>
          <p:cNvPr id="23" name="箭头: 左 22">
            <a:extLst>
              <a:ext uri="{FF2B5EF4-FFF2-40B4-BE49-F238E27FC236}">
                <a16:creationId xmlns:a16="http://schemas.microsoft.com/office/drawing/2014/main" id="{491F1A89-FFC5-4F33-BA94-D155FB50F453}"/>
              </a:ext>
            </a:extLst>
          </p:cNvPr>
          <p:cNvSpPr/>
          <p:nvPr/>
        </p:nvSpPr>
        <p:spPr>
          <a:xfrm>
            <a:off x="5945818" y="1849207"/>
            <a:ext cx="808842" cy="1714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164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C43F013E-EA7F-C0FD-23A3-783F54DAE83F}"/>
              </a:ext>
            </a:extLst>
          </p:cNvPr>
          <p:cNvSpPr/>
          <p:nvPr/>
        </p:nvSpPr>
        <p:spPr>
          <a:xfrm>
            <a:off x="4305300" y="177256"/>
            <a:ext cx="3152775"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系统管理</a:t>
            </a:r>
          </a:p>
        </p:txBody>
      </p:sp>
      <p:sp>
        <p:nvSpPr>
          <p:cNvPr id="5" name="矩形: 圆角 4">
            <a:extLst>
              <a:ext uri="{FF2B5EF4-FFF2-40B4-BE49-F238E27FC236}">
                <a16:creationId xmlns:a16="http://schemas.microsoft.com/office/drawing/2014/main" id="{6DA15CCE-93BD-68BD-6AA4-5B7FC058CB3B}"/>
              </a:ext>
            </a:extLst>
          </p:cNvPr>
          <p:cNvSpPr/>
          <p:nvPr/>
        </p:nvSpPr>
        <p:spPr>
          <a:xfrm>
            <a:off x="619388" y="1345113"/>
            <a:ext cx="1714239" cy="4000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组织机构管理</a:t>
            </a:r>
          </a:p>
        </p:txBody>
      </p:sp>
      <p:sp>
        <p:nvSpPr>
          <p:cNvPr id="6" name="矩形: 圆角 5">
            <a:extLst>
              <a:ext uri="{FF2B5EF4-FFF2-40B4-BE49-F238E27FC236}">
                <a16:creationId xmlns:a16="http://schemas.microsoft.com/office/drawing/2014/main" id="{E6665ADE-9FE4-9EFA-2738-1DE88965338B}"/>
              </a:ext>
            </a:extLst>
          </p:cNvPr>
          <p:cNvSpPr/>
          <p:nvPr/>
        </p:nvSpPr>
        <p:spPr>
          <a:xfrm>
            <a:off x="3857887" y="1345113"/>
            <a:ext cx="1714240" cy="4000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功能模块管理</a:t>
            </a:r>
          </a:p>
        </p:txBody>
      </p:sp>
      <p:sp>
        <p:nvSpPr>
          <p:cNvPr id="7" name="矩形: 圆角 6">
            <a:extLst>
              <a:ext uri="{FF2B5EF4-FFF2-40B4-BE49-F238E27FC236}">
                <a16:creationId xmlns:a16="http://schemas.microsoft.com/office/drawing/2014/main" id="{E24B75FF-C2E0-4C4E-21E2-6ADA625FC6C0}"/>
              </a:ext>
            </a:extLst>
          </p:cNvPr>
          <p:cNvSpPr/>
          <p:nvPr/>
        </p:nvSpPr>
        <p:spPr>
          <a:xfrm>
            <a:off x="6924937" y="1345113"/>
            <a:ext cx="1628514" cy="4000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角色权限管理</a:t>
            </a:r>
          </a:p>
        </p:txBody>
      </p:sp>
      <p:sp>
        <p:nvSpPr>
          <p:cNvPr id="8" name="矩形: 圆角 7">
            <a:extLst>
              <a:ext uri="{FF2B5EF4-FFF2-40B4-BE49-F238E27FC236}">
                <a16:creationId xmlns:a16="http://schemas.microsoft.com/office/drawing/2014/main" id="{540EA3D9-73D7-5D34-3382-A3D2C42CBC74}"/>
              </a:ext>
            </a:extLst>
          </p:cNvPr>
          <p:cNvSpPr/>
          <p:nvPr/>
        </p:nvSpPr>
        <p:spPr>
          <a:xfrm>
            <a:off x="9220200" y="1345113"/>
            <a:ext cx="1933575" cy="4000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操作日志管理</a:t>
            </a:r>
          </a:p>
        </p:txBody>
      </p:sp>
      <p:sp>
        <p:nvSpPr>
          <p:cNvPr id="9" name="矩形 8">
            <a:extLst>
              <a:ext uri="{FF2B5EF4-FFF2-40B4-BE49-F238E27FC236}">
                <a16:creationId xmlns:a16="http://schemas.microsoft.com/office/drawing/2014/main" id="{04E9B4C6-A65E-1C70-8DE4-282F7B82C61C}"/>
              </a:ext>
            </a:extLst>
          </p:cNvPr>
          <p:cNvSpPr/>
          <p:nvPr/>
        </p:nvSpPr>
        <p:spPr>
          <a:xfrm>
            <a:off x="885825" y="2124075"/>
            <a:ext cx="266700" cy="184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新增组织机构</a:t>
            </a:r>
          </a:p>
        </p:txBody>
      </p:sp>
      <p:sp>
        <p:nvSpPr>
          <p:cNvPr id="11" name="矩形 10">
            <a:extLst>
              <a:ext uri="{FF2B5EF4-FFF2-40B4-BE49-F238E27FC236}">
                <a16:creationId xmlns:a16="http://schemas.microsoft.com/office/drawing/2014/main" id="{6AC8713A-CA09-4420-38F2-64B2ABF426DB}"/>
              </a:ext>
            </a:extLst>
          </p:cNvPr>
          <p:cNvSpPr/>
          <p:nvPr/>
        </p:nvSpPr>
        <p:spPr>
          <a:xfrm>
            <a:off x="1285875" y="2124075"/>
            <a:ext cx="266700" cy="184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编辑组织机构</a:t>
            </a:r>
          </a:p>
        </p:txBody>
      </p:sp>
      <p:sp>
        <p:nvSpPr>
          <p:cNvPr id="12" name="矩形 11">
            <a:extLst>
              <a:ext uri="{FF2B5EF4-FFF2-40B4-BE49-F238E27FC236}">
                <a16:creationId xmlns:a16="http://schemas.microsoft.com/office/drawing/2014/main" id="{E17F1968-0A13-FE90-5D47-219B7E1A797D}"/>
              </a:ext>
            </a:extLst>
          </p:cNvPr>
          <p:cNvSpPr/>
          <p:nvPr/>
        </p:nvSpPr>
        <p:spPr>
          <a:xfrm>
            <a:off x="1724157" y="2124075"/>
            <a:ext cx="266700" cy="184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删除组织机构</a:t>
            </a:r>
          </a:p>
        </p:txBody>
      </p:sp>
      <p:sp>
        <p:nvSpPr>
          <p:cNvPr id="13" name="矩形 12">
            <a:extLst>
              <a:ext uri="{FF2B5EF4-FFF2-40B4-BE49-F238E27FC236}">
                <a16:creationId xmlns:a16="http://schemas.microsoft.com/office/drawing/2014/main" id="{65FDF80C-5218-A06D-61E9-E54DAB99EB65}"/>
              </a:ext>
            </a:extLst>
          </p:cNvPr>
          <p:cNvSpPr/>
          <p:nvPr/>
        </p:nvSpPr>
        <p:spPr>
          <a:xfrm>
            <a:off x="4171950" y="2057400"/>
            <a:ext cx="266700" cy="184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新增功能</a:t>
            </a:r>
          </a:p>
        </p:txBody>
      </p:sp>
      <p:sp>
        <p:nvSpPr>
          <p:cNvPr id="14" name="矩形 13">
            <a:extLst>
              <a:ext uri="{FF2B5EF4-FFF2-40B4-BE49-F238E27FC236}">
                <a16:creationId xmlns:a16="http://schemas.microsoft.com/office/drawing/2014/main" id="{FE51DE6B-D4CA-44D8-018D-8A615E8BCE9A}"/>
              </a:ext>
            </a:extLst>
          </p:cNvPr>
          <p:cNvSpPr/>
          <p:nvPr/>
        </p:nvSpPr>
        <p:spPr>
          <a:xfrm>
            <a:off x="4572000" y="2057400"/>
            <a:ext cx="266700" cy="184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编辑功能</a:t>
            </a:r>
          </a:p>
        </p:txBody>
      </p:sp>
      <p:sp>
        <p:nvSpPr>
          <p:cNvPr id="15" name="矩形 14">
            <a:extLst>
              <a:ext uri="{FF2B5EF4-FFF2-40B4-BE49-F238E27FC236}">
                <a16:creationId xmlns:a16="http://schemas.microsoft.com/office/drawing/2014/main" id="{22B92EDF-C6F0-77B2-9E3E-D3C198A1F45A}"/>
              </a:ext>
            </a:extLst>
          </p:cNvPr>
          <p:cNvSpPr/>
          <p:nvPr/>
        </p:nvSpPr>
        <p:spPr>
          <a:xfrm>
            <a:off x="5010282" y="2057400"/>
            <a:ext cx="266700" cy="184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删除功能</a:t>
            </a:r>
          </a:p>
        </p:txBody>
      </p:sp>
      <p:sp>
        <p:nvSpPr>
          <p:cNvPr id="16" name="矩形 15">
            <a:extLst>
              <a:ext uri="{FF2B5EF4-FFF2-40B4-BE49-F238E27FC236}">
                <a16:creationId xmlns:a16="http://schemas.microsoft.com/office/drawing/2014/main" id="{5F0CA137-7594-A039-976C-D4A4B2684D90}"/>
              </a:ext>
            </a:extLst>
          </p:cNvPr>
          <p:cNvSpPr/>
          <p:nvPr/>
        </p:nvSpPr>
        <p:spPr>
          <a:xfrm>
            <a:off x="7762877" y="2124075"/>
            <a:ext cx="266700" cy="184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编辑角色全息</a:t>
            </a:r>
          </a:p>
        </p:txBody>
      </p:sp>
      <p:sp>
        <p:nvSpPr>
          <p:cNvPr id="22" name="矩形 21">
            <a:extLst>
              <a:ext uri="{FF2B5EF4-FFF2-40B4-BE49-F238E27FC236}">
                <a16:creationId xmlns:a16="http://schemas.microsoft.com/office/drawing/2014/main" id="{572460A7-0971-AA82-FDA6-F0CBAF8E8E47}"/>
              </a:ext>
            </a:extLst>
          </p:cNvPr>
          <p:cNvSpPr/>
          <p:nvPr/>
        </p:nvSpPr>
        <p:spPr>
          <a:xfrm>
            <a:off x="10186987" y="2124075"/>
            <a:ext cx="266700" cy="184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查看操作日志</a:t>
            </a:r>
          </a:p>
        </p:txBody>
      </p:sp>
      <p:sp>
        <p:nvSpPr>
          <p:cNvPr id="24" name="矩形: 圆角 23">
            <a:extLst>
              <a:ext uri="{FF2B5EF4-FFF2-40B4-BE49-F238E27FC236}">
                <a16:creationId xmlns:a16="http://schemas.microsoft.com/office/drawing/2014/main" id="{09D695EB-1F16-3838-4B13-0A451C59F273}"/>
              </a:ext>
            </a:extLst>
          </p:cNvPr>
          <p:cNvSpPr/>
          <p:nvPr/>
        </p:nvSpPr>
        <p:spPr>
          <a:xfrm>
            <a:off x="518983" y="4305301"/>
            <a:ext cx="2057400" cy="5715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控制用户的组织</a:t>
            </a:r>
          </a:p>
        </p:txBody>
      </p:sp>
      <p:sp>
        <p:nvSpPr>
          <p:cNvPr id="25" name="矩形: 圆角 24">
            <a:extLst>
              <a:ext uri="{FF2B5EF4-FFF2-40B4-BE49-F238E27FC236}">
                <a16:creationId xmlns:a16="http://schemas.microsoft.com/office/drawing/2014/main" id="{B94070A3-2E04-358C-8BEC-4CDEEB90ACDD}"/>
              </a:ext>
            </a:extLst>
          </p:cNvPr>
          <p:cNvSpPr/>
          <p:nvPr/>
        </p:nvSpPr>
        <p:spPr>
          <a:xfrm>
            <a:off x="3609975" y="4305301"/>
            <a:ext cx="2057400" cy="5715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控制菜单目录</a:t>
            </a:r>
          </a:p>
        </p:txBody>
      </p:sp>
      <p:sp>
        <p:nvSpPr>
          <p:cNvPr id="26" name="矩形: 圆角 25">
            <a:extLst>
              <a:ext uri="{FF2B5EF4-FFF2-40B4-BE49-F238E27FC236}">
                <a16:creationId xmlns:a16="http://schemas.microsoft.com/office/drawing/2014/main" id="{A4604171-8141-A04E-157E-B97120E4A165}"/>
              </a:ext>
            </a:extLst>
          </p:cNvPr>
          <p:cNvSpPr/>
          <p:nvPr/>
        </p:nvSpPr>
        <p:spPr>
          <a:xfrm>
            <a:off x="6867527" y="4305301"/>
            <a:ext cx="2057400" cy="5715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控制菜单目录对谁可见</a:t>
            </a:r>
          </a:p>
        </p:txBody>
      </p:sp>
      <p:sp>
        <p:nvSpPr>
          <p:cNvPr id="27" name="矩形: 圆角 26">
            <a:extLst>
              <a:ext uri="{FF2B5EF4-FFF2-40B4-BE49-F238E27FC236}">
                <a16:creationId xmlns:a16="http://schemas.microsoft.com/office/drawing/2014/main" id="{5F94F370-99E0-10EC-0806-6A2E040E80F4}"/>
              </a:ext>
            </a:extLst>
          </p:cNvPr>
          <p:cNvSpPr/>
          <p:nvPr/>
        </p:nvSpPr>
        <p:spPr>
          <a:xfrm>
            <a:off x="9282112" y="4305300"/>
            <a:ext cx="2343150" cy="5715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查看具体操作日志</a:t>
            </a:r>
          </a:p>
        </p:txBody>
      </p:sp>
      <p:cxnSp>
        <p:nvCxnSpPr>
          <p:cNvPr id="29" name="直接连接符 28">
            <a:extLst>
              <a:ext uri="{FF2B5EF4-FFF2-40B4-BE49-F238E27FC236}">
                <a16:creationId xmlns:a16="http://schemas.microsoft.com/office/drawing/2014/main" id="{C4B2AB21-D55C-EB8B-B95C-F3E56AF7B858}"/>
              </a:ext>
            </a:extLst>
          </p:cNvPr>
          <p:cNvCxnSpPr>
            <a:cxnSpLocks/>
          </p:cNvCxnSpPr>
          <p:nvPr/>
        </p:nvCxnSpPr>
        <p:spPr>
          <a:xfrm>
            <a:off x="1019175" y="828675"/>
            <a:ext cx="9810750"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686C4440-9470-736A-1BFA-A114A4AA0E72}"/>
              </a:ext>
            </a:extLst>
          </p:cNvPr>
          <p:cNvCxnSpPr>
            <a:stCxn id="4" idx="2"/>
          </p:cNvCxnSpPr>
          <p:nvPr/>
        </p:nvCxnSpPr>
        <p:spPr>
          <a:xfrm flipH="1">
            <a:off x="5881687" y="577306"/>
            <a:ext cx="1" cy="251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A364DFD-9846-1C6D-77B2-B5C4ED2F5580}"/>
              </a:ext>
            </a:extLst>
          </p:cNvPr>
          <p:cNvCxnSpPr/>
          <p:nvPr/>
        </p:nvCxnSpPr>
        <p:spPr>
          <a:xfrm>
            <a:off x="1019175"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7695D82-233F-5173-A6EF-CA36DED5D6EF}"/>
              </a:ext>
            </a:extLst>
          </p:cNvPr>
          <p:cNvCxnSpPr>
            <a:stCxn id="6" idx="0"/>
          </p:cNvCxnSpPr>
          <p:nvPr/>
        </p:nvCxnSpPr>
        <p:spPr>
          <a:xfrm flipV="1">
            <a:off x="4715007"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D3443FB-D2A3-55BD-9F45-E904A6594C01}"/>
              </a:ext>
            </a:extLst>
          </p:cNvPr>
          <p:cNvCxnSpPr>
            <a:stCxn id="7" idx="0"/>
          </p:cNvCxnSpPr>
          <p:nvPr/>
        </p:nvCxnSpPr>
        <p:spPr>
          <a:xfrm flipV="1">
            <a:off x="7739194" y="828675"/>
            <a:ext cx="0" cy="516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B7FE0EE0-84FB-0CF9-752A-F65FCCCF045F}"/>
              </a:ext>
            </a:extLst>
          </p:cNvPr>
          <p:cNvCxnSpPr/>
          <p:nvPr/>
        </p:nvCxnSpPr>
        <p:spPr>
          <a:xfrm flipV="1">
            <a:off x="10829925" y="828675"/>
            <a:ext cx="0" cy="516438"/>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圆角 44">
            <a:extLst>
              <a:ext uri="{FF2B5EF4-FFF2-40B4-BE49-F238E27FC236}">
                <a16:creationId xmlns:a16="http://schemas.microsoft.com/office/drawing/2014/main" id="{A397C83B-F916-4375-890B-029750002F1F}"/>
              </a:ext>
            </a:extLst>
          </p:cNvPr>
          <p:cNvSpPr/>
          <p:nvPr/>
        </p:nvSpPr>
        <p:spPr>
          <a:xfrm>
            <a:off x="695325" y="2057400"/>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CE41986C-3E83-7CF6-C9BF-543B4D963341}"/>
              </a:ext>
            </a:extLst>
          </p:cNvPr>
          <p:cNvSpPr/>
          <p:nvPr/>
        </p:nvSpPr>
        <p:spPr>
          <a:xfrm>
            <a:off x="3947982" y="1962150"/>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3A608745-E869-AD57-B8E2-07DD69312E5B}"/>
              </a:ext>
            </a:extLst>
          </p:cNvPr>
          <p:cNvSpPr/>
          <p:nvPr/>
        </p:nvSpPr>
        <p:spPr>
          <a:xfrm>
            <a:off x="7129464" y="2020344"/>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EBD8AB81-D016-69A5-82AF-86B7B09BB6EA}"/>
              </a:ext>
            </a:extLst>
          </p:cNvPr>
          <p:cNvSpPr/>
          <p:nvPr/>
        </p:nvSpPr>
        <p:spPr>
          <a:xfrm>
            <a:off x="9505950" y="2020344"/>
            <a:ext cx="1533525" cy="20097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932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EBB4B02D-BC40-90CC-B59D-83BBCBFA1288}"/>
              </a:ext>
            </a:extLst>
          </p:cNvPr>
          <p:cNvSpPr/>
          <p:nvPr/>
        </p:nvSpPr>
        <p:spPr>
          <a:xfrm>
            <a:off x="4257675" y="361950"/>
            <a:ext cx="3381375" cy="40005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solidFill>
                  <a:sysClr val="windowText" lastClr="000000"/>
                </a:solidFill>
              </a:rPr>
              <a:t>题目管理功能</a:t>
            </a:r>
          </a:p>
        </p:txBody>
      </p:sp>
      <p:sp>
        <p:nvSpPr>
          <p:cNvPr id="5" name="矩形 4">
            <a:extLst>
              <a:ext uri="{FF2B5EF4-FFF2-40B4-BE49-F238E27FC236}">
                <a16:creationId xmlns:a16="http://schemas.microsoft.com/office/drawing/2014/main" id="{CFC904D6-C34E-C1DD-4EE5-139EFBE13F23}"/>
              </a:ext>
            </a:extLst>
          </p:cNvPr>
          <p:cNvSpPr/>
          <p:nvPr/>
        </p:nvSpPr>
        <p:spPr>
          <a:xfrm>
            <a:off x="3487324" y="1333759"/>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题库管理</a:t>
            </a:r>
          </a:p>
        </p:txBody>
      </p:sp>
      <p:sp>
        <p:nvSpPr>
          <p:cNvPr id="6" name="矩形 5">
            <a:extLst>
              <a:ext uri="{FF2B5EF4-FFF2-40B4-BE49-F238E27FC236}">
                <a16:creationId xmlns:a16="http://schemas.microsoft.com/office/drawing/2014/main" id="{C425ED99-522D-474C-1C85-DD3BF2A65435}"/>
              </a:ext>
            </a:extLst>
          </p:cNvPr>
          <p:cNvSpPr/>
          <p:nvPr/>
        </p:nvSpPr>
        <p:spPr>
          <a:xfrm>
            <a:off x="299710" y="1333759"/>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大纲管理</a:t>
            </a:r>
          </a:p>
        </p:txBody>
      </p:sp>
      <p:sp>
        <p:nvSpPr>
          <p:cNvPr id="7" name="矩形 6">
            <a:extLst>
              <a:ext uri="{FF2B5EF4-FFF2-40B4-BE49-F238E27FC236}">
                <a16:creationId xmlns:a16="http://schemas.microsoft.com/office/drawing/2014/main" id="{A5CDCE91-E674-9A3A-2080-E5BB4D0EF8C0}"/>
              </a:ext>
            </a:extLst>
          </p:cNvPr>
          <p:cNvSpPr/>
          <p:nvPr/>
        </p:nvSpPr>
        <p:spPr>
          <a:xfrm>
            <a:off x="8725318" y="1404052"/>
            <a:ext cx="1540702"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题目管理</a:t>
            </a:r>
          </a:p>
        </p:txBody>
      </p:sp>
      <p:pic>
        <p:nvPicPr>
          <p:cNvPr id="66" name="图片 65">
            <a:extLst>
              <a:ext uri="{FF2B5EF4-FFF2-40B4-BE49-F238E27FC236}">
                <a16:creationId xmlns:a16="http://schemas.microsoft.com/office/drawing/2014/main" id="{0752DA59-15CD-C7F7-F5C5-4E37407D749B}"/>
              </a:ext>
            </a:extLst>
          </p:cNvPr>
          <p:cNvPicPr>
            <a:picLocks noChangeAspect="1"/>
          </p:cNvPicPr>
          <p:nvPr/>
        </p:nvPicPr>
        <p:blipFill>
          <a:blip r:embed="rId2"/>
          <a:stretch>
            <a:fillRect/>
          </a:stretch>
        </p:blipFill>
        <p:spPr>
          <a:xfrm>
            <a:off x="5728993" y="2691396"/>
            <a:ext cx="6463007" cy="4166604"/>
          </a:xfrm>
          <a:prstGeom prst="rect">
            <a:avLst/>
          </a:prstGeom>
        </p:spPr>
      </p:pic>
      <p:grpSp>
        <p:nvGrpSpPr>
          <p:cNvPr id="70" name="组合 69">
            <a:extLst>
              <a:ext uri="{FF2B5EF4-FFF2-40B4-BE49-F238E27FC236}">
                <a16:creationId xmlns:a16="http://schemas.microsoft.com/office/drawing/2014/main" id="{6984DADE-79BD-8DDD-E8DC-75A43CC3BA38}"/>
              </a:ext>
            </a:extLst>
          </p:cNvPr>
          <p:cNvGrpSpPr/>
          <p:nvPr/>
        </p:nvGrpSpPr>
        <p:grpSpPr>
          <a:xfrm>
            <a:off x="119213" y="3944070"/>
            <a:ext cx="1735637" cy="2333625"/>
            <a:chOff x="104775" y="3114675"/>
            <a:chExt cx="1735637" cy="2333625"/>
          </a:xfrm>
        </p:grpSpPr>
        <p:sp>
          <p:nvSpPr>
            <p:cNvPr id="8" name="矩形 7">
              <a:extLst>
                <a:ext uri="{FF2B5EF4-FFF2-40B4-BE49-F238E27FC236}">
                  <a16:creationId xmlns:a16="http://schemas.microsoft.com/office/drawing/2014/main" id="{4AB0059C-FCD0-C6C5-E8AB-42A0A8A118FA}"/>
                </a:ext>
              </a:extLst>
            </p:cNvPr>
            <p:cNvSpPr/>
            <p:nvPr/>
          </p:nvSpPr>
          <p:spPr>
            <a:xfrm>
              <a:off x="468813"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大纲节点名字</a:t>
              </a:r>
            </a:p>
          </p:txBody>
        </p:sp>
        <p:sp>
          <p:nvSpPr>
            <p:cNvPr id="9" name="矩形 8">
              <a:extLst>
                <a:ext uri="{FF2B5EF4-FFF2-40B4-BE49-F238E27FC236}">
                  <a16:creationId xmlns:a16="http://schemas.microsoft.com/office/drawing/2014/main" id="{F910F9EA-E0B7-DFCC-1F3E-FFD54E284DB4}"/>
                </a:ext>
              </a:extLst>
            </p:cNvPr>
            <p:cNvSpPr/>
            <p:nvPr/>
          </p:nvSpPr>
          <p:spPr>
            <a:xfrm>
              <a:off x="1070061"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大纲节点父节点</a:t>
              </a:r>
            </a:p>
          </p:txBody>
        </p:sp>
        <p:sp>
          <p:nvSpPr>
            <p:cNvPr id="67" name="矩形: 圆角 66">
              <a:extLst>
                <a:ext uri="{FF2B5EF4-FFF2-40B4-BE49-F238E27FC236}">
                  <a16:creationId xmlns:a16="http://schemas.microsoft.com/office/drawing/2014/main" id="{D06D3693-0CF3-BF76-6459-A7AE0BF2ADC9}"/>
                </a:ext>
              </a:extLst>
            </p:cNvPr>
            <p:cNvSpPr/>
            <p:nvPr/>
          </p:nvSpPr>
          <p:spPr>
            <a:xfrm>
              <a:off x="104775" y="3114675"/>
              <a:ext cx="1735637" cy="2333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C6B55692-B76C-87C2-17E9-1E37DBA102EC}"/>
              </a:ext>
            </a:extLst>
          </p:cNvPr>
          <p:cNvGrpSpPr/>
          <p:nvPr/>
        </p:nvGrpSpPr>
        <p:grpSpPr>
          <a:xfrm>
            <a:off x="2459502" y="4048386"/>
            <a:ext cx="2524125" cy="2505075"/>
            <a:chOff x="2752725" y="2943225"/>
            <a:chExt cx="2524125" cy="2505075"/>
          </a:xfrm>
        </p:grpSpPr>
        <p:sp>
          <p:nvSpPr>
            <p:cNvPr id="11" name="矩形 10">
              <a:extLst>
                <a:ext uri="{FF2B5EF4-FFF2-40B4-BE49-F238E27FC236}">
                  <a16:creationId xmlns:a16="http://schemas.microsoft.com/office/drawing/2014/main" id="{96B8D272-1D28-3FBB-2F41-8AD31FF10376}"/>
                </a:ext>
              </a:extLst>
            </p:cNvPr>
            <p:cNvSpPr/>
            <p:nvPr/>
          </p:nvSpPr>
          <p:spPr>
            <a:xfrm>
              <a:off x="2990132"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题库名称</a:t>
              </a:r>
            </a:p>
          </p:txBody>
        </p:sp>
        <p:sp>
          <p:nvSpPr>
            <p:cNvPr id="12" name="矩形 11">
              <a:extLst>
                <a:ext uri="{FF2B5EF4-FFF2-40B4-BE49-F238E27FC236}">
                  <a16:creationId xmlns:a16="http://schemas.microsoft.com/office/drawing/2014/main" id="{3B2EF08A-C4CB-CF4A-D460-83EF574F36BD}"/>
                </a:ext>
              </a:extLst>
            </p:cNvPr>
            <p:cNvSpPr/>
            <p:nvPr/>
          </p:nvSpPr>
          <p:spPr>
            <a:xfrm>
              <a:off x="3591382"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题库是否加密</a:t>
              </a:r>
            </a:p>
          </p:txBody>
        </p:sp>
        <p:sp>
          <p:nvSpPr>
            <p:cNvPr id="13" name="矩形 12">
              <a:extLst>
                <a:ext uri="{FF2B5EF4-FFF2-40B4-BE49-F238E27FC236}">
                  <a16:creationId xmlns:a16="http://schemas.microsoft.com/office/drawing/2014/main" id="{7088F0E2-FEF4-70F3-F259-AA241125989E}"/>
                </a:ext>
              </a:extLst>
            </p:cNvPr>
            <p:cNvSpPr/>
            <p:nvPr/>
          </p:nvSpPr>
          <p:spPr>
            <a:xfrm>
              <a:off x="4121063"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加密密码</a:t>
              </a:r>
            </a:p>
          </p:txBody>
        </p:sp>
        <p:sp>
          <p:nvSpPr>
            <p:cNvPr id="14" name="矩形 13">
              <a:extLst>
                <a:ext uri="{FF2B5EF4-FFF2-40B4-BE49-F238E27FC236}">
                  <a16:creationId xmlns:a16="http://schemas.microsoft.com/office/drawing/2014/main" id="{0990FC83-F164-E11D-D6DA-43F5D92D63A3}"/>
                </a:ext>
              </a:extLst>
            </p:cNvPr>
            <p:cNvSpPr/>
            <p:nvPr/>
          </p:nvSpPr>
          <p:spPr>
            <a:xfrm>
              <a:off x="4717224" y="3303479"/>
              <a:ext cx="338202" cy="19164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题库大纲</a:t>
              </a:r>
              <a:r>
                <a:rPr lang="en-US" altLang="zh-CN" dirty="0">
                  <a:solidFill>
                    <a:schemeClr val="tx1"/>
                  </a:solidFill>
                </a:rPr>
                <a:t>id</a:t>
              </a:r>
              <a:endParaRPr lang="zh-CN" altLang="en-US" dirty="0">
                <a:solidFill>
                  <a:schemeClr val="tx1"/>
                </a:solidFill>
              </a:endParaRPr>
            </a:p>
          </p:txBody>
        </p:sp>
        <p:sp>
          <p:nvSpPr>
            <p:cNvPr id="68" name="矩形: 圆角 67">
              <a:extLst>
                <a:ext uri="{FF2B5EF4-FFF2-40B4-BE49-F238E27FC236}">
                  <a16:creationId xmlns:a16="http://schemas.microsoft.com/office/drawing/2014/main" id="{716F328E-C189-6A99-0157-FA07704EEE0F}"/>
                </a:ext>
              </a:extLst>
            </p:cNvPr>
            <p:cNvSpPr/>
            <p:nvPr/>
          </p:nvSpPr>
          <p:spPr>
            <a:xfrm>
              <a:off x="2752725" y="2943225"/>
              <a:ext cx="2524125" cy="2505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矩形: 圆角 68">
            <a:extLst>
              <a:ext uri="{FF2B5EF4-FFF2-40B4-BE49-F238E27FC236}">
                <a16:creationId xmlns:a16="http://schemas.microsoft.com/office/drawing/2014/main" id="{B373F2C3-BDAD-F3DE-682C-E25C0740F440}"/>
              </a:ext>
            </a:extLst>
          </p:cNvPr>
          <p:cNvSpPr/>
          <p:nvPr/>
        </p:nvSpPr>
        <p:spPr>
          <a:xfrm>
            <a:off x="5609415" y="2684805"/>
            <a:ext cx="6309799" cy="41666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33A37BE6-288A-DCDA-6015-D96D99FA7AD4}"/>
              </a:ext>
            </a:extLst>
          </p:cNvPr>
          <p:cNvCxnSpPr/>
          <p:nvPr/>
        </p:nvCxnSpPr>
        <p:spPr>
          <a:xfrm>
            <a:off x="914400" y="981075"/>
            <a:ext cx="9058275" cy="0"/>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0B6257E9-9EC8-7734-6710-4F797D570CBD}"/>
              </a:ext>
            </a:extLst>
          </p:cNvPr>
          <p:cNvCxnSpPr/>
          <p:nvPr/>
        </p:nvCxnSpPr>
        <p:spPr>
          <a:xfrm>
            <a:off x="914400" y="981075"/>
            <a:ext cx="0" cy="352684"/>
          </a:xfrm>
          <a:prstGeom prst="line">
            <a:avLst/>
          </a:prstGeom>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CCC1EF79-EBD4-0B38-B71A-7199F5DFBEEC}"/>
              </a:ext>
            </a:extLst>
          </p:cNvPr>
          <p:cNvCxnSpPr>
            <a:endCxn id="5" idx="0"/>
          </p:cNvCxnSpPr>
          <p:nvPr/>
        </p:nvCxnSpPr>
        <p:spPr>
          <a:xfrm>
            <a:off x="4257675" y="981075"/>
            <a:ext cx="0" cy="352684"/>
          </a:xfrm>
          <a:prstGeom prst="line">
            <a:avLst/>
          </a:prstGeom>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EE6EED9F-1F08-2CEA-880A-917D910BCF43}"/>
              </a:ext>
            </a:extLst>
          </p:cNvPr>
          <p:cNvCxnSpPr/>
          <p:nvPr/>
        </p:nvCxnSpPr>
        <p:spPr>
          <a:xfrm>
            <a:off x="9972675" y="981075"/>
            <a:ext cx="0" cy="422977"/>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7715486B-4410-599C-4D40-D2D1D8A65E33}"/>
              </a:ext>
            </a:extLst>
          </p:cNvPr>
          <p:cNvCxnSpPr>
            <a:cxnSpLocks/>
            <a:stCxn id="4" idx="2"/>
          </p:cNvCxnSpPr>
          <p:nvPr/>
        </p:nvCxnSpPr>
        <p:spPr>
          <a:xfrm flipH="1">
            <a:off x="5948362" y="762000"/>
            <a:ext cx="1" cy="212484"/>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0A7466FD-9BB1-8479-B06C-3BBE657BD88C}"/>
              </a:ext>
            </a:extLst>
          </p:cNvPr>
          <p:cNvCxnSpPr>
            <a:stCxn id="6" idx="2"/>
            <a:endCxn id="67" idx="0"/>
          </p:cNvCxnSpPr>
          <p:nvPr/>
        </p:nvCxnSpPr>
        <p:spPr>
          <a:xfrm>
            <a:off x="1070061" y="1747118"/>
            <a:ext cx="0" cy="2120032"/>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7F78407F-56C5-C60D-74C3-7B6FB4709E1E}"/>
              </a:ext>
            </a:extLst>
          </p:cNvPr>
          <p:cNvCxnSpPr>
            <a:stCxn id="5" idx="2"/>
          </p:cNvCxnSpPr>
          <p:nvPr/>
        </p:nvCxnSpPr>
        <p:spPr>
          <a:xfrm>
            <a:off x="4257675" y="1747118"/>
            <a:ext cx="0" cy="2301268"/>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306D3336-8191-417B-30BE-9ED2387475D8}"/>
              </a:ext>
            </a:extLst>
          </p:cNvPr>
          <p:cNvCxnSpPr>
            <a:stCxn id="7" idx="2"/>
          </p:cNvCxnSpPr>
          <p:nvPr/>
        </p:nvCxnSpPr>
        <p:spPr>
          <a:xfrm>
            <a:off x="9495669" y="1817411"/>
            <a:ext cx="0" cy="86739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170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7F905403-6697-1FD1-8A45-F861A99886B1}"/>
              </a:ext>
            </a:extLst>
          </p:cNvPr>
          <p:cNvSpPr/>
          <p:nvPr/>
        </p:nvSpPr>
        <p:spPr>
          <a:xfrm>
            <a:off x="4114800" y="314325"/>
            <a:ext cx="316230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组卷功能</a:t>
            </a:r>
          </a:p>
        </p:txBody>
      </p:sp>
      <p:sp>
        <p:nvSpPr>
          <p:cNvPr id="6" name="矩形: 圆角 5">
            <a:extLst>
              <a:ext uri="{FF2B5EF4-FFF2-40B4-BE49-F238E27FC236}">
                <a16:creationId xmlns:a16="http://schemas.microsoft.com/office/drawing/2014/main" id="{EE3409C8-56DB-DA38-B03D-30BF33AB5DB5}"/>
              </a:ext>
            </a:extLst>
          </p:cNvPr>
          <p:cNvSpPr/>
          <p:nvPr/>
        </p:nvSpPr>
        <p:spPr>
          <a:xfrm>
            <a:off x="1343025" y="1781175"/>
            <a:ext cx="306705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手动组卷</a:t>
            </a:r>
          </a:p>
        </p:txBody>
      </p:sp>
      <p:sp>
        <p:nvSpPr>
          <p:cNvPr id="7" name="矩形: 圆角 6">
            <a:extLst>
              <a:ext uri="{FF2B5EF4-FFF2-40B4-BE49-F238E27FC236}">
                <a16:creationId xmlns:a16="http://schemas.microsoft.com/office/drawing/2014/main" id="{3CC4D132-B75D-C35A-6649-17161405E7A0}"/>
              </a:ext>
            </a:extLst>
          </p:cNvPr>
          <p:cNvSpPr/>
          <p:nvPr/>
        </p:nvSpPr>
        <p:spPr>
          <a:xfrm>
            <a:off x="7591425" y="1781175"/>
            <a:ext cx="3067050" cy="400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自动组卷</a:t>
            </a:r>
          </a:p>
        </p:txBody>
      </p:sp>
      <p:sp>
        <p:nvSpPr>
          <p:cNvPr id="9" name="矩形: 圆角 8">
            <a:extLst>
              <a:ext uri="{FF2B5EF4-FFF2-40B4-BE49-F238E27FC236}">
                <a16:creationId xmlns:a16="http://schemas.microsoft.com/office/drawing/2014/main" id="{3EB55DC8-E496-DBE5-1768-9F8C38F98BF5}"/>
              </a:ext>
            </a:extLst>
          </p:cNvPr>
          <p:cNvSpPr/>
          <p:nvPr/>
        </p:nvSpPr>
        <p:spPr>
          <a:xfrm>
            <a:off x="4076700" y="914400"/>
            <a:ext cx="3238500" cy="4476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设置总分</a:t>
            </a:r>
          </a:p>
        </p:txBody>
      </p:sp>
      <p:sp>
        <p:nvSpPr>
          <p:cNvPr id="10" name="矩形 9">
            <a:extLst>
              <a:ext uri="{FF2B5EF4-FFF2-40B4-BE49-F238E27FC236}">
                <a16:creationId xmlns:a16="http://schemas.microsoft.com/office/drawing/2014/main" id="{44811661-C503-8A00-93F3-74A7F197D3A7}"/>
              </a:ext>
            </a:extLst>
          </p:cNvPr>
          <p:cNvSpPr/>
          <p:nvPr/>
        </p:nvSpPr>
        <p:spPr>
          <a:xfrm>
            <a:off x="8580327" y="2630466"/>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设置难度</a:t>
            </a:r>
          </a:p>
        </p:txBody>
      </p:sp>
      <p:sp>
        <p:nvSpPr>
          <p:cNvPr id="11" name="矩形 10">
            <a:extLst>
              <a:ext uri="{FF2B5EF4-FFF2-40B4-BE49-F238E27FC236}">
                <a16:creationId xmlns:a16="http://schemas.microsoft.com/office/drawing/2014/main" id="{A3831189-7A5D-D134-C477-74FFB4D3D5E5}"/>
              </a:ext>
            </a:extLst>
          </p:cNvPr>
          <p:cNvSpPr/>
          <p:nvPr/>
        </p:nvSpPr>
        <p:spPr>
          <a:xfrm>
            <a:off x="9248382" y="2630466"/>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设置题型数量</a:t>
            </a:r>
          </a:p>
        </p:txBody>
      </p:sp>
      <p:sp>
        <p:nvSpPr>
          <p:cNvPr id="12" name="矩形 11">
            <a:extLst>
              <a:ext uri="{FF2B5EF4-FFF2-40B4-BE49-F238E27FC236}">
                <a16:creationId xmlns:a16="http://schemas.microsoft.com/office/drawing/2014/main" id="{7312E2AE-58C2-38B5-CE9B-1BB9DAFD213C}"/>
              </a:ext>
            </a:extLst>
          </p:cNvPr>
          <p:cNvSpPr/>
          <p:nvPr/>
        </p:nvSpPr>
        <p:spPr>
          <a:xfrm>
            <a:off x="2555311" y="2522300"/>
            <a:ext cx="388307" cy="2154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手动选择题目</a:t>
            </a:r>
          </a:p>
        </p:txBody>
      </p:sp>
      <p:sp>
        <p:nvSpPr>
          <p:cNvPr id="13" name="矩形 12">
            <a:extLst>
              <a:ext uri="{FF2B5EF4-FFF2-40B4-BE49-F238E27FC236}">
                <a16:creationId xmlns:a16="http://schemas.microsoft.com/office/drawing/2014/main" id="{9074650B-186A-93D1-E37D-211B4635497E}"/>
              </a:ext>
            </a:extLst>
          </p:cNvPr>
          <p:cNvSpPr/>
          <p:nvPr/>
        </p:nvSpPr>
        <p:spPr>
          <a:xfrm>
            <a:off x="1343025" y="5524500"/>
            <a:ext cx="9115425" cy="619125"/>
          </a:xfrm>
          <a:prstGeom prst="rect">
            <a:avLst/>
          </a:prstGeom>
          <a:solidFill>
            <a:schemeClr val="accent3"/>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solidFill>
                  <a:schemeClr val="tx1"/>
                </a:solidFill>
              </a:rPr>
              <a:t>生成试卷</a:t>
            </a:r>
          </a:p>
        </p:txBody>
      </p:sp>
      <p:cxnSp>
        <p:nvCxnSpPr>
          <p:cNvPr id="15" name="直接连接符 14">
            <a:extLst>
              <a:ext uri="{FF2B5EF4-FFF2-40B4-BE49-F238E27FC236}">
                <a16:creationId xmlns:a16="http://schemas.microsoft.com/office/drawing/2014/main" id="{9C07E8B7-F883-8496-47EE-7B67C77A0173}"/>
              </a:ext>
            </a:extLst>
          </p:cNvPr>
          <p:cNvCxnSpPr>
            <a:stCxn id="5" idx="2"/>
            <a:endCxn id="9" idx="0"/>
          </p:cNvCxnSpPr>
          <p:nvPr/>
        </p:nvCxnSpPr>
        <p:spPr>
          <a:xfrm>
            <a:off x="5695950" y="714375"/>
            <a:ext cx="0" cy="200025"/>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a:extLst>
              <a:ext uri="{FF2B5EF4-FFF2-40B4-BE49-F238E27FC236}">
                <a16:creationId xmlns:a16="http://schemas.microsoft.com/office/drawing/2014/main" id="{B2F1D7C1-D6E2-7084-11C1-60054A60D530}"/>
              </a:ext>
            </a:extLst>
          </p:cNvPr>
          <p:cNvCxnSpPr/>
          <p:nvPr/>
        </p:nvCxnSpPr>
        <p:spPr>
          <a:xfrm>
            <a:off x="2476500" y="1590675"/>
            <a:ext cx="7067550" cy="0"/>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014ACC5E-9E8F-FAB8-25E0-522E99EF1896}"/>
              </a:ext>
            </a:extLst>
          </p:cNvPr>
          <p:cNvCxnSpPr>
            <a:stCxn id="9" idx="2"/>
          </p:cNvCxnSpPr>
          <p:nvPr/>
        </p:nvCxnSpPr>
        <p:spPr>
          <a:xfrm>
            <a:off x="5695950" y="1362074"/>
            <a:ext cx="0" cy="238126"/>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58111142-FAD5-4DB0-243F-960CDEE6F4EC}"/>
              </a:ext>
            </a:extLst>
          </p:cNvPr>
          <p:cNvCxnSpPr/>
          <p:nvPr/>
        </p:nvCxnSpPr>
        <p:spPr>
          <a:xfrm>
            <a:off x="2476500" y="1590675"/>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12EF1AF0-EF4C-9CCB-7D98-DCB4D419A113}"/>
              </a:ext>
            </a:extLst>
          </p:cNvPr>
          <p:cNvCxnSpPr/>
          <p:nvPr/>
        </p:nvCxnSpPr>
        <p:spPr>
          <a:xfrm>
            <a:off x="9544050" y="1590675"/>
            <a:ext cx="0" cy="190500"/>
          </a:xfrm>
          <a:prstGeom prst="line">
            <a:avLst/>
          </a:prstGeom>
        </p:spPr>
        <p:style>
          <a:lnRef idx="1">
            <a:schemeClr val="dk1"/>
          </a:lnRef>
          <a:fillRef idx="0">
            <a:schemeClr val="dk1"/>
          </a:fillRef>
          <a:effectRef idx="0">
            <a:schemeClr val="dk1"/>
          </a:effectRef>
          <a:fontRef idx="minor">
            <a:schemeClr val="tx1"/>
          </a:fontRef>
        </p:style>
      </p:cxnSp>
      <p:sp>
        <p:nvSpPr>
          <p:cNvPr id="28" name="矩形: 圆角 27">
            <a:extLst>
              <a:ext uri="{FF2B5EF4-FFF2-40B4-BE49-F238E27FC236}">
                <a16:creationId xmlns:a16="http://schemas.microsoft.com/office/drawing/2014/main" id="{32301CDE-6AB8-8BEF-77A1-A745F3E6DF24}"/>
              </a:ext>
            </a:extLst>
          </p:cNvPr>
          <p:cNvSpPr/>
          <p:nvPr/>
        </p:nvSpPr>
        <p:spPr>
          <a:xfrm>
            <a:off x="2219325" y="2381249"/>
            <a:ext cx="1047750" cy="25431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05E68A07-42F7-FA58-D2EE-D4AFEEA37B2B}"/>
              </a:ext>
            </a:extLst>
          </p:cNvPr>
          <p:cNvSpPr/>
          <p:nvPr/>
        </p:nvSpPr>
        <p:spPr>
          <a:xfrm>
            <a:off x="8405812" y="2451774"/>
            <a:ext cx="1438275" cy="24021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a:extLst>
              <a:ext uri="{FF2B5EF4-FFF2-40B4-BE49-F238E27FC236}">
                <a16:creationId xmlns:a16="http://schemas.microsoft.com/office/drawing/2014/main" id="{7E9BED3F-6206-7DEB-CAD1-60E205FFD15D}"/>
              </a:ext>
            </a:extLst>
          </p:cNvPr>
          <p:cNvCxnSpPr/>
          <p:nvPr/>
        </p:nvCxnSpPr>
        <p:spPr>
          <a:xfrm>
            <a:off x="2667000" y="2181225"/>
            <a:ext cx="0" cy="200024"/>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DD4C94B7-02A6-E041-866A-58C08D0CD207}"/>
              </a:ext>
            </a:extLst>
          </p:cNvPr>
          <p:cNvCxnSpPr>
            <a:stCxn id="7" idx="2"/>
            <a:endCxn id="29" idx="0"/>
          </p:cNvCxnSpPr>
          <p:nvPr/>
        </p:nvCxnSpPr>
        <p:spPr>
          <a:xfrm>
            <a:off x="9124950" y="2181225"/>
            <a:ext cx="0" cy="270549"/>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07F104F3-6083-B83A-3718-F5066A64D12D}"/>
              </a:ext>
            </a:extLst>
          </p:cNvPr>
          <p:cNvCxnSpPr/>
          <p:nvPr/>
        </p:nvCxnSpPr>
        <p:spPr>
          <a:xfrm>
            <a:off x="2743200" y="5248275"/>
            <a:ext cx="6677025" cy="0"/>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207B05CF-2AA3-A8C3-F470-1D9AA6149304}"/>
              </a:ext>
            </a:extLst>
          </p:cNvPr>
          <p:cNvCxnSpPr>
            <a:stCxn id="28" idx="2"/>
          </p:cNvCxnSpPr>
          <p:nvPr/>
        </p:nvCxnSpPr>
        <p:spPr>
          <a:xfrm>
            <a:off x="2743200" y="4924419"/>
            <a:ext cx="0" cy="323856"/>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50161913-2D80-CC2C-1075-F19F9B73486F}"/>
              </a:ext>
            </a:extLst>
          </p:cNvPr>
          <p:cNvCxnSpPr/>
          <p:nvPr/>
        </p:nvCxnSpPr>
        <p:spPr>
          <a:xfrm flipV="1">
            <a:off x="9442535" y="4924419"/>
            <a:ext cx="0" cy="323856"/>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90195F36-D377-9F9A-F1D5-8A2C6B3C23BF}"/>
              </a:ext>
            </a:extLst>
          </p:cNvPr>
          <p:cNvCxnSpPr>
            <a:stCxn id="13" idx="0"/>
          </p:cNvCxnSpPr>
          <p:nvPr/>
        </p:nvCxnSpPr>
        <p:spPr>
          <a:xfrm flipH="1" flipV="1">
            <a:off x="5900737" y="5248275"/>
            <a:ext cx="1" cy="2762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296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36FB1DE-E8CA-D3BE-B02D-559DC4BB034C}"/>
              </a:ext>
            </a:extLst>
          </p:cNvPr>
          <p:cNvSpPr/>
          <p:nvPr/>
        </p:nvSpPr>
        <p:spPr>
          <a:xfrm>
            <a:off x="4324350" y="428625"/>
            <a:ext cx="3028950" cy="514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考试功能</a:t>
            </a:r>
          </a:p>
        </p:txBody>
      </p:sp>
      <p:sp>
        <p:nvSpPr>
          <p:cNvPr id="5" name="矩形: 圆角 4">
            <a:extLst>
              <a:ext uri="{FF2B5EF4-FFF2-40B4-BE49-F238E27FC236}">
                <a16:creationId xmlns:a16="http://schemas.microsoft.com/office/drawing/2014/main" id="{74AB94E8-1B21-C904-D454-EAB60009BB3C}"/>
              </a:ext>
            </a:extLst>
          </p:cNvPr>
          <p:cNvSpPr/>
          <p:nvPr/>
        </p:nvSpPr>
        <p:spPr>
          <a:xfrm>
            <a:off x="1781175" y="1885950"/>
            <a:ext cx="2009775" cy="428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教师</a:t>
            </a:r>
          </a:p>
        </p:txBody>
      </p:sp>
      <p:sp>
        <p:nvSpPr>
          <p:cNvPr id="6" name="矩形: 圆角 5">
            <a:extLst>
              <a:ext uri="{FF2B5EF4-FFF2-40B4-BE49-F238E27FC236}">
                <a16:creationId xmlns:a16="http://schemas.microsoft.com/office/drawing/2014/main" id="{28744273-67FF-5140-3E7E-3B37BBA9AF0D}"/>
              </a:ext>
            </a:extLst>
          </p:cNvPr>
          <p:cNvSpPr/>
          <p:nvPr/>
        </p:nvSpPr>
        <p:spPr>
          <a:xfrm>
            <a:off x="8429625" y="1885949"/>
            <a:ext cx="2009775" cy="428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学生</a:t>
            </a:r>
          </a:p>
        </p:txBody>
      </p:sp>
      <p:sp>
        <p:nvSpPr>
          <p:cNvPr id="7" name="矩形 6">
            <a:extLst>
              <a:ext uri="{FF2B5EF4-FFF2-40B4-BE49-F238E27FC236}">
                <a16:creationId xmlns:a16="http://schemas.microsoft.com/office/drawing/2014/main" id="{C11284F7-4885-3B17-F086-449305BBC253}"/>
              </a:ext>
            </a:extLst>
          </p:cNvPr>
          <p:cNvSpPr/>
          <p:nvPr/>
        </p:nvSpPr>
        <p:spPr>
          <a:xfrm>
            <a:off x="2738437"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发放考试通知</a:t>
            </a:r>
          </a:p>
        </p:txBody>
      </p:sp>
      <p:sp>
        <p:nvSpPr>
          <p:cNvPr id="9" name="矩形 8">
            <a:extLst>
              <a:ext uri="{FF2B5EF4-FFF2-40B4-BE49-F238E27FC236}">
                <a16:creationId xmlns:a16="http://schemas.microsoft.com/office/drawing/2014/main" id="{E4822EC4-E28E-4754-63D7-20B984E95763}"/>
              </a:ext>
            </a:extLst>
          </p:cNvPr>
          <p:cNvSpPr/>
          <p:nvPr/>
        </p:nvSpPr>
        <p:spPr>
          <a:xfrm>
            <a:off x="2162175"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选择考试对象</a:t>
            </a:r>
          </a:p>
        </p:txBody>
      </p:sp>
      <p:sp>
        <p:nvSpPr>
          <p:cNvPr id="11" name="矩形 10">
            <a:extLst>
              <a:ext uri="{FF2B5EF4-FFF2-40B4-BE49-F238E27FC236}">
                <a16:creationId xmlns:a16="http://schemas.microsoft.com/office/drawing/2014/main" id="{93789EDD-FA9E-D0D5-B520-FB9E25BDB78C}"/>
              </a:ext>
            </a:extLst>
          </p:cNvPr>
          <p:cNvSpPr/>
          <p:nvPr/>
        </p:nvSpPr>
        <p:spPr>
          <a:xfrm>
            <a:off x="1609725"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组织试卷</a:t>
            </a:r>
          </a:p>
        </p:txBody>
      </p:sp>
      <p:sp>
        <p:nvSpPr>
          <p:cNvPr id="12" name="矩形 11">
            <a:extLst>
              <a:ext uri="{FF2B5EF4-FFF2-40B4-BE49-F238E27FC236}">
                <a16:creationId xmlns:a16="http://schemas.microsoft.com/office/drawing/2014/main" id="{65ED6805-84C5-3F3C-8F70-E3A93582D3CE}"/>
              </a:ext>
            </a:extLst>
          </p:cNvPr>
          <p:cNvSpPr/>
          <p:nvPr/>
        </p:nvSpPr>
        <p:spPr>
          <a:xfrm>
            <a:off x="3448050" y="2876550"/>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查看考试结果</a:t>
            </a:r>
          </a:p>
        </p:txBody>
      </p:sp>
      <p:sp>
        <p:nvSpPr>
          <p:cNvPr id="13" name="矩形 12">
            <a:extLst>
              <a:ext uri="{FF2B5EF4-FFF2-40B4-BE49-F238E27FC236}">
                <a16:creationId xmlns:a16="http://schemas.microsoft.com/office/drawing/2014/main" id="{9B7E3AC4-5B3A-4934-91AD-27A365D07E2B}"/>
              </a:ext>
            </a:extLst>
          </p:cNvPr>
          <p:cNvSpPr/>
          <p:nvPr/>
        </p:nvSpPr>
        <p:spPr>
          <a:xfrm>
            <a:off x="8096250"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查看考试通知</a:t>
            </a:r>
          </a:p>
        </p:txBody>
      </p:sp>
      <p:sp>
        <p:nvSpPr>
          <p:cNvPr id="14" name="矩形 13">
            <a:extLst>
              <a:ext uri="{FF2B5EF4-FFF2-40B4-BE49-F238E27FC236}">
                <a16:creationId xmlns:a16="http://schemas.microsoft.com/office/drawing/2014/main" id="{A61000C5-DBB4-C2F1-15B0-0C5D37B1E599}"/>
              </a:ext>
            </a:extLst>
          </p:cNvPr>
          <p:cNvSpPr/>
          <p:nvPr/>
        </p:nvSpPr>
        <p:spPr>
          <a:xfrm>
            <a:off x="9539288"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提交考试</a:t>
            </a:r>
          </a:p>
        </p:txBody>
      </p:sp>
      <p:sp>
        <p:nvSpPr>
          <p:cNvPr id="15" name="矩形 14">
            <a:extLst>
              <a:ext uri="{FF2B5EF4-FFF2-40B4-BE49-F238E27FC236}">
                <a16:creationId xmlns:a16="http://schemas.microsoft.com/office/drawing/2014/main" id="{7029E891-4FD9-5CB0-F36E-E9B7C78E992F}"/>
              </a:ext>
            </a:extLst>
          </p:cNvPr>
          <p:cNvSpPr/>
          <p:nvPr/>
        </p:nvSpPr>
        <p:spPr>
          <a:xfrm>
            <a:off x="8817769"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进入考试</a:t>
            </a:r>
          </a:p>
        </p:txBody>
      </p:sp>
      <p:sp>
        <p:nvSpPr>
          <p:cNvPr id="16" name="矩形 15">
            <a:extLst>
              <a:ext uri="{FF2B5EF4-FFF2-40B4-BE49-F238E27FC236}">
                <a16:creationId xmlns:a16="http://schemas.microsoft.com/office/drawing/2014/main" id="{44EF9FCA-A306-B2BE-4098-A2CB12C96DD2}"/>
              </a:ext>
            </a:extLst>
          </p:cNvPr>
          <p:cNvSpPr/>
          <p:nvPr/>
        </p:nvSpPr>
        <p:spPr>
          <a:xfrm>
            <a:off x="10277475" y="2847975"/>
            <a:ext cx="342900" cy="184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限时考试</a:t>
            </a:r>
          </a:p>
        </p:txBody>
      </p:sp>
      <p:cxnSp>
        <p:nvCxnSpPr>
          <p:cNvPr id="18" name="直接连接符 17">
            <a:extLst>
              <a:ext uri="{FF2B5EF4-FFF2-40B4-BE49-F238E27FC236}">
                <a16:creationId xmlns:a16="http://schemas.microsoft.com/office/drawing/2014/main" id="{DC9527CC-029E-6AE5-EBAB-288BD694CDC0}"/>
              </a:ext>
            </a:extLst>
          </p:cNvPr>
          <p:cNvCxnSpPr/>
          <p:nvPr/>
        </p:nvCxnSpPr>
        <p:spPr>
          <a:xfrm>
            <a:off x="2581275" y="1247775"/>
            <a:ext cx="6724650"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D1CFD5CD-4E8E-16A9-6EA0-8A6B8CB0E8FC}"/>
              </a:ext>
            </a:extLst>
          </p:cNvPr>
          <p:cNvCxnSpPr>
            <a:stCxn id="4" idx="2"/>
          </p:cNvCxnSpPr>
          <p:nvPr/>
        </p:nvCxnSpPr>
        <p:spPr>
          <a:xfrm>
            <a:off x="5838825" y="942975"/>
            <a:ext cx="0" cy="285750"/>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04AE2930-ACB4-6DA2-D1E3-927976A0BB2C}"/>
              </a:ext>
            </a:extLst>
          </p:cNvPr>
          <p:cNvCxnSpPr/>
          <p:nvPr/>
        </p:nvCxnSpPr>
        <p:spPr>
          <a:xfrm>
            <a:off x="2581275" y="1247775"/>
            <a:ext cx="0" cy="638174"/>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A5D94A68-C91F-6DC4-D0B0-3EDA951D1FE6}"/>
              </a:ext>
            </a:extLst>
          </p:cNvPr>
          <p:cNvCxnSpPr/>
          <p:nvPr/>
        </p:nvCxnSpPr>
        <p:spPr>
          <a:xfrm>
            <a:off x="9305925" y="1228725"/>
            <a:ext cx="0" cy="657224"/>
          </a:xfrm>
          <a:prstGeom prst="line">
            <a:avLst/>
          </a:prstGeom>
        </p:spPr>
        <p:style>
          <a:lnRef idx="1">
            <a:schemeClr val="dk1"/>
          </a:lnRef>
          <a:fillRef idx="0">
            <a:schemeClr val="dk1"/>
          </a:fillRef>
          <a:effectRef idx="0">
            <a:schemeClr val="dk1"/>
          </a:effectRef>
          <a:fontRef idx="minor">
            <a:schemeClr val="tx1"/>
          </a:fontRef>
        </p:style>
      </p:cxnSp>
      <p:sp>
        <p:nvSpPr>
          <p:cNvPr id="25" name="矩形: 圆角 24">
            <a:extLst>
              <a:ext uri="{FF2B5EF4-FFF2-40B4-BE49-F238E27FC236}">
                <a16:creationId xmlns:a16="http://schemas.microsoft.com/office/drawing/2014/main" id="{DCAA9C7F-A9A8-F239-F17A-5BF482E49C22}"/>
              </a:ext>
            </a:extLst>
          </p:cNvPr>
          <p:cNvSpPr/>
          <p:nvPr/>
        </p:nvSpPr>
        <p:spPr>
          <a:xfrm>
            <a:off x="1295400" y="2724150"/>
            <a:ext cx="2809876" cy="21907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9C0D879C-DD97-3D0B-2E19-8CC829AEBC89}"/>
              </a:ext>
            </a:extLst>
          </p:cNvPr>
          <p:cNvSpPr/>
          <p:nvPr/>
        </p:nvSpPr>
        <p:spPr>
          <a:xfrm>
            <a:off x="7877175" y="2743200"/>
            <a:ext cx="3105150" cy="21907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a:extLst>
              <a:ext uri="{FF2B5EF4-FFF2-40B4-BE49-F238E27FC236}">
                <a16:creationId xmlns:a16="http://schemas.microsoft.com/office/drawing/2014/main" id="{874D3DDB-F69F-AC26-6A47-45EB9A0B4208}"/>
              </a:ext>
            </a:extLst>
          </p:cNvPr>
          <p:cNvCxnSpPr/>
          <p:nvPr/>
        </p:nvCxnSpPr>
        <p:spPr>
          <a:xfrm>
            <a:off x="2581275" y="2314574"/>
            <a:ext cx="0" cy="409576"/>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97C83234-B189-C9A3-55FF-A760BBC67155}"/>
              </a:ext>
            </a:extLst>
          </p:cNvPr>
          <p:cNvCxnSpPr>
            <a:cxnSpLocks/>
          </p:cNvCxnSpPr>
          <p:nvPr/>
        </p:nvCxnSpPr>
        <p:spPr>
          <a:xfrm flipH="1">
            <a:off x="9324974" y="2314574"/>
            <a:ext cx="1" cy="4286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1661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C02839C-B13F-667D-20E5-0FC874F5C5DE}"/>
              </a:ext>
            </a:extLst>
          </p:cNvPr>
          <p:cNvSpPr/>
          <p:nvPr/>
        </p:nvSpPr>
        <p:spPr>
          <a:xfrm>
            <a:off x="3752850" y="381000"/>
            <a:ext cx="4248150" cy="666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试卷批阅及分数统计功能</a:t>
            </a:r>
          </a:p>
        </p:txBody>
      </p:sp>
      <p:sp>
        <p:nvSpPr>
          <p:cNvPr id="5" name="矩形: 圆角 4">
            <a:extLst>
              <a:ext uri="{FF2B5EF4-FFF2-40B4-BE49-F238E27FC236}">
                <a16:creationId xmlns:a16="http://schemas.microsoft.com/office/drawing/2014/main" id="{E0504582-1207-56DA-0875-49EC894FA550}"/>
              </a:ext>
            </a:extLst>
          </p:cNvPr>
          <p:cNvSpPr/>
          <p:nvPr/>
        </p:nvSpPr>
        <p:spPr>
          <a:xfrm>
            <a:off x="1190625" y="1619250"/>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试卷批阅</a:t>
            </a:r>
          </a:p>
        </p:txBody>
      </p:sp>
      <p:sp>
        <p:nvSpPr>
          <p:cNvPr id="6" name="矩形: 圆角 5">
            <a:extLst>
              <a:ext uri="{FF2B5EF4-FFF2-40B4-BE49-F238E27FC236}">
                <a16:creationId xmlns:a16="http://schemas.microsoft.com/office/drawing/2014/main" id="{36D91625-A7A0-BEBC-F64D-12ACECC86DD1}"/>
              </a:ext>
            </a:extLst>
          </p:cNvPr>
          <p:cNvSpPr/>
          <p:nvPr/>
        </p:nvSpPr>
        <p:spPr>
          <a:xfrm>
            <a:off x="7296150" y="1619249"/>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分数统计</a:t>
            </a:r>
          </a:p>
        </p:txBody>
      </p:sp>
      <p:sp>
        <p:nvSpPr>
          <p:cNvPr id="7" name="矩形 6">
            <a:extLst>
              <a:ext uri="{FF2B5EF4-FFF2-40B4-BE49-F238E27FC236}">
                <a16:creationId xmlns:a16="http://schemas.microsoft.com/office/drawing/2014/main" id="{FB55F9AA-BEB6-CD97-A1FC-CA6A898CB0A6}"/>
              </a:ext>
            </a:extLst>
          </p:cNvPr>
          <p:cNvSpPr/>
          <p:nvPr/>
        </p:nvSpPr>
        <p:spPr>
          <a:xfrm>
            <a:off x="676275" y="2724148"/>
            <a:ext cx="166687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客观题</a:t>
            </a:r>
          </a:p>
        </p:txBody>
      </p:sp>
      <p:sp>
        <p:nvSpPr>
          <p:cNvPr id="8" name="矩形 7">
            <a:extLst>
              <a:ext uri="{FF2B5EF4-FFF2-40B4-BE49-F238E27FC236}">
                <a16:creationId xmlns:a16="http://schemas.microsoft.com/office/drawing/2014/main" id="{F5E2B938-7D51-A225-DF09-27F42F5CF714}"/>
              </a:ext>
            </a:extLst>
          </p:cNvPr>
          <p:cNvSpPr/>
          <p:nvPr/>
        </p:nvSpPr>
        <p:spPr>
          <a:xfrm>
            <a:off x="3114675" y="2724148"/>
            <a:ext cx="1666875" cy="352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主观题</a:t>
            </a:r>
          </a:p>
        </p:txBody>
      </p:sp>
      <p:sp>
        <p:nvSpPr>
          <p:cNvPr id="10" name="矩形: 圆角 9">
            <a:extLst>
              <a:ext uri="{FF2B5EF4-FFF2-40B4-BE49-F238E27FC236}">
                <a16:creationId xmlns:a16="http://schemas.microsoft.com/office/drawing/2014/main" id="{1095844E-18C6-27CD-06A7-276B29ADA01B}"/>
              </a:ext>
            </a:extLst>
          </p:cNvPr>
          <p:cNvSpPr/>
          <p:nvPr/>
        </p:nvSpPr>
        <p:spPr>
          <a:xfrm>
            <a:off x="1190625" y="4914900"/>
            <a:ext cx="3390900" cy="5619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试卷总分</a:t>
            </a:r>
          </a:p>
        </p:txBody>
      </p:sp>
      <p:cxnSp>
        <p:nvCxnSpPr>
          <p:cNvPr id="15" name="直接箭头连接符 14">
            <a:extLst>
              <a:ext uri="{FF2B5EF4-FFF2-40B4-BE49-F238E27FC236}">
                <a16:creationId xmlns:a16="http://schemas.microsoft.com/office/drawing/2014/main" id="{7D12DE39-F50A-01AF-843A-6A4E1BDAD31C}"/>
              </a:ext>
            </a:extLst>
          </p:cNvPr>
          <p:cNvCxnSpPr>
            <a:stCxn id="7" idx="2"/>
            <a:endCxn id="10" idx="0"/>
          </p:cNvCxnSpPr>
          <p:nvPr/>
        </p:nvCxnSpPr>
        <p:spPr>
          <a:xfrm>
            <a:off x="1509713" y="3076573"/>
            <a:ext cx="1376362" cy="1838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1410B887-DA0F-5499-3ABA-708062713B10}"/>
              </a:ext>
            </a:extLst>
          </p:cNvPr>
          <p:cNvCxnSpPr>
            <a:stCxn id="8" idx="2"/>
            <a:endCxn id="10" idx="0"/>
          </p:cNvCxnSpPr>
          <p:nvPr/>
        </p:nvCxnSpPr>
        <p:spPr>
          <a:xfrm flipH="1">
            <a:off x="2886075" y="3076573"/>
            <a:ext cx="1062038" cy="1838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553BFD25-4417-4B09-BD71-4A198276157C}"/>
              </a:ext>
            </a:extLst>
          </p:cNvPr>
          <p:cNvSpPr txBox="1"/>
          <p:nvPr/>
        </p:nvSpPr>
        <p:spPr>
          <a:xfrm rot="3157297">
            <a:off x="1558320" y="3674085"/>
            <a:ext cx="1569660" cy="369332"/>
          </a:xfrm>
          <a:prstGeom prst="rect">
            <a:avLst/>
          </a:prstGeom>
          <a:noFill/>
        </p:spPr>
        <p:txBody>
          <a:bodyPr wrap="none" rtlCol="0">
            <a:spAutoFit/>
          </a:bodyPr>
          <a:lstStyle/>
          <a:p>
            <a:r>
              <a:rPr lang="zh-CN" altLang="en-US" dirty="0"/>
              <a:t>后台自动统计</a:t>
            </a:r>
          </a:p>
        </p:txBody>
      </p:sp>
      <p:sp>
        <p:nvSpPr>
          <p:cNvPr id="21" name="文本框 20">
            <a:extLst>
              <a:ext uri="{FF2B5EF4-FFF2-40B4-BE49-F238E27FC236}">
                <a16:creationId xmlns:a16="http://schemas.microsoft.com/office/drawing/2014/main" id="{2CC6D6F8-7BC1-E709-BBD2-1880D9EA5461}"/>
              </a:ext>
            </a:extLst>
          </p:cNvPr>
          <p:cNvSpPr txBox="1"/>
          <p:nvPr/>
        </p:nvSpPr>
        <p:spPr>
          <a:xfrm rot="18067394">
            <a:off x="2750344" y="3657600"/>
            <a:ext cx="1107996" cy="369332"/>
          </a:xfrm>
          <a:prstGeom prst="rect">
            <a:avLst/>
          </a:prstGeom>
          <a:noFill/>
        </p:spPr>
        <p:txBody>
          <a:bodyPr wrap="none" rtlCol="0">
            <a:spAutoFit/>
          </a:bodyPr>
          <a:lstStyle/>
          <a:p>
            <a:r>
              <a:rPr lang="zh-CN" altLang="en-US" dirty="0"/>
              <a:t>人工批阅</a:t>
            </a:r>
          </a:p>
        </p:txBody>
      </p:sp>
      <p:cxnSp>
        <p:nvCxnSpPr>
          <p:cNvPr id="23" name="直接箭头连接符 22">
            <a:extLst>
              <a:ext uri="{FF2B5EF4-FFF2-40B4-BE49-F238E27FC236}">
                <a16:creationId xmlns:a16="http://schemas.microsoft.com/office/drawing/2014/main" id="{5873CFFC-C9A1-E100-E8C6-DA9EACC2A827}"/>
              </a:ext>
            </a:extLst>
          </p:cNvPr>
          <p:cNvCxnSpPr>
            <a:stCxn id="10" idx="3"/>
            <a:endCxn id="6" idx="2"/>
          </p:cNvCxnSpPr>
          <p:nvPr/>
        </p:nvCxnSpPr>
        <p:spPr>
          <a:xfrm flipV="1">
            <a:off x="4581525" y="2181224"/>
            <a:ext cx="4410075" cy="3014664"/>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9B53BD2D-DD2B-1B86-C058-B388CC5A9805}"/>
              </a:ext>
            </a:extLst>
          </p:cNvPr>
          <p:cNvCxnSpPr/>
          <p:nvPr/>
        </p:nvCxnSpPr>
        <p:spPr>
          <a:xfrm>
            <a:off x="2343150" y="1314450"/>
            <a:ext cx="6648450" cy="0"/>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BC1B0D18-8D3A-A217-4E71-5FEC8CC3EB6E}"/>
              </a:ext>
            </a:extLst>
          </p:cNvPr>
          <p:cNvCxnSpPr/>
          <p:nvPr/>
        </p:nvCxnSpPr>
        <p:spPr>
          <a:xfrm>
            <a:off x="5362575" y="1047750"/>
            <a:ext cx="0" cy="266700"/>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1E120BEA-D354-7E61-23A9-0A90B100D90D}"/>
              </a:ext>
            </a:extLst>
          </p:cNvPr>
          <p:cNvCxnSpPr/>
          <p:nvPr/>
        </p:nvCxnSpPr>
        <p:spPr>
          <a:xfrm>
            <a:off x="2343150" y="1314450"/>
            <a:ext cx="0" cy="304799"/>
          </a:xfrm>
          <a:prstGeom prst="line">
            <a:avLst/>
          </a:prstGeom>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79AB24CB-0549-CB8C-9B48-F880F1B789AB}"/>
              </a:ext>
            </a:extLst>
          </p:cNvPr>
          <p:cNvCxnSpPr>
            <a:endCxn id="6" idx="0"/>
          </p:cNvCxnSpPr>
          <p:nvPr/>
        </p:nvCxnSpPr>
        <p:spPr>
          <a:xfrm>
            <a:off x="8991600" y="1314450"/>
            <a:ext cx="0" cy="304799"/>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3F81A980-F6B1-6326-3057-70E5FE5C10FD}"/>
              </a:ext>
            </a:extLst>
          </p:cNvPr>
          <p:cNvCxnSpPr>
            <a:endCxn id="7" idx="0"/>
          </p:cNvCxnSpPr>
          <p:nvPr/>
        </p:nvCxnSpPr>
        <p:spPr>
          <a:xfrm>
            <a:off x="1600200" y="2181224"/>
            <a:ext cx="0" cy="542924"/>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3042519-510B-A109-EEB6-85EF7D4696B7}"/>
              </a:ext>
            </a:extLst>
          </p:cNvPr>
          <p:cNvCxnSpPr>
            <a:endCxn id="8" idx="0"/>
          </p:cNvCxnSpPr>
          <p:nvPr/>
        </p:nvCxnSpPr>
        <p:spPr>
          <a:xfrm>
            <a:off x="3948113" y="2181224"/>
            <a:ext cx="0" cy="5429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256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B6957EF2-CDCA-4AF2-83E2-A1FC3659B614}"/>
              </a:ext>
            </a:extLst>
          </p:cNvPr>
          <p:cNvSpPr/>
          <p:nvPr/>
        </p:nvSpPr>
        <p:spPr>
          <a:xfrm>
            <a:off x="5209680" y="2452685"/>
            <a:ext cx="1812757" cy="6434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考卷</a:t>
            </a:r>
          </a:p>
        </p:txBody>
      </p:sp>
      <p:sp>
        <p:nvSpPr>
          <p:cNvPr id="33" name="矩形 32">
            <a:extLst>
              <a:ext uri="{FF2B5EF4-FFF2-40B4-BE49-F238E27FC236}">
                <a16:creationId xmlns:a16="http://schemas.microsoft.com/office/drawing/2014/main" id="{0D2461FF-345A-40FA-960D-BD43892FB57D}"/>
              </a:ext>
            </a:extLst>
          </p:cNvPr>
          <p:cNvSpPr/>
          <p:nvPr/>
        </p:nvSpPr>
        <p:spPr>
          <a:xfrm>
            <a:off x="7611987" y="2452685"/>
            <a:ext cx="1812757" cy="64343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a:t>
            </a:r>
            <a:r>
              <a:rPr lang="zh-CN" altLang="en-US" dirty="0"/>
              <a:t>班级学生考试</a:t>
            </a:r>
          </a:p>
        </p:txBody>
      </p:sp>
      <p:sp>
        <p:nvSpPr>
          <p:cNvPr id="34" name="矩形 33">
            <a:extLst>
              <a:ext uri="{FF2B5EF4-FFF2-40B4-BE49-F238E27FC236}">
                <a16:creationId xmlns:a16="http://schemas.microsoft.com/office/drawing/2014/main" id="{0B5EC140-108E-460A-A0B0-A7268712982B}"/>
              </a:ext>
            </a:extLst>
          </p:cNvPr>
          <p:cNvSpPr/>
          <p:nvPr/>
        </p:nvSpPr>
        <p:spPr>
          <a:xfrm>
            <a:off x="2775287" y="2452357"/>
            <a:ext cx="1812757" cy="643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A</a:t>
            </a:r>
            <a:r>
              <a:rPr lang="zh-CN" altLang="en-US" dirty="0"/>
              <a:t>教授课程</a:t>
            </a:r>
          </a:p>
        </p:txBody>
      </p:sp>
      <p:sp>
        <p:nvSpPr>
          <p:cNvPr id="35" name="箭头: 右 34">
            <a:extLst>
              <a:ext uri="{FF2B5EF4-FFF2-40B4-BE49-F238E27FC236}">
                <a16:creationId xmlns:a16="http://schemas.microsoft.com/office/drawing/2014/main" id="{C331444B-5662-4A92-8B3C-C3FEB06C95B9}"/>
              </a:ext>
            </a:extLst>
          </p:cNvPr>
          <p:cNvSpPr/>
          <p:nvPr/>
        </p:nvSpPr>
        <p:spPr>
          <a:xfrm>
            <a:off x="4620130" y="2751217"/>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BC4B84E3-5B1F-44FA-A0B8-E6D97507C40C}"/>
              </a:ext>
            </a:extLst>
          </p:cNvPr>
          <p:cNvSpPr/>
          <p:nvPr/>
        </p:nvSpPr>
        <p:spPr>
          <a:xfrm>
            <a:off x="7042491" y="2774076"/>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40C196FC-BDF9-4844-BE28-57ADF0CDDB93}"/>
              </a:ext>
            </a:extLst>
          </p:cNvPr>
          <p:cNvSpPr/>
          <p:nvPr/>
        </p:nvSpPr>
        <p:spPr>
          <a:xfrm>
            <a:off x="5081337" y="679165"/>
            <a:ext cx="2029326" cy="73166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使用了教考分离系统</a:t>
            </a:r>
          </a:p>
        </p:txBody>
      </p:sp>
      <p:sp>
        <p:nvSpPr>
          <p:cNvPr id="42" name="矩形 41">
            <a:extLst>
              <a:ext uri="{FF2B5EF4-FFF2-40B4-BE49-F238E27FC236}">
                <a16:creationId xmlns:a16="http://schemas.microsoft.com/office/drawing/2014/main" id="{9C88A045-3746-4F33-9381-E91CC296E1E3}"/>
              </a:ext>
            </a:extLst>
          </p:cNvPr>
          <p:cNvSpPr/>
          <p:nvPr/>
        </p:nvSpPr>
        <p:spPr>
          <a:xfrm>
            <a:off x="7632041" y="4758338"/>
            <a:ext cx="1812757" cy="6434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a:t>班级学生考试</a:t>
            </a:r>
          </a:p>
        </p:txBody>
      </p:sp>
      <p:sp>
        <p:nvSpPr>
          <p:cNvPr id="43" name="矩形 42">
            <a:extLst>
              <a:ext uri="{FF2B5EF4-FFF2-40B4-BE49-F238E27FC236}">
                <a16:creationId xmlns:a16="http://schemas.microsoft.com/office/drawing/2014/main" id="{78E68FE0-D449-4133-9EC1-CEAB2E452ED6}"/>
              </a:ext>
            </a:extLst>
          </p:cNvPr>
          <p:cNvSpPr/>
          <p:nvPr/>
        </p:nvSpPr>
        <p:spPr>
          <a:xfrm>
            <a:off x="2795341" y="4758010"/>
            <a:ext cx="1812757" cy="64343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r>
              <a:rPr lang="en-US" altLang="zh-CN" dirty="0"/>
              <a:t>B</a:t>
            </a:r>
            <a:r>
              <a:rPr lang="zh-CN" altLang="en-US" dirty="0"/>
              <a:t>教授课程</a:t>
            </a:r>
          </a:p>
        </p:txBody>
      </p:sp>
      <p:sp>
        <p:nvSpPr>
          <p:cNvPr id="44" name="箭头: 右 43">
            <a:extLst>
              <a:ext uri="{FF2B5EF4-FFF2-40B4-BE49-F238E27FC236}">
                <a16:creationId xmlns:a16="http://schemas.microsoft.com/office/drawing/2014/main" id="{533028D5-DD66-4B24-B46C-55BC8534DBE3}"/>
              </a:ext>
            </a:extLst>
          </p:cNvPr>
          <p:cNvSpPr/>
          <p:nvPr/>
        </p:nvSpPr>
        <p:spPr>
          <a:xfrm>
            <a:off x="4640184" y="5056870"/>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a:extLst>
              <a:ext uri="{FF2B5EF4-FFF2-40B4-BE49-F238E27FC236}">
                <a16:creationId xmlns:a16="http://schemas.microsoft.com/office/drawing/2014/main" id="{C07495B4-E2EA-4421-8A2B-6EE0F54B63D0}"/>
              </a:ext>
            </a:extLst>
          </p:cNvPr>
          <p:cNvSpPr/>
          <p:nvPr/>
        </p:nvSpPr>
        <p:spPr>
          <a:xfrm>
            <a:off x="7062545" y="5079729"/>
            <a:ext cx="569496" cy="457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F2930B86-CDDB-4D52-8FFE-F04646847429}"/>
              </a:ext>
            </a:extLst>
          </p:cNvPr>
          <p:cNvSpPr/>
          <p:nvPr/>
        </p:nvSpPr>
        <p:spPr>
          <a:xfrm>
            <a:off x="1046751" y="3694027"/>
            <a:ext cx="822158" cy="16625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教学大纲</a:t>
            </a:r>
          </a:p>
        </p:txBody>
      </p:sp>
      <p:cxnSp>
        <p:nvCxnSpPr>
          <p:cNvPr id="53" name="直接箭头连接符 52">
            <a:extLst>
              <a:ext uri="{FF2B5EF4-FFF2-40B4-BE49-F238E27FC236}">
                <a16:creationId xmlns:a16="http://schemas.microsoft.com/office/drawing/2014/main" id="{610EB84D-BA88-4AD7-B750-D68878308EA8}"/>
              </a:ext>
            </a:extLst>
          </p:cNvPr>
          <p:cNvCxnSpPr/>
          <p:nvPr/>
        </p:nvCxnSpPr>
        <p:spPr>
          <a:xfrm flipV="1">
            <a:off x="1604211" y="3095795"/>
            <a:ext cx="1191130" cy="1131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322CE0B-903C-42D4-9DB6-94F056A00C5C}"/>
              </a:ext>
            </a:extLst>
          </p:cNvPr>
          <p:cNvCxnSpPr>
            <a:endCxn id="43" idx="1"/>
          </p:cNvCxnSpPr>
          <p:nvPr/>
        </p:nvCxnSpPr>
        <p:spPr>
          <a:xfrm>
            <a:off x="1584162" y="4243132"/>
            <a:ext cx="1211179" cy="836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049B0951-7C15-43E8-965D-170FE4C8D33A}"/>
              </a:ext>
            </a:extLst>
          </p:cNvPr>
          <p:cNvSpPr txBox="1"/>
          <p:nvPr/>
        </p:nvSpPr>
        <p:spPr>
          <a:xfrm rot="18974924">
            <a:off x="1382072" y="3442972"/>
            <a:ext cx="1595309" cy="261610"/>
          </a:xfrm>
          <a:prstGeom prst="rect">
            <a:avLst/>
          </a:prstGeom>
          <a:noFill/>
        </p:spPr>
        <p:txBody>
          <a:bodyPr wrap="none" rtlCol="0">
            <a:spAutoFit/>
          </a:bodyPr>
          <a:lstStyle/>
          <a:p>
            <a:r>
              <a:rPr lang="zh-CN" altLang="en-US" sz="1100" dirty="0"/>
              <a:t>根据教学大纲教授课程</a:t>
            </a:r>
          </a:p>
        </p:txBody>
      </p:sp>
      <p:sp>
        <p:nvSpPr>
          <p:cNvPr id="56" name="文本框 55">
            <a:extLst>
              <a:ext uri="{FF2B5EF4-FFF2-40B4-BE49-F238E27FC236}">
                <a16:creationId xmlns:a16="http://schemas.microsoft.com/office/drawing/2014/main" id="{8B35936D-9FB3-41D8-B3D5-E1D5C1FD8FFD}"/>
              </a:ext>
            </a:extLst>
          </p:cNvPr>
          <p:cNvSpPr txBox="1"/>
          <p:nvPr/>
        </p:nvSpPr>
        <p:spPr>
          <a:xfrm rot="2169284">
            <a:off x="1443348" y="4432333"/>
            <a:ext cx="1595309" cy="261610"/>
          </a:xfrm>
          <a:prstGeom prst="rect">
            <a:avLst/>
          </a:prstGeom>
          <a:noFill/>
        </p:spPr>
        <p:txBody>
          <a:bodyPr wrap="none" rtlCol="0">
            <a:spAutoFit/>
          </a:bodyPr>
          <a:lstStyle/>
          <a:p>
            <a:r>
              <a:rPr lang="zh-CN" altLang="en-US" sz="1100" dirty="0"/>
              <a:t>根据教学大纲教授课程</a:t>
            </a:r>
          </a:p>
        </p:txBody>
      </p:sp>
      <p:cxnSp>
        <p:nvCxnSpPr>
          <p:cNvPr id="62" name="直接箭头连接符 61">
            <a:extLst>
              <a:ext uri="{FF2B5EF4-FFF2-40B4-BE49-F238E27FC236}">
                <a16:creationId xmlns:a16="http://schemas.microsoft.com/office/drawing/2014/main" id="{BDE6C5E1-185E-45DB-8861-8C8AD1B57425}"/>
              </a:ext>
            </a:extLst>
          </p:cNvPr>
          <p:cNvCxnSpPr>
            <a:cxnSpLocks/>
          </p:cNvCxnSpPr>
          <p:nvPr/>
        </p:nvCxnSpPr>
        <p:spPr>
          <a:xfrm flipH="1">
            <a:off x="6136112" y="3587425"/>
            <a:ext cx="1" cy="1145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AC31697E-E53E-4D10-9428-BF305544861D}"/>
              </a:ext>
            </a:extLst>
          </p:cNvPr>
          <p:cNvSpPr/>
          <p:nvPr/>
        </p:nvSpPr>
        <p:spPr>
          <a:xfrm>
            <a:off x="4914909" y="3511464"/>
            <a:ext cx="2402297" cy="73166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教考分离系统</a:t>
            </a:r>
          </a:p>
        </p:txBody>
      </p:sp>
      <p:cxnSp>
        <p:nvCxnSpPr>
          <p:cNvPr id="65" name="直接箭头连接符 64">
            <a:extLst>
              <a:ext uri="{FF2B5EF4-FFF2-40B4-BE49-F238E27FC236}">
                <a16:creationId xmlns:a16="http://schemas.microsoft.com/office/drawing/2014/main" id="{AE742028-1FC9-48C4-BFF3-8B8CB498A549}"/>
              </a:ext>
            </a:extLst>
          </p:cNvPr>
          <p:cNvCxnSpPr>
            <a:stCxn id="63" idx="0"/>
            <a:endCxn id="32" idx="2"/>
          </p:cNvCxnSpPr>
          <p:nvPr/>
        </p:nvCxnSpPr>
        <p:spPr>
          <a:xfrm flipV="1">
            <a:off x="6116058" y="3096123"/>
            <a:ext cx="1" cy="41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C3F0C11C-E71D-46C9-ABAE-3946810D7AF9}"/>
              </a:ext>
            </a:extLst>
          </p:cNvPr>
          <p:cNvSpPr/>
          <p:nvPr/>
        </p:nvSpPr>
        <p:spPr>
          <a:xfrm>
            <a:off x="5229733" y="4803729"/>
            <a:ext cx="1812757" cy="6434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考卷</a:t>
            </a:r>
          </a:p>
        </p:txBody>
      </p:sp>
      <p:cxnSp>
        <p:nvCxnSpPr>
          <p:cNvPr id="69" name="直接箭头连接符 68">
            <a:extLst>
              <a:ext uri="{FF2B5EF4-FFF2-40B4-BE49-F238E27FC236}">
                <a16:creationId xmlns:a16="http://schemas.microsoft.com/office/drawing/2014/main" id="{C092D049-CA96-45DD-8439-EF1BDBD0A23F}"/>
              </a:ext>
            </a:extLst>
          </p:cNvPr>
          <p:cNvCxnSpPr>
            <a:cxnSpLocks/>
            <a:endCxn id="63" idx="2"/>
          </p:cNvCxnSpPr>
          <p:nvPr/>
        </p:nvCxnSpPr>
        <p:spPr>
          <a:xfrm flipV="1">
            <a:off x="1604211" y="3877298"/>
            <a:ext cx="3310698" cy="35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0D547F42-920D-4995-9DBC-045BA397FBC8}"/>
              </a:ext>
            </a:extLst>
          </p:cNvPr>
          <p:cNvSpPr txBox="1"/>
          <p:nvPr/>
        </p:nvSpPr>
        <p:spPr>
          <a:xfrm rot="21163784">
            <a:off x="2111110" y="3757869"/>
            <a:ext cx="2031325" cy="369332"/>
          </a:xfrm>
          <a:prstGeom prst="rect">
            <a:avLst/>
          </a:prstGeom>
          <a:noFill/>
        </p:spPr>
        <p:txBody>
          <a:bodyPr wrap="none" rtlCol="0">
            <a:spAutoFit/>
          </a:bodyPr>
          <a:lstStyle/>
          <a:p>
            <a:r>
              <a:rPr lang="zh-CN" altLang="en-US" dirty="0"/>
              <a:t>根据教学大纲出题</a:t>
            </a:r>
          </a:p>
        </p:txBody>
      </p:sp>
      <p:cxnSp>
        <p:nvCxnSpPr>
          <p:cNvPr id="73" name="直接箭头连接符 72">
            <a:extLst>
              <a:ext uri="{FF2B5EF4-FFF2-40B4-BE49-F238E27FC236}">
                <a16:creationId xmlns:a16="http://schemas.microsoft.com/office/drawing/2014/main" id="{9BA77EB8-43D6-446D-BB70-DE0BFDA254E5}"/>
              </a:ext>
            </a:extLst>
          </p:cNvPr>
          <p:cNvCxnSpPr>
            <a:cxnSpLocks/>
          </p:cNvCxnSpPr>
          <p:nvPr/>
        </p:nvCxnSpPr>
        <p:spPr>
          <a:xfrm flipV="1">
            <a:off x="7317206" y="3084924"/>
            <a:ext cx="559468" cy="60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628F23F1-9199-43A0-861B-F081F77598EF}"/>
              </a:ext>
            </a:extLst>
          </p:cNvPr>
          <p:cNvCxnSpPr/>
          <p:nvPr/>
        </p:nvCxnSpPr>
        <p:spPr>
          <a:xfrm>
            <a:off x="7337260" y="3694027"/>
            <a:ext cx="591555" cy="1063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6643713E-435E-411C-9F32-B1A1EF40FE69}"/>
              </a:ext>
            </a:extLst>
          </p:cNvPr>
          <p:cNvSpPr txBox="1"/>
          <p:nvPr/>
        </p:nvSpPr>
        <p:spPr>
          <a:xfrm>
            <a:off x="7724274" y="3660033"/>
            <a:ext cx="3647152" cy="923330"/>
          </a:xfrm>
          <a:prstGeom prst="rect">
            <a:avLst/>
          </a:prstGeom>
          <a:noFill/>
        </p:spPr>
        <p:txBody>
          <a:bodyPr wrap="none" rtlCol="0">
            <a:spAutoFit/>
          </a:bodyPr>
          <a:lstStyle/>
          <a:p>
            <a:r>
              <a:rPr lang="zh-CN" altLang="en-US" dirty="0"/>
              <a:t>相同的试卷，与教学大纲强绑定</a:t>
            </a:r>
            <a:endParaRPr lang="en-US" altLang="zh-CN" dirty="0"/>
          </a:p>
          <a:p>
            <a:r>
              <a:rPr lang="zh-CN" altLang="en-US" dirty="0"/>
              <a:t>有利于结果的统计量化。同时减轻</a:t>
            </a:r>
            <a:endParaRPr lang="en-US" altLang="zh-CN" dirty="0"/>
          </a:p>
          <a:p>
            <a:r>
              <a:rPr lang="zh-CN" altLang="en-US" dirty="0"/>
              <a:t>老师的工作量。</a:t>
            </a:r>
          </a:p>
        </p:txBody>
      </p:sp>
    </p:spTree>
    <p:extLst>
      <p:ext uri="{BB962C8B-B14F-4D97-AF65-F5344CB8AC3E}">
        <p14:creationId xmlns:p14="http://schemas.microsoft.com/office/powerpoint/2010/main" val="140148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0691C-F86E-473D-A2F3-3EB62BDFE40D}"/>
              </a:ext>
            </a:extLst>
          </p:cNvPr>
          <p:cNvSpPr>
            <a:spLocks noGrp="1"/>
          </p:cNvSpPr>
          <p:nvPr>
            <p:ph type="title"/>
          </p:nvPr>
        </p:nvSpPr>
        <p:spPr>
          <a:xfrm>
            <a:off x="838200" y="54057"/>
            <a:ext cx="10515600" cy="1325563"/>
          </a:xfrm>
        </p:spPr>
        <p:txBody>
          <a:bodyPr/>
          <a:lstStyle/>
          <a:p>
            <a:r>
              <a:rPr lang="zh-CN" altLang="en-US" dirty="0"/>
              <a:t>教考分离国内外现状</a:t>
            </a:r>
          </a:p>
        </p:txBody>
      </p:sp>
      <p:sp>
        <p:nvSpPr>
          <p:cNvPr id="3" name="内容占位符 2">
            <a:extLst>
              <a:ext uri="{FF2B5EF4-FFF2-40B4-BE49-F238E27FC236}">
                <a16:creationId xmlns:a16="http://schemas.microsoft.com/office/drawing/2014/main" id="{D061C500-8FCF-4C5A-B80A-1FC13DF1E8A5}"/>
              </a:ext>
            </a:extLst>
          </p:cNvPr>
          <p:cNvSpPr>
            <a:spLocks noGrp="1"/>
          </p:cNvSpPr>
          <p:nvPr>
            <p:ph idx="1"/>
          </p:nvPr>
        </p:nvSpPr>
        <p:spPr>
          <a:xfrm>
            <a:off x="838199" y="1114926"/>
            <a:ext cx="10784305" cy="5689017"/>
          </a:xfrm>
        </p:spPr>
        <p:txBody>
          <a:bodyPr>
            <a:normAutofit fontScale="92500" lnSpcReduction="10000"/>
          </a:bodyPr>
          <a:lstStyle/>
          <a:p>
            <a:pPr indent="0" algn="just">
              <a:buNone/>
            </a:pPr>
            <a:r>
              <a:rPr lang="zh-CN" altLang="zh-CN" sz="1800" b="1" kern="100" dirty="0">
                <a:solidFill>
                  <a:srgbClr val="002060"/>
                </a:solidFill>
                <a:effectLst/>
                <a:latin typeface="Times New Roman" panose="02020603050405020304" pitchFamily="18" charset="0"/>
                <a:ea typeface="宋体" panose="02010600030101010101" pitchFamily="2" charset="-122"/>
              </a:rPr>
              <a:t>教考分离”在我国基础教育领域极为普遍。小学的学期统测，初高中的学业水平测试均属于“教考分离”，即不由任课教师出题、阅卷、评价学生，而由地区教育部门统一命题、阅卷，评价学生的学习效果与教师的教学效</a:t>
            </a:r>
            <a:r>
              <a:rPr lang="zh-CN" altLang="en-US" sz="1800" b="1" kern="100" dirty="0">
                <a:solidFill>
                  <a:srgbClr val="002060"/>
                </a:solidFill>
                <a:effectLst/>
                <a:latin typeface="Times New Roman" panose="02020603050405020304" pitchFamily="18" charset="0"/>
                <a:ea typeface="宋体" panose="02010600030101010101" pitchFamily="2" charset="-122"/>
              </a:rPr>
              <a:t>果。</a:t>
            </a:r>
            <a:r>
              <a:rPr lang="zh-CN" altLang="zh-CN" sz="1800" b="1" kern="100" dirty="0">
                <a:solidFill>
                  <a:srgbClr val="002060"/>
                </a:solidFill>
                <a:effectLst/>
                <a:latin typeface="Times New Roman" panose="02020603050405020304" pitchFamily="18" charset="0"/>
                <a:ea typeface="宋体" panose="02010600030101010101" pitchFamily="2" charset="-122"/>
              </a:rPr>
              <a:t>“教考分离”考试制度之所以被我国不少高校所采纳，是因为其本身具备了传统考试制度所没有的优越性。</a:t>
            </a:r>
          </a:p>
          <a:p>
            <a:pPr indent="0" algn="just">
              <a:buNone/>
            </a:pPr>
            <a:r>
              <a:rPr lang="zh-CN" altLang="zh-CN" sz="1800" b="1" i="1" u="sng" kern="100" dirty="0">
                <a:solidFill>
                  <a:srgbClr val="FF0000"/>
                </a:solidFill>
                <a:effectLst/>
                <a:latin typeface="Times New Roman" panose="02020603050405020304" pitchFamily="18" charset="0"/>
                <a:ea typeface="宋体" panose="02010600030101010101" pitchFamily="2" charset="-122"/>
              </a:rPr>
              <a:t>其优越性主要表现在以下几点</a:t>
            </a:r>
          </a:p>
          <a:p>
            <a:pPr indent="304800" algn="just"/>
            <a:r>
              <a:rPr lang="en-US" altLang="zh-CN" dirty="0"/>
              <a:t>1.</a:t>
            </a:r>
            <a:r>
              <a:rPr lang="zh-CN" altLang="zh-CN" sz="1800" kern="100" dirty="0">
                <a:effectLst/>
                <a:latin typeface="Times New Roman" panose="02020603050405020304" pitchFamily="18" charset="0"/>
                <a:ea typeface="宋体" panose="02010600030101010101" pitchFamily="2" charset="-122"/>
              </a:rPr>
              <a:t>有利于全面贯彻教学大纲</a:t>
            </a:r>
            <a:endParaRPr lang="en-US" altLang="zh-CN" sz="1800" kern="100" dirty="0">
              <a:effectLst/>
              <a:latin typeface="Times New Roman" panose="02020603050405020304" pitchFamily="18" charset="0"/>
              <a:ea typeface="宋体" panose="02010600030101010101" pitchFamily="2" charset="-122"/>
            </a:endParaRPr>
          </a:p>
          <a:p>
            <a:pPr indent="0" algn="just">
              <a:buNone/>
            </a:pPr>
            <a:r>
              <a:rPr lang="en-US" altLang="zh-CN" sz="1800" kern="100" dirty="0">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楷体" panose="02010609060101010101" pitchFamily="49" charset="-122"/>
              </a:rPr>
              <a:t>教考合一的考试制度下，教师受教学大纲的约束较少，从而使教学大纲得不到全面贯彻，教学质量难以得到保证。</a:t>
            </a:r>
            <a:endParaRPr lang="zh-CN" altLang="zh-CN" sz="1800" kern="100" dirty="0">
              <a:effectLst/>
              <a:latin typeface="Times New Roman" panose="02020603050405020304" pitchFamily="18" charset="0"/>
              <a:ea typeface="宋体" panose="02010600030101010101" pitchFamily="2" charset="-122"/>
            </a:endParaRPr>
          </a:p>
          <a:p>
            <a:pPr indent="304800" algn="just"/>
            <a:r>
              <a:rPr lang="en-US" altLang="zh-CN" dirty="0"/>
              <a:t>2.</a:t>
            </a:r>
            <a:r>
              <a:rPr lang="zh-CN" altLang="zh-CN" sz="1800" kern="100" dirty="0">
                <a:effectLst/>
                <a:latin typeface="Times New Roman" panose="02020603050405020304" pitchFamily="18" charset="0"/>
                <a:ea typeface="宋体" panose="02010600030101010101" pitchFamily="2" charset="-122"/>
              </a:rPr>
              <a:t>有利于调整学生的学风</a:t>
            </a:r>
            <a:endParaRPr lang="en-US" altLang="zh-CN" sz="1800" kern="100" dirty="0">
              <a:effectLst/>
              <a:latin typeface="Times New Roman" panose="02020603050405020304" pitchFamily="18" charset="0"/>
              <a:ea typeface="宋体" panose="02010600030101010101" pitchFamily="2" charset="-122"/>
            </a:endParaRPr>
          </a:p>
          <a:p>
            <a:pPr indent="0" algn="just">
              <a:buNone/>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楷体" panose="02010609060101010101" pitchFamily="49" charset="-122"/>
              </a:rPr>
              <a:t>教考合一的考试制度下，学生在考前则要求任课教师划定复习范围，降低试题难度，考试时怀着侥幸心理作弊，考后如考试成绩不理想就找老师求助，这种种现象都滋长了学生的惰性心理，严重破坏了学校学风考风的建设。</a:t>
            </a:r>
            <a:endParaRPr lang="zh-CN" altLang="zh-CN" sz="1800" kern="100" dirty="0">
              <a:effectLst/>
              <a:latin typeface="Times New Roman" panose="02020603050405020304" pitchFamily="18" charset="0"/>
              <a:ea typeface="宋体" panose="02010600030101010101" pitchFamily="2" charset="-122"/>
            </a:endParaRPr>
          </a:p>
          <a:p>
            <a:pPr indent="304800" algn="just"/>
            <a:r>
              <a:rPr lang="en-US" altLang="zh-CN" dirty="0"/>
              <a:t>3.</a:t>
            </a:r>
            <a:r>
              <a:rPr lang="zh-CN" altLang="zh-CN" sz="1800" kern="100" dirty="0">
                <a:effectLst/>
                <a:latin typeface="Times New Roman" panose="02020603050405020304" pitchFamily="18" charset="0"/>
                <a:ea typeface="宋体" panose="02010600030101010101" pitchFamily="2" charset="-122"/>
              </a:rPr>
              <a:t>有利于强化考试命题的严肃性</a:t>
            </a:r>
            <a:endParaRPr lang="en-US" altLang="zh-CN" sz="1800" kern="100" dirty="0">
              <a:effectLst/>
              <a:latin typeface="Times New Roman" panose="02020603050405020304" pitchFamily="18" charset="0"/>
              <a:ea typeface="宋体" panose="02010600030101010101" pitchFamily="2" charset="-122"/>
            </a:endParaRPr>
          </a:p>
          <a:p>
            <a:pPr lvl="1" indent="0" algn="just">
              <a:buNone/>
            </a:pPr>
            <a:r>
              <a:rPr lang="zh-CN" altLang="zh-CN" sz="1800" kern="100" dirty="0">
                <a:effectLst/>
                <a:latin typeface="Times New Roman" panose="02020603050405020304" pitchFamily="18" charset="0"/>
                <a:ea typeface="楷体" panose="02010609060101010101" pitchFamily="49" charset="-122"/>
              </a:rPr>
              <a:t>在教考合一的考试制度下，题量、题型、知识的覆盖面存在着一定的盲目性和随意性，所以学生的知识面接受存在一定的缺陷性，从而影响教学质量和学习质量。</a:t>
            </a:r>
            <a:endParaRPr lang="zh-CN" altLang="zh-CN" sz="1400" kern="100" dirty="0">
              <a:effectLst/>
              <a:latin typeface="Times New Roman" panose="02020603050405020304" pitchFamily="18" charset="0"/>
              <a:ea typeface="宋体" panose="02010600030101010101" pitchFamily="2" charset="-122"/>
            </a:endParaRPr>
          </a:p>
          <a:p>
            <a:pPr indent="304800" algn="just"/>
            <a:r>
              <a:rPr lang="en-US" altLang="zh-CN" dirty="0"/>
              <a:t>4.</a:t>
            </a:r>
            <a:r>
              <a:rPr lang="zh-CN" altLang="zh-CN" sz="1800" kern="100" dirty="0">
                <a:effectLst/>
                <a:latin typeface="Times New Roman" panose="02020603050405020304" pitchFamily="18" charset="0"/>
                <a:ea typeface="宋体" panose="02010600030101010101" pitchFamily="2" charset="-122"/>
              </a:rPr>
              <a:t>有利于规范教学管理</a:t>
            </a:r>
          </a:p>
          <a:p>
            <a:pPr indent="0" algn="just">
              <a:buNone/>
            </a:pPr>
            <a:r>
              <a:rPr lang="en-US" altLang="zh-CN" dirty="0"/>
              <a:t>	</a:t>
            </a:r>
            <a:r>
              <a:rPr lang="zh-CN" altLang="zh-CN" sz="1800" kern="100" dirty="0">
                <a:effectLst/>
                <a:latin typeface="Times New Roman" panose="02020603050405020304" pitchFamily="18" charset="0"/>
                <a:ea typeface="楷体" panose="02010609060101010101" pitchFamily="49" charset="-122"/>
              </a:rPr>
              <a:t>在教考合一考试制度下，经常出现考试方式随意，试卷类型多样的现象，从而给教学管理的评估和归档工作带来诸多不便。实施教考分离后，试卷都是从试题库或试卷库中抽取，并由课程负责人或专业教师对试题的分值分布、难易程度、试题类型、知识面覆盖进行统一制定。</a:t>
            </a:r>
            <a:endParaRPr lang="zh-CN" altLang="zh-CN" sz="1800" kern="100" dirty="0">
              <a:effectLst/>
              <a:latin typeface="Times New Roman" panose="02020603050405020304" pitchFamily="18" charset="0"/>
              <a:ea typeface="宋体" panose="02010600030101010101" pitchFamily="2" charset="-122"/>
            </a:endParaRPr>
          </a:p>
          <a:p>
            <a:pPr indent="0" algn="just">
              <a:buNone/>
            </a:pPr>
            <a:endParaRPr lang="en-US" altLang="zh-CN" dirty="0"/>
          </a:p>
        </p:txBody>
      </p:sp>
    </p:spTree>
    <p:extLst>
      <p:ext uri="{BB962C8B-B14F-4D97-AF65-F5344CB8AC3E}">
        <p14:creationId xmlns:p14="http://schemas.microsoft.com/office/powerpoint/2010/main" val="28683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83C3-3218-442E-B201-0D059A21BAA3}"/>
              </a:ext>
            </a:extLst>
          </p:cNvPr>
          <p:cNvSpPr>
            <a:spLocks noGrp="1"/>
          </p:cNvSpPr>
          <p:nvPr>
            <p:ph type="title"/>
          </p:nvPr>
        </p:nvSpPr>
        <p:spPr/>
        <p:txBody>
          <a:bodyPr/>
          <a:lstStyle/>
          <a:p>
            <a:r>
              <a:rPr lang="zh-CN" altLang="en-US" dirty="0"/>
              <a:t>教考分离系统的意义</a:t>
            </a:r>
          </a:p>
        </p:txBody>
      </p:sp>
      <p:sp>
        <p:nvSpPr>
          <p:cNvPr id="4" name="内容占位符 2">
            <a:extLst>
              <a:ext uri="{FF2B5EF4-FFF2-40B4-BE49-F238E27FC236}">
                <a16:creationId xmlns:a16="http://schemas.microsoft.com/office/drawing/2014/main" id="{70467943-E243-46D6-AEFD-348AC6977954}"/>
              </a:ext>
            </a:extLst>
          </p:cNvPr>
          <p:cNvSpPr>
            <a:spLocks noGrp="1"/>
          </p:cNvSpPr>
          <p:nvPr>
            <p:ph idx="1"/>
          </p:nvPr>
        </p:nvSpPr>
        <p:spPr>
          <a:xfrm>
            <a:off x="838200" y="1825625"/>
            <a:ext cx="10515600" cy="4351338"/>
          </a:xfrm>
        </p:spPr>
        <p:txBody>
          <a:bodyPr/>
          <a:lstStyle/>
          <a:p>
            <a:r>
              <a:rPr lang="zh-CN" altLang="zh-CN" sz="1800" kern="100" dirty="0">
                <a:effectLst/>
                <a:latin typeface="Times New Roman" panose="02020603050405020304" pitchFamily="18" charset="0"/>
                <a:ea typeface="宋体" panose="02010600030101010101" pitchFamily="2" charset="-122"/>
              </a:rPr>
              <a:t>教考分离考试制度是一种现代教学管理手段。所谓</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教考分离</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指的是将学院教师的教学工作和考试制度进行分离，即教学与考试分离进行，将过去某一课程由任课教师自己命题、自己评分的做法，改为由教学管理部门组织教学经验较为丰富的非任课老师依据教学大纲命题，或从规范、标准的试题库中筛选、组合出符合要求的试卷．并统一组织考试，统一评阅试卷。</a:t>
            </a:r>
            <a:r>
              <a:rPr lang="zh-CN" altLang="zh-CN" sz="1800" b="1" i="1" kern="100" dirty="0">
                <a:solidFill>
                  <a:srgbClr val="FF0000"/>
                </a:solidFill>
                <a:effectLst/>
                <a:latin typeface="Times New Roman" panose="02020603050405020304" pitchFamily="18" charset="0"/>
                <a:ea typeface="宋体" panose="02010600030101010101" pitchFamily="2" charset="-122"/>
              </a:rPr>
              <a:t>教考分离是实现公平竞争的有力措施</a:t>
            </a:r>
            <a:r>
              <a:rPr lang="en-US" altLang="zh-CN" sz="1800" b="1" i="1" kern="100" dirty="0">
                <a:solidFill>
                  <a:srgbClr val="FF0000"/>
                </a:solidFill>
                <a:effectLst/>
                <a:latin typeface="Times New Roman" panose="02020603050405020304" pitchFamily="18" charset="0"/>
                <a:ea typeface="宋体" panose="02010600030101010101" pitchFamily="2" charset="-122"/>
              </a:rPr>
              <a:t>,</a:t>
            </a:r>
            <a:r>
              <a:rPr lang="zh-CN" altLang="zh-CN" sz="1800" b="1" i="1" kern="100" dirty="0">
                <a:solidFill>
                  <a:srgbClr val="FF0000"/>
                </a:solidFill>
                <a:effectLst/>
                <a:latin typeface="Times New Roman" panose="02020603050405020304" pitchFamily="18" charset="0"/>
                <a:ea typeface="宋体" panose="02010600030101010101" pitchFamily="2" charset="-122"/>
              </a:rPr>
              <a:t>是实现教风和学风根本好转的有效办法．是确保教学质量的有效手段之一，能使教学的检查和评定更趋科学、有效和可靠。</a:t>
            </a:r>
          </a:p>
          <a:p>
            <a:r>
              <a:rPr lang="zh-CN" altLang="zh-CN" sz="1800" kern="100" dirty="0">
                <a:effectLst/>
                <a:latin typeface="Times New Roman" panose="02020603050405020304" pitchFamily="18" charset="0"/>
                <a:ea typeface="宋体" panose="02010600030101010101" pitchFamily="2" charset="-122"/>
              </a:rPr>
              <a:t>学生的学习成绩是衡量教学质量的一个重要指标。而学习成绩又与教学质量、考试质量、评价方式等因素有密切关系。一直以来，高校中许多课程由授课教师自己授课，自己出题验收，自己阅卷。由此导致了一系列的问题．降低了学校所获取的教学反馈信息的可信度，诱发了部分教师教学、出卷及评分的主观性和随意性，阻碍了学生学习积极性的提高．甚至使部分学生平时不上课，考试时寄托于教师考前复习的“透明度”，临考搞突击，考后脑空空，不能真正培养出知识能力强、专业水平高的学生。教考分离的实施能够更有效地控制考试中的人为因素，最大限度地排除考试的主观随意性和试题的可被猜测性，使试卷的质量更符合教学大纲的要求，更客观地反映教学情况，促进教师钻研教学，切实转变教风</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学生转变学风，实现动机与效果的统一、教与学的统一、学与考的统一。</a:t>
            </a:r>
            <a:r>
              <a:rPr lang="zh-CN" altLang="zh-CN" sz="1800" b="1" i="1" kern="100" dirty="0">
                <a:solidFill>
                  <a:srgbClr val="FF0000"/>
                </a:solidFill>
                <a:effectLst/>
                <a:latin typeface="Times New Roman" panose="02020603050405020304" pitchFamily="18" charset="0"/>
                <a:ea typeface="宋体" panose="02010600030101010101" pitchFamily="2" charset="-122"/>
              </a:rPr>
              <a:t>确保教学质量稳步提高都具有积极引导作用．从而间接地监控教师的日常教学，提高教学质量。</a:t>
            </a:r>
          </a:p>
          <a:p>
            <a:endParaRPr lang="zh-CN" altLang="en-US" dirty="0"/>
          </a:p>
        </p:txBody>
      </p:sp>
    </p:spTree>
    <p:extLst>
      <p:ext uri="{BB962C8B-B14F-4D97-AF65-F5344CB8AC3E}">
        <p14:creationId xmlns:p14="http://schemas.microsoft.com/office/powerpoint/2010/main" val="48286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683C3-3218-442E-B201-0D059A21BAA3}"/>
              </a:ext>
            </a:extLst>
          </p:cNvPr>
          <p:cNvSpPr>
            <a:spLocks noGrp="1"/>
          </p:cNvSpPr>
          <p:nvPr>
            <p:ph type="title"/>
          </p:nvPr>
        </p:nvSpPr>
        <p:spPr>
          <a:xfrm>
            <a:off x="838200" y="353498"/>
            <a:ext cx="10515600" cy="1325563"/>
          </a:xfrm>
        </p:spPr>
        <p:txBody>
          <a:bodyPr/>
          <a:lstStyle/>
          <a:p>
            <a:pPr algn="ctr"/>
            <a:r>
              <a:rPr lang="zh-CN" altLang="en-US" dirty="0"/>
              <a:t>系统最终目的</a:t>
            </a:r>
          </a:p>
        </p:txBody>
      </p:sp>
      <p:sp>
        <p:nvSpPr>
          <p:cNvPr id="3" name="矩形 2">
            <a:extLst>
              <a:ext uri="{FF2B5EF4-FFF2-40B4-BE49-F238E27FC236}">
                <a16:creationId xmlns:a16="http://schemas.microsoft.com/office/drawing/2014/main" id="{392041DE-2414-421C-8A77-77E0FF1DA087}"/>
              </a:ext>
            </a:extLst>
          </p:cNvPr>
          <p:cNvSpPr/>
          <p:nvPr/>
        </p:nvSpPr>
        <p:spPr>
          <a:xfrm>
            <a:off x="4410634" y="2363041"/>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全面贯彻教学大纲</a:t>
            </a:r>
          </a:p>
        </p:txBody>
      </p:sp>
      <p:sp>
        <p:nvSpPr>
          <p:cNvPr id="5" name="矩形 4">
            <a:extLst>
              <a:ext uri="{FF2B5EF4-FFF2-40B4-BE49-F238E27FC236}">
                <a16:creationId xmlns:a16="http://schemas.microsoft.com/office/drawing/2014/main" id="{DFBE220A-990B-4BD6-9CB5-7D07DD43770B}"/>
              </a:ext>
            </a:extLst>
          </p:cNvPr>
          <p:cNvSpPr/>
          <p:nvPr/>
        </p:nvSpPr>
        <p:spPr>
          <a:xfrm>
            <a:off x="4410634" y="2918852"/>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规范教学管理</a:t>
            </a:r>
          </a:p>
        </p:txBody>
      </p:sp>
      <p:sp>
        <p:nvSpPr>
          <p:cNvPr id="6" name="矩形 5">
            <a:extLst>
              <a:ext uri="{FF2B5EF4-FFF2-40B4-BE49-F238E27FC236}">
                <a16:creationId xmlns:a16="http://schemas.microsoft.com/office/drawing/2014/main" id="{36EA4E71-BC7C-4473-895D-152589913102}"/>
              </a:ext>
            </a:extLst>
          </p:cNvPr>
          <p:cNvSpPr/>
          <p:nvPr/>
        </p:nvSpPr>
        <p:spPr>
          <a:xfrm>
            <a:off x="4410633" y="3520936"/>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减轻老师的工作量</a:t>
            </a:r>
          </a:p>
        </p:txBody>
      </p:sp>
      <p:sp>
        <p:nvSpPr>
          <p:cNvPr id="8" name="矩形 7">
            <a:extLst>
              <a:ext uri="{FF2B5EF4-FFF2-40B4-BE49-F238E27FC236}">
                <a16:creationId xmlns:a16="http://schemas.microsoft.com/office/drawing/2014/main" id="{0882139F-CFBF-413E-BD7B-4C9EAE3D6C90}"/>
              </a:ext>
            </a:extLst>
          </p:cNvPr>
          <p:cNvSpPr/>
          <p:nvPr/>
        </p:nvSpPr>
        <p:spPr>
          <a:xfrm>
            <a:off x="4410633" y="4109946"/>
            <a:ext cx="3137647" cy="33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提高教学质量</a:t>
            </a:r>
            <a:endParaRPr lang="zh-CN" altLang="en-US" dirty="0"/>
          </a:p>
        </p:txBody>
      </p:sp>
    </p:spTree>
    <p:extLst>
      <p:ext uri="{BB962C8B-B14F-4D97-AF65-F5344CB8AC3E}">
        <p14:creationId xmlns:p14="http://schemas.microsoft.com/office/powerpoint/2010/main" val="132714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67508-C0E7-40C7-B475-FB0FD53983C5}"/>
              </a:ext>
            </a:extLst>
          </p:cNvPr>
          <p:cNvSpPr>
            <a:spLocks noGrp="1"/>
          </p:cNvSpPr>
          <p:nvPr>
            <p:ph type="title"/>
          </p:nvPr>
        </p:nvSpPr>
        <p:spPr>
          <a:xfrm>
            <a:off x="838200" y="91279"/>
            <a:ext cx="10515600" cy="1325563"/>
          </a:xfrm>
        </p:spPr>
        <p:txBody>
          <a:bodyPr/>
          <a:lstStyle/>
          <a:p>
            <a:r>
              <a:rPr lang="zh-CN" altLang="en-US" dirty="0"/>
              <a:t>需求分析</a:t>
            </a:r>
          </a:p>
        </p:txBody>
      </p:sp>
      <p:sp>
        <p:nvSpPr>
          <p:cNvPr id="4" name="矩形 3">
            <a:extLst>
              <a:ext uri="{FF2B5EF4-FFF2-40B4-BE49-F238E27FC236}">
                <a16:creationId xmlns:a16="http://schemas.microsoft.com/office/drawing/2014/main" id="{2B75BB15-213B-4F8A-B85D-6F627E02D93D}"/>
              </a:ext>
            </a:extLst>
          </p:cNvPr>
          <p:cNvSpPr/>
          <p:nvPr/>
        </p:nvSpPr>
        <p:spPr>
          <a:xfrm>
            <a:off x="4900863" y="1459832"/>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a:t>
            </a:r>
          </a:p>
        </p:txBody>
      </p:sp>
      <p:sp>
        <p:nvSpPr>
          <p:cNvPr id="5" name="矩形 4">
            <a:extLst>
              <a:ext uri="{FF2B5EF4-FFF2-40B4-BE49-F238E27FC236}">
                <a16:creationId xmlns:a16="http://schemas.microsoft.com/office/drawing/2014/main" id="{DC52FD03-AE6D-43C7-957A-B089AEB9F1CE}"/>
              </a:ext>
            </a:extLst>
          </p:cNvPr>
          <p:cNvSpPr/>
          <p:nvPr/>
        </p:nvSpPr>
        <p:spPr>
          <a:xfrm>
            <a:off x="4900863" y="1937084"/>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登录</a:t>
            </a:r>
          </a:p>
        </p:txBody>
      </p:sp>
      <p:sp>
        <p:nvSpPr>
          <p:cNvPr id="6" name="矩形 5">
            <a:extLst>
              <a:ext uri="{FF2B5EF4-FFF2-40B4-BE49-F238E27FC236}">
                <a16:creationId xmlns:a16="http://schemas.microsoft.com/office/drawing/2014/main" id="{81505DC8-9ADC-48D0-8C3D-1216826A17D7}"/>
              </a:ext>
            </a:extLst>
          </p:cNvPr>
          <p:cNvSpPr/>
          <p:nvPr/>
        </p:nvSpPr>
        <p:spPr>
          <a:xfrm>
            <a:off x="2759242" y="2378241"/>
            <a:ext cx="1363579" cy="34490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学生</a:t>
            </a:r>
          </a:p>
        </p:txBody>
      </p:sp>
      <p:sp>
        <p:nvSpPr>
          <p:cNvPr id="7" name="矩形 6">
            <a:extLst>
              <a:ext uri="{FF2B5EF4-FFF2-40B4-BE49-F238E27FC236}">
                <a16:creationId xmlns:a16="http://schemas.microsoft.com/office/drawing/2014/main" id="{A63798DA-08DC-4024-9CF1-12D04344BEB1}"/>
              </a:ext>
            </a:extLst>
          </p:cNvPr>
          <p:cNvSpPr/>
          <p:nvPr/>
        </p:nvSpPr>
        <p:spPr>
          <a:xfrm>
            <a:off x="4900863" y="2378241"/>
            <a:ext cx="1363579" cy="34490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老师</a:t>
            </a:r>
          </a:p>
        </p:txBody>
      </p:sp>
      <p:sp>
        <p:nvSpPr>
          <p:cNvPr id="8" name="矩形 7">
            <a:extLst>
              <a:ext uri="{FF2B5EF4-FFF2-40B4-BE49-F238E27FC236}">
                <a16:creationId xmlns:a16="http://schemas.microsoft.com/office/drawing/2014/main" id="{679796E4-08B0-4D05-98EC-5FCF533A16E1}"/>
              </a:ext>
            </a:extLst>
          </p:cNvPr>
          <p:cNvSpPr/>
          <p:nvPr/>
        </p:nvSpPr>
        <p:spPr>
          <a:xfrm>
            <a:off x="7042484" y="2378241"/>
            <a:ext cx="1363579" cy="34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管理员</a:t>
            </a:r>
          </a:p>
        </p:txBody>
      </p:sp>
      <p:sp>
        <p:nvSpPr>
          <p:cNvPr id="9" name="椭圆 8">
            <a:extLst>
              <a:ext uri="{FF2B5EF4-FFF2-40B4-BE49-F238E27FC236}">
                <a16:creationId xmlns:a16="http://schemas.microsoft.com/office/drawing/2014/main" id="{A9506F61-94CB-4C7B-852C-2A290E799AD2}"/>
              </a:ext>
            </a:extLst>
          </p:cNvPr>
          <p:cNvSpPr/>
          <p:nvPr/>
        </p:nvSpPr>
        <p:spPr>
          <a:xfrm>
            <a:off x="4820653" y="3312695"/>
            <a:ext cx="1524000" cy="697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题库</a:t>
            </a:r>
            <a:r>
              <a:rPr lang="zh-CN" altLang="en-US" sz="1100" dirty="0"/>
              <a:t>（核心）</a:t>
            </a:r>
            <a:endParaRPr lang="zh-CN" altLang="en-US" dirty="0"/>
          </a:p>
        </p:txBody>
      </p:sp>
      <p:sp>
        <p:nvSpPr>
          <p:cNvPr id="10" name="矩形: 圆角 9">
            <a:extLst>
              <a:ext uri="{FF2B5EF4-FFF2-40B4-BE49-F238E27FC236}">
                <a16:creationId xmlns:a16="http://schemas.microsoft.com/office/drawing/2014/main" id="{0552FC2F-B8DC-4449-87E0-29CCF4C06A16}"/>
              </a:ext>
            </a:extLst>
          </p:cNvPr>
          <p:cNvSpPr/>
          <p:nvPr/>
        </p:nvSpPr>
        <p:spPr>
          <a:xfrm>
            <a:off x="5063665" y="4374014"/>
            <a:ext cx="942473" cy="204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试卷</a:t>
            </a:r>
          </a:p>
        </p:txBody>
      </p:sp>
      <p:cxnSp>
        <p:nvCxnSpPr>
          <p:cNvPr id="14" name="直接箭头连接符 13">
            <a:extLst>
              <a:ext uri="{FF2B5EF4-FFF2-40B4-BE49-F238E27FC236}">
                <a16:creationId xmlns:a16="http://schemas.microsoft.com/office/drawing/2014/main" id="{E3D8DD6B-E4A8-46C7-94D3-17EEF102B326}"/>
              </a:ext>
            </a:extLst>
          </p:cNvPr>
          <p:cNvCxnSpPr>
            <a:stCxn id="7" idx="2"/>
          </p:cNvCxnSpPr>
          <p:nvPr/>
        </p:nvCxnSpPr>
        <p:spPr>
          <a:xfrm>
            <a:off x="5582653" y="2723146"/>
            <a:ext cx="280736" cy="58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59E2D4B-0A9A-49AD-A39B-4D95AC70EB8D}"/>
              </a:ext>
            </a:extLst>
          </p:cNvPr>
          <p:cNvCxnSpPr>
            <a:stCxn id="8" idx="2"/>
          </p:cNvCxnSpPr>
          <p:nvPr/>
        </p:nvCxnSpPr>
        <p:spPr>
          <a:xfrm flipH="1">
            <a:off x="5887453" y="2723146"/>
            <a:ext cx="1836821" cy="58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0DE98E04-E550-426B-AD27-A5269D1E8B0E}"/>
              </a:ext>
            </a:extLst>
          </p:cNvPr>
          <p:cNvSpPr txBox="1"/>
          <p:nvPr/>
        </p:nvSpPr>
        <p:spPr>
          <a:xfrm>
            <a:off x="5744960" y="2871538"/>
            <a:ext cx="800219" cy="276999"/>
          </a:xfrm>
          <a:prstGeom prst="rect">
            <a:avLst/>
          </a:prstGeom>
          <a:noFill/>
        </p:spPr>
        <p:txBody>
          <a:bodyPr wrap="none" rtlCol="0">
            <a:spAutoFit/>
          </a:bodyPr>
          <a:lstStyle/>
          <a:p>
            <a:r>
              <a:rPr lang="zh-CN" altLang="en-US" sz="1200" dirty="0"/>
              <a:t>试题录入</a:t>
            </a:r>
          </a:p>
        </p:txBody>
      </p:sp>
      <p:sp>
        <p:nvSpPr>
          <p:cNvPr id="18" name="椭圆 17">
            <a:extLst>
              <a:ext uri="{FF2B5EF4-FFF2-40B4-BE49-F238E27FC236}">
                <a16:creationId xmlns:a16="http://schemas.microsoft.com/office/drawing/2014/main" id="{F31E5912-EF18-4B3B-BE10-9383E704DFC1}"/>
              </a:ext>
            </a:extLst>
          </p:cNvPr>
          <p:cNvSpPr/>
          <p:nvPr/>
        </p:nvSpPr>
        <p:spPr>
          <a:xfrm>
            <a:off x="7154778" y="837885"/>
            <a:ext cx="1138990" cy="376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管理模块</a:t>
            </a:r>
          </a:p>
        </p:txBody>
      </p:sp>
      <p:cxnSp>
        <p:nvCxnSpPr>
          <p:cNvPr id="20" name="直接连接符 19">
            <a:extLst>
              <a:ext uri="{FF2B5EF4-FFF2-40B4-BE49-F238E27FC236}">
                <a16:creationId xmlns:a16="http://schemas.microsoft.com/office/drawing/2014/main" id="{E146BB53-D246-4DD7-AF75-A5A6DBD15E93}"/>
              </a:ext>
            </a:extLst>
          </p:cNvPr>
          <p:cNvCxnSpPr>
            <a:cxnSpLocks/>
            <a:endCxn id="45" idx="1"/>
          </p:cNvCxnSpPr>
          <p:nvPr/>
        </p:nvCxnSpPr>
        <p:spPr>
          <a:xfrm flipV="1">
            <a:off x="8406063" y="765672"/>
            <a:ext cx="821452" cy="11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AE69EAF-2689-4016-9BEB-1D4DC4E3AC7C}"/>
              </a:ext>
            </a:extLst>
          </p:cNvPr>
          <p:cNvCxnSpPr>
            <a:cxnSpLocks/>
            <a:endCxn id="46" idx="1"/>
          </p:cNvCxnSpPr>
          <p:nvPr/>
        </p:nvCxnSpPr>
        <p:spPr>
          <a:xfrm flipV="1">
            <a:off x="8431749" y="1018288"/>
            <a:ext cx="820037" cy="7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23DDFA8-01BC-42EA-980E-8C6EE9AD8AEF}"/>
              </a:ext>
            </a:extLst>
          </p:cNvPr>
          <p:cNvCxnSpPr>
            <a:endCxn id="8" idx="0"/>
          </p:cNvCxnSpPr>
          <p:nvPr/>
        </p:nvCxnSpPr>
        <p:spPr>
          <a:xfrm>
            <a:off x="7724273" y="1257864"/>
            <a:ext cx="1" cy="1120377"/>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E180198-2D77-47A7-B24A-9052168813D5}"/>
              </a:ext>
            </a:extLst>
          </p:cNvPr>
          <p:cNvCxnSpPr>
            <a:stCxn id="18" idx="4"/>
            <a:endCxn id="7" idx="3"/>
          </p:cNvCxnSpPr>
          <p:nvPr/>
        </p:nvCxnSpPr>
        <p:spPr>
          <a:xfrm flipH="1">
            <a:off x="6264442" y="1214874"/>
            <a:ext cx="1459831" cy="13358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连接符: 曲线 42">
            <a:extLst>
              <a:ext uri="{FF2B5EF4-FFF2-40B4-BE49-F238E27FC236}">
                <a16:creationId xmlns:a16="http://schemas.microsoft.com/office/drawing/2014/main" id="{D8397F5E-17A7-403B-BFEF-C6FDC83562D8}"/>
              </a:ext>
            </a:extLst>
          </p:cNvPr>
          <p:cNvCxnSpPr>
            <a:stCxn id="18" idx="2"/>
          </p:cNvCxnSpPr>
          <p:nvPr/>
        </p:nvCxnSpPr>
        <p:spPr>
          <a:xfrm rot="10800000" flipV="1">
            <a:off x="3585882" y="1026379"/>
            <a:ext cx="3568896" cy="1351861"/>
          </a:xfrm>
          <a:prstGeom prst="curvedConnector3">
            <a:avLst>
              <a:gd name="adj1" fmla="val 108276"/>
            </a:avLst>
          </a:prstGeom>
          <a:ln>
            <a:tailEnd type="triangle"/>
          </a:ln>
        </p:spPr>
        <p:style>
          <a:lnRef idx="3">
            <a:schemeClr val="dk1"/>
          </a:lnRef>
          <a:fillRef idx="0">
            <a:schemeClr val="dk1"/>
          </a:fillRef>
          <a:effectRef idx="2">
            <a:schemeClr val="dk1"/>
          </a:effectRef>
          <a:fontRef idx="minor">
            <a:schemeClr val="tx1"/>
          </a:fontRef>
        </p:style>
      </p:cxnSp>
      <p:sp>
        <p:nvSpPr>
          <p:cNvPr id="45" name="文本框 44">
            <a:extLst>
              <a:ext uri="{FF2B5EF4-FFF2-40B4-BE49-F238E27FC236}">
                <a16:creationId xmlns:a16="http://schemas.microsoft.com/office/drawing/2014/main" id="{3AB26330-E1F7-4430-B0C0-3F2189DEE18A}"/>
              </a:ext>
            </a:extLst>
          </p:cNvPr>
          <p:cNvSpPr txBox="1"/>
          <p:nvPr/>
        </p:nvSpPr>
        <p:spPr>
          <a:xfrm>
            <a:off x="9227515" y="627172"/>
            <a:ext cx="2839356" cy="276999"/>
          </a:xfrm>
          <a:prstGeom prst="rect">
            <a:avLst/>
          </a:prstGeom>
          <a:noFill/>
        </p:spPr>
        <p:txBody>
          <a:bodyPr wrap="square" rtlCol="0">
            <a:spAutoFit/>
          </a:bodyPr>
          <a:lstStyle/>
          <a:p>
            <a:r>
              <a:rPr lang="zh-CN" altLang="en-US" sz="1200" dirty="0"/>
              <a:t>管理员对老师学生的增删改查</a:t>
            </a:r>
          </a:p>
        </p:txBody>
      </p:sp>
      <p:sp>
        <p:nvSpPr>
          <p:cNvPr id="46" name="文本框 45">
            <a:extLst>
              <a:ext uri="{FF2B5EF4-FFF2-40B4-BE49-F238E27FC236}">
                <a16:creationId xmlns:a16="http://schemas.microsoft.com/office/drawing/2014/main" id="{DCCAEAA9-B2A6-41DA-AF6A-53C479BB5B89}"/>
              </a:ext>
            </a:extLst>
          </p:cNvPr>
          <p:cNvSpPr txBox="1"/>
          <p:nvPr/>
        </p:nvSpPr>
        <p:spPr>
          <a:xfrm>
            <a:off x="9251786" y="879788"/>
            <a:ext cx="2839356" cy="276999"/>
          </a:xfrm>
          <a:prstGeom prst="rect">
            <a:avLst/>
          </a:prstGeom>
          <a:noFill/>
        </p:spPr>
        <p:txBody>
          <a:bodyPr wrap="square" rtlCol="0">
            <a:spAutoFit/>
          </a:bodyPr>
          <a:lstStyle/>
          <a:p>
            <a:r>
              <a:rPr lang="zh-CN" altLang="en-US" sz="1200" dirty="0"/>
              <a:t>管理员对功能菜单的控制</a:t>
            </a:r>
          </a:p>
        </p:txBody>
      </p:sp>
      <p:sp>
        <p:nvSpPr>
          <p:cNvPr id="47" name="文本框 46">
            <a:extLst>
              <a:ext uri="{FF2B5EF4-FFF2-40B4-BE49-F238E27FC236}">
                <a16:creationId xmlns:a16="http://schemas.microsoft.com/office/drawing/2014/main" id="{741ECBAE-3DB6-4E82-8EE9-EABF90F279FB}"/>
              </a:ext>
            </a:extLst>
          </p:cNvPr>
          <p:cNvSpPr txBox="1"/>
          <p:nvPr/>
        </p:nvSpPr>
        <p:spPr>
          <a:xfrm>
            <a:off x="9227515" y="1119364"/>
            <a:ext cx="3108158" cy="276999"/>
          </a:xfrm>
          <a:prstGeom prst="rect">
            <a:avLst/>
          </a:prstGeom>
          <a:noFill/>
        </p:spPr>
        <p:txBody>
          <a:bodyPr wrap="square" rtlCol="0">
            <a:spAutoFit/>
          </a:bodyPr>
          <a:lstStyle/>
          <a:p>
            <a:r>
              <a:rPr lang="zh-CN" altLang="en-US" sz="1200" dirty="0"/>
              <a:t>管理员对统计结果的查看以及日志的查看</a:t>
            </a:r>
          </a:p>
        </p:txBody>
      </p:sp>
      <p:sp>
        <p:nvSpPr>
          <p:cNvPr id="48" name="文本框 47">
            <a:extLst>
              <a:ext uri="{FF2B5EF4-FFF2-40B4-BE49-F238E27FC236}">
                <a16:creationId xmlns:a16="http://schemas.microsoft.com/office/drawing/2014/main" id="{84C0DD5D-E207-4908-934D-510E04656B8F}"/>
              </a:ext>
            </a:extLst>
          </p:cNvPr>
          <p:cNvSpPr txBox="1"/>
          <p:nvPr/>
        </p:nvSpPr>
        <p:spPr>
          <a:xfrm>
            <a:off x="8428816" y="558904"/>
            <a:ext cx="716839" cy="246221"/>
          </a:xfrm>
          <a:prstGeom prst="rect">
            <a:avLst/>
          </a:prstGeom>
          <a:noFill/>
        </p:spPr>
        <p:txBody>
          <a:bodyPr wrap="square" rtlCol="0">
            <a:spAutoFit/>
          </a:bodyPr>
          <a:lstStyle/>
          <a:p>
            <a:r>
              <a:rPr lang="zh-CN" altLang="en-US" sz="1000" dirty="0">
                <a:solidFill>
                  <a:srgbClr val="FF0000"/>
                </a:solidFill>
              </a:rPr>
              <a:t>用户管理</a:t>
            </a:r>
          </a:p>
        </p:txBody>
      </p:sp>
      <p:cxnSp>
        <p:nvCxnSpPr>
          <p:cNvPr id="53" name="直接连接符 52">
            <a:extLst>
              <a:ext uri="{FF2B5EF4-FFF2-40B4-BE49-F238E27FC236}">
                <a16:creationId xmlns:a16="http://schemas.microsoft.com/office/drawing/2014/main" id="{49DC5BDB-400D-48A7-A9F3-7B8B89174547}"/>
              </a:ext>
            </a:extLst>
          </p:cNvPr>
          <p:cNvCxnSpPr>
            <a:cxnSpLocks/>
          </p:cNvCxnSpPr>
          <p:nvPr/>
        </p:nvCxnSpPr>
        <p:spPr>
          <a:xfrm flipV="1">
            <a:off x="8414084" y="1290502"/>
            <a:ext cx="820037" cy="7696"/>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5BCC3A72-B0CE-43A9-8E43-17CE7C9A6A2E}"/>
              </a:ext>
            </a:extLst>
          </p:cNvPr>
          <p:cNvSpPr txBox="1"/>
          <p:nvPr/>
        </p:nvSpPr>
        <p:spPr>
          <a:xfrm>
            <a:off x="8450518" y="816047"/>
            <a:ext cx="716839" cy="246221"/>
          </a:xfrm>
          <a:prstGeom prst="rect">
            <a:avLst/>
          </a:prstGeom>
          <a:noFill/>
        </p:spPr>
        <p:txBody>
          <a:bodyPr wrap="square" rtlCol="0">
            <a:spAutoFit/>
          </a:bodyPr>
          <a:lstStyle/>
          <a:p>
            <a:r>
              <a:rPr lang="zh-CN" altLang="en-US" sz="1000" dirty="0">
                <a:solidFill>
                  <a:srgbClr val="FF0000"/>
                </a:solidFill>
              </a:rPr>
              <a:t>功能管理</a:t>
            </a:r>
          </a:p>
        </p:txBody>
      </p:sp>
      <p:sp>
        <p:nvSpPr>
          <p:cNvPr id="56" name="文本框 55">
            <a:extLst>
              <a:ext uri="{FF2B5EF4-FFF2-40B4-BE49-F238E27FC236}">
                <a16:creationId xmlns:a16="http://schemas.microsoft.com/office/drawing/2014/main" id="{D2ACB262-BB77-405C-B83E-6B97D5686AFC}"/>
              </a:ext>
            </a:extLst>
          </p:cNvPr>
          <p:cNvSpPr txBox="1"/>
          <p:nvPr/>
        </p:nvSpPr>
        <p:spPr>
          <a:xfrm>
            <a:off x="8450518" y="1091763"/>
            <a:ext cx="716839" cy="246221"/>
          </a:xfrm>
          <a:prstGeom prst="rect">
            <a:avLst/>
          </a:prstGeom>
          <a:noFill/>
        </p:spPr>
        <p:txBody>
          <a:bodyPr wrap="square" rtlCol="0">
            <a:spAutoFit/>
          </a:bodyPr>
          <a:lstStyle/>
          <a:p>
            <a:r>
              <a:rPr lang="zh-CN" altLang="en-US" sz="1000" dirty="0">
                <a:solidFill>
                  <a:srgbClr val="FF0000"/>
                </a:solidFill>
              </a:rPr>
              <a:t>日志管理</a:t>
            </a:r>
          </a:p>
        </p:txBody>
      </p:sp>
      <p:sp>
        <p:nvSpPr>
          <p:cNvPr id="57" name="椭圆 56">
            <a:extLst>
              <a:ext uri="{FF2B5EF4-FFF2-40B4-BE49-F238E27FC236}">
                <a16:creationId xmlns:a16="http://schemas.microsoft.com/office/drawing/2014/main" id="{114D0CF3-5672-4449-BF9C-1ED4AB7AD43E}"/>
              </a:ext>
            </a:extLst>
          </p:cNvPr>
          <p:cNvSpPr/>
          <p:nvPr/>
        </p:nvSpPr>
        <p:spPr>
          <a:xfrm>
            <a:off x="2786254" y="3410835"/>
            <a:ext cx="1616951" cy="501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考试管理</a:t>
            </a:r>
          </a:p>
        </p:txBody>
      </p:sp>
      <p:cxnSp>
        <p:nvCxnSpPr>
          <p:cNvPr id="59" name="直接箭头连接符 58">
            <a:extLst>
              <a:ext uri="{FF2B5EF4-FFF2-40B4-BE49-F238E27FC236}">
                <a16:creationId xmlns:a16="http://schemas.microsoft.com/office/drawing/2014/main" id="{8839C753-E333-4E89-BD16-35AA103EBA4B}"/>
              </a:ext>
            </a:extLst>
          </p:cNvPr>
          <p:cNvCxnSpPr/>
          <p:nvPr/>
        </p:nvCxnSpPr>
        <p:spPr>
          <a:xfrm flipH="1">
            <a:off x="3917576" y="2723146"/>
            <a:ext cx="1005344" cy="705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a:extLst>
              <a:ext uri="{FF2B5EF4-FFF2-40B4-BE49-F238E27FC236}">
                <a16:creationId xmlns:a16="http://schemas.microsoft.com/office/drawing/2014/main" id="{AC3F87AF-C8E8-43E3-A08D-6B927C963198}"/>
              </a:ext>
            </a:extLst>
          </p:cNvPr>
          <p:cNvSpPr/>
          <p:nvPr/>
        </p:nvSpPr>
        <p:spPr>
          <a:xfrm>
            <a:off x="1489674" y="3565811"/>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考场管理</a:t>
            </a:r>
          </a:p>
        </p:txBody>
      </p:sp>
      <p:sp>
        <p:nvSpPr>
          <p:cNvPr id="65" name="矩形 64">
            <a:extLst>
              <a:ext uri="{FF2B5EF4-FFF2-40B4-BE49-F238E27FC236}">
                <a16:creationId xmlns:a16="http://schemas.microsoft.com/office/drawing/2014/main" id="{34E5AEE2-F518-48D2-81D0-976159AC3B76}"/>
              </a:ext>
            </a:extLst>
          </p:cNvPr>
          <p:cNvSpPr/>
          <p:nvPr/>
        </p:nvSpPr>
        <p:spPr>
          <a:xfrm>
            <a:off x="1489674" y="3823414"/>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试卷管理</a:t>
            </a:r>
          </a:p>
        </p:txBody>
      </p:sp>
      <p:sp>
        <p:nvSpPr>
          <p:cNvPr id="66" name="矩形 65">
            <a:extLst>
              <a:ext uri="{FF2B5EF4-FFF2-40B4-BE49-F238E27FC236}">
                <a16:creationId xmlns:a16="http://schemas.microsoft.com/office/drawing/2014/main" id="{46F33415-2F28-40BF-AAB3-35E14432A1CF}"/>
              </a:ext>
            </a:extLst>
          </p:cNvPr>
          <p:cNvSpPr/>
          <p:nvPr/>
        </p:nvSpPr>
        <p:spPr>
          <a:xfrm>
            <a:off x="1489674" y="3338172"/>
            <a:ext cx="1280774" cy="145326"/>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100" b="1" dirty="0">
                <a:solidFill>
                  <a:schemeClr val="tx1"/>
                </a:solidFill>
              </a:rPr>
              <a:t>考生管理</a:t>
            </a:r>
          </a:p>
        </p:txBody>
      </p:sp>
      <p:cxnSp>
        <p:nvCxnSpPr>
          <p:cNvPr id="68" name="直接箭头连接符 67">
            <a:extLst>
              <a:ext uri="{FF2B5EF4-FFF2-40B4-BE49-F238E27FC236}">
                <a16:creationId xmlns:a16="http://schemas.microsoft.com/office/drawing/2014/main" id="{76F9EEDD-2778-48A0-A350-C006970A8011}"/>
              </a:ext>
            </a:extLst>
          </p:cNvPr>
          <p:cNvCxnSpPr>
            <a:stCxn id="6" idx="2"/>
            <a:endCxn id="57" idx="0"/>
          </p:cNvCxnSpPr>
          <p:nvPr/>
        </p:nvCxnSpPr>
        <p:spPr>
          <a:xfrm>
            <a:off x="3441032" y="2723146"/>
            <a:ext cx="153698" cy="687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A79D2479-FE93-49C9-BCAA-FD044E1DFFD5}"/>
              </a:ext>
            </a:extLst>
          </p:cNvPr>
          <p:cNvCxnSpPr>
            <a:cxnSpLocks/>
            <a:stCxn id="57" idx="5"/>
          </p:cNvCxnSpPr>
          <p:nvPr/>
        </p:nvCxnSpPr>
        <p:spPr>
          <a:xfrm>
            <a:off x="4166408" y="3838935"/>
            <a:ext cx="1175147" cy="4910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7" name="箭头: 下 76">
            <a:extLst>
              <a:ext uri="{FF2B5EF4-FFF2-40B4-BE49-F238E27FC236}">
                <a16:creationId xmlns:a16="http://schemas.microsoft.com/office/drawing/2014/main" id="{FA2EECA5-C225-4963-9B36-A9917E7A5486}"/>
              </a:ext>
            </a:extLst>
          </p:cNvPr>
          <p:cNvSpPr/>
          <p:nvPr/>
        </p:nvSpPr>
        <p:spPr>
          <a:xfrm>
            <a:off x="5534902" y="4018895"/>
            <a:ext cx="45720" cy="31157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b="1">
              <a:ln w="22225">
                <a:solidFill>
                  <a:schemeClr val="accent2"/>
                </a:solidFill>
                <a:prstDash val="solid"/>
              </a:ln>
              <a:solidFill>
                <a:schemeClr val="accent2">
                  <a:lumMod val="40000"/>
                  <a:lumOff val="60000"/>
                </a:schemeClr>
              </a:solidFill>
            </a:endParaRPr>
          </a:p>
        </p:txBody>
      </p:sp>
      <p:sp>
        <p:nvSpPr>
          <p:cNvPr id="81" name="椭圆 80">
            <a:extLst>
              <a:ext uri="{FF2B5EF4-FFF2-40B4-BE49-F238E27FC236}">
                <a16:creationId xmlns:a16="http://schemas.microsoft.com/office/drawing/2014/main" id="{89B5EFA6-7376-417D-914D-D608334D392C}"/>
              </a:ext>
            </a:extLst>
          </p:cNvPr>
          <p:cNvSpPr/>
          <p:nvPr/>
        </p:nvSpPr>
        <p:spPr>
          <a:xfrm>
            <a:off x="7120925" y="3651212"/>
            <a:ext cx="2259106" cy="697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统计模块</a:t>
            </a:r>
          </a:p>
        </p:txBody>
      </p:sp>
      <p:sp>
        <p:nvSpPr>
          <p:cNvPr id="82" name="矩形 81">
            <a:extLst>
              <a:ext uri="{FF2B5EF4-FFF2-40B4-BE49-F238E27FC236}">
                <a16:creationId xmlns:a16="http://schemas.microsoft.com/office/drawing/2014/main" id="{3EF38164-F85D-4030-9FBA-AA7F3BEAFC06}"/>
              </a:ext>
            </a:extLst>
          </p:cNvPr>
          <p:cNvSpPr/>
          <p:nvPr/>
        </p:nvSpPr>
        <p:spPr>
          <a:xfrm>
            <a:off x="9547791" y="3742248"/>
            <a:ext cx="2446986" cy="452984"/>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1" dirty="0">
                <a:solidFill>
                  <a:schemeClr val="tx1"/>
                </a:solidFill>
              </a:rPr>
              <a:t>考试结果的自动统计</a:t>
            </a:r>
          </a:p>
        </p:txBody>
      </p:sp>
      <p:sp>
        <p:nvSpPr>
          <p:cNvPr id="3" name="矩形 2">
            <a:extLst>
              <a:ext uri="{FF2B5EF4-FFF2-40B4-BE49-F238E27FC236}">
                <a16:creationId xmlns:a16="http://schemas.microsoft.com/office/drawing/2014/main" id="{C78E89A6-A30E-469F-9827-AF9419935DE2}"/>
              </a:ext>
            </a:extLst>
          </p:cNvPr>
          <p:cNvSpPr/>
          <p:nvPr/>
        </p:nvSpPr>
        <p:spPr>
          <a:xfrm>
            <a:off x="5580622" y="4018895"/>
            <a:ext cx="1269825" cy="282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自动组卷</a:t>
            </a:r>
          </a:p>
        </p:txBody>
      </p:sp>
    </p:spTree>
    <p:extLst>
      <p:ext uri="{BB962C8B-B14F-4D97-AF65-F5344CB8AC3E}">
        <p14:creationId xmlns:p14="http://schemas.microsoft.com/office/powerpoint/2010/main" val="15020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C120-A4A2-4116-8103-760D19E1F3F5}"/>
              </a:ext>
            </a:extLst>
          </p:cNvPr>
          <p:cNvSpPr>
            <a:spLocks noGrp="1"/>
          </p:cNvSpPr>
          <p:nvPr>
            <p:ph type="title"/>
          </p:nvPr>
        </p:nvSpPr>
        <p:spPr/>
        <p:txBody>
          <a:bodyPr/>
          <a:lstStyle/>
          <a:p>
            <a:r>
              <a:rPr lang="zh-CN" altLang="en-US" b="1" dirty="0"/>
              <a:t>技术选型及可行性分析</a:t>
            </a:r>
          </a:p>
        </p:txBody>
      </p:sp>
      <p:sp>
        <p:nvSpPr>
          <p:cNvPr id="4" name="文本框 3">
            <a:extLst>
              <a:ext uri="{FF2B5EF4-FFF2-40B4-BE49-F238E27FC236}">
                <a16:creationId xmlns:a16="http://schemas.microsoft.com/office/drawing/2014/main" id="{6EF74DD6-1116-47CF-9586-407D1E5455AC}"/>
              </a:ext>
            </a:extLst>
          </p:cNvPr>
          <p:cNvSpPr txBox="1"/>
          <p:nvPr/>
        </p:nvSpPr>
        <p:spPr>
          <a:xfrm>
            <a:off x="838200" y="1828799"/>
            <a:ext cx="10619509" cy="2862322"/>
          </a:xfrm>
          <a:prstGeom prst="rect">
            <a:avLst/>
          </a:prstGeom>
          <a:noFill/>
        </p:spPr>
        <p:txBody>
          <a:bodyPr wrap="square" rtlCol="0">
            <a:spAutoFit/>
          </a:bodyPr>
          <a:lstStyle/>
          <a:p>
            <a:r>
              <a:rPr lang="zh-CN" altLang="en-US" sz="2000" b="1" dirty="0"/>
              <a:t>这个系统是一个常见的 </a:t>
            </a:r>
            <a:r>
              <a:rPr lang="en-US" altLang="zh-CN" sz="2000" b="1" dirty="0"/>
              <a:t>C/S </a:t>
            </a:r>
            <a:r>
              <a:rPr lang="zh-CN" altLang="en-US" sz="2000" b="1" dirty="0"/>
              <a:t>架构的应用。</a:t>
            </a:r>
            <a:r>
              <a:rPr lang="en-US" altLang="zh-CN" sz="2000" b="1" dirty="0"/>
              <a:t>Client</a:t>
            </a:r>
            <a:r>
              <a:rPr lang="zh-CN" altLang="en-US" sz="2000" b="1" dirty="0"/>
              <a:t>端采用 </a:t>
            </a:r>
            <a:r>
              <a:rPr lang="en-US" altLang="zh-CN" sz="2000" b="1" dirty="0"/>
              <a:t>JavaScript </a:t>
            </a:r>
            <a:r>
              <a:rPr lang="zh-CN" altLang="en-US" sz="2000" b="1" dirty="0"/>
              <a:t>语言进行编写，</a:t>
            </a:r>
            <a:endParaRPr lang="en-US" altLang="zh-CN" sz="2000" b="1" dirty="0"/>
          </a:p>
          <a:p>
            <a:r>
              <a:rPr lang="en-US" altLang="zh-CN" sz="2000" b="1" dirty="0"/>
              <a:t>Server</a:t>
            </a:r>
            <a:r>
              <a:rPr lang="zh-CN" altLang="en-US" sz="2000" b="1" dirty="0"/>
              <a:t>端采用</a:t>
            </a:r>
            <a:r>
              <a:rPr lang="en-US" altLang="zh-CN" sz="2000" b="1" dirty="0"/>
              <a:t>Java</a:t>
            </a:r>
            <a:r>
              <a:rPr lang="zh-CN" altLang="en-US" sz="2000" b="1" dirty="0"/>
              <a:t>语言进行编写</a:t>
            </a:r>
            <a:r>
              <a:rPr lang="en-US" altLang="zh-CN" sz="2000" b="1" dirty="0"/>
              <a:t> </a:t>
            </a:r>
            <a:r>
              <a:rPr lang="zh-CN" altLang="en-US" sz="2000" b="1" dirty="0"/>
              <a:t>。为了提高编写效率，</a:t>
            </a:r>
            <a:r>
              <a:rPr lang="en-US" altLang="zh-CN" sz="2000" b="1" dirty="0"/>
              <a:t>Client</a:t>
            </a:r>
            <a:r>
              <a:rPr lang="zh-CN" altLang="en-US" sz="2000" b="1" dirty="0"/>
              <a:t>端和</a:t>
            </a:r>
            <a:r>
              <a:rPr lang="en-US" altLang="zh-CN" sz="2000" b="1" dirty="0"/>
              <a:t>Server</a:t>
            </a:r>
            <a:r>
              <a:rPr lang="zh-CN" altLang="en-US" sz="2000" b="1" dirty="0"/>
              <a:t>端分别使用了</a:t>
            </a:r>
            <a:endParaRPr lang="en-US" altLang="zh-CN" sz="2000" b="1" dirty="0"/>
          </a:p>
          <a:p>
            <a:r>
              <a:rPr lang="en-US" altLang="zh-CN" sz="2000" b="1" dirty="0"/>
              <a:t>Vue.js </a:t>
            </a:r>
            <a:r>
              <a:rPr lang="zh-CN" altLang="en-US" sz="2000" b="1" dirty="0"/>
              <a:t>框架和 </a:t>
            </a:r>
            <a:r>
              <a:rPr lang="en-US" altLang="zh-CN" sz="2000" b="1" dirty="0"/>
              <a:t>Spring Boot </a:t>
            </a:r>
            <a:r>
              <a:rPr lang="zh-CN" altLang="en-US" sz="2000" b="1" dirty="0"/>
              <a:t>框架。这两个框架文档丰富，学习成本相对较低，</a:t>
            </a:r>
            <a:r>
              <a:rPr lang="zh-CN" altLang="en-US" sz="2000" b="1" dirty="0">
                <a:solidFill>
                  <a:srgbClr val="FF0000"/>
                </a:solidFill>
              </a:rPr>
              <a:t>技术上可行</a:t>
            </a:r>
            <a:endParaRPr lang="en-US" altLang="zh-CN" sz="2000" b="1" dirty="0"/>
          </a:p>
          <a:p>
            <a:endParaRPr lang="en-US" altLang="zh-CN" sz="2000" b="1" dirty="0"/>
          </a:p>
          <a:p>
            <a:endParaRPr lang="en-US" altLang="zh-CN" sz="2000" b="1" dirty="0"/>
          </a:p>
          <a:p>
            <a:endParaRPr lang="en-US" altLang="zh-CN" sz="2000" b="1" dirty="0"/>
          </a:p>
          <a:p>
            <a:endParaRPr lang="en-US" altLang="zh-CN" sz="2000" b="1" dirty="0"/>
          </a:p>
          <a:p>
            <a:r>
              <a:rPr lang="zh-CN" altLang="en-US" sz="2000" b="1" dirty="0"/>
              <a:t>同时为了展示这个系统，需要一个服务器来存储数据库数据和前后端应用，因为这只是一个</a:t>
            </a:r>
            <a:endParaRPr lang="en-US" altLang="zh-CN" sz="2000" b="1" dirty="0"/>
          </a:p>
          <a:p>
            <a:r>
              <a:rPr lang="zh-CN" altLang="en-US" sz="2000" b="1" dirty="0"/>
              <a:t>小系统，所以只需要购买一台最低配置的云服务器即可。</a:t>
            </a:r>
            <a:r>
              <a:rPr lang="zh-CN" altLang="en-US" sz="2000" b="1" dirty="0">
                <a:solidFill>
                  <a:srgbClr val="FF0000"/>
                </a:solidFill>
              </a:rPr>
              <a:t>经济上可行</a:t>
            </a:r>
          </a:p>
        </p:txBody>
      </p:sp>
    </p:spTree>
    <p:extLst>
      <p:ext uri="{BB962C8B-B14F-4D97-AF65-F5344CB8AC3E}">
        <p14:creationId xmlns:p14="http://schemas.microsoft.com/office/powerpoint/2010/main" val="228433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7C2F9-3469-413F-9C19-AB77761F7F13}"/>
              </a:ext>
            </a:extLst>
          </p:cNvPr>
          <p:cNvSpPr>
            <a:spLocks noGrp="1"/>
          </p:cNvSpPr>
          <p:nvPr>
            <p:ph type="title"/>
          </p:nvPr>
        </p:nvSpPr>
        <p:spPr/>
        <p:txBody>
          <a:bodyPr/>
          <a:lstStyle/>
          <a:p>
            <a:r>
              <a:rPr lang="zh-CN" altLang="en-US" dirty="0"/>
              <a:t>重难点分析</a:t>
            </a:r>
          </a:p>
        </p:txBody>
      </p:sp>
      <p:sp>
        <p:nvSpPr>
          <p:cNvPr id="3" name="内容占位符 2">
            <a:extLst>
              <a:ext uri="{FF2B5EF4-FFF2-40B4-BE49-F238E27FC236}">
                <a16:creationId xmlns:a16="http://schemas.microsoft.com/office/drawing/2014/main" id="{45373905-CA0F-4329-8314-789520A789D1}"/>
              </a:ext>
            </a:extLst>
          </p:cNvPr>
          <p:cNvSpPr>
            <a:spLocks noGrp="1"/>
          </p:cNvSpPr>
          <p:nvPr>
            <p:ph idx="1"/>
          </p:nvPr>
        </p:nvSpPr>
        <p:spPr/>
        <p:txBody>
          <a:bodyPr/>
          <a:lstStyle/>
          <a:p>
            <a:r>
              <a:rPr lang="en-US" altLang="zh-CN" dirty="0"/>
              <a:t>1. Java</a:t>
            </a:r>
            <a:r>
              <a:rPr lang="zh-CN" altLang="en-US" dirty="0"/>
              <a:t>语言的学习</a:t>
            </a:r>
            <a:endParaRPr lang="en-US" altLang="zh-CN" dirty="0"/>
          </a:p>
          <a:p>
            <a:r>
              <a:rPr lang="en-US" altLang="zh-CN" dirty="0"/>
              <a:t>2.</a:t>
            </a:r>
            <a:r>
              <a:rPr lang="zh-CN" altLang="en-US" dirty="0"/>
              <a:t> 数据库的设计</a:t>
            </a:r>
            <a:endParaRPr lang="en-US" altLang="zh-CN" dirty="0"/>
          </a:p>
          <a:p>
            <a:r>
              <a:rPr lang="en-US" altLang="zh-CN" dirty="0"/>
              <a:t>3. </a:t>
            </a:r>
            <a:r>
              <a:rPr lang="zh-CN" altLang="en-US" dirty="0"/>
              <a:t>应用的构建与部署</a:t>
            </a:r>
            <a:endParaRPr lang="en-US" altLang="zh-CN" dirty="0"/>
          </a:p>
          <a:p>
            <a:r>
              <a:rPr lang="en-US" altLang="zh-CN" dirty="0"/>
              <a:t>4. </a:t>
            </a:r>
            <a:r>
              <a:rPr lang="zh-CN" altLang="en-US" dirty="0"/>
              <a:t>考试功能的实现</a:t>
            </a:r>
            <a:endParaRPr lang="en-US" altLang="zh-CN" dirty="0"/>
          </a:p>
          <a:p>
            <a:r>
              <a:rPr lang="en-US" altLang="zh-CN" dirty="0"/>
              <a:t>5. </a:t>
            </a:r>
            <a:r>
              <a:rPr lang="zh-CN" altLang="en-US" dirty="0"/>
              <a:t>自动组卷的实现</a:t>
            </a:r>
            <a:endParaRPr lang="en-US" altLang="zh-CN" dirty="0"/>
          </a:p>
          <a:p>
            <a:r>
              <a:rPr lang="en-US" altLang="zh-CN" dirty="0"/>
              <a:t>6. </a:t>
            </a:r>
            <a:r>
              <a:rPr lang="zh-CN" altLang="en-US" dirty="0"/>
              <a:t>功能的测试</a:t>
            </a:r>
            <a:endParaRPr lang="en-US" altLang="zh-CN" dirty="0"/>
          </a:p>
          <a:p>
            <a:r>
              <a:rPr lang="en-US" altLang="zh-CN" dirty="0"/>
              <a:t>7. </a:t>
            </a:r>
            <a:r>
              <a:rPr lang="zh-CN" altLang="en-US"/>
              <a:t>题库的建立与管理</a:t>
            </a:r>
            <a:endParaRPr lang="zh-CN" altLang="en-US" dirty="0"/>
          </a:p>
          <a:p>
            <a:endParaRPr lang="zh-CN" altLang="en-US" dirty="0"/>
          </a:p>
        </p:txBody>
      </p:sp>
    </p:spTree>
    <p:extLst>
      <p:ext uri="{BB962C8B-B14F-4D97-AF65-F5344CB8AC3E}">
        <p14:creationId xmlns:p14="http://schemas.microsoft.com/office/powerpoint/2010/main" val="20805332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1580</Words>
  <Application>Microsoft Office PowerPoint</Application>
  <PresentationFormat>宽屏</PresentationFormat>
  <Paragraphs>271</Paragraphs>
  <Slides>25</Slides>
  <Notes>0</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Arial</vt:lpstr>
      <vt:lpstr>Times New Roman</vt:lpstr>
      <vt:lpstr>Office 主题​​</vt:lpstr>
      <vt:lpstr>基于Vue + SpringBoot 教考分离系统的设计与实现</vt:lpstr>
      <vt:lpstr>什么是教考分离？</vt:lpstr>
      <vt:lpstr>PowerPoint 演示文稿</vt:lpstr>
      <vt:lpstr>教考分离国内外现状</vt:lpstr>
      <vt:lpstr>教考分离系统的意义</vt:lpstr>
      <vt:lpstr>系统最终目的</vt:lpstr>
      <vt:lpstr>需求分析</vt:lpstr>
      <vt:lpstr>技术选型及可行性分析</vt:lpstr>
      <vt:lpstr>重难点分析</vt:lpstr>
      <vt:lpstr>数据库的设计</vt:lpstr>
      <vt:lpstr>时间安排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汪 思朋</dc:creator>
  <cp:lastModifiedBy>汪 思朋</cp:lastModifiedBy>
  <cp:revision>101</cp:revision>
  <dcterms:created xsi:type="dcterms:W3CDTF">2022-01-22T05:48:08Z</dcterms:created>
  <dcterms:modified xsi:type="dcterms:W3CDTF">2022-05-12T14:05:22Z</dcterms:modified>
</cp:coreProperties>
</file>