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0" r:id="rId4"/>
    <p:sldId id="266" r:id="rId5"/>
    <p:sldId id="337" r:id="rId6"/>
    <p:sldId id="294" r:id="rId7"/>
    <p:sldId id="361" r:id="rId8"/>
    <p:sldId id="362" r:id="rId9"/>
    <p:sldId id="270" r:id="rId10"/>
    <p:sldId id="338" r:id="rId11"/>
    <p:sldId id="321" r:id="rId12"/>
    <p:sldId id="322" r:id="rId13"/>
    <p:sldId id="323" r:id="rId14"/>
    <p:sldId id="324" r:id="rId15"/>
    <p:sldId id="340" r:id="rId16"/>
    <p:sldId id="341" r:id="rId17"/>
    <p:sldId id="293" r:id="rId18"/>
    <p:sldId id="316" r:id="rId19"/>
    <p:sldId id="383" r:id="rId20"/>
    <p:sldId id="291" r:id="rId21"/>
    <p:sldId id="319" r:id="rId22"/>
    <p:sldId id="288" r:id="rId23"/>
  </p:sldIdLst>
  <p:sldSz cx="9144000" cy="6858000" type="screen4x3"/>
  <p:notesSz cx="6858000" cy="9144000"/>
  <p:custDataLst>
    <p:tags r:id="rId27"/>
  </p:custDataLst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4AB"/>
    <a:srgbClr val="92D14F"/>
    <a:srgbClr val="666666"/>
    <a:srgbClr val="BFC0C0"/>
    <a:srgbClr val="9F9D9A"/>
    <a:srgbClr val="0A377B"/>
    <a:srgbClr val="000000"/>
    <a:srgbClr val="083F80"/>
    <a:srgbClr val="1F497D"/>
    <a:srgbClr val="967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35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-300" y="-90"/>
      </p:cViewPr>
      <p:guideLst>
        <p:guide orient="horz" pos="288"/>
        <p:guide orient="horz" pos="1237"/>
        <p:guide orient="horz" pos="2380"/>
        <p:guide orient="horz" pos="3219"/>
        <p:guide pos="5130"/>
        <p:guide pos="14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6190699" y="428606"/>
            <a:ext cx="1042987" cy="1042986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HK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61646" y="2844790"/>
            <a:ext cx="7021979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毛豆汽车网页的设计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35076" y="4785180"/>
            <a:ext cx="1357313" cy="400052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成员：</a:t>
            </a:r>
            <a:endParaRPr lang="zh-CN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35076" y="5306673"/>
            <a:ext cx="1357313" cy="400052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20645" y="4800600"/>
            <a:ext cx="60071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张昭  陈松祥  王学松  孙笛</a:t>
            </a:r>
            <a:endParaRPr lang="zh-CN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20962" y="5322033"/>
            <a:ext cx="161448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董理文</a:t>
            </a:r>
            <a:endParaRPr lang="zh-CN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5550" y="419100"/>
            <a:ext cx="1052195" cy="1052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227" y="93911"/>
            <a:ext cx="12803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b="1" spc="3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页面展示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24496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项目成果</a:t>
            </a:r>
            <a:endParaRPr lang="zh-CN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43710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zh-CN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0" y="641350"/>
            <a:ext cx="1663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购物车页面</a:t>
            </a:r>
            <a:endParaRPr lang="zh-CN" altLang="en-US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YUG7R1ORBO$LRL5K~P_1`3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16710"/>
            <a:ext cx="9143365" cy="326834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227" y="93911"/>
            <a:ext cx="12803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b="1" spc="3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页面展示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24496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项目成果</a:t>
            </a:r>
            <a:endParaRPr lang="zh-CN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43710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zh-CN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0" y="641350"/>
            <a:ext cx="1663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订单页面</a:t>
            </a:r>
            <a:endParaRPr lang="zh-CN" altLang="en-US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捕获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1133475"/>
            <a:ext cx="9144635" cy="382333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227" y="93911"/>
            <a:ext cx="12803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b="1" spc="3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页面展示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24496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项目成果</a:t>
            </a:r>
            <a:endParaRPr lang="zh-CN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43710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zh-CN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0" y="561340"/>
            <a:ext cx="311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后台管理页面</a:t>
            </a:r>
            <a:r>
              <a:rPr lang="en-US" altLang="zh-CN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endParaRPr lang="en-US" altLang="zh-CN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捕获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1044575"/>
            <a:ext cx="9144000" cy="2846070"/>
          </a:xfrm>
          <a:prstGeom prst="rect">
            <a:avLst/>
          </a:prstGeom>
        </p:spPr>
      </p:pic>
      <p:pic>
        <p:nvPicPr>
          <p:cNvPr id="5" name="图片 4" descr="捕获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3775710"/>
            <a:ext cx="9142095" cy="3007360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5518785" y="2019935"/>
            <a:ext cx="2703195" cy="1362710"/>
            <a:chOff x="8691" y="3181"/>
            <a:chExt cx="4257" cy="2146"/>
          </a:xfrm>
        </p:grpSpPr>
        <p:grpSp>
          <p:nvGrpSpPr>
            <p:cNvPr id="23" name="组合 22"/>
            <p:cNvGrpSpPr/>
            <p:nvPr/>
          </p:nvGrpSpPr>
          <p:grpSpPr>
            <a:xfrm>
              <a:off x="8691" y="3181"/>
              <a:ext cx="3192" cy="2146"/>
              <a:chOff x="9825" y="2883"/>
              <a:chExt cx="3192" cy="2146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9825" y="2883"/>
                <a:ext cx="3193" cy="214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22" name="图片 21" descr="新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25" y="3182"/>
                <a:ext cx="3192" cy="1407"/>
              </a:xfrm>
              <a:prstGeom prst="rect">
                <a:avLst/>
              </a:prstGeom>
            </p:spPr>
          </p:pic>
        </p:grpSp>
        <p:sp>
          <p:nvSpPr>
            <p:cNvPr id="36" name="左箭头 35"/>
            <p:cNvSpPr/>
            <p:nvPr/>
          </p:nvSpPr>
          <p:spPr>
            <a:xfrm>
              <a:off x="11884" y="3773"/>
              <a:ext cx="1064" cy="820"/>
            </a:xfrm>
            <a:prstGeom prst="lef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34035" y="4547870"/>
            <a:ext cx="5373370" cy="1938655"/>
            <a:chOff x="841" y="7162"/>
            <a:chExt cx="8462" cy="3053"/>
          </a:xfrm>
        </p:grpSpPr>
        <p:grpSp>
          <p:nvGrpSpPr>
            <p:cNvPr id="41" name="组合 40"/>
            <p:cNvGrpSpPr/>
            <p:nvPr/>
          </p:nvGrpSpPr>
          <p:grpSpPr>
            <a:xfrm>
              <a:off x="841" y="7162"/>
              <a:ext cx="8462" cy="1744"/>
              <a:chOff x="841" y="7162"/>
              <a:chExt cx="8462" cy="1744"/>
            </a:xfrm>
          </p:grpSpPr>
          <p:sp>
            <p:nvSpPr>
              <p:cNvPr id="28" name="流程图: 可选过程 27"/>
              <p:cNvSpPr/>
              <p:nvPr/>
            </p:nvSpPr>
            <p:spPr>
              <a:xfrm>
                <a:off x="841" y="7162"/>
                <a:ext cx="8462" cy="1745"/>
              </a:xfrm>
              <a:prstGeom prst="flowChartAlternate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27" name="图片 26" descr="新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5" y="7472"/>
                <a:ext cx="7795" cy="1125"/>
              </a:xfrm>
              <a:prstGeom prst="rect">
                <a:avLst/>
              </a:prstGeom>
            </p:spPr>
          </p:pic>
        </p:grpSp>
        <p:sp>
          <p:nvSpPr>
            <p:cNvPr id="39" name="上箭头 38"/>
            <p:cNvSpPr/>
            <p:nvPr/>
          </p:nvSpPr>
          <p:spPr>
            <a:xfrm>
              <a:off x="1450" y="8907"/>
              <a:ext cx="872" cy="1309"/>
            </a:xfrm>
            <a:prstGeom prst="up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227" y="93911"/>
            <a:ext cx="12803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b="1" spc="3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页面展示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24496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项目成果</a:t>
            </a:r>
            <a:endParaRPr lang="zh-CN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43710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zh-CN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0" y="561340"/>
            <a:ext cx="3588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后台管理页面（</a:t>
            </a:r>
            <a:r>
              <a:rPr lang="en-US" altLang="zh-CN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添加车辆</a:t>
            </a:r>
            <a:r>
              <a:rPr lang="en-US" altLang="zh-CN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捕获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037715"/>
            <a:ext cx="9144000" cy="199072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227" y="93911"/>
            <a:ext cx="12803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b="1" spc="3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页面展示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24496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项目成果</a:t>
            </a:r>
            <a:endParaRPr lang="zh-CN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43710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zh-CN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0" y="561340"/>
            <a:ext cx="3862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后台管理页面（</a:t>
            </a:r>
            <a:r>
              <a:rPr lang="en-US" altLang="zh-CN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车辆信息</a:t>
            </a:r>
            <a:r>
              <a:rPr lang="en-US" altLang="zh-CN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捕获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68855"/>
            <a:ext cx="9144000" cy="183896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59719" y="2568507"/>
            <a:ext cx="6024563" cy="1720986"/>
            <a:chOff x="2408238" y="2568507"/>
            <a:chExt cx="6024563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6024563" cy="1720986"/>
              <a:chOff x="1184275" y="2717410"/>
              <a:chExt cx="6024563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/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/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187700" y="2847430"/>
                <a:ext cx="4021138" cy="1198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sz="72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功能介绍</a:t>
                </a:r>
                <a:endParaRPr lang="zh-CN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foolishness.</a:t>
              </a:r>
              <a:r>
                <a:rPr lang="zh-HK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227" y="93911"/>
            <a:ext cx="1280392" cy="368300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r>
              <a:rPr lang="zh-CN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页面展示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24496" y="93911"/>
            <a:ext cx="12954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zh-HK" b="1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zh-HK" b="1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项目成果</a:t>
            </a:r>
            <a:endParaRPr lang="zh-CN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43710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zh-CN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0" y="556895"/>
            <a:ext cx="16630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400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6375" y="2408555"/>
            <a:ext cx="3532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20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车辆分页查询（筛选）</a:t>
            </a:r>
            <a:endParaRPr lang="zh-CN" altLang="en-US" sz="2000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4150" y="2807335"/>
            <a:ext cx="7110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可以对车辆进行车名查询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6375" y="3275330"/>
            <a:ext cx="3532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 sz="20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后台</a:t>
            </a:r>
            <a:r>
              <a:rPr lang="zh-CN" altLang="en-US" sz="20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车辆</a:t>
            </a:r>
            <a:r>
              <a:rPr lang="en-US" altLang="zh-CN" sz="20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</a:t>
            </a:r>
            <a:r>
              <a:rPr lang="zh-CN" altLang="en-US" sz="20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理</a:t>
            </a:r>
            <a:endParaRPr lang="zh-CN" altLang="en-US" sz="2000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6375" y="3778885"/>
            <a:ext cx="71100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可以对所有车辆按车系分类筛选，分页显示，亦可跳转至指定页，管理页面显示车辆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、车名、价格、车辆信息、图片、车辆系别，还可以进行增删改操作。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6375" y="4712335"/>
            <a:ext cx="3532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</a:t>
            </a:r>
            <a:r>
              <a:rPr lang="zh-CN" altLang="en-US" sz="20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订单</a:t>
            </a:r>
            <a:r>
              <a:rPr lang="en-US" altLang="zh-CN" sz="20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</a:t>
            </a:r>
            <a:r>
              <a:rPr lang="zh-CN" altLang="en-US" sz="20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理</a:t>
            </a:r>
            <a:endParaRPr lang="zh-CN" altLang="en-US" sz="2000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6375" y="5330190"/>
            <a:ext cx="89376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可以根据订单状态（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已付款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未付款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）进行分类显示订单，可以对订单进行分页显示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，亦可跳转至指定页，页面会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显示订单编号、下单时间、订单状态（已付款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未付款）、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总记录数，以及可以对订单进行增删改查操作。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4150" y="863600"/>
            <a:ext cx="3532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20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登录注册，注销功能</a:t>
            </a:r>
            <a:endParaRPr lang="zh-CN" altLang="en-US" sz="2000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4150" y="1374775"/>
            <a:ext cx="71100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可以进行用户的注册、登录、注销操作，当点击购物车按钮时，若未登录，则自动跳转至登录页面。登录完成后跳转回主页面，且出现注销按钮。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10" grpId="0"/>
      <p:bldP spid="11" grpId="0"/>
      <p:bldP spid="8" grpId="0"/>
      <p:bldP spid="3" grpId="1"/>
      <p:bldP spid="4" grpId="1"/>
      <p:bldP spid="5" grpId="1"/>
      <p:bldP spid="6" grpId="1"/>
      <p:bldP spid="7" grpId="1"/>
      <p:bldP spid="10" grpId="1"/>
      <p:bldP spid="11" grpId="1"/>
      <p:bldP spid="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227" y="93911"/>
            <a:ext cx="1280392" cy="368300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r>
              <a:rPr lang="zh-CN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页面展示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24496" y="93911"/>
            <a:ext cx="12954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zh-HK" b="1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zh-HK" b="1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项目成果</a:t>
            </a:r>
            <a:endParaRPr lang="zh-CN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43710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zh-CN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0" y="556895"/>
            <a:ext cx="16630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400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6375" y="1082675"/>
            <a:ext cx="3532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</a:t>
            </a:r>
            <a:r>
              <a:rPr lang="zh-CN" altLang="en-US" sz="20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买家</a:t>
            </a:r>
            <a:r>
              <a:rPr lang="zh-CN" altLang="en-US" sz="20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购物车管理</a:t>
            </a:r>
            <a:endParaRPr lang="zh-CN" altLang="en-US" sz="2000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6375" y="1595755"/>
            <a:ext cx="71100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显示订单编号、收款人、下单时间、订单状态（已付款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未付款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未发货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已发货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），可以对购物车分页查询，可以对购物车进行删除，支付操作。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0" grpId="1"/>
      <p:bldP spid="1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59719" y="2568507"/>
            <a:ext cx="6024563" cy="1720986"/>
            <a:chOff x="2408238" y="2568507"/>
            <a:chExt cx="6024563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6024563" cy="1720986"/>
              <a:chOff x="1184275" y="2717410"/>
              <a:chExt cx="6024563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/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/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187700" y="2847430"/>
                <a:ext cx="4021138" cy="1198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sz="72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项目总结</a:t>
                </a:r>
                <a:endParaRPr lang="zh-CN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foolishness.</a:t>
              </a:r>
              <a:r>
                <a:rPr lang="zh-HK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227" y="93911"/>
            <a:ext cx="1280392" cy="368300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r>
              <a:rPr lang="zh-CN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页面展示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24496" y="93911"/>
            <a:ext cx="1295400" cy="368300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r>
              <a:rPr lang="zh-CN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项目成果</a:t>
            </a:r>
            <a:endParaRPr lang="zh-CN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43710" y="93911"/>
            <a:ext cx="12954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b="1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zh-CN" b="1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0" y="556895"/>
            <a:ext cx="16630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zh-CN" altLang="en-US" sz="1400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7820" y="1740535"/>
            <a:ext cx="88061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B0F0"/>
                </a:solidFill>
              </a:rPr>
              <a:t>1</a:t>
            </a:r>
            <a:r>
              <a:rPr lang="zh-CN" altLang="en-US" b="1">
                <a:solidFill>
                  <a:srgbClr val="00B0F0"/>
                </a:solidFill>
              </a:rPr>
              <a:t>、团队之间的交流可以减少不必要的工作量。</a:t>
            </a:r>
            <a:endParaRPr lang="zh-CN" altLang="en-US" b="1">
              <a:solidFill>
                <a:srgbClr val="00B0F0"/>
              </a:solidFill>
            </a:endParaRPr>
          </a:p>
          <a:p>
            <a:endParaRPr lang="zh-CN" altLang="en-US" b="1">
              <a:solidFill>
                <a:srgbClr val="00B0F0"/>
              </a:solidFill>
            </a:endParaRPr>
          </a:p>
          <a:p>
            <a:r>
              <a:rPr lang="en-US" altLang="zh-CN" b="1">
                <a:solidFill>
                  <a:srgbClr val="00B0F0"/>
                </a:solidFill>
              </a:rPr>
              <a:t>2</a:t>
            </a:r>
            <a:r>
              <a:rPr lang="zh-CN" altLang="en-US" b="1">
                <a:solidFill>
                  <a:srgbClr val="00B0F0"/>
                </a:solidFill>
              </a:rPr>
              <a:t>、进一步加强了自己之前所学的知识点，对于以后的学习有了更多的帮助。</a:t>
            </a:r>
            <a:endParaRPr lang="zh-CN" altLang="en-US" b="1">
              <a:solidFill>
                <a:srgbClr val="00B0F0"/>
              </a:solidFill>
            </a:endParaRPr>
          </a:p>
          <a:p>
            <a:endParaRPr lang="zh-CN" altLang="en-US" b="1">
              <a:solidFill>
                <a:srgbClr val="00B0F0"/>
              </a:solidFill>
            </a:endParaRPr>
          </a:p>
          <a:p>
            <a:r>
              <a:rPr lang="en-US" altLang="zh-CN" b="1">
                <a:solidFill>
                  <a:srgbClr val="00B0F0"/>
                </a:solidFill>
              </a:rPr>
              <a:t>3</a:t>
            </a:r>
            <a:r>
              <a:rPr lang="zh-CN" altLang="en-US" b="1">
                <a:solidFill>
                  <a:srgbClr val="00B0F0"/>
                </a:solidFill>
              </a:rPr>
              <a:t>、项目代码需要定期性的备份，可以有助于发现问题所在并解决。</a:t>
            </a:r>
            <a:endParaRPr lang="zh-CN" altLang="en-US" b="1">
              <a:solidFill>
                <a:srgbClr val="00B0F0"/>
              </a:solidFill>
            </a:endParaRPr>
          </a:p>
          <a:p>
            <a:endParaRPr lang="zh-CN" altLang="en-US" b="1">
              <a:solidFill>
                <a:srgbClr val="00B0F0"/>
              </a:solidFill>
            </a:endParaRPr>
          </a:p>
          <a:p>
            <a:r>
              <a:rPr lang="en-US" altLang="zh-CN" b="1">
                <a:solidFill>
                  <a:srgbClr val="00B0F0"/>
                </a:solidFill>
              </a:rPr>
              <a:t>4</a:t>
            </a:r>
            <a:r>
              <a:rPr lang="zh-CN" altLang="en-US" b="1">
                <a:solidFill>
                  <a:srgbClr val="00B0F0"/>
                </a:solidFill>
              </a:rPr>
              <a:t>、项目开始之前需要制定尽可能详细的计划。</a:t>
            </a:r>
            <a:endParaRPr lang="zh-CN" altLang="en-US" b="1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003007" y="1735931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67427" y="2579856"/>
            <a:ext cx="1795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spc="3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页面展示</a:t>
            </a:r>
            <a:endParaRPr lang="zh-CN" sz="2800" b="1" spc="3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067427" y="3284008"/>
            <a:ext cx="179546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spc="3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sz="2800" b="1" spc="3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067426" y="3988097"/>
            <a:ext cx="179546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800" b="1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zh-CN" altLang="zh-HK" sz="2800" b="1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35920" y="2197034"/>
            <a:ext cx="1947861" cy="1940713"/>
            <a:chOff x="1709739" y="2636838"/>
            <a:chExt cx="1590160" cy="1584325"/>
          </a:xfrm>
          <a:effectLst/>
        </p:grpSpPr>
        <p:sp>
          <p:nvSpPr>
            <p:cNvPr id="9" name="Freeform 6"/>
            <p:cNvSpPr/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281113" y="4137747"/>
            <a:ext cx="265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pc="30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CONTANTS</a:t>
            </a:r>
            <a:endParaRPr lang="zh-HK" altLang="en-US" sz="2800" b="1" spc="300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67426" y="1914694"/>
            <a:ext cx="179546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spc="3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成员分工</a:t>
            </a:r>
            <a:endParaRPr lang="zh-CN" altLang="en-US" sz="2800" b="1" spc="3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5" grpId="0"/>
      <p:bldP spid="2" grpId="0"/>
      <p:bldP spid="21" grpId="1"/>
      <p:bldP spid="23" grpId="1"/>
      <p:bldP spid="25" grpId="1"/>
      <p:bldP spid="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4100" y="3744658"/>
            <a:ext cx="4495800" cy="938213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HK" altLang="en-US" sz="6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48075" y="1637910"/>
            <a:ext cx="1847850" cy="1720986"/>
            <a:chOff x="1164" y="687"/>
            <a:chExt cx="3219" cy="2998"/>
          </a:xfrm>
          <a:solidFill>
            <a:srgbClr val="0174AB"/>
          </a:solidFill>
        </p:grpSpPr>
        <p:sp>
          <p:nvSpPr>
            <p:cNvPr id="10" name="Freeform 6"/>
            <p:cNvSpPr/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2560" y="436880"/>
            <a:ext cx="1123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张昭</a:t>
            </a:r>
            <a:r>
              <a:rPr lang="en-US" altLang="zh-CN" b="1"/>
              <a:t>: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162560" y="2045970"/>
            <a:ext cx="1123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陈松祥</a:t>
            </a:r>
            <a:r>
              <a:rPr lang="en-US" altLang="zh-CN" b="1"/>
              <a:t>:</a:t>
            </a:r>
            <a:endParaRPr lang="en-US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162560" y="4312285"/>
            <a:ext cx="1123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王学松</a:t>
            </a:r>
            <a:r>
              <a:rPr lang="en-US" altLang="zh-CN" b="1"/>
              <a:t>:</a:t>
            </a:r>
            <a:endParaRPr lang="en-US" altLang="zh-CN" b="1"/>
          </a:p>
        </p:txBody>
      </p:sp>
      <p:sp>
        <p:nvSpPr>
          <p:cNvPr id="7" name="文本框 6"/>
          <p:cNvSpPr txBox="1"/>
          <p:nvPr/>
        </p:nvSpPr>
        <p:spPr>
          <a:xfrm>
            <a:off x="162560" y="5551170"/>
            <a:ext cx="1123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孙笛</a:t>
            </a:r>
            <a:r>
              <a:rPr lang="en-US" altLang="zh-CN" b="1"/>
              <a:t>:</a:t>
            </a:r>
            <a:endParaRPr lang="en-US" altLang="zh-CN" b="1"/>
          </a:p>
        </p:txBody>
      </p:sp>
      <p:grpSp>
        <p:nvGrpSpPr>
          <p:cNvPr id="21" name="组合 20"/>
          <p:cNvGrpSpPr/>
          <p:nvPr/>
        </p:nvGrpSpPr>
        <p:grpSpPr>
          <a:xfrm>
            <a:off x="1387475" y="340360"/>
            <a:ext cx="5586095" cy="1624330"/>
            <a:chOff x="2185" y="536"/>
            <a:chExt cx="8797" cy="2073"/>
          </a:xfrm>
        </p:grpSpPr>
        <p:sp>
          <p:nvSpPr>
            <p:cNvPr id="8" name="圆角矩形 7"/>
            <p:cNvSpPr/>
            <p:nvPr/>
          </p:nvSpPr>
          <p:spPr>
            <a:xfrm>
              <a:off x="2201" y="536"/>
              <a:ext cx="8781" cy="207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185" y="536"/>
              <a:ext cx="8797" cy="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rgbClr val="00B0F0"/>
                  </a:solidFill>
                </a:rPr>
                <a:t>负责用户订单功能：查看订单详情，付款，取消订单。</a:t>
              </a:r>
              <a:endParaRPr lang="zh-CN" altLang="en-US" b="1">
                <a:solidFill>
                  <a:srgbClr val="00B0F0"/>
                </a:solidFill>
              </a:endParaRPr>
            </a:p>
            <a:p>
              <a:r>
                <a:rPr lang="zh-CN" altLang="en-US" b="1">
                  <a:solidFill>
                    <a:srgbClr val="00B0F0"/>
                  </a:solidFill>
                </a:rPr>
                <a:t>管理员订单功能：按照车辆名称搜索订单，对订单进行查看，发货。用户订单功能：收货，拒收。商品详情页中的添加商品功能。数据库中订单表的设计填充。</a:t>
              </a:r>
              <a:endParaRPr lang="zh-CN" altLang="en-US" b="1">
                <a:solidFill>
                  <a:srgbClr val="00B0F0"/>
                </a:solidFill>
              </a:endParaRPr>
            </a:p>
            <a:p>
              <a:r>
                <a:rPr lang="zh-CN" altLang="en-US" b="1">
                  <a:solidFill>
                    <a:srgbClr val="00B0F0"/>
                  </a:solidFill>
                </a:rPr>
                <a:t>登录注册功能的实现。</a:t>
              </a:r>
              <a:endParaRPr lang="zh-CN" altLang="en-US" b="1">
                <a:solidFill>
                  <a:srgbClr val="00B0F0"/>
                </a:solidFill>
              </a:endParaRP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1397635" y="2045970"/>
            <a:ext cx="5575935" cy="18980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b="1">
                <a:solidFill>
                  <a:srgbClr val="00B0F0"/>
                </a:solidFill>
              </a:rPr>
              <a:t>数据库的参与创建和修改，首页汽车信息的展示，包括页面的修改以及跳转，与数据库交互后数据的显示与操作页面事件后页面显示内容的改变，汽车管理界面的制作与功能实现，并通过页面事件对后台数据库的数据进行操作，汽车详情页的修改与数据获取后在详情页上的显示</a:t>
            </a:r>
            <a:endParaRPr lang="zh-CN" altLang="en-US" b="1">
              <a:solidFill>
                <a:srgbClr val="00B0F0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356995" y="4312285"/>
            <a:ext cx="5586095" cy="972820"/>
            <a:chOff x="2153" y="6211"/>
            <a:chExt cx="8797" cy="2073"/>
          </a:xfrm>
        </p:grpSpPr>
        <p:sp>
          <p:nvSpPr>
            <p:cNvPr id="12" name="圆角矩形 11"/>
            <p:cNvSpPr/>
            <p:nvPr/>
          </p:nvSpPr>
          <p:spPr>
            <a:xfrm>
              <a:off x="2169" y="6211"/>
              <a:ext cx="8781" cy="207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153" y="6211"/>
              <a:ext cx="8797" cy="1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rgbClr val="00B0F0"/>
                  </a:solidFill>
                </a:rPr>
                <a:t>汽车详情页的制作，登录注册页面的制作，参与了用户登录注册功能的实现。</a:t>
              </a:r>
              <a:endParaRPr lang="zh-CN" altLang="en-US" b="1">
                <a:solidFill>
                  <a:srgbClr val="00B0F0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356995" y="5551170"/>
            <a:ext cx="5586095" cy="1316355"/>
            <a:chOff x="2137" y="8742"/>
            <a:chExt cx="8797" cy="2073"/>
          </a:xfrm>
        </p:grpSpPr>
        <p:sp>
          <p:nvSpPr>
            <p:cNvPr id="14" name="圆角矩形 13"/>
            <p:cNvSpPr/>
            <p:nvPr/>
          </p:nvSpPr>
          <p:spPr>
            <a:xfrm>
              <a:off x="2153" y="8742"/>
              <a:ext cx="8781" cy="207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137" y="8742"/>
              <a:ext cx="87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rgbClr val="00B0F0"/>
                  </a:solidFill>
                </a:rPr>
                <a:t>参与了数据库，购物车功能。</a:t>
              </a:r>
              <a:endParaRPr lang="zh-CN" altLang="en-US" b="1">
                <a:solidFill>
                  <a:srgbClr val="00B0F0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4130" y="68580"/>
            <a:ext cx="837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00B0F0"/>
                </a:solidFill>
              </a:rPr>
              <a:t>分工</a:t>
            </a:r>
            <a:endParaRPr lang="zh-CN" altLang="en-US" b="1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59719" y="2568507"/>
            <a:ext cx="6024563" cy="1720986"/>
            <a:chOff x="2408238" y="2568507"/>
            <a:chExt cx="6024563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6024563" cy="1720986"/>
              <a:chOff x="1184275" y="2717410"/>
              <a:chExt cx="6024563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/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/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187700" y="2847430"/>
                <a:ext cx="4021138" cy="1198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HK" sz="72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页面展示</a:t>
                </a:r>
                <a:endParaRPr lang="zh-CN" altLang="zh-HK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foolishness.</a:t>
              </a:r>
              <a:r>
                <a:rPr lang="zh-HK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227" y="93911"/>
            <a:ext cx="12803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b="1" spc="3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页面展示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24496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项目成果</a:t>
            </a:r>
            <a:endParaRPr lang="zh-CN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43710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zh-CN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0" y="556895"/>
            <a:ext cx="1304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主页面（</a:t>
            </a:r>
            <a:r>
              <a:rPr lang="en-US" altLang="zh-CN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1051560"/>
            <a:ext cx="9144635" cy="579564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227" y="93911"/>
            <a:ext cx="12803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b="1" spc="3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页面展示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24496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项目成果</a:t>
            </a:r>
            <a:endParaRPr lang="zh-CN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43710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zh-CN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0" y="556895"/>
            <a:ext cx="1461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主页面（</a:t>
            </a:r>
            <a:r>
              <a:rPr lang="en-US" altLang="zh-CN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捕获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63625"/>
            <a:ext cx="9143365" cy="574103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227" y="93911"/>
            <a:ext cx="12803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b="1" spc="3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页面展示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24496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项目成果</a:t>
            </a:r>
            <a:endParaRPr lang="zh-CN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43710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zh-CN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0" y="652780"/>
            <a:ext cx="1663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登录页面</a:t>
            </a:r>
            <a:endParaRPr lang="zh-CN" altLang="en-US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捕获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890" y="1310005"/>
            <a:ext cx="7602220" cy="488251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227" y="93911"/>
            <a:ext cx="12803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b="1" spc="3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页面展示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24496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项目成果</a:t>
            </a:r>
            <a:endParaRPr lang="zh-CN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43710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zh-CN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0" y="652780"/>
            <a:ext cx="1663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注册页面</a:t>
            </a:r>
            <a:endParaRPr lang="zh-CN" altLang="en-US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捕获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945" y="1415415"/>
            <a:ext cx="7230745" cy="494728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227" y="93911"/>
            <a:ext cx="12803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b="1" spc="3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页面展示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24496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项目成果</a:t>
            </a:r>
            <a:endParaRPr lang="zh-CN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43710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zh-CN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0" y="641350"/>
            <a:ext cx="2190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汽车详情列表页面</a:t>
            </a:r>
            <a:endParaRPr lang="zh-CN" altLang="en-US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详情页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0" y="1373505"/>
            <a:ext cx="9119235" cy="481266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DOC_GUID" val="{5d76be1b-5606-454a-9b3d-0cc627f41bdb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1473</Words>
  <Application>WPS 演示</Application>
  <PresentationFormat>全屏显示(4:3)</PresentationFormat>
  <Paragraphs>219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PMingLiU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zeus</cp:lastModifiedBy>
  <cp:revision>153</cp:revision>
  <dcterms:created xsi:type="dcterms:W3CDTF">2015-02-19T23:46:00Z</dcterms:created>
  <dcterms:modified xsi:type="dcterms:W3CDTF">2019-04-10T05:57:52Z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