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147483090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0" autoAdjust="0"/>
    <p:restoredTop sz="96126" autoAdjust="0"/>
  </p:normalViewPr>
  <p:slideViewPr>
    <p:cSldViewPr snapToGrid="0">
      <p:cViewPr varScale="1">
        <p:scale>
          <a:sx n="99" d="100"/>
          <a:sy n="99" d="100"/>
        </p:scale>
        <p:origin x="3024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01F45-E446-4AE8-820F-76FFD393FB6F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C2B88-ED44-42A4-A9A1-A2155F161A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397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C0B224-CD59-4318-8BB2-0314A44C4E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05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3D9B-4F85-5B99-9714-B3B65D8E67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FBCDD8-F739-6354-047A-A9962A7C1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605C04-ADED-8480-132D-E3BF55337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36AB532-A676-67E3-9F57-7E1E0E03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DADB12-0E1B-B5CE-598F-0E637AF66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0048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E4D78-B3E9-66C8-C8C3-7FEC0A99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260927-6699-D7D9-B9A3-6D0E38D55A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FEBB77-8F6E-7BD8-381B-B83DC5EF9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1811A22-A6F6-7C35-216F-9FF7C0FC6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29281-CC12-62AE-DAB3-4515A552D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7667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D08257B-6E70-2E2B-9B31-30D551AD03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41BFF5B-DF78-C197-9773-4999B08BE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304819-05E6-FA0E-8698-C682DA1D3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90C432-67AA-E72D-830F-772CB5E2B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9643AF7-3B99-93C3-48A3-ED96FF028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056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lide de Título">
    <p:bg>
      <p:bgPr>
        <a:solidFill>
          <a:srgbClr val="1212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áfico 1">
            <a:extLst>
              <a:ext uri="{FF2B5EF4-FFF2-40B4-BE49-F238E27FC236}">
                <a16:creationId xmlns:a16="http://schemas.microsoft.com/office/drawing/2014/main" id="{59C7A19D-228F-45A6-830C-4D7A6E760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4843" y="6438758"/>
            <a:ext cx="684204" cy="10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988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12E475-49C5-ACF2-7A3E-A7CD5667C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29B5AC-0B22-97B4-5D4D-4E9D24E6F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C5A8633-A388-59F7-20D5-86BF88018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7DBA70-415B-8F70-BBED-8B7991BF4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DAFCE5-E77D-ACD1-B4E1-49FDDCBB4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098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8A3B6-CF6A-106E-97A0-B8583F53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BE71E-EAB1-73F7-CF7C-523376D72E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9826E3-20BC-5216-3893-D9EBA2FB9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0D16BE-FAC5-E02D-8294-69492989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8598C3-BB9B-D8E0-8EC1-7EAD4ED40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53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63552E-EFC0-B6E4-3AEA-A668A170F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9FE2A8-5466-6E12-9996-7A59E884A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D9728A1-1019-CF7A-5A99-5E74ACA9C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AB18ABD-7CA8-F605-2FA7-47252E4C3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E2BDD9-D227-0C94-02EC-FFE840E5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72DD3F-6E0B-91DC-EC0D-E00EC18C8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0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9A84B9-5E53-944F-EAFE-69CB7AC64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19C892B-6F51-1BFF-F6B9-EC81DBA04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E49A214-60A0-3964-EEF6-D63E4C292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67DE43E-8053-F0A1-261E-D32BA2F16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E7C75E-DCBC-42EB-8034-2712ACC7E8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A12C232-CD42-A52F-E2B4-7537E2F1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6ADF544-BEBB-9B7E-E87D-87DD9DDD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C248B6F-B7EA-21C1-69D9-ED45395CC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32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8D45E-B7FF-339B-892C-6964AA1E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269B1A8-EA27-8197-D41F-0A76CEAF8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F267C4-8BB0-B3FE-D1C6-DB81F08A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2950507-DFC4-B2AF-D289-C816DD7E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586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15A41A4-B89C-A371-5EB7-21666C41C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61DC9A5-8C75-F0C0-9B99-0EDF80815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D4C2C9-9265-BA59-B0BE-E98B0B02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20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83293-5011-1AAD-7399-6F42586A6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5B61BC-76F6-8A6B-DE97-E2E902EA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55022D-41AD-1307-1CE5-04061B05B7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7493B2-4D2A-5AE2-F307-B5806EEB3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B31D1A-4CE9-D706-9796-B72F9AFDE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1428E2D-2448-1257-74B8-EB734579E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518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5AD01-5DED-1B36-DAC6-F716BDA6D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2330A18-9FD0-2E8D-5CA2-980EFCF765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A72F4CA-DF93-156F-2C5F-8F331EF4A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B51C3B-8A13-3487-5AD7-E903BCEB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8CEFE-B52D-B5F5-77F8-884B50F30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F9C3BE-F6B8-DB8B-FF05-12B581ADB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2053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80C2A45-4925-C075-A130-2A85997C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23DBE87-5A60-15FC-ACB4-81EE74F28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1D50013-BF79-EEB4-1355-A2DF743801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9FAAC-B1B1-4B76-BEB8-D670E83D5D0E}" type="datetimeFigureOut">
              <a:rPr lang="pt-BR" smtClean="0"/>
              <a:t>25/06/2025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86E47BE-1AC1-622C-7D75-2D61A0BE07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34331-03FB-14B6-50C3-0DFBE20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5DF09-9664-455F-B293-8F8435526B1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197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251CFA92-7517-40E6-8583-211AE9AAD4B3}"/>
              </a:ext>
            </a:extLst>
          </p:cNvPr>
          <p:cNvSpPr txBox="1">
            <a:spLocks/>
          </p:cNvSpPr>
          <p:nvPr/>
        </p:nvSpPr>
        <p:spPr>
          <a:xfrm>
            <a:off x="838800" y="1002750"/>
            <a:ext cx="10896000" cy="5063842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Com mais de 15 anos de experiência em consultoria especializada em soluções SAP, a {{CLIENTE}} tem a satisfação de oferecer sua expertise a {{CLIENTE}} . Estamos orgulhosos de ter auxiliado mais de 130 empresas a alcançarem sucesso em seus projetos e suporte, e estamos entusiasmados em fazer o mesmo pela sua empresa.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Na {{CLIENTE}} , concentramos nossos esforços em encontrar a melhor solução para os desafios corporativos de nossos clientes. Nossa abordagem é baseada no conhecimento, no relacionamento de confiança e na parceria, integrando processos e tecnologia de forma harmoniosa. É essa abordagem que nos diferencia de outros provedores de serviços.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É uma honra para nós, apresentar nossa proposta e reforçar nosso compromisso de acompanhar a evolução de sua empresa. Com esta oportunidade de AMS do SAP S/4HANA, temos plena confiança de que podemos ajudar a {{CLIENTE}} a alcançar seus objetivos de negócios e manter sua competitividade no mercado.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Nossa proposta leva em consideração os requisitos e abordagens que consideramos mais adequados para a {{CLIENTE}}. Nosso objetivo é alinhar a estratégia de TI com nossa capacidade de execução, respaldados pela experiência adquirida em projetos similares e em companhias do mesmo segmento de negócio. Acreditamos que essa abordagem nos permitirá obter os melhores resultados em sua organização.</a:t>
            </a:r>
          </a:p>
          <a:p>
            <a:pPr marL="0" lvl="0" indent="0" algn="just">
              <a:lnSpc>
                <a:spcPct val="110000"/>
              </a:lnSpc>
              <a:spcBef>
                <a:spcPts val="600"/>
              </a:spcBef>
              <a:spcAft>
                <a:spcPts val="1200"/>
              </a:spcAft>
              <a:buNone/>
              <a:defRPr/>
            </a:pPr>
            <a:r>
              <a:rPr lang="pt-BR" sz="1300" dirty="0">
                <a:solidFill>
                  <a:schemeClr val="bg1"/>
                </a:solidFill>
                <a:latin typeface="Montserrat Light"/>
              </a:rPr>
              <a:t>Agradecemos a oportunidade de apresentar nossa proposta, e reiteramos nosso compromisso em fornecer um serviço de qualidade, alinhado com os objetivos do projeto e com a estratégia corporativa da {{CLIENTE}}.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15BDCD-CD83-09FB-CEA9-6D9D2DB014E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392952" y="6243829"/>
            <a:ext cx="382596" cy="389858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3BEE93-833C-4030-87C1-CDA7DC8E3CC6}" type="slidenum">
              <a:rPr lang="pt-BR" sz="1200" smtClean="0">
                <a:solidFill>
                  <a:srgbClr val="181B3C"/>
                </a:solidFill>
                <a:latin typeface="Montserrat Light" panose="00000400000000000000" pitchFamily="2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srgbClr val="181B3C"/>
              </a:solidFill>
              <a:effectLst/>
              <a:uLnTx/>
              <a:uFillTx/>
              <a:latin typeface="Montserrat Light" panose="00000400000000000000" pitchFamily="2" charset="0"/>
              <a:ea typeface="+mn-ea"/>
              <a:cs typeface="+mn-cs"/>
            </a:endParaRPr>
          </a:p>
        </p:txBody>
      </p:sp>
      <p:sp>
        <p:nvSpPr>
          <p:cNvPr id="5" name="CaixaDeTexto 7">
            <a:extLst>
              <a:ext uri="{FF2B5EF4-FFF2-40B4-BE49-F238E27FC236}">
                <a16:creationId xmlns:a16="http://schemas.microsoft.com/office/drawing/2014/main" id="{6A0D226D-0875-8165-2B2F-798E9041C09E}"/>
              </a:ext>
            </a:extLst>
          </p:cNvPr>
          <p:cNvSpPr txBox="1"/>
          <p:nvPr/>
        </p:nvSpPr>
        <p:spPr>
          <a:xfrm>
            <a:off x="601200" y="429768"/>
            <a:ext cx="11882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t-BR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400" b="0" i="0" u="none" strike="noStrike" cap="none" spc="300" normalizeH="0" baseline="0">
                <a:ln>
                  <a:noFill/>
                </a:ln>
                <a:gradFill>
                  <a:gsLst>
                    <a:gs pos="0">
                      <a:srgbClr val="F7931E"/>
                    </a:gs>
                    <a:gs pos="75000">
                      <a:srgbClr val="FF4848"/>
                    </a:gs>
                  </a:gsLst>
                  <a:lin ang="21594000" scaled="0"/>
                </a:gradFill>
                <a:effectLst/>
                <a:uLnTx/>
                <a:uFillTx/>
                <a:latin typeface="Montserrat Bold" panose="00000800000000000000" pitchFamily="2" charset="0"/>
              </a:defRPr>
            </a:lvl1pPr>
          </a:lstStyle>
          <a:p>
            <a:pPr>
              <a:defRPr/>
            </a:pPr>
            <a:r>
              <a:rPr lang="en-US" b="1"/>
              <a:t>APRESENTAÇÃO</a:t>
            </a:r>
            <a:endParaRPr lang="pt-BR" b="1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E7504A49-9FE3-64F6-C22B-C62A5D9F7435}"/>
              </a:ext>
            </a:extLst>
          </p:cNvPr>
          <p:cNvSpPr txBox="1"/>
          <p:nvPr/>
        </p:nvSpPr>
        <p:spPr>
          <a:xfrm>
            <a:off x="2993955" y="5838629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Gustavo</a:t>
            </a:r>
            <a:r>
              <a:rPr lang="pt-BR" dirty="0">
                <a:solidFill>
                  <a:srgbClr val="323E4F"/>
                </a:solidFill>
                <a:latin typeface="-apple-system"/>
              </a:rPr>
              <a:t> 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Ribeiro</a:t>
            </a:r>
          </a:p>
          <a:p>
            <a:pPr algn="ctr">
              <a:defRPr/>
            </a:pPr>
            <a:r>
              <a:rPr lang="pt-BR" sz="1600" i="1" dirty="0">
                <a:solidFill>
                  <a:schemeClr val="bg1"/>
                </a:solidFill>
                <a:latin typeface="-apple-system"/>
              </a:rPr>
              <a:t>Head AMS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20183A17-B7B1-9F9E-0845-FC38A7FEB960}"/>
              </a:ext>
            </a:extLst>
          </p:cNvPr>
          <p:cNvSpPr txBox="1"/>
          <p:nvPr/>
        </p:nvSpPr>
        <p:spPr>
          <a:xfrm>
            <a:off x="5751771" y="5829655"/>
            <a:ext cx="3102045" cy="61555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pt-BR" b="1" dirty="0">
                <a:solidFill>
                  <a:schemeClr val="accent2"/>
                </a:solidFill>
                <a:latin typeface="-apple-system"/>
              </a:rPr>
              <a:t>Felipe</a:t>
            </a:r>
            <a:r>
              <a:rPr lang="pt-BR" dirty="0">
                <a:solidFill>
                  <a:schemeClr val="bg1"/>
                </a:solidFill>
                <a:latin typeface="-apple-system"/>
              </a:rPr>
              <a:t> Silva</a:t>
            </a:r>
          </a:p>
          <a:p>
            <a:pPr algn="ctr">
              <a:defRPr/>
            </a:pPr>
            <a:r>
              <a:rPr lang="pt-BR" sz="1600" i="1" dirty="0" err="1">
                <a:solidFill>
                  <a:schemeClr val="bg1"/>
                </a:solidFill>
                <a:latin typeface="-apple-system"/>
              </a:rPr>
              <a:t>Partner</a:t>
            </a:r>
            <a:endParaRPr lang="pt-BR" sz="1600" i="1" dirty="0">
              <a:solidFill>
                <a:schemeClr val="bg1"/>
              </a:solidFill>
              <a:latin typeface="-apple-system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628D97D-71DD-80EF-FBED-72BC88302422}"/>
              </a:ext>
            </a:extLst>
          </p:cNvPr>
          <p:cNvSpPr txBox="1"/>
          <p:nvPr/>
        </p:nvSpPr>
        <p:spPr>
          <a:xfrm>
            <a:off x="10589259" y="5989947"/>
            <a:ext cx="15278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>
                <a:solidFill>
                  <a:schemeClr val="bg1"/>
                </a:solidFill>
                <a:latin typeface="Montserrat Light"/>
              </a:rPr>
              <a:t>{{DATA}}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7914DF2-DAD2-EA87-1731-94C216F59366}"/>
              </a:ext>
            </a:extLst>
          </p:cNvPr>
          <p:cNvSpPr txBox="1"/>
          <p:nvPr/>
        </p:nvSpPr>
        <p:spPr>
          <a:xfrm>
            <a:off x="841685" y="5620615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{{FRENTES}}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F90DC97-BB48-F130-5D25-D8080BF900A0}"/>
              </a:ext>
            </a:extLst>
          </p:cNvPr>
          <p:cNvSpPr txBox="1"/>
          <p:nvPr/>
        </p:nvSpPr>
        <p:spPr>
          <a:xfrm>
            <a:off x="838800" y="6084850"/>
            <a:ext cx="1769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{{VALOR}}</a:t>
            </a:r>
          </a:p>
        </p:txBody>
      </p:sp>
    </p:spTree>
    <p:extLst>
      <p:ext uri="{BB962C8B-B14F-4D97-AF65-F5344CB8AC3E}">
        <p14:creationId xmlns:p14="http://schemas.microsoft.com/office/powerpoint/2010/main" val="37610158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13495</TotalTime>
  <Words>286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-apple-system</vt:lpstr>
      <vt:lpstr>Aptos</vt:lpstr>
      <vt:lpstr>Aptos Display</vt:lpstr>
      <vt:lpstr>Arial</vt:lpstr>
      <vt:lpstr>Montserrat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Ribeiro</dc:creator>
  <cp:lastModifiedBy>Gustavo Ribeiro</cp:lastModifiedBy>
  <cp:revision>12</cp:revision>
  <dcterms:created xsi:type="dcterms:W3CDTF">2025-06-12T13:17:08Z</dcterms:created>
  <dcterms:modified xsi:type="dcterms:W3CDTF">2025-06-27T00:59:41Z</dcterms:modified>
</cp:coreProperties>
</file>