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2" r:id="rId4"/>
    <p:sldId id="365" r:id="rId5"/>
    <p:sldId id="259" r:id="rId6"/>
    <p:sldId id="272" r:id="rId7"/>
    <p:sldId id="273" r:id="rId8"/>
    <p:sldId id="274" r:id="rId9"/>
    <p:sldId id="275" r:id="rId10"/>
    <p:sldId id="277" r:id="rId11"/>
    <p:sldId id="278" r:id="rId12"/>
    <p:sldId id="266" r:id="rId13"/>
    <p:sldId id="268" r:id="rId14"/>
    <p:sldId id="269" r:id="rId15"/>
    <p:sldId id="270" r:id="rId16"/>
    <p:sldId id="287" r:id="rId17"/>
    <p:sldId id="309" r:id="rId18"/>
    <p:sldId id="310" r:id="rId19"/>
    <p:sldId id="288" r:id="rId20"/>
    <p:sldId id="271" r:id="rId21"/>
    <p:sldId id="316" r:id="rId22"/>
    <p:sldId id="279" r:id="rId23"/>
    <p:sldId id="311" r:id="rId24"/>
    <p:sldId id="280" r:id="rId25"/>
    <p:sldId id="283" r:id="rId26"/>
    <p:sldId id="313" r:id="rId27"/>
    <p:sldId id="312" r:id="rId28"/>
    <p:sldId id="314" r:id="rId29"/>
    <p:sldId id="315" r:id="rId30"/>
    <p:sldId id="281" r:id="rId31"/>
    <p:sldId id="317" r:id="rId32"/>
    <p:sldId id="318" r:id="rId33"/>
    <p:sldId id="282" r:id="rId34"/>
    <p:sldId id="319" r:id="rId35"/>
    <p:sldId id="284" r:id="rId36"/>
    <p:sldId id="320" r:id="rId37"/>
    <p:sldId id="286" r:id="rId38"/>
    <p:sldId id="321" r:id="rId39"/>
    <p:sldId id="322" r:id="rId40"/>
    <p:sldId id="326" r:id="rId41"/>
    <p:sldId id="285" r:id="rId42"/>
    <p:sldId id="289" r:id="rId43"/>
    <p:sldId id="325" r:id="rId44"/>
    <p:sldId id="323" r:id="rId45"/>
    <p:sldId id="324" r:id="rId46"/>
    <p:sldId id="327" r:id="rId47"/>
    <p:sldId id="290" r:id="rId48"/>
    <p:sldId id="261" r:id="rId49"/>
    <p:sldId id="292" r:id="rId50"/>
    <p:sldId id="293" r:id="rId51"/>
    <p:sldId id="294" r:id="rId52"/>
    <p:sldId id="291" r:id="rId53"/>
    <p:sldId id="296" r:id="rId54"/>
    <p:sldId id="297" r:id="rId55"/>
    <p:sldId id="295" r:id="rId56"/>
    <p:sldId id="298" r:id="rId57"/>
    <p:sldId id="299" r:id="rId58"/>
    <p:sldId id="339" r:id="rId59"/>
    <p:sldId id="340" r:id="rId60"/>
    <p:sldId id="341" r:id="rId61"/>
    <p:sldId id="305" r:id="rId62"/>
    <p:sldId id="328" r:id="rId63"/>
    <p:sldId id="334" r:id="rId64"/>
    <p:sldId id="306" r:id="rId65"/>
    <p:sldId id="329" r:id="rId66"/>
    <p:sldId id="332" r:id="rId67"/>
    <p:sldId id="336" r:id="rId68"/>
    <p:sldId id="333" r:id="rId69"/>
    <p:sldId id="330" r:id="rId70"/>
    <p:sldId id="335" r:id="rId71"/>
    <p:sldId id="337" r:id="rId72"/>
    <p:sldId id="338" r:id="rId73"/>
    <p:sldId id="331" r:id="rId74"/>
    <p:sldId id="342" r:id="rId75"/>
    <p:sldId id="307" r:id="rId76"/>
    <p:sldId id="343" r:id="rId77"/>
    <p:sldId id="304" r:id="rId78"/>
    <p:sldId id="344" r:id="rId79"/>
    <p:sldId id="345" r:id="rId80"/>
    <p:sldId id="346" r:id="rId81"/>
    <p:sldId id="348" r:id="rId82"/>
    <p:sldId id="347" r:id="rId83"/>
    <p:sldId id="351" r:id="rId84"/>
    <p:sldId id="352" r:id="rId85"/>
    <p:sldId id="349" r:id="rId86"/>
    <p:sldId id="353" r:id="rId87"/>
    <p:sldId id="356" r:id="rId88"/>
    <p:sldId id="357" r:id="rId89"/>
    <p:sldId id="359" r:id="rId90"/>
    <p:sldId id="360" r:id="rId91"/>
    <p:sldId id="361" r:id="rId92"/>
    <p:sldId id="362" r:id="rId93"/>
    <p:sldId id="363" r:id="rId94"/>
    <p:sldId id="358" r:id="rId95"/>
    <p:sldId id="354" r:id="rId96"/>
    <p:sldId id="355" r:id="rId9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4F1"/>
    <a:srgbClr val="FF8080"/>
    <a:srgbClr val="ECA6E9"/>
    <a:srgbClr val="0099FF"/>
    <a:srgbClr val="99FF33"/>
    <a:srgbClr val="9AD35B"/>
    <a:srgbClr val="C2E49C"/>
    <a:srgbClr val="ADDBE7"/>
    <a:srgbClr val="FFD700"/>
    <a:srgbClr val="00FF7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2014-1-8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2014-1-8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2014-1-8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2014-1-8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3608" y="1124744"/>
            <a:ext cx="7340352" cy="1470025"/>
          </a:xfrm>
          <a:solidFill>
            <a:schemeClr val="tx1">
              <a:lumMod val="75000"/>
              <a:lumOff val="25000"/>
              <a:alpha val="86000"/>
            </a:schemeClr>
          </a:solidFill>
        </p:spPr>
        <p:txBody>
          <a:bodyPr>
            <a:normAutofit/>
          </a:bodyPr>
          <a:lstStyle/>
          <a:p>
            <a:r>
              <a:rPr lang="zh-CN" altLang="en-US" sz="6600" dirty="0" smtClean="0">
                <a:solidFill>
                  <a:srgbClr val="00FF7F"/>
                </a:solidFill>
                <a:latin typeface="Garamond" pitchFamily="18" charset="0"/>
                <a:ea typeface="YaHei Consolas Hybrid" pitchFamily="34" charset="-122"/>
              </a:rPr>
              <a:t>前端开发那些事</a:t>
            </a:r>
            <a:endParaRPr lang="zh-CN" altLang="en-US" sz="6600" dirty="0">
              <a:solidFill>
                <a:srgbClr val="00FF7F"/>
              </a:solidFill>
              <a:latin typeface="Garamond" pitchFamily="18" charset="0"/>
              <a:ea typeface="YaHei Consolas Hybrid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 smtClean="0">
                <a:solidFill>
                  <a:srgbClr val="FFD700"/>
                </a:solidFill>
                <a:latin typeface="Garamond" pitchFamily="18" charset="0"/>
                <a:ea typeface="Anonymous Pro" pitchFamily="49" charset="0"/>
              </a:rPr>
              <a:t>HTML5</a:t>
            </a:r>
            <a:r>
              <a:rPr lang="zh-CN" altLang="en-US" sz="6600" dirty="0" smtClean="0">
                <a:solidFill>
                  <a:srgbClr val="FFD700"/>
                </a:solidFill>
                <a:latin typeface="Garamond" pitchFamily="18" charset="0"/>
                <a:ea typeface="Anonymous Pro" pitchFamily="49" charset="0"/>
              </a:rPr>
              <a:t>？</a:t>
            </a:r>
            <a:endParaRPr lang="zh-CN" altLang="en-US" sz="6600" dirty="0">
              <a:solidFill>
                <a:srgbClr val="FFD700"/>
              </a:solidFill>
              <a:latin typeface="Garamond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ADDBE7"/>
                </a:solidFill>
                <a:latin typeface="Anonymous Pro" pitchFamily="49" charset="0"/>
                <a:ea typeface="Anonymous Pro" pitchFamily="49" charset="0"/>
              </a:rPr>
              <a:t>HTML</a:t>
            </a:r>
            <a:r>
              <a:rPr lang="zh-CN" altLang="en-US" sz="4000" dirty="0" smtClean="0">
                <a:solidFill>
                  <a:srgbClr val="ADDBE7"/>
                </a:solidFill>
                <a:latin typeface="Anonymous Pro" pitchFamily="49" charset="0"/>
              </a:rPr>
              <a:t>的下一个主要的修订版本</a:t>
            </a:r>
            <a:endParaRPr lang="en-US" altLang="zh-CN" sz="4000" dirty="0" smtClean="0">
              <a:solidFill>
                <a:srgbClr val="ADDBE7"/>
              </a:solidFill>
              <a:latin typeface="Anonymous Pro" pitchFamily="49" charset="0"/>
              <a:ea typeface="Anonymous Pro" pitchFamily="49" charset="0"/>
            </a:endParaRPr>
          </a:p>
          <a:p>
            <a:r>
              <a:rPr lang="zh-CN" altLang="en-US" sz="4000" dirty="0" smtClean="0">
                <a:solidFill>
                  <a:srgbClr val="ADDBE7"/>
                </a:solidFill>
                <a:latin typeface="Anonymous Pro" pitchFamily="49" charset="0"/>
              </a:rPr>
              <a:t>广义论及</a:t>
            </a:r>
            <a:r>
              <a:rPr lang="en-US" altLang="zh-CN" sz="4000" dirty="0" smtClean="0">
                <a:solidFill>
                  <a:srgbClr val="ADDBE7"/>
                </a:solidFill>
                <a:latin typeface="Anonymous Pro" pitchFamily="49" charset="0"/>
                <a:ea typeface="Anonymous Pro" pitchFamily="49" charset="0"/>
              </a:rPr>
              <a:t>HTML5</a:t>
            </a:r>
            <a:r>
              <a:rPr lang="zh-CN" altLang="en-US" sz="4000" dirty="0" smtClean="0">
                <a:solidFill>
                  <a:srgbClr val="ADDBE7"/>
                </a:solidFill>
                <a:latin typeface="Anonymous Pro" pitchFamily="49" charset="0"/>
              </a:rPr>
              <a:t>时，实际指的是包括</a:t>
            </a:r>
            <a:r>
              <a:rPr lang="en-US" altLang="zh-CN" sz="4000" dirty="0" smtClean="0">
                <a:solidFill>
                  <a:srgbClr val="ADDBE7"/>
                </a:solidFill>
                <a:latin typeface="Anonymous Pro" pitchFamily="49" charset="0"/>
                <a:ea typeface="Anonymous Pro" pitchFamily="49" charset="0"/>
              </a:rPr>
              <a:t>HTML</a:t>
            </a:r>
            <a:r>
              <a:rPr lang="zh-CN" altLang="en-US" sz="4000" dirty="0" smtClean="0">
                <a:solidFill>
                  <a:srgbClr val="ADDBE7"/>
                </a:solidFill>
                <a:latin typeface="Anonymous Pro" pitchFamily="49" charset="0"/>
              </a:rPr>
              <a:t>、</a:t>
            </a:r>
            <a:r>
              <a:rPr lang="en-US" altLang="zh-CN" sz="4000" dirty="0" smtClean="0">
                <a:solidFill>
                  <a:srgbClr val="ADDBE7"/>
                </a:solidFill>
                <a:latin typeface="Anonymous Pro" pitchFamily="49" charset="0"/>
                <a:ea typeface="Anonymous Pro" pitchFamily="49" charset="0"/>
              </a:rPr>
              <a:t>CSS</a:t>
            </a:r>
            <a:r>
              <a:rPr lang="zh-CN" altLang="en-US" sz="4000" dirty="0" smtClean="0">
                <a:solidFill>
                  <a:srgbClr val="ADDBE7"/>
                </a:solidFill>
                <a:latin typeface="Anonymous Pro" pitchFamily="49" charset="0"/>
              </a:rPr>
              <a:t>和</a:t>
            </a:r>
            <a:r>
              <a:rPr lang="en-US" altLang="zh-CN" sz="4000" dirty="0" smtClean="0">
                <a:solidFill>
                  <a:srgbClr val="ADDBE7"/>
                </a:solidFill>
                <a:latin typeface="Anonymous Pro" pitchFamily="49" charset="0"/>
                <a:ea typeface="Anonymous Pro" pitchFamily="49" charset="0"/>
              </a:rPr>
              <a:t>Javascript</a:t>
            </a:r>
            <a:r>
              <a:rPr lang="zh-CN" altLang="en-US" sz="4000" dirty="0" smtClean="0">
                <a:solidFill>
                  <a:srgbClr val="ADDBE7"/>
                </a:solidFill>
                <a:latin typeface="Anonymous Pro" pitchFamily="49" charset="0"/>
              </a:rPr>
              <a:t>在内的一套技术组合</a:t>
            </a:r>
            <a:endParaRPr lang="en-US" altLang="zh-CN" sz="4000" dirty="0" smtClean="0">
              <a:solidFill>
                <a:srgbClr val="ADDBE7"/>
              </a:solidFill>
              <a:latin typeface="Anonymous Pro" pitchFamily="49" charset="0"/>
              <a:ea typeface="Anonymous Pro" pitchFamily="49" charset="0"/>
            </a:endParaRPr>
          </a:p>
          <a:p>
            <a:r>
              <a:rPr lang="zh-CN" altLang="en-US" sz="4000" dirty="0" smtClean="0">
                <a:solidFill>
                  <a:srgbClr val="ADDBE7"/>
                </a:solidFill>
                <a:latin typeface="Anonymous Pro" pitchFamily="49" charset="0"/>
              </a:rPr>
              <a:t>添加了许多新的语法特征</a:t>
            </a:r>
            <a:endParaRPr lang="zh-CN" altLang="en-US" sz="4000" dirty="0">
              <a:solidFill>
                <a:srgbClr val="ADDBE7"/>
              </a:solidFill>
              <a:latin typeface="Anonymous Pr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 smtClean="0">
                <a:solidFill>
                  <a:srgbClr val="FFD700"/>
                </a:solidFill>
                <a:latin typeface="Garamond" pitchFamily="18" charset="0"/>
                <a:ea typeface="Anonymous Pro" pitchFamily="49" charset="0"/>
              </a:rPr>
              <a:t>Canvas</a:t>
            </a:r>
            <a:endParaRPr lang="zh-CN" altLang="en-US" sz="6600" dirty="0">
              <a:solidFill>
                <a:srgbClr val="FFD700"/>
              </a:solidFill>
              <a:latin typeface="Garamond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 smtClean="0">
                <a:solidFill>
                  <a:srgbClr val="ADDBE7"/>
                </a:solidFill>
                <a:latin typeface="Anonymous Pro" pitchFamily="49" charset="0"/>
                <a:ea typeface="Anonymous Pro" pitchFamily="49" charset="0"/>
              </a:rPr>
              <a:t>HTML5</a:t>
            </a:r>
            <a:r>
              <a:rPr lang="zh-CN" altLang="en-US" sz="4000" dirty="0" smtClean="0">
                <a:solidFill>
                  <a:srgbClr val="ADDBE7"/>
                </a:solidFill>
                <a:latin typeface="Anonymous Pro" pitchFamily="49" charset="0"/>
              </a:rPr>
              <a:t>新增的标签</a:t>
            </a:r>
            <a:endParaRPr lang="en-US" altLang="zh-CN" sz="4000" dirty="0" smtClean="0">
              <a:solidFill>
                <a:srgbClr val="ADDBE7"/>
              </a:solidFill>
              <a:latin typeface="Anonymous Pro" pitchFamily="49" charset="0"/>
              <a:ea typeface="Anonymous Pro" pitchFamily="49" charset="0"/>
            </a:endParaRPr>
          </a:p>
          <a:p>
            <a:r>
              <a:rPr lang="zh-CN" altLang="en-US" sz="4000" dirty="0" smtClean="0">
                <a:solidFill>
                  <a:srgbClr val="ADDBE7"/>
                </a:solidFill>
                <a:latin typeface="Anonymous Pro" pitchFamily="49" charset="0"/>
              </a:rPr>
              <a:t>提供了基于</a:t>
            </a:r>
            <a:r>
              <a:rPr lang="en-US" altLang="zh-CN" sz="4000" dirty="0" smtClean="0">
                <a:solidFill>
                  <a:srgbClr val="ADDBE7"/>
                </a:solidFill>
                <a:latin typeface="Anonymous Pro" pitchFamily="49" charset="0"/>
              </a:rPr>
              <a:t>Javascript</a:t>
            </a:r>
            <a:r>
              <a:rPr lang="zh-CN" altLang="en-US" sz="4000" dirty="0" smtClean="0">
                <a:solidFill>
                  <a:srgbClr val="ADDBE7"/>
                </a:solidFill>
                <a:latin typeface="Anonymous Pro" pitchFamily="49" charset="0"/>
              </a:rPr>
              <a:t>的类似</a:t>
            </a:r>
            <a:r>
              <a:rPr lang="en-US" altLang="zh-CN" sz="4000" dirty="0" smtClean="0">
                <a:solidFill>
                  <a:srgbClr val="ADDBE7"/>
                </a:solidFill>
                <a:latin typeface="Anonymous Pro" pitchFamily="49" charset="0"/>
              </a:rPr>
              <a:t>OpenGL</a:t>
            </a:r>
            <a:r>
              <a:rPr lang="zh-CN" altLang="en-US" sz="4000" dirty="0" smtClean="0">
                <a:solidFill>
                  <a:srgbClr val="ADDBE7"/>
                </a:solidFill>
                <a:latin typeface="Anonymous Pro" pitchFamily="49" charset="0"/>
              </a:rPr>
              <a:t>的图形操作</a:t>
            </a:r>
            <a:r>
              <a:rPr lang="en-US" altLang="zh-CN" sz="4000" dirty="0" smtClean="0">
                <a:solidFill>
                  <a:srgbClr val="ADDBE7"/>
                </a:solidFill>
                <a:latin typeface="Anonymous Pro" pitchFamily="49" charset="0"/>
              </a:rPr>
              <a:t>API</a:t>
            </a:r>
            <a:r>
              <a:rPr lang="zh-CN" altLang="en-US" sz="4000" dirty="0" smtClean="0">
                <a:solidFill>
                  <a:srgbClr val="ADDBE7"/>
                </a:solidFill>
                <a:latin typeface="Anonymous Pro" pitchFamily="49" charset="0"/>
              </a:rPr>
              <a:t>，开发者可以在</a:t>
            </a:r>
            <a:r>
              <a:rPr lang="en-US" altLang="zh-CN" sz="4000" dirty="0" smtClean="0">
                <a:solidFill>
                  <a:srgbClr val="ADDBE7"/>
                </a:solidFill>
                <a:latin typeface="Anonymous Pro" pitchFamily="49" charset="0"/>
                <a:ea typeface="Anonymous Pro" pitchFamily="49" charset="0"/>
              </a:rPr>
              <a:t>Canvas</a:t>
            </a:r>
            <a:r>
              <a:rPr lang="zh-CN" altLang="en-US" sz="4000" dirty="0" smtClean="0">
                <a:solidFill>
                  <a:srgbClr val="ADDBE7"/>
                </a:solidFill>
                <a:latin typeface="Anonymous Pro" pitchFamily="49" charset="0"/>
              </a:rPr>
              <a:t>上绘制图形</a:t>
            </a:r>
            <a:endParaRPr lang="en-US" altLang="zh-CN" sz="4000" dirty="0" smtClean="0">
              <a:solidFill>
                <a:srgbClr val="ADDBE7"/>
              </a:solidFill>
              <a:latin typeface="Anonymous Pro" pitchFamily="49" charset="0"/>
            </a:endParaRPr>
          </a:p>
          <a:p>
            <a:r>
              <a:rPr lang="zh-CN" altLang="en-US" sz="4000" dirty="0" smtClean="0">
                <a:solidFill>
                  <a:srgbClr val="ADDBE7"/>
                </a:solidFill>
                <a:latin typeface="+mn-ea"/>
              </a:rPr>
              <a:t>画笔、图片、字体处理等等</a:t>
            </a:r>
            <a:endParaRPr lang="en-US" altLang="zh-CN" sz="4000" dirty="0" smtClean="0">
              <a:solidFill>
                <a:srgbClr val="ADDBE7"/>
              </a:solidFill>
              <a:latin typeface="+mn-ea"/>
            </a:endParaRPr>
          </a:p>
          <a:p>
            <a:r>
              <a:rPr lang="en-US" altLang="zh-CN" sz="4000" dirty="0" smtClean="0">
                <a:solidFill>
                  <a:srgbClr val="ADDBE7"/>
                </a:solidFill>
                <a:latin typeface="Anonymous Pro" pitchFamily="49" charset="0"/>
                <a:ea typeface="Anonymous Pro" pitchFamily="49" charset="0"/>
              </a:rPr>
              <a:t>2D/3D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68760"/>
            <a:ext cx="8753010" cy="452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D700"/>
                </a:solidFill>
                <a:latin typeface="Anonymous Pro" pitchFamily="49" charset="0"/>
              </a:rPr>
              <a:t>高级应用</a:t>
            </a:r>
            <a:endParaRPr lang="zh-CN" altLang="en-US" dirty="0">
              <a:solidFill>
                <a:srgbClr val="FFD700"/>
              </a:solidFill>
              <a:latin typeface="Anonymous Pro" pitchFamily="49" charset="0"/>
            </a:endParaRPr>
          </a:p>
        </p:txBody>
      </p:sp>
      <p:pic>
        <p:nvPicPr>
          <p:cNvPr id="4100" name="Picture 4" descr="C:\Documents and Settings\Administrator\桌面\素材\游戏\194441O57-1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890" y="2060848"/>
            <a:ext cx="8126558" cy="27416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D700"/>
                </a:solidFill>
                <a:latin typeface="Anonymous Pro" pitchFamily="49" charset="0"/>
              </a:rPr>
              <a:t>高级应用</a:t>
            </a:r>
            <a:endParaRPr lang="zh-CN" altLang="en-US" dirty="0">
              <a:solidFill>
                <a:srgbClr val="FFD700"/>
              </a:solidFill>
              <a:latin typeface="Anonymous Pro" pitchFamily="49" charset="0"/>
            </a:endParaRPr>
          </a:p>
        </p:txBody>
      </p:sp>
      <p:pic>
        <p:nvPicPr>
          <p:cNvPr id="5122" name="Picture 2" descr="C:\Documents and Settings\Administrator\桌面\素材\游戏\1944414151-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556792"/>
            <a:ext cx="6749925" cy="50590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 smtClean="0">
                <a:solidFill>
                  <a:srgbClr val="FFD700"/>
                </a:solidFill>
                <a:latin typeface="Garamond" pitchFamily="18" charset="0"/>
              </a:rPr>
              <a:t>SVG</a:t>
            </a:r>
            <a:endParaRPr lang="zh-CN" altLang="en-US" sz="6600" dirty="0">
              <a:solidFill>
                <a:srgbClr val="FFD700"/>
              </a:solidFill>
              <a:latin typeface="Garamond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4000" dirty="0" smtClean="0">
                <a:solidFill>
                  <a:srgbClr val="ADDBE7"/>
                </a:solidFill>
              </a:rPr>
              <a:t>SVG</a:t>
            </a:r>
            <a:r>
              <a:rPr lang="zh-CN" altLang="en-US" sz="4000" dirty="0" smtClean="0">
                <a:solidFill>
                  <a:srgbClr val="ADDBE7"/>
                </a:solidFill>
              </a:rPr>
              <a:t>（</a:t>
            </a:r>
            <a:r>
              <a:rPr lang="en-US" altLang="zh-CN" sz="4000" dirty="0" smtClean="0">
                <a:solidFill>
                  <a:srgbClr val="ADDBE7"/>
                </a:solidFill>
              </a:rPr>
              <a:t>Scalable Vector Graphics</a:t>
            </a:r>
            <a:r>
              <a:rPr lang="zh-CN" altLang="en-US" sz="4000" dirty="0" smtClean="0">
                <a:solidFill>
                  <a:srgbClr val="ADDBE7"/>
                </a:solidFill>
              </a:rPr>
              <a:t>）</a:t>
            </a:r>
            <a:endParaRPr lang="en-US" altLang="zh-CN" sz="4000" dirty="0" smtClean="0">
              <a:solidFill>
                <a:srgbClr val="ADDBE7"/>
              </a:solidFill>
            </a:endParaRPr>
          </a:p>
          <a:p>
            <a:r>
              <a:rPr lang="zh-CN" altLang="en-US" sz="4000" dirty="0" smtClean="0">
                <a:solidFill>
                  <a:srgbClr val="ADDBE7"/>
                </a:solidFill>
              </a:rPr>
              <a:t>使用 </a:t>
            </a:r>
            <a:r>
              <a:rPr lang="en-US" altLang="zh-CN" sz="4000" dirty="0" smtClean="0">
                <a:solidFill>
                  <a:srgbClr val="ADDBE7"/>
                </a:solidFill>
              </a:rPr>
              <a:t>XML</a:t>
            </a:r>
            <a:r>
              <a:rPr lang="zh-CN" altLang="en-US" sz="4000" dirty="0" smtClean="0">
                <a:solidFill>
                  <a:srgbClr val="ADDBE7"/>
                </a:solidFill>
              </a:rPr>
              <a:t>格式定义图像</a:t>
            </a:r>
            <a:endParaRPr lang="en-US" altLang="zh-CN" sz="4000" dirty="0" smtClean="0">
              <a:solidFill>
                <a:srgbClr val="ADDBE7"/>
              </a:solidFill>
            </a:endParaRPr>
          </a:p>
          <a:p>
            <a:r>
              <a:rPr lang="en-US" altLang="zh-CN" sz="4000" dirty="0" smtClean="0">
                <a:solidFill>
                  <a:srgbClr val="ADDBE7"/>
                </a:solidFill>
              </a:rPr>
              <a:t>SVG </a:t>
            </a:r>
            <a:r>
              <a:rPr lang="zh-CN" altLang="en-US" sz="4000" dirty="0" smtClean="0">
                <a:solidFill>
                  <a:srgbClr val="ADDBE7"/>
                </a:solidFill>
              </a:rPr>
              <a:t>图像在放大或改变尺寸的情况下其图形质量不会损失</a:t>
            </a:r>
            <a:endParaRPr lang="en-US" altLang="zh-CN" sz="4000" dirty="0" smtClean="0">
              <a:solidFill>
                <a:srgbClr val="ADDBE7"/>
              </a:solidFill>
            </a:endParaRPr>
          </a:p>
          <a:p>
            <a:r>
              <a:rPr lang="zh-CN" altLang="en-US" sz="4000" dirty="0" smtClean="0">
                <a:solidFill>
                  <a:srgbClr val="ADDBE7"/>
                </a:solidFill>
              </a:rPr>
              <a:t>可以直接在</a:t>
            </a:r>
            <a:r>
              <a:rPr lang="en-US" altLang="zh-CN" sz="4000" dirty="0" smtClean="0">
                <a:solidFill>
                  <a:srgbClr val="ADDBE7"/>
                </a:solidFill>
              </a:rPr>
              <a:t>HTML</a:t>
            </a:r>
            <a:r>
              <a:rPr lang="zh-CN" altLang="en-US" sz="4000" dirty="0" smtClean="0">
                <a:solidFill>
                  <a:srgbClr val="ADDBE7"/>
                </a:solidFill>
              </a:rPr>
              <a:t>上编写或者保存为</a:t>
            </a:r>
            <a:r>
              <a:rPr lang="en-US" altLang="zh-CN" sz="4000" dirty="0" err="1" smtClean="0">
                <a:solidFill>
                  <a:srgbClr val="ADDBE7"/>
                </a:solidFill>
              </a:rPr>
              <a:t>svg</a:t>
            </a:r>
            <a:r>
              <a:rPr lang="zh-CN" altLang="en-US" sz="4000" dirty="0" smtClean="0">
                <a:solidFill>
                  <a:srgbClr val="ADDBE7"/>
                </a:solidFill>
              </a:rPr>
              <a:t>文件</a:t>
            </a:r>
          </a:p>
          <a:p>
            <a:endParaRPr lang="zh-CN" altLang="en-US" sz="4000" dirty="0">
              <a:solidFill>
                <a:srgbClr val="ADDBE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836712"/>
            <a:ext cx="8229600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4221088"/>
            <a:ext cx="20478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>
                <a:solidFill>
                  <a:srgbClr val="FFD700"/>
                </a:solidFill>
                <a:latin typeface="Garamond" pitchFamily="18" charset="0"/>
              </a:rPr>
              <a:t>Canvas   VS   SVG</a:t>
            </a:r>
            <a:endParaRPr lang="zh-CN" altLang="en-US" sz="6000" dirty="0">
              <a:solidFill>
                <a:srgbClr val="FFD700"/>
              </a:solidFill>
              <a:latin typeface="Garamond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ADDBE7"/>
                </a:solidFill>
              </a:rPr>
              <a:t>Canvas</a:t>
            </a:r>
            <a:r>
              <a:rPr lang="zh-CN" altLang="en-US" dirty="0" smtClean="0">
                <a:solidFill>
                  <a:srgbClr val="ADDBE7"/>
                </a:solidFill>
              </a:rPr>
              <a:t>使用</a:t>
            </a:r>
            <a:r>
              <a:rPr lang="en-US" altLang="zh-CN" dirty="0" smtClean="0">
                <a:solidFill>
                  <a:srgbClr val="ADDBE7"/>
                </a:solidFill>
              </a:rPr>
              <a:t>JavaScript</a:t>
            </a:r>
            <a:r>
              <a:rPr lang="zh-CN" altLang="en-US" dirty="0" smtClean="0">
                <a:solidFill>
                  <a:srgbClr val="ADDBE7"/>
                </a:solidFill>
              </a:rPr>
              <a:t>程序绘图</a:t>
            </a:r>
            <a:r>
              <a:rPr lang="en-US" altLang="zh-CN" dirty="0" smtClean="0">
                <a:solidFill>
                  <a:srgbClr val="ADDBE7"/>
                </a:solidFill>
              </a:rPr>
              <a:t>(</a:t>
            </a:r>
            <a:r>
              <a:rPr lang="zh-CN" altLang="en-US" dirty="0" smtClean="0">
                <a:solidFill>
                  <a:srgbClr val="ADDBE7"/>
                </a:solidFill>
              </a:rPr>
              <a:t>动态生成</a:t>
            </a:r>
            <a:r>
              <a:rPr lang="en-US" altLang="zh-CN" dirty="0" smtClean="0">
                <a:solidFill>
                  <a:srgbClr val="ADDBE7"/>
                </a:solidFill>
              </a:rPr>
              <a:t>)</a:t>
            </a:r>
            <a:r>
              <a:rPr lang="zh-CN" altLang="en-US" dirty="0" smtClean="0">
                <a:solidFill>
                  <a:srgbClr val="ADDBE7"/>
                </a:solidFill>
              </a:rPr>
              <a:t>，</a:t>
            </a:r>
            <a:r>
              <a:rPr lang="en-US" altLang="zh-CN" dirty="0" smtClean="0">
                <a:solidFill>
                  <a:srgbClr val="ADDBE7"/>
                </a:solidFill>
              </a:rPr>
              <a:t>SVG</a:t>
            </a:r>
            <a:r>
              <a:rPr lang="zh-CN" altLang="en-US" dirty="0" smtClean="0">
                <a:solidFill>
                  <a:srgbClr val="ADDBE7"/>
                </a:solidFill>
              </a:rPr>
              <a:t>是使用</a:t>
            </a:r>
            <a:r>
              <a:rPr lang="en-US" altLang="zh-CN" dirty="0" smtClean="0">
                <a:solidFill>
                  <a:srgbClr val="ADDBE7"/>
                </a:solidFill>
              </a:rPr>
              <a:t>XML</a:t>
            </a:r>
            <a:r>
              <a:rPr lang="zh-CN" altLang="en-US" dirty="0" smtClean="0">
                <a:solidFill>
                  <a:srgbClr val="ADDBE7"/>
                </a:solidFill>
              </a:rPr>
              <a:t>文档描述来绘图</a:t>
            </a:r>
            <a:endParaRPr lang="en-US" altLang="zh-CN" dirty="0" smtClean="0">
              <a:solidFill>
                <a:srgbClr val="ADDBE7"/>
              </a:solidFill>
            </a:endParaRPr>
          </a:p>
          <a:p>
            <a:r>
              <a:rPr lang="en-US" altLang="zh-CN" dirty="0" smtClean="0">
                <a:solidFill>
                  <a:srgbClr val="ADDBE7"/>
                </a:solidFill>
              </a:rPr>
              <a:t>SVG</a:t>
            </a:r>
            <a:r>
              <a:rPr lang="zh-CN" altLang="en-US" dirty="0" smtClean="0">
                <a:solidFill>
                  <a:srgbClr val="ADDBE7"/>
                </a:solidFill>
              </a:rPr>
              <a:t>是图形格式，</a:t>
            </a:r>
            <a:r>
              <a:rPr lang="en-US" altLang="zh-CN" dirty="0" smtClean="0">
                <a:solidFill>
                  <a:srgbClr val="ADDBE7"/>
                </a:solidFill>
              </a:rPr>
              <a:t>Canvas</a:t>
            </a:r>
            <a:r>
              <a:rPr lang="zh-CN" altLang="en-US" dirty="0" smtClean="0">
                <a:solidFill>
                  <a:srgbClr val="ADDBE7"/>
                </a:solidFill>
              </a:rPr>
              <a:t>是图形</a:t>
            </a:r>
            <a:r>
              <a:rPr lang="en-US" altLang="zh-CN" dirty="0" smtClean="0">
                <a:solidFill>
                  <a:srgbClr val="ADDBE7"/>
                </a:solidFill>
              </a:rPr>
              <a:t>API</a:t>
            </a:r>
          </a:p>
          <a:p>
            <a:r>
              <a:rPr lang="en-US" altLang="zh-CN" dirty="0" smtClean="0">
                <a:solidFill>
                  <a:srgbClr val="ADDBE7"/>
                </a:solidFill>
              </a:rPr>
              <a:t>SVG</a:t>
            </a:r>
            <a:r>
              <a:rPr lang="zh-CN" altLang="en-US" dirty="0" smtClean="0">
                <a:solidFill>
                  <a:srgbClr val="ADDBE7"/>
                </a:solidFill>
              </a:rPr>
              <a:t>不会失真，</a:t>
            </a:r>
            <a:r>
              <a:rPr lang="en-US" altLang="zh-CN" dirty="0" smtClean="0">
                <a:solidFill>
                  <a:srgbClr val="ADDBE7"/>
                </a:solidFill>
              </a:rPr>
              <a:t>Canvas</a:t>
            </a:r>
            <a:r>
              <a:rPr lang="zh-CN" altLang="en-US" dirty="0" smtClean="0">
                <a:solidFill>
                  <a:srgbClr val="ADDBE7"/>
                </a:solidFill>
              </a:rPr>
              <a:t>会失真</a:t>
            </a:r>
            <a:endParaRPr lang="en-US" altLang="zh-CN" dirty="0" smtClean="0">
              <a:solidFill>
                <a:srgbClr val="ADDBE7"/>
              </a:solidFill>
            </a:endParaRPr>
          </a:p>
          <a:p>
            <a:r>
              <a:rPr lang="en-US" altLang="zh-CN" dirty="0" smtClean="0">
                <a:solidFill>
                  <a:srgbClr val="ADDBE7"/>
                </a:solidFill>
              </a:rPr>
              <a:t>SVG</a:t>
            </a:r>
            <a:r>
              <a:rPr lang="zh-CN" altLang="en-US" dirty="0" smtClean="0">
                <a:solidFill>
                  <a:srgbClr val="ADDBE7"/>
                </a:solidFill>
              </a:rPr>
              <a:t>可以绑定</a:t>
            </a:r>
            <a:r>
              <a:rPr lang="en-US" altLang="zh-CN" dirty="0" smtClean="0">
                <a:solidFill>
                  <a:srgbClr val="ADDBE7"/>
                </a:solidFill>
              </a:rPr>
              <a:t>DOM</a:t>
            </a:r>
            <a:r>
              <a:rPr lang="zh-CN" altLang="en-US" dirty="0" smtClean="0">
                <a:solidFill>
                  <a:srgbClr val="ADDBE7"/>
                </a:solidFill>
              </a:rPr>
              <a:t>事件</a:t>
            </a:r>
            <a:endParaRPr lang="en-US" altLang="zh-CN" dirty="0" smtClean="0">
              <a:solidFill>
                <a:srgbClr val="ADDBE7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 smtClean="0">
                <a:solidFill>
                  <a:srgbClr val="FFD700"/>
                </a:solidFill>
                <a:latin typeface="Garamond" pitchFamily="18" charset="0"/>
              </a:rPr>
              <a:t>Video/Audio</a:t>
            </a:r>
            <a:endParaRPr lang="zh-CN" altLang="en-US" sz="6600" dirty="0">
              <a:solidFill>
                <a:srgbClr val="FFD700"/>
              </a:solidFill>
              <a:latin typeface="Garamond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/>
          <a:lstStyle/>
          <a:p>
            <a:r>
              <a:rPr lang="en-US" altLang="zh-CN" sz="4000" dirty="0" smtClean="0">
                <a:solidFill>
                  <a:srgbClr val="ADDBE7"/>
                </a:solidFill>
              </a:rPr>
              <a:t>HTML5</a:t>
            </a:r>
            <a:r>
              <a:rPr lang="zh-CN" altLang="en-US" sz="4000" dirty="0" smtClean="0">
                <a:solidFill>
                  <a:srgbClr val="ADDBE7"/>
                </a:solidFill>
              </a:rPr>
              <a:t>的视频、音频标签</a:t>
            </a:r>
            <a:endParaRPr lang="en-US" altLang="zh-CN" sz="4000" dirty="0" smtClean="0">
              <a:solidFill>
                <a:srgbClr val="ADDBE7"/>
              </a:solidFill>
            </a:endParaRPr>
          </a:p>
          <a:p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374" y="2852936"/>
            <a:ext cx="7512050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rgbClr val="FFD700"/>
                </a:solidFill>
                <a:latin typeface="Garamond" pitchFamily="18" charset="0"/>
              </a:rPr>
              <a:t>应用缓存</a:t>
            </a:r>
            <a:endParaRPr lang="zh-CN" altLang="en-US" sz="6000" dirty="0">
              <a:solidFill>
                <a:srgbClr val="FFD700"/>
              </a:solidFill>
              <a:latin typeface="Garamond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ADDBE7"/>
                </a:solidFill>
              </a:rPr>
              <a:t>使用缓存文件定义缓存文件清单</a:t>
            </a:r>
            <a:endParaRPr lang="en-US" altLang="zh-CN" sz="4000" dirty="0" smtClean="0">
              <a:solidFill>
                <a:srgbClr val="ADDBE7"/>
              </a:solidFill>
            </a:endParaRPr>
          </a:p>
          <a:p>
            <a:r>
              <a:rPr lang="zh-CN" altLang="en-US" sz="4000" dirty="0" smtClean="0">
                <a:solidFill>
                  <a:srgbClr val="ADDBE7"/>
                </a:solidFill>
              </a:rPr>
              <a:t>在</a:t>
            </a:r>
            <a:r>
              <a:rPr lang="en-US" altLang="zh-CN" sz="4000" dirty="0" smtClean="0">
                <a:solidFill>
                  <a:srgbClr val="ADDBE7"/>
                </a:solidFill>
              </a:rPr>
              <a:t>html</a:t>
            </a:r>
            <a:r>
              <a:rPr lang="zh-CN" altLang="en-US" sz="4000" dirty="0" smtClean="0">
                <a:solidFill>
                  <a:srgbClr val="ADDBE7"/>
                </a:solidFill>
              </a:rPr>
              <a:t>头部声明缓存文件</a:t>
            </a:r>
            <a:endParaRPr lang="en-US" altLang="zh-CN" sz="4000" dirty="0" smtClean="0">
              <a:solidFill>
                <a:srgbClr val="ADDBE7"/>
              </a:solidFill>
            </a:endParaRPr>
          </a:p>
          <a:p>
            <a:r>
              <a:rPr lang="zh-CN" altLang="en-US" sz="4000" dirty="0" smtClean="0">
                <a:solidFill>
                  <a:srgbClr val="ADDBE7"/>
                </a:solidFill>
              </a:rPr>
              <a:t>为离线浏览提供了可能</a:t>
            </a:r>
            <a:endParaRPr lang="en-US" altLang="zh-CN" sz="4000" dirty="0" smtClean="0">
              <a:solidFill>
                <a:srgbClr val="ADDBE7"/>
              </a:solidFill>
            </a:endParaRPr>
          </a:p>
          <a:p>
            <a:r>
              <a:rPr lang="zh-CN" altLang="en-US" sz="4000" dirty="0" smtClean="0">
                <a:solidFill>
                  <a:srgbClr val="ADDBE7"/>
                </a:solidFill>
              </a:rPr>
              <a:t>更快</a:t>
            </a:r>
            <a:endParaRPr lang="en-US" altLang="zh-CN" sz="4000" dirty="0" smtClean="0">
              <a:solidFill>
                <a:srgbClr val="ADDBE7"/>
              </a:solidFill>
            </a:endParaRPr>
          </a:p>
          <a:p>
            <a:endParaRPr lang="en-US" altLang="zh-CN" sz="4000" dirty="0" smtClean="0">
              <a:solidFill>
                <a:srgbClr val="ADDBE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ADDBE7"/>
                </a:solidFill>
              </a:rPr>
              <a:t>只要被缓存了，</a:t>
            </a:r>
            <a:r>
              <a:rPr lang="en-US" altLang="zh-CN" dirty="0" smtClean="0">
                <a:solidFill>
                  <a:srgbClr val="ADDBE7"/>
                </a:solidFill>
              </a:rPr>
              <a:t>JS</a:t>
            </a:r>
            <a:r>
              <a:rPr lang="zh-CN" altLang="en-US" dirty="0" smtClean="0">
                <a:solidFill>
                  <a:srgbClr val="ADDBE7"/>
                </a:solidFill>
              </a:rPr>
              <a:t>等变更浏览器不会重新读取文件，可以通过修改缓存文件内注释的方式来让浏览器重新下载文件</a:t>
            </a:r>
            <a:endParaRPr lang="en-US" altLang="zh-CN" dirty="0" smtClean="0">
              <a:solidFill>
                <a:srgbClr val="ADDBE7"/>
              </a:solidFill>
            </a:endParaRPr>
          </a:p>
          <a:p>
            <a:r>
              <a:rPr lang="zh-CN" altLang="en-US" dirty="0" smtClean="0">
                <a:solidFill>
                  <a:srgbClr val="ADDBE7"/>
                </a:solidFill>
              </a:rPr>
              <a:t>引入缓存</a:t>
            </a:r>
            <a:endParaRPr lang="en-US" altLang="zh-CN" dirty="0" smtClean="0">
              <a:solidFill>
                <a:srgbClr val="ADDBE7"/>
              </a:solidFill>
            </a:endParaRPr>
          </a:p>
          <a:p>
            <a:endParaRPr lang="en-US" altLang="zh-CN" dirty="0" smtClean="0">
              <a:solidFill>
                <a:srgbClr val="ADDBE7"/>
              </a:solidFill>
            </a:endParaRPr>
          </a:p>
          <a:p>
            <a:endParaRPr lang="en-US" altLang="zh-CN" dirty="0" smtClean="0">
              <a:solidFill>
                <a:srgbClr val="ADDBE7"/>
              </a:solidFill>
            </a:endParaRPr>
          </a:p>
          <a:p>
            <a:r>
              <a:rPr lang="zh-CN" altLang="en-US" dirty="0" smtClean="0">
                <a:solidFill>
                  <a:srgbClr val="ADDBE7"/>
                </a:solidFill>
              </a:rPr>
              <a:t>缓存文件</a:t>
            </a:r>
            <a:endParaRPr lang="zh-CN" altLang="en-US" dirty="0">
              <a:solidFill>
                <a:srgbClr val="ADDBE7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3284984"/>
            <a:ext cx="49339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5013176"/>
            <a:ext cx="17430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56990"/>
          </a:xfrm>
        </p:spPr>
        <p:txBody>
          <a:bodyPr>
            <a:noAutofit/>
          </a:bodyPr>
          <a:lstStyle/>
          <a:p>
            <a:r>
              <a:rPr lang="en-US" altLang="zh-CN" sz="6600" dirty="0" err="1" smtClean="0">
                <a:solidFill>
                  <a:srgbClr val="FFD700"/>
                </a:solidFill>
                <a:latin typeface="Garamond" pitchFamily="18" charset="0"/>
                <a:ea typeface="Anonymous Pro" pitchFamily="49" charset="0"/>
              </a:rPr>
              <a:t>LocalStorage</a:t>
            </a:r>
            <a:endParaRPr lang="zh-CN" altLang="en-US" sz="6600" dirty="0">
              <a:solidFill>
                <a:srgbClr val="FFD700"/>
              </a:solidFill>
              <a:latin typeface="Garamond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ADDBE7"/>
                </a:solidFill>
              </a:rPr>
              <a:t>存储在浏览器的缓存</a:t>
            </a:r>
            <a:endParaRPr lang="en-US" altLang="zh-CN" sz="4000" dirty="0" smtClean="0">
              <a:solidFill>
                <a:srgbClr val="ADDBE7"/>
              </a:solidFill>
            </a:endParaRPr>
          </a:p>
          <a:p>
            <a:r>
              <a:rPr lang="zh-CN" altLang="en-US" sz="4000" dirty="0" smtClean="0">
                <a:solidFill>
                  <a:srgbClr val="ADDBE7"/>
                </a:solidFill>
              </a:rPr>
              <a:t>限制比</a:t>
            </a:r>
            <a:r>
              <a:rPr lang="en-US" altLang="zh-CN" sz="4000" dirty="0" smtClean="0">
                <a:solidFill>
                  <a:srgbClr val="ADDBE7"/>
                </a:solidFill>
              </a:rPr>
              <a:t>Cookie</a:t>
            </a:r>
            <a:r>
              <a:rPr lang="zh-CN" altLang="en-US" sz="4000" dirty="0" smtClean="0">
                <a:solidFill>
                  <a:srgbClr val="ADDBE7"/>
                </a:solidFill>
              </a:rPr>
              <a:t>少</a:t>
            </a:r>
            <a:endParaRPr lang="en-US" altLang="zh-CN" sz="4000" dirty="0" smtClean="0">
              <a:solidFill>
                <a:srgbClr val="ADDBE7"/>
              </a:solidFill>
            </a:endParaRPr>
          </a:p>
          <a:p>
            <a:r>
              <a:rPr lang="zh-CN" altLang="en-US" sz="4000" dirty="0" smtClean="0">
                <a:solidFill>
                  <a:srgbClr val="ADDBE7"/>
                </a:solidFill>
              </a:rPr>
              <a:t>每个网站</a:t>
            </a:r>
            <a:r>
              <a:rPr lang="en-US" altLang="zh-CN" sz="4000" dirty="0" smtClean="0">
                <a:solidFill>
                  <a:srgbClr val="ADDBE7"/>
                </a:solidFill>
              </a:rPr>
              <a:t>2.5M(FF)/5M(Chrome)/10M(IE)</a:t>
            </a:r>
          </a:p>
          <a:p>
            <a:r>
              <a:rPr lang="zh-CN" altLang="en-US" sz="4000" dirty="0" smtClean="0">
                <a:solidFill>
                  <a:srgbClr val="ADDBE7"/>
                </a:solidFill>
              </a:rPr>
              <a:t>不会过期</a:t>
            </a:r>
            <a:endParaRPr lang="en-US" altLang="zh-CN" sz="4000" dirty="0" smtClean="0">
              <a:solidFill>
                <a:srgbClr val="ADDBE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ADDBE7"/>
                </a:solidFill>
              </a:rPr>
              <a:t>代替</a:t>
            </a:r>
            <a:r>
              <a:rPr lang="en-US" altLang="zh-CN" sz="4000" dirty="0" smtClean="0">
                <a:solidFill>
                  <a:srgbClr val="ADDBE7"/>
                </a:solidFill>
              </a:rPr>
              <a:t>Cookie</a:t>
            </a:r>
          </a:p>
          <a:p>
            <a:r>
              <a:rPr lang="zh-CN" altLang="en-US" sz="4000" dirty="0" smtClean="0">
                <a:solidFill>
                  <a:srgbClr val="ADDBE7"/>
                </a:solidFill>
              </a:rPr>
              <a:t>记录用户操作历史、表单数据等</a:t>
            </a:r>
            <a:endParaRPr lang="en-US" altLang="zh-CN" sz="4000" dirty="0" smtClean="0">
              <a:solidFill>
                <a:srgbClr val="ADDBE7"/>
              </a:solidFill>
            </a:endParaRPr>
          </a:p>
          <a:p>
            <a:r>
              <a:rPr lang="zh-CN" altLang="en-US" sz="4000" dirty="0" smtClean="0">
                <a:solidFill>
                  <a:srgbClr val="ADDBE7"/>
                </a:solidFill>
              </a:rPr>
              <a:t>缓存简单键值对</a:t>
            </a:r>
            <a:endParaRPr lang="zh-CN" altLang="en-US" sz="4000" dirty="0">
              <a:solidFill>
                <a:srgbClr val="ADDBE7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76672"/>
            <a:ext cx="847725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 err="1" smtClean="0">
                <a:solidFill>
                  <a:srgbClr val="FFD700"/>
                </a:solidFill>
                <a:latin typeface="Garamond" pitchFamily="18" charset="0"/>
                <a:ea typeface="Anonymous Pro" pitchFamily="49" charset="0"/>
              </a:rPr>
              <a:t>SessionStorage</a:t>
            </a:r>
            <a:endParaRPr lang="zh-CN" altLang="en-US" sz="6600" dirty="0">
              <a:latin typeface="Garamond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>
                <a:solidFill>
                  <a:srgbClr val="ADDBE7"/>
                </a:solidFill>
                <a:latin typeface="Anonymous Pro" pitchFamily="49" charset="0"/>
              </a:rPr>
              <a:t>和</a:t>
            </a:r>
            <a:r>
              <a:rPr lang="en-US" altLang="zh-CN" sz="4400" dirty="0" err="1" smtClean="0">
                <a:solidFill>
                  <a:srgbClr val="ADDBE7"/>
                </a:solidFill>
                <a:latin typeface="Anonymous Pro" pitchFamily="49" charset="0"/>
                <a:ea typeface="Anonymous Pro" pitchFamily="49" charset="0"/>
              </a:rPr>
              <a:t>LocalStorage</a:t>
            </a:r>
            <a:r>
              <a:rPr lang="zh-CN" altLang="en-US" sz="4400" dirty="0" smtClean="0">
                <a:solidFill>
                  <a:srgbClr val="ADDBE7"/>
                </a:solidFill>
                <a:latin typeface="Anonymous Pro" pitchFamily="49" charset="0"/>
              </a:rPr>
              <a:t>的区别是生命周期为</a:t>
            </a:r>
            <a:r>
              <a:rPr lang="en-US" altLang="zh-CN" sz="4400" dirty="0" smtClean="0">
                <a:solidFill>
                  <a:srgbClr val="ADDBE7"/>
                </a:solidFill>
                <a:latin typeface="Anonymous Pro" pitchFamily="49" charset="0"/>
                <a:ea typeface="Anonymous Pro" pitchFamily="49" charset="0"/>
              </a:rPr>
              <a:t>Session</a:t>
            </a:r>
            <a:r>
              <a:rPr lang="zh-CN" altLang="en-US" sz="4400" dirty="0" smtClean="0">
                <a:solidFill>
                  <a:srgbClr val="ADDBE7"/>
                </a:solidFill>
                <a:latin typeface="Anonymous Pro" pitchFamily="49" charset="0"/>
              </a:rPr>
              <a:t>，其他一样</a:t>
            </a:r>
            <a:endParaRPr lang="zh-CN" altLang="en-US" sz="4400" dirty="0">
              <a:solidFill>
                <a:srgbClr val="ADDBE7"/>
              </a:solidFill>
              <a:latin typeface="Anonymous Pr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 smtClean="0">
                <a:solidFill>
                  <a:srgbClr val="FFD700"/>
                </a:solidFill>
                <a:latin typeface="Garamond" pitchFamily="18" charset="0"/>
              </a:rPr>
              <a:t>Web SQL Database</a:t>
            </a:r>
            <a:endParaRPr lang="zh-CN" altLang="en-US" sz="6600" dirty="0">
              <a:solidFill>
                <a:srgbClr val="FFD700"/>
              </a:solidFill>
              <a:latin typeface="Garamond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ADDBE7"/>
                </a:solidFill>
              </a:rPr>
              <a:t>浏览器端的关系数据库（</a:t>
            </a:r>
            <a:r>
              <a:rPr lang="en-US" altLang="zh-CN" sz="4000" dirty="0" err="1" smtClean="0">
                <a:solidFill>
                  <a:srgbClr val="ADDBE7"/>
                </a:solidFill>
              </a:rPr>
              <a:t>SQLite</a:t>
            </a:r>
            <a:r>
              <a:rPr lang="zh-CN" altLang="en-US" sz="4000" dirty="0" smtClean="0">
                <a:solidFill>
                  <a:srgbClr val="ADDBE7"/>
                </a:solidFill>
              </a:rPr>
              <a:t>）</a:t>
            </a:r>
            <a:endParaRPr lang="en-US" altLang="zh-CN" sz="4000" dirty="0" smtClean="0">
              <a:solidFill>
                <a:srgbClr val="ADDBE7"/>
              </a:solidFill>
            </a:endParaRPr>
          </a:p>
          <a:p>
            <a:r>
              <a:rPr lang="zh-CN" altLang="en-US" sz="4000" dirty="0" smtClean="0">
                <a:solidFill>
                  <a:srgbClr val="ADDBE7"/>
                </a:solidFill>
              </a:rPr>
              <a:t>使用</a:t>
            </a:r>
            <a:r>
              <a:rPr lang="en-US" altLang="zh-CN" sz="4000" dirty="0" smtClean="0">
                <a:solidFill>
                  <a:srgbClr val="ADDBE7"/>
                </a:solidFill>
              </a:rPr>
              <a:t>SQL</a:t>
            </a:r>
            <a:r>
              <a:rPr lang="zh-CN" altLang="en-US" sz="4000" dirty="0" smtClean="0">
                <a:solidFill>
                  <a:srgbClr val="ADDBE7"/>
                </a:solidFill>
              </a:rPr>
              <a:t>进行查询</a:t>
            </a:r>
            <a:endParaRPr lang="en-US" altLang="zh-CN" sz="4000" dirty="0" smtClean="0">
              <a:solidFill>
                <a:srgbClr val="ADDBE7"/>
              </a:solidFill>
            </a:endParaRPr>
          </a:p>
          <a:p>
            <a:r>
              <a:rPr lang="en-US" altLang="zh-CN" sz="4000" dirty="0" smtClean="0">
                <a:solidFill>
                  <a:srgbClr val="ADDBE7"/>
                </a:solidFill>
              </a:rPr>
              <a:t>Safari</a:t>
            </a:r>
            <a:r>
              <a:rPr lang="zh-CN" altLang="en-US" sz="4000" dirty="0" smtClean="0">
                <a:solidFill>
                  <a:srgbClr val="ADDBE7"/>
                </a:solidFill>
              </a:rPr>
              <a:t>外，其他浏览器最新版本大多支持</a:t>
            </a:r>
            <a:endParaRPr lang="en-US" altLang="zh-CN" sz="4000" dirty="0" smtClean="0">
              <a:solidFill>
                <a:srgbClr val="ADDBE7"/>
              </a:solidFill>
            </a:endParaRPr>
          </a:p>
          <a:p>
            <a:r>
              <a:rPr lang="zh-CN" altLang="en-US" sz="4000" dirty="0" smtClean="0">
                <a:solidFill>
                  <a:srgbClr val="ADDBE7"/>
                </a:solidFill>
              </a:rPr>
              <a:t>回调式代码风格</a:t>
            </a:r>
            <a:endParaRPr lang="en-US" altLang="zh-CN" sz="4000" dirty="0" smtClean="0">
              <a:solidFill>
                <a:srgbClr val="ADDBE7"/>
              </a:solidFill>
            </a:endParaRPr>
          </a:p>
          <a:p>
            <a:r>
              <a:rPr lang="zh-CN" altLang="en-US" sz="4000" dirty="0" smtClean="0">
                <a:solidFill>
                  <a:srgbClr val="ADDBE7"/>
                </a:solidFill>
              </a:rPr>
              <a:t>尽量少使用</a:t>
            </a:r>
            <a:endParaRPr lang="en-US" altLang="zh-CN" sz="4000" dirty="0" smtClean="0">
              <a:solidFill>
                <a:srgbClr val="ADDBE7"/>
              </a:solidFill>
            </a:endParaRPr>
          </a:p>
          <a:p>
            <a:endParaRPr lang="zh-CN" altLang="en-US" sz="4000" dirty="0">
              <a:solidFill>
                <a:srgbClr val="ADDBE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>
                <a:solidFill>
                  <a:srgbClr val="ADDBE7"/>
                </a:solidFill>
              </a:rPr>
              <a:t>openDatabase</a:t>
            </a:r>
            <a:r>
              <a:rPr lang="zh-CN" altLang="en-US" sz="4000" dirty="0" smtClean="0">
                <a:solidFill>
                  <a:srgbClr val="ADDBE7"/>
                </a:solidFill>
              </a:rPr>
              <a:t>：创建数据库</a:t>
            </a:r>
            <a:endParaRPr lang="en-US" altLang="zh-CN" sz="4000" dirty="0" smtClean="0">
              <a:solidFill>
                <a:srgbClr val="ADDBE7"/>
              </a:solidFill>
            </a:endParaRPr>
          </a:p>
          <a:p>
            <a:r>
              <a:rPr lang="en-US" altLang="zh-CN" sz="4000" dirty="0" smtClean="0">
                <a:solidFill>
                  <a:srgbClr val="ADDBE7"/>
                </a:solidFill>
              </a:rPr>
              <a:t>Transaction</a:t>
            </a:r>
            <a:r>
              <a:rPr lang="zh-CN" altLang="en-US" sz="4000" dirty="0" smtClean="0">
                <a:solidFill>
                  <a:srgbClr val="ADDBE7"/>
                </a:solidFill>
              </a:rPr>
              <a:t>：控制事务</a:t>
            </a:r>
            <a:endParaRPr lang="en-US" altLang="zh-CN" sz="4000" dirty="0" smtClean="0">
              <a:solidFill>
                <a:srgbClr val="ADDBE7"/>
              </a:solidFill>
            </a:endParaRPr>
          </a:p>
          <a:p>
            <a:r>
              <a:rPr lang="en-US" altLang="zh-CN" sz="4000" dirty="0" err="1" smtClean="0">
                <a:solidFill>
                  <a:srgbClr val="ADDBE7"/>
                </a:solidFill>
              </a:rPr>
              <a:t>executeSql</a:t>
            </a:r>
            <a:r>
              <a:rPr lang="zh-CN" altLang="en-US" sz="4000" dirty="0" smtClean="0">
                <a:solidFill>
                  <a:srgbClr val="ADDBE7"/>
                </a:solidFill>
              </a:rPr>
              <a:t>：执行</a:t>
            </a:r>
            <a:r>
              <a:rPr lang="en-US" altLang="zh-CN" sz="4000" dirty="0" smtClean="0">
                <a:solidFill>
                  <a:srgbClr val="ADDBE7"/>
                </a:solidFill>
              </a:rPr>
              <a:t>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 err="1" smtClean="0">
                <a:solidFill>
                  <a:srgbClr val="FFD700"/>
                </a:solidFill>
                <a:latin typeface="Garamond" pitchFamily="18" charset="0"/>
              </a:rPr>
              <a:t>IndexedDB</a:t>
            </a:r>
            <a:endParaRPr lang="zh-CN" altLang="en-US" sz="6600" dirty="0">
              <a:solidFill>
                <a:srgbClr val="FFD700"/>
              </a:solidFill>
              <a:latin typeface="Garamond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ADDBE7"/>
                </a:solidFill>
              </a:rPr>
              <a:t>浏览器端的键值对数据库</a:t>
            </a:r>
            <a:endParaRPr lang="en-US" altLang="zh-CN" sz="4000" dirty="0" smtClean="0">
              <a:solidFill>
                <a:srgbClr val="ADDBE7"/>
              </a:solidFill>
            </a:endParaRPr>
          </a:p>
          <a:p>
            <a:r>
              <a:rPr lang="zh-CN" altLang="en-US" sz="4000" dirty="0" smtClean="0">
                <a:solidFill>
                  <a:srgbClr val="ADDBE7"/>
                </a:solidFill>
              </a:rPr>
              <a:t>一个网站有一个或多个</a:t>
            </a:r>
            <a:r>
              <a:rPr lang="en-US" altLang="zh-CN" sz="4000" dirty="0" smtClean="0">
                <a:solidFill>
                  <a:srgbClr val="ADDBE7"/>
                </a:solidFill>
              </a:rPr>
              <a:t>DB</a:t>
            </a:r>
          </a:p>
          <a:p>
            <a:r>
              <a:rPr lang="zh-CN" altLang="en-US" sz="4000" dirty="0" smtClean="0">
                <a:solidFill>
                  <a:srgbClr val="ADDBE7"/>
                </a:solidFill>
              </a:rPr>
              <a:t>异步</a:t>
            </a:r>
            <a:r>
              <a:rPr lang="en-US" altLang="zh-CN" sz="4000" dirty="0" smtClean="0">
                <a:solidFill>
                  <a:srgbClr val="ADDBE7"/>
                </a:solidFill>
              </a:rPr>
              <a:t>API</a:t>
            </a:r>
            <a:r>
              <a:rPr lang="zh-CN" altLang="en-US" sz="4000" dirty="0" smtClean="0">
                <a:solidFill>
                  <a:srgbClr val="ADDBE7"/>
                </a:solidFill>
              </a:rPr>
              <a:t>，同步方式基本没被实现</a:t>
            </a:r>
            <a:endParaRPr lang="en-US" altLang="zh-CN" sz="4000" dirty="0" smtClean="0">
              <a:solidFill>
                <a:srgbClr val="ADDBE7"/>
              </a:solidFill>
            </a:endParaRPr>
          </a:p>
          <a:p>
            <a:r>
              <a:rPr lang="zh-CN" altLang="en-US" sz="4000" dirty="0" smtClean="0">
                <a:solidFill>
                  <a:srgbClr val="ADDBE7"/>
                </a:solidFill>
              </a:rPr>
              <a:t>规范推荐使用，取代</a:t>
            </a:r>
            <a:r>
              <a:rPr lang="en-US" altLang="zh-CN" sz="4000" dirty="0" err="1" smtClean="0">
                <a:solidFill>
                  <a:srgbClr val="ADDBE7"/>
                </a:solidFill>
              </a:rPr>
              <a:t>WebStorage</a:t>
            </a:r>
            <a:endParaRPr lang="en-US" altLang="zh-CN" sz="4000" dirty="0" smtClean="0">
              <a:solidFill>
                <a:srgbClr val="ADDBE7"/>
              </a:solidFill>
            </a:endParaRPr>
          </a:p>
          <a:p>
            <a:r>
              <a:rPr lang="en-US" altLang="zh-CN" sz="4000" dirty="0" smtClean="0">
                <a:solidFill>
                  <a:srgbClr val="ADDBE7"/>
                </a:solidFill>
              </a:rPr>
              <a:t>API</a:t>
            </a:r>
            <a:r>
              <a:rPr lang="zh-CN" altLang="en-US" sz="4000" dirty="0" smtClean="0">
                <a:solidFill>
                  <a:srgbClr val="ADDBE7"/>
                </a:solidFill>
              </a:rPr>
              <a:t>强大，提供游标、索引</a:t>
            </a:r>
            <a:endParaRPr lang="en-US" altLang="zh-CN" sz="4000" dirty="0" smtClean="0">
              <a:solidFill>
                <a:srgbClr val="ADDBE7"/>
              </a:solidFill>
            </a:endParaRPr>
          </a:p>
          <a:p>
            <a:r>
              <a:rPr lang="zh-CN" altLang="en-US" sz="4000" dirty="0" smtClean="0">
                <a:solidFill>
                  <a:srgbClr val="ADDBE7"/>
                </a:solidFill>
              </a:rPr>
              <a:t>回调代码风格</a:t>
            </a:r>
            <a:endParaRPr lang="zh-CN" altLang="en-US" sz="4000" dirty="0">
              <a:solidFill>
                <a:srgbClr val="ADDBE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ADDBE7"/>
                </a:solidFill>
              </a:rPr>
              <a:t>indexedDB.open</a:t>
            </a:r>
            <a:r>
              <a:rPr lang="zh-CN" altLang="en-US" dirty="0" smtClean="0">
                <a:solidFill>
                  <a:srgbClr val="ADDBE7"/>
                </a:solidFill>
              </a:rPr>
              <a:t>：打开数据库</a:t>
            </a:r>
            <a:endParaRPr lang="en-US" altLang="zh-CN" dirty="0" smtClean="0">
              <a:solidFill>
                <a:srgbClr val="ADDBE7"/>
              </a:solidFill>
            </a:endParaRPr>
          </a:p>
          <a:p>
            <a:r>
              <a:rPr lang="zh-CN" altLang="en-US" dirty="0" smtClean="0">
                <a:solidFill>
                  <a:srgbClr val="ADDBE7"/>
                </a:solidFill>
              </a:rPr>
              <a:t>数据库版本变更，如有更新等需要更改版本</a:t>
            </a:r>
            <a:endParaRPr lang="en-US" altLang="zh-CN" dirty="0" smtClean="0">
              <a:solidFill>
                <a:srgbClr val="ADDBE7"/>
              </a:solidFill>
            </a:endParaRPr>
          </a:p>
          <a:p>
            <a:r>
              <a:rPr lang="en-US" altLang="zh-CN" dirty="0" err="1" smtClean="0">
                <a:solidFill>
                  <a:srgbClr val="ADDBE7"/>
                </a:solidFill>
              </a:rPr>
              <a:t>onsuccess</a:t>
            </a:r>
            <a:r>
              <a:rPr lang="en-US" altLang="zh-CN" dirty="0" smtClean="0">
                <a:solidFill>
                  <a:srgbClr val="ADDBE7"/>
                </a:solidFill>
              </a:rPr>
              <a:t>/</a:t>
            </a:r>
            <a:r>
              <a:rPr lang="en-US" altLang="zh-CN" dirty="0" err="1" smtClean="0">
                <a:solidFill>
                  <a:srgbClr val="ADDBE7"/>
                </a:solidFill>
              </a:rPr>
              <a:t>onerror</a:t>
            </a:r>
            <a:r>
              <a:rPr lang="zh-CN" altLang="en-US" dirty="0" smtClean="0">
                <a:solidFill>
                  <a:srgbClr val="ADDBE7"/>
                </a:solidFill>
              </a:rPr>
              <a:t>：成功失败回调</a:t>
            </a:r>
            <a:endParaRPr lang="en-US" altLang="zh-CN" dirty="0" smtClean="0">
              <a:solidFill>
                <a:srgbClr val="ADDBE7"/>
              </a:solidFill>
            </a:endParaRPr>
          </a:p>
          <a:p>
            <a:r>
              <a:rPr lang="en-US" altLang="zh-CN" dirty="0" err="1" smtClean="0">
                <a:solidFill>
                  <a:srgbClr val="ADDBE7"/>
                </a:solidFill>
              </a:rPr>
              <a:t>onupgradeneeded</a:t>
            </a:r>
            <a:r>
              <a:rPr lang="en-US" altLang="zh-CN" dirty="0" smtClean="0">
                <a:solidFill>
                  <a:srgbClr val="ADDBE7"/>
                </a:solidFill>
              </a:rPr>
              <a:t>:</a:t>
            </a:r>
            <a:r>
              <a:rPr lang="zh-CN" altLang="en-US" dirty="0" smtClean="0">
                <a:solidFill>
                  <a:srgbClr val="ADDBE7"/>
                </a:solidFill>
              </a:rPr>
              <a:t>版本变更回调</a:t>
            </a:r>
            <a:endParaRPr lang="en-US" altLang="zh-CN" dirty="0" smtClean="0">
              <a:solidFill>
                <a:srgbClr val="ADDBE7"/>
              </a:solidFill>
            </a:endParaRPr>
          </a:p>
          <a:p>
            <a:r>
              <a:rPr lang="en-US" altLang="zh-CN" dirty="0" err="1" smtClean="0">
                <a:solidFill>
                  <a:srgbClr val="ADDBE7"/>
                </a:solidFill>
              </a:rPr>
              <a:t>objectStore</a:t>
            </a:r>
            <a:r>
              <a:rPr lang="zh-CN" altLang="en-US" dirty="0" smtClean="0">
                <a:solidFill>
                  <a:srgbClr val="ADDBE7"/>
                </a:solidFill>
              </a:rPr>
              <a:t>：类似表的键对象对，在</a:t>
            </a:r>
            <a:r>
              <a:rPr lang="en-US" altLang="zh-CN" dirty="0" err="1" smtClean="0">
                <a:solidFill>
                  <a:srgbClr val="ADDBE7"/>
                </a:solidFill>
              </a:rPr>
              <a:t>onupgradeneeded</a:t>
            </a:r>
            <a:r>
              <a:rPr lang="zh-CN" altLang="en-US" dirty="0" smtClean="0">
                <a:solidFill>
                  <a:srgbClr val="ADDBE7"/>
                </a:solidFill>
              </a:rPr>
              <a:t>中创建</a:t>
            </a:r>
            <a:r>
              <a:rPr lang="en-US" altLang="zh-CN" dirty="0" err="1" smtClean="0">
                <a:solidFill>
                  <a:srgbClr val="ADDBE7"/>
                </a:solidFill>
              </a:rPr>
              <a:t>objectstore</a:t>
            </a:r>
            <a:endParaRPr lang="en-US" altLang="zh-CN" dirty="0" smtClean="0">
              <a:solidFill>
                <a:srgbClr val="ADDBE7"/>
              </a:solidFill>
            </a:endParaRPr>
          </a:p>
          <a:p>
            <a:r>
              <a:rPr lang="zh-CN" altLang="en-US" dirty="0" smtClean="0">
                <a:solidFill>
                  <a:srgbClr val="ADDBE7"/>
                </a:solidFill>
              </a:rPr>
              <a:t>所有查询插入操作需要放在事务内</a:t>
            </a:r>
            <a:endParaRPr lang="zh-CN" altLang="en-US" dirty="0">
              <a:solidFill>
                <a:srgbClr val="ADDBE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620688"/>
            <a:ext cx="8229600" cy="4857403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solidFill>
                  <a:srgbClr val="FFD700"/>
                </a:solidFill>
              </a:rPr>
              <a:t>总结一下</a:t>
            </a:r>
            <a:endParaRPr lang="en-US" altLang="zh-CN" sz="4000" dirty="0" smtClean="0">
              <a:solidFill>
                <a:srgbClr val="FFD700"/>
              </a:solidFill>
            </a:endParaRPr>
          </a:p>
          <a:p>
            <a:r>
              <a:rPr lang="zh-CN" altLang="en-US" sz="4000" dirty="0" smtClean="0">
                <a:solidFill>
                  <a:srgbClr val="ADDBE7"/>
                </a:solidFill>
              </a:rPr>
              <a:t>无论是</a:t>
            </a:r>
            <a:r>
              <a:rPr lang="en-US" altLang="zh-CN" sz="4000" dirty="0" err="1" smtClean="0">
                <a:solidFill>
                  <a:srgbClr val="ADDBE7"/>
                </a:solidFill>
              </a:rPr>
              <a:t>LocalStorage</a:t>
            </a:r>
            <a:r>
              <a:rPr lang="zh-CN" altLang="en-US" sz="4000" dirty="0" smtClean="0">
                <a:solidFill>
                  <a:srgbClr val="ADDBE7"/>
                </a:solidFill>
              </a:rPr>
              <a:t>还是</a:t>
            </a:r>
            <a:r>
              <a:rPr lang="en-US" altLang="zh-CN" sz="4000" dirty="0" err="1" smtClean="0">
                <a:solidFill>
                  <a:srgbClr val="ADDBE7"/>
                </a:solidFill>
              </a:rPr>
              <a:t>WebSQLDB</a:t>
            </a:r>
            <a:r>
              <a:rPr lang="zh-CN" altLang="en-US" sz="4000" dirty="0" smtClean="0">
                <a:solidFill>
                  <a:srgbClr val="ADDBE7"/>
                </a:solidFill>
              </a:rPr>
              <a:t>还是</a:t>
            </a:r>
            <a:r>
              <a:rPr lang="en-US" altLang="zh-CN" sz="4000" dirty="0" err="1" smtClean="0">
                <a:solidFill>
                  <a:srgbClr val="ADDBE7"/>
                </a:solidFill>
              </a:rPr>
              <a:t>IndexedDB</a:t>
            </a:r>
            <a:r>
              <a:rPr lang="en-US" altLang="zh-CN" sz="4000" dirty="0" smtClean="0">
                <a:solidFill>
                  <a:srgbClr val="ADDBE7"/>
                </a:solidFill>
              </a:rPr>
              <a:t>,</a:t>
            </a:r>
            <a:r>
              <a:rPr lang="zh-CN" altLang="en-US" sz="4000" dirty="0" smtClean="0">
                <a:solidFill>
                  <a:srgbClr val="ADDBE7"/>
                </a:solidFill>
              </a:rPr>
              <a:t>主要目的都是为了本地数据持久性，用户能够在线和离线访问</a:t>
            </a:r>
            <a:r>
              <a:rPr lang="en-US" altLang="zh-CN" sz="4000" dirty="0" smtClean="0">
                <a:solidFill>
                  <a:srgbClr val="ADDBE7"/>
                </a:solidFill>
              </a:rPr>
              <a:t>Web</a:t>
            </a:r>
            <a:r>
              <a:rPr lang="zh-CN" altLang="en-US" sz="4000" dirty="0" smtClean="0">
                <a:solidFill>
                  <a:srgbClr val="ADDBE7"/>
                </a:solidFill>
              </a:rPr>
              <a:t>应用程序，减轻带宽使用</a:t>
            </a:r>
            <a:endParaRPr lang="en-US" altLang="zh-CN" sz="4000" dirty="0" smtClean="0">
              <a:solidFill>
                <a:srgbClr val="ADDBE7"/>
              </a:solidFill>
            </a:endParaRPr>
          </a:p>
          <a:p>
            <a:r>
              <a:rPr lang="zh-CN" altLang="en-US" sz="4000" dirty="0" smtClean="0">
                <a:solidFill>
                  <a:srgbClr val="ADDBE7"/>
                </a:solidFill>
              </a:rPr>
              <a:t>视应用情况，对于我们的应用一般</a:t>
            </a:r>
            <a:r>
              <a:rPr lang="en-US" altLang="zh-CN" sz="4000" dirty="0" err="1" smtClean="0">
                <a:solidFill>
                  <a:srgbClr val="ADDBE7"/>
                </a:solidFill>
              </a:rPr>
              <a:t>LocalStorage</a:t>
            </a:r>
            <a:r>
              <a:rPr lang="en-US" altLang="zh-CN" sz="4000" dirty="0" smtClean="0">
                <a:solidFill>
                  <a:srgbClr val="ADDBE7"/>
                </a:solidFill>
              </a:rPr>
              <a:t>/</a:t>
            </a:r>
            <a:r>
              <a:rPr lang="en-US" altLang="zh-CN" sz="4000" dirty="0" err="1" smtClean="0">
                <a:solidFill>
                  <a:srgbClr val="ADDBE7"/>
                </a:solidFill>
              </a:rPr>
              <a:t>SessionStorage</a:t>
            </a:r>
            <a:r>
              <a:rPr lang="zh-CN" altLang="en-US" sz="4000" dirty="0" smtClean="0">
                <a:solidFill>
                  <a:srgbClr val="ADDBE7"/>
                </a:solidFill>
              </a:rPr>
              <a:t>应该满足要求。</a:t>
            </a:r>
            <a:endParaRPr lang="zh-CN" altLang="en-US" sz="4000" dirty="0">
              <a:solidFill>
                <a:srgbClr val="ADDBE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7200" dirty="0" smtClean="0">
                <a:solidFill>
                  <a:srgbClr val="00FF7F"/>
                </a:solidFill>
                <a:latin typeface="Garamond" pitchFamily="18" charset="0"/>
                <a:ea typeface="Anonymous Pro" pitchFamily="49" charset="0"/>
                <a:cs typeface="Droid Sans Mono" pitchFamily="49" charset="0"/>
              </a:rPr>
              <a:t>Topic</a:t>
            </a:r>
            <a:endParaRPr lang="zh-CN" altLang="en-US" sz="7200" dirty="0">
              <a:solidFill>
                <a:srgbClr val="00FF7F"/>
              </a:solidFill>
              <a:latin typeface="Garamond" pitchFamily="18" charset="0"/>
              <a:ea typeface="YaHei Consolas Hybrid" pitchFamily="34" charset="-122"/>
              <a:cs typeface="Droid Sans Mono" pitchFamily="49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1484784"/>
            <a:ext cx="7704856" cy="3672408"/>
          </a:xfrm>
        </p:spPr>
        <p:txBody>
          <a:bodyPr>
            <a:noAutofit/>
          </a:bodyPr>
          <a:lstStyle/>
          <a:p>
            <a:pPr algn="l"/>
            <a:endParaRPr lang="en-US" altLang="zh-CN" sz="4000" dirty="0" smtClean="0">
              <a:solidFill>
                <a:srgbClr val="99FF33"/>
              </a:solidFill>
              <a:latin typeface="Anonymous Pro" pitchFamily="49" charset="0"/>
              <a:ea typeface="Anonymous Pro" pitchFamily="49" charset="0"/>
              <a:cs typeface="DejaVu Sans Mono" pitchFamily="49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4000" dirty="0" smtClean="0">
                <a:solidFill>
                  <a:srgbClr val="FFD700"/>
                </a:solidFill>
                <a:latin typeface="Anonymous Pro" pitchFamily="49" charset="0"/>
                <a:ea typeface="Anonymous Pro" pitchFamily="49" charset="0"/>
                <a:cs typeface="DejaVu Sans Mono" pitchFamily="49" charset="0"/>
              </a:rPr>
              <a:t> HTML5</a:t>
            </a:r>
          </a:p>
          <a:p>
            <a:pPr algn="l">
              <a:buFont typeface="Arial" pitchFamily="34" charset="0"/>
              <a:buChar char="•"/>
            </a:pPr>
            <a:r>
              <a:rPr lang="en-US" altLang="zh-CN" sz="4000" dirty="0" smtClean="0">
                <a:solidFill>
                  <a:srgbClr val="FE94F1"/>
                </a:solidFill>
                <a:latin typeface="Anonymous Pro" pitchFamily="49" charset="0"/>
                <a:ea typeface="YaHei Consolas Hybrid" pitchFamily="34" charset="-122"/>
                <a:cs typeface="DejaVu Sans Mono" pitchFamily="49" charset="0"/>
              </a:rPr>
              <a:t> Responsive Web Design</a:t>
            </a:r>
            <a:endParaRPr lang="zh-CN" altLang="en-US" sz="4000" dirty="0" smtClean="0">
              <a:solidFill>
                <a:srgbClr val="FE94F1"/>
              </a:solidFill>
              <a:latin typeface="Anonymous Pro" pitchFamily="49" charset="0"/>
              <a:ea typeface="YaHei Consolas Hybrid" pitchFamily="34" charset="-122"/>
              <a:cs typeface="DejaVu Sans Mono" pitchFamily="49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4000" dirty="0" smtClean="0">
                <a:solidFill>
                  <a:srgbClr val="ADDBE7"/>
                </a:solidFill>
                <a:latin typeface="Anonymous Pro" pitchFamily="49" charset="0"/>
                <a:ea typeface="Anonymous Pro" pitchFamily="49" charset="0"/>
                <a:cs typeface="DejaVu Sans Mono" pitchFamily="49" charset="0"/>
              </a:rPr>
              <a:t> </a:t>
            </a:r>
            <a:r>
              <a:rPr lang="en-US" altLang="zh-CN" sz="4000" dirty="0" smtClean="0">
                <a:solidFill>
                  <a:srgbClr val="ADDBE7"/>
                </a:solidFill>
                <a:latin typeface="Anonymous Pro" pitchFamily="49" charset="0"/>
                <a:ea typeface="Anonymous Pro" pitchFamily="49" charset="0"/>
                <a:cs typeface="DejaVu Sans Mono" pitchFamily="49" charset="0"/>
              </a:rPr>
              <a:t>Bootstrap</a:t>
            </a:r>
          </a:p>
          <a:p>
            <a:pPr algn="l">
              <a:buFont typeface="Arial" pitchFamily="34" charset="0"/>
              <a:buChar char="•"/>
            </a:pPr>
            <a:r>
              <a:rPr lang="en-US" altLang="zh-CN" sz="4000" dirty="0" smtClean="0">
                <a:solidFill>
                  <a:srgbClr val="0099FF"/>
                </a:solidFill>
                <a:latin typeface="Anonymous Pro" pitchFamily="49" charset="0"/>
                <a:ea typeface="Anonymous Pro" pitchFamily="49" charset="0"/>
                <a:cs typeface="DejaVu Sans Mono" pitchFamily="49" charset="0"/>
              </a:rPr>
              <a:t> 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 smtClean="0">
                <a:solidFill>
                  <a:srgbClr val="FFD700"/>
                </a:solidFill>
                <a:latin typeface="Garamond" pitchFamily="18" charset="0"/>
                <a:ea typeface="Anonymous Pro" pitchFamily="49" charset="0"/>
              </a:rPr>
              <a:t>History API</a:t>
            </a:r>
            <a:endParaRPr lang="zh-CN" altLang="en-US" sz="6600" dirty="0">
              <a:solidFill>
                <a:srgbClr val="FFD700"/>
              </a:solidFill>
              <a:latin typeface="Garamond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>
                <a:solidFill>
                  <a:srgbClr val="ADDBE7"/>
                </a:solidFill>
              </a:rPr>
              <a:t>pushState</a:t>
            </a:r>
            <a:r>
              <a:rPr lang="en-US" altLang="zh-CN" sz="4000" dirty="0" smtClean="0">
                <a:solidFill>
                  <a:srgbClr val="ADDBE7"/>
                </a:solidFill>
              </a:rPr>
              <a:t>/</a:t>
            </a:r>
            <a:r>
              <a:rPr lang="en-US" altLang="zh-CN" sz="4000" dirty="0" err="1" smtClean="0">
                <a:solidFill>
                  <a:srgbClr val="ADDBE7"/>
                </a:solidFill>
              </a:rPr>
              <a:t>replaceState</a:t>
            </a:r>
            <a:endParaRPr lang="en-US" altLang="zh-CN" sz="4000" dirty="0" smtClean="0">
              <a:solidFill>
                <a:srgbClr val="ADDBE7"/>
              </a:solidFill>
            </a:endParaRPr>
          </a:p>
          <a:p>
            <a:r>
              <a:rPr lang="en-US" altLang="zh-CN" sz="4000" dirty="0" err="1" smtClean="0">
                <a:solidFill>
                  <a:srgbClr val="ADDBE7"/>
                </a:solidFill>
              </a:rPr>
              <a:t>onpopstate</a:t>
            </a:r>
            <a:r>
              <a:rPr lang="zh-CN" altLang="en-US" sz="4000" dirty="0" smtClean="0">
                <a:solidFill>
                  <a:srgbClr val="ADDBE7"/>
                </a:solidFill>
              </a:rPr>
              <a:t>事件</a:t>
            </a:r>
            <a:endParaRPr lang="en-US" altLang="zh-CN" sz="4000" dirty="0" smtClean="0">
              <a:solidFill>
                <a:srgbClr val="ADDBE7"/>
              </a:solidFill>
            </a:endParaRPr>
          </a:p>
          <a:p>
            <a:r>
              <a:rPr lang="zh-CN" altLang="en-US" sz="4000" dirty="0" smtClean="0">
                <a:solidFill>
                  <a:srgbClr val="ADDBE7"/>
                </a:solidFill>
              </a:rPr>
              <a:t>配合</a:t>
            </a:r>
            <a:r>
              <a:rPr lang="en-US" altLang="zh-CN" sz="4000" dirty="0" smtClean="0">
                <a:solidFill>
                  <a:srgbClr val="ADDBE7"/>
                </a:solidFill>
              </a:rPr>
              <a:t>AJAX</a:t>
            </a:r>
            <a:r>
              <a:rPr lang="zh-CN" altLang="en-US" sz="4000" dirty="0" smtClean="0">
                <a:solidFill>
                  <a:srgbClr val="ADDBE7"/>
                </a:solidFill>
              </a:rPr>
              <a:t>实现无刷新跳转兼容前进后退等</a:t>
            </a:r>
            <a:endParaRPr lang="en-US" altLang="zh-CN" sz="4000" dirty="0" smtClean="0">
              <a:solidFill>
                <a:srgbClr val="ADDBE7"/>
              </a:solidFill>
            </a:endParaRPr>
          </a:p>
          <a:p>
            <a:r>
              <a:rPr lang="zh-CN" altLang="en-US" sz="4000" dirty="0" smtClean="0">
                <a:solidFill>
                  <a:srgbClr val="ADDBE7"/>
                </a:solidFill>
              </a:rPr>
              <a:t>应用例子：江苏网厅、</a:t>
            </a:r>
            <a:r>
              <a:rPr lang="en-US" altLang="zh-CN" sz="4000" dirty="0" err="1" smtClean="0">
                <a:solidFill>
                  <a:srgbClr val="ADDBE7"/>
                </a:solidFill>
              </a:rPr>
              <a:t>GitHub</a:t>
            </a:r>
            <a:endParaRPr lang="en-US" altLang="zh-CN" sz="4000" dirty="0" smtClean="0">
              <a:solidFill>
                <a:srgbClr val="ADDBE7"/>
              </a:solidFill>
            </a:endParaRPr>
          </a:p>
          <a:p>
            <a:endParaRPr lang="en-US" altLang="zh-CN" sz="4000" dirty="0" smtClean="0">
              <a:solidFill>
                <a:srgbClr val="ADDBE7"/>
              </a:solidFill>
            </a:endParaRPr>
          </a:p>
          <a:p>
            <a:endParaRPr lang="en-US" altLang="zh-CN" sz="4000" dirty="0" smtClean="0">
              <a:solidFill>
                <a:srgbClr val="ADDBE7"/>
              </a:solidFill>
            </a:endParaRPr>
          </a:p>
          <a:p>
            <a:endParaRPr lang="zh-CN" altLang="en-US" sz="4000" dirty="0">
              <a:solidFill>
                <a:srgbClr val="ADDBE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 err="1" smtClean="0">
                <a:solidFill>
                  <a:srgbClr val="ADDBE7"/>
                </a:solidFill>
              </a:rPr>
              <a:t>pushState</a:t>
            </a:r>
            <a:r>
              <a:rPr lang="zh-CN" altLang="en-US" sz="4000" dirty="0" smtClean="0">
                <a:solidFill>
                  <a:srgbClr val="ADDBE7"/>
                </a:solidFill>
              </a:rPr>
              <a:t>：往历史堆栈中添加浏览记录</a:t>
            </a:r>
            <a:endParaRPr lang="en-US" altLang="zh-CN" sz="4000" dirty="0" smtClean="0">
              <a:solidFill>
                <a:srgbClr val="ADDBE7"/>
              </a:solidFill>
            </a:endParaRPr>
          </a:p>
          <a:p>
            <a:r>
              <a:rPr lang="en-US" altLang="zh-CN" sz="4000" dirty="0" err="1" smtClean="0">
                <a:solidFill>
                  <a:srgbClr val="ADDBE7"/>
                </a:solidFill>
              </a:rPr>
              <a:t>replaceState</a:t>
            </a:r>
            <a:r>
              <a:rPr lang="zh-CN" altLang="en-US" sz="4000" dirty="0" smtClean="0">
                <a:solidFill>
                  <a:srgbClr val="ADDBE7"/>
                </a:solidFill>
              </a:rPr>
              <a:t>：更改当前页面</a:t>
            </a:r>
            <a:r>
              <a:rPr lang="en-US" altLang="zh-CN" sz="4000" dirty="0" smtClean="0">
                <a:solidFill>
                  <a:srgbClr val="ADDBE7"/>
                </a:solidFill>
              </a:rPr>
              <a:t>URL</a:t>
            </a:r>
          </a:p>
          <a:p>
            <a:r>
              <a:rPr lang="en-US" altLang="zh-CN" sz="4000" dirty="0" err="1" smtClean="0">
                <a:solidFill>
                  <a:srgbClr val="ADDBE7"/>
                </a:solidFill>
              </a:rPr>
              <a:t>onpopstate</a:t>
            </a:r>
            <a:r>
              <a:rPr lang="zh-CN" altLang="en-US" sz="4000" dirty="0" smtClean="0">
                <a:solidFill>
                  <a:srgbClr val="ADDBE7"/>
                </a:solidFill>
              </a:rPr>
              <a:t>：捕捉前进回退事件然后处理请求等</a:t>
            </a:r>
            <a:endParaRPr lang="en-US" altLang="zh-CN" sz="4000" dirty="0" smtClean="0">
              <a:solidFill>
                <a:srgbClr val="ADDBE7"/>
              </a:solidFill>
            </a:endParaRPr>
          </a:p>
          <a:p>
            <a:endParaRPr lang="zh-CN" altLang="en-US" dirty="0">
              <a:solidFill>
                <a:srgbClr val="ADDBE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D700"/>
                </a:solidFill>
              </a:rPr>
              <a:t>使用例子</a:t>
            </a:r>
            <a:endParaRPr lang="zh-CN" altLang="en-US" dirty="0">
              <a:solidFill>
                <a:srgbClr val="FFD7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>
                <a:solidFill>
                  <a:srgbClr val="FE94F1"/>
                </a:solidFill>
              </a:rPr>
              <a:t>	http://www.20thingsilearned.com/zh-CN</a:t>
            </a:r>
          </a:p>
          <a:p>
            <a:pPr>
              <a:buNone/>
            </a:pPr>
            <a:endParaRPr lang="en-US" altLang="zh-CN" dirty="0" smtClean="0">
              <a:solidFill>
                <a:srgbClr val="FE94F1"/>
              </a:solidFill>
            </a:endParaRPr>
          </a:p>
          <a:p>
            <a:endParaRPr lang="zh-CN" altLang="en-US" dirty="0" smtClean="0">
              <a:solidFill>
                <a:srgbClr val="FE94F1"/>
              </a:solidFill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852936"/>
            <a:ext cx="7464703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 smtClean="0">
                <a:solidFill>
                  <a:srgbClr val="FFD700"/>
                </a:solidFill>
                <a:latin typeface="Garamond" pitchFamily="18" charset="0"/>
                <a:ea typeface="Anonymous Pro" pitchFamily="49" charset="0"/>
              </a:rPr>
              <a:t>Web Worker</a:t>
            </a:r>
            <a:endParaRPr lang="zh-CN" altLang="en-US" sz="6600" dirty="0">
              <a:solidFill>
                <a:srgbClr val="FFD700"/>
              </a:solidFill>
              <a:latin typeface="Garamond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ADDBE7"/>
                </a:solidFill>
              </a:rPr>
              <a:t>用于解决</a:t>
            </a:r>
            <a:r>
              <a:rPr lang="en-US" altLang="zh-CN" sz="4000" dirty="0" smtClean="0">
                <a:solidFill>
                  <a:srgbClr val="ADDBE7"/>
                </a:solidFill>
              </a:rPr>
              <a:t>Javascript</a:t>
            </a:r>
            <a:r>
              <a:rPr lang="zh-CN" altLang="en-US" sz="4000" dirty="0" smtClean="0">
                <a:solidFill>
                  <a:srgbClr val="ADDBE7"/>
                </a:solidFill>
              </a:rPr>
              <a:t>单线程引发页面响应慢</a:t>
            </a:r>
            <a:endParaRPr lang="en-US" altLang="zh-CN" sz="4000" dirty="0" smtClean="0">
              <a:solidFill>
                <a:srgbClr val="ADDBE7"/>
              </a:solidFill>
            </a:endParaRPr>
          </a:p>
          <a:p>
            <a:r>
              <a:rPr lang="zh-CN" altLang="en-US" sz="4000" dirty="0" smtClean="0">
                <a:solidFill>
                  <a:srgbClr val="ADDBE7"/>
                </a:solidFill>
              </a:rPr>
              <a:t>在后台另一个线程执行</a:t>
            </a:r>
            <a:r>
              <a:rPr lang="en-US" altLang="zh-CN" sz="4000" dirty="0" smtClean="0">
                <a:solidFill>
                  <a:srgbClr val="ADDBE7"/>
                </a:solidFill>
              </a:rPr>
              <a:t>Javascript</a:t>
            </a:r>
            <a:r>
              <a:rPr lang="zh-CN" altLang="en-US" sz="4000" dirty="0" smtClean="0">
                <a:solidFill>
                  <a:srgbClr val="ADDBE7"/>
                </a:solidFill>
              </a:rPr>
              <a:t>，不阻塞页面响应</a:t>
            </a:r>
            <a:endParaRPr lang="en-US" altLang="zh-CN" sz="4000" dirty="0" smtClean="0">
              <a:solidFill>
                <a:srgbClr val="ADDBE7"/>
              </a:solidFill>
            </a:endParaRPr>
          </a:p>
          <a:p>
            <a:r>
              <a:rPr lang="zh-CN" altLang="en-US" sz="4000" dirty="0" smtClean="0">
                <a:solidFill>
                  <a:srgbClr val="ADDBE7"/>
                </a:solidFill>
              </a:rPr>
              <a:t>适合耗时长逻辑操作</a:t>
            </a:r>
            <a:endParaRPr lang="zh-CN" altLang="en-US" sz="4000" dirty="0">
              <a:solidFill>
                <a:srgbClr val="ADDBE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548681"/>
            <a:ext cx="8229600" cy="2088232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ADDBE7"/>
                </a:solidFill>
              </a:rPr>
              <a:t>new Worker</a:t>
            </a:r>
            <a:r>
              <a:rPr lang="zh-CN" altLang="en-US" sz="4000" dirty="0" smtClean="0">
                <a:solidFill>
                  <a:srgbClr val="ADDBE7"/>
                </a:solidFill>
              </a:rPr>
              <a:t>构造</a:t>
            </a:r>
            <a:r>
              <a:rPr lang="en-US" altLang="zh-CN" sz="4000" dirty="0" smtClean="0">
                <a:solidFill>
                  <a:srgbClr val="ADDBE7"/>
                </a:solidFill>
              </a:rPr>
              <a:t>worker</a:t>
            </a:r>
            <a:r>
              <a:rPr lang="zh-CN" altLang="en-US" sz="4000" dirty="0" smtClean="0">
                <a:solidFill>
                  <a:srgbClr val="ADDBE7"/>
                </a:solidFill>
              </a:rPr>
              <a:t>对象，传入脚本路径</a:t>
            </a:r>
            <a:endParaRPr lang="en-US" altLang="zh-CN" sz="4000" dirty="0" smtClean="0">
              <a:solidFill>
                <a:srgbClr val="ADDBE7"/>
              </a:solidFill>
            </a:endParaRPr>
          </a:p>
          <a:p>
            <a:r>
              <a:rPr lang="zh-CN" altLang="en-US" sz="4000" dirty="0" smtClean="0">
                <a:solidFill>
                  <a:srgbClr val="ADDBE7"/>
                </a:solidFill>
              </a:rPr>
              <a:t>监听</a:t>
            </a:r>
            <a:r>
              <a:rPr lang="en-US" altLang="zh-CN" sz="4000" dirty="0" err="1" smtClean="0">
                <a:solidFill>
                  <a:srgbClr val="ADDBE7"/>
                </a:solidFill>
              </a:rPr>
              <a:t>onmessage</a:t>
            </a:r>
            <a:r>
              <a:rPr lang="zh-CN" altLang="en-US" sz="4000" dirty="0" smtClean="0">
                <a:solidFill>
                  <a:srgbClr val="ADDBE7"/>
                </a:solidFill>
              </a:rPr>
              <a:t>事件获取脚本传递的数据</a:t>
            </a:r>
            <a:endParaRPr lang="zh-CN" altLang="en-US" sz="4000" dirty="0">
              <a:solidFill>
                <a:srgbClr val="ADDBE7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501008"/>
            <a:ext cx="7661326" cy="245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 smtClean="0">
                <a:solidFill>
                  <a:srgbClr val="FFD700"/>
                </a:solidFill>
                <a:latin typeface="Garamond" pitchFamily="18" charset="0"/>
              </a:rPr>
              <a:t>Web Socket</a:t>
            </a:r>
            <a:endParaRPr lang="zh-CN" altLang="en-US" sz="6600" dirty="0">
              <a:solidFill>
                <a:srgbClr val="FFD700"/>
              </a:solidFill>
              <a:latin typeface="Garamond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ADDBE7"/>
                </a:solidFill>
              </a:rPr>
              <a:t>Web TCP</a:t>
            </a:r>
          </a:p>
          <a:p>
            <a:r>
              <a:rPr lang="zh-CN" altLang="en-US" sz="4000" dirty="0" smtClean="0">
                <a:solidFill>
                  <a:srgbClr val="ADDBE7"/>
                </a:solidFill>
              </a:rPr>
              <a:t>浏览器和服务器之间的</a:t>
            </a:r>
            <a:r>
              <a:rPr lang="en-US" altLang="zh-CN" sz="4000" dirty="0" smtClean="0">
                <a:solidFill>
                  <a:srgbClr val="ADDBE7"/>
                </a:solidFill>
              </a:rPr>
              <a:t>TCP</a:t>
            </a:r>
            <a:r>
              <a:rPr lang="zh-CN" altLang="en-US" sz="4000" dirty="0" smtClean="0">
                <a:solidFill>
                  <a:srgbClr val="ADDBE7"/>
                </a:solidFill>
              </a:rPr>
              <a:t>双向通道</a:t>
            </a:r>
            <a:endParaRPr lang="en-US" altLang="zh-CN" sz="4000" dirty="0" smtClean="0">
              <a:solidFill>
                <a:srgbClr val="ADDBE7"/>
              </a:solidFill>
            </a:endParaRPr>
          </a:p>
          <a:p>
            <a:r>
              <a:rPr lang="zh-CN" altLang="en-US" sz="4000" dirty="0" smtClean="0">
                <a:solidFill>
                  <a:srgbClr val="ADDBE7"/>
                </a:solidFill>
              </a:rPr>
              <a:t>为实时应用提供可能</a:t>
            </a:r>
            <a:endParaRPr lang="en-US" altLang="zh-CN" sz="4000" dirty="0" smtClean="0">
              <a:solidFill>
                <a:srgbClr val="ADDBE7"/>
              </a:solidFill>
            </a:endParaRPr>
          </a:p>
          <a:p>
            <a:r>
              <a:rPr lang="en-US" altLang="zh-CN" sz="4000" dirty="0" smtClean="0">
                <a:solidFill>
                  <a:srgbClr val="ADDBE7"/>
                </a:solidFill>
              </a:rPr>
              <a:t>IE10</a:t>
            </a:r>
            <a:r>
              <a:rPr lang="zh-CN" altLang="en-US" sz="4000" dirty="0" smtClean="0">
                <a:solidFill>
                  <a:srgbClr val="ADDBE7"/>
                </a:solidFill>
              </a:rPr>
              <a:t>以下不支持</a:t>
            </a:r>
            <a:endParaRPr lang="zh-CN" altLang="en-US" sz="4000" dirty="0">
              <a:solidFill>
                <a:srgbClr val="ADDBE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pPr>
              <a:buNone/>
            </a:pPr>
            <a:r>
              <a:rPr lang="en-US" altLang="zh-CN" sz="4000" dirty="0" smtClean="0">
                <a:solidFill>
                  <a:srgbClr val="FE94F1"/>
                </a:solidFill>
              </a:rPr>
              <a:t>http://www.ibm.com/developerworks/cn/web/1112_huangxa_websocket/</a:t>
            </a: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D700"/>
                </a:solidFill>
              </a:rPr>
              <a:t>参考</a:t>
            </a:r>
            <a:endParaRPr lang="zh-CN" altLang="en-US" dirty="0">
              <a:solidFill>
                <a:srgbClr val="FFD7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 smtClean="0">
                <a:solidFill>
                  <a:srgbClr val="FFD700"/>
                </a:solidFill>
              </a:rPr>
              <a:t>拖放</a:t>
            </a:r>
            <a:endParaRPr lang="zh-CN" altLang="en-US" sz="6600" dirty="0">
              <a:solidFill>
                <a:srgbClr val="FFD7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ADDBE7"/>
                </a:solidFill>
              </a:rPr>
              <a:t>任何元素都可以拖动</a:t>
            </a:r>
            <a:endParaRPr lang="en-US" altLang="zh-CN" sz="4000" dirty="0" smtClean="0">
              <a:solidFill>
                <a:srgbClr val="ADDBE7"/>
              </a:solidFill>
            </a:endParaRPr>
          </a:p>
          <a:p>
            <a:r>
              <a:rPr lang="zh-CN" altLang="en-US" sz="4000" dirty="0" smtClean="0">
                <a:solidFill>
                  <a:srgbClr val="ADDBE7"/>
                </a:solidFill>
              </a:rPr>
              <a:t>基于事件</a:t>
            </a:r>
            <a:r>
              <a:rPr lang="en-US" altLang="zh-CN" sz="4000" dirty="0" smtClean="0">
                <a:solidFill>
                  <a:srgbClr val="ADDBE7"/>
                </a:solidFill>
              </a:rPr>
              <a:t>API</a:t>
            </a:r>
          </a:p>
          <a:p>
            <a:r>
              <a:rPr lang="zh-CN" altLang="en-US" sz="4000" dirty="0" smtClean="0">
                <a:solidFill>
                  <a:srgbClr val="ADDBE7"/>
                </a:solidFill>
              </a:rPr>
              <a:t>为元素设置</a:t>
            </a:r>
            <a:r>
              <a:rPr lang="en-US" altLang="zh-CN" sz="4000" dirty="0" err="1" smtClean="0">
                <a:solidFill>
                  <a:srgbClr val="ADDBE7"/>
                </a:solidFill>
              </a:rPr>
              <a:t>draggable</a:t>
            </a:r>
            <a:r>
              <a:rPr lang="en-US" altLang="zh-CN" sz="4000" dirty="0" smtClean="0">
                <a:solidFill>
                  <a:srgbClr val="ADDBE7"/>
                </a:solidFill>
              </a:rPr>
              <a:t>=true</a:t>
            </a:r>
          </a:p>
          <a:p>
            <a:endParaRPr lang="en-US" altLang="zh-CN" sz="4000" dirty="0" smtClean="0">
              <a:solidFill>
                <a:srgbClr val="ADDBE7"/>
              </a:solidFill>
            </a:endParaRPr>
          </a:p>
          <a:p>
            <a:endParaRPr lang="zh-CN" altLang="en-US" sz="4000" dirty="0">
              <a:solidFill>
                <a:srgbClr val="ADDBE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ADDBE7"/>
                </a:solidFill>
              </a:rPr>
              <a:t>dragstart</a:t>
            </a:r>
            <a:r>
              <a:rPr lang="en-US" altLang="zh-CN" dirty="0" smtClean="0">
                <a:solidFill>
                  <a:srgbClr val="ADDBE7"/>
                </a:solidFill>
              </a:rPr>
              <a:t>:</a:t>
            </a:r>
            <a:r>
              <a:rPr lang="zh-CN" altLang="en-US" dirty="0" smtClean="0">
                <a:solidFill>
                  <a:srgbClr val="ADDBE7"/>
                </a:solidFill>
              </a:rPr>
              <a:t>监听开始拖动时候</a:t>
            </a:r>
            <a:endParaRPr lang="en-US" altLang="zh-CN" dirty="0" smtClean="0">
              <a:solidFill>
                <a:srgbClr val="ADDBE7"/>
              </a:solidFill>
            </a:endParaRPr>
          </a:p>
          <a:p>
            <a:r>
              <a:rPr lang="en-US" altLang="zh-CN" dirty="0" err="1" smtClean="0">
                <a:solidFill>
                  <a:srgbClr val="ADDBE7"/>
                </a:solidFill>
              </a:rPr>
              <a:t>dragend</a:t>
            </a:r>
            <a:r>
              <a:rPr lang="en-US" altLang="zh-CN" dirty="0" smtClean="0">
                <a:solidFill>
                  <a:srgbClr val="ADDBE7"/>
                </a:solidFill>
              </a:rPr>
              <a:t>:</a:t>
            </a:r>
            <a:r>
              <a:rPr lang="zh-CN" altLang="en-US" dirty="0" smtClean="0">
                <a:solidFill>
                  <a:srgbClr val="ADDBE7"/>
                </a:solidFill>
              </a:rPr>
              <a:t>监听结束拖动时候操作</a:t>
            </a:r>
            <a:endParaRPr lang="en-US" altLang="zh-CN" dirty="0" smtClean="0">
              <a:solidFill>
                <a:srgbClr val="ADDBE7"/>
              </a:solidFill>
            </a:endParaRPr>
          </a:p>
          <a:p>
            <a:r>
              <a:rPr lang="en-US" altLang="zh-CN" dirty="0" err="1" smtClean="0">
                <a:solidFill>
                  <a:srgbClr val="ADDBE7"/>
                </a:solidFill>
              </a:rPr>
              <a:t>dragenter</a:t>
            </a:r>
            <a:r>
              <a:rPr lang="en-US" altLang="zh-CN" dirty="0" smtClean="0">
                <a:solidFill>
                  <a:srgbClr val="ADDBE7"/>
                </a:solidFill>
              </a:rPr>
              <a:t>:</a:t>
            </a:r>
            <a:r>
              <a:rPr lang="zh-CN" altLang="en-US" dirty="0" smtClean="0">
                <a:solidFill>
                  <a:srgbClr val="ADDBE7"/>
                </a:solidFill>
              </a:rPr>
              <a:t>监听拖动进入事件</a:t>
            </a:r>
            <a:endParaRPr lang="en-US" altLang="zh-CN" dirty="0" smtClean="0">
              <a:solidFill>
                <a:srgbClr val="ADDBE7"/>
              </a:solidFill>
            </a:endParaRPr>
          </a:p>
          <a:p>
            <a:r>
              <a:rPr lang="en-US" altLang="zh-CN" dirty="0" err="1" smtClean="0">
                <a:solidFill>
                  <a:srgbClr val="ADDBE7"/>
                </a:solidFill>
              </a:rPr>
              <a:t>dragleave</a:t>
            </a:r>
            <a:r>
              <a:rPr lang="en-US" altLang="zh-CN" dirty="0" smtClean="0">
                <a:solidFill>
                  <a:srgbClr val="ADDBE7"/>
                </a:solidFill>
              </a:rPr>
              <a:t>:</a:t>
            </a:r>
            <a:r>
              <a:rPr lang="zh-CN" altLang="en-US" dirty="0" smtClean="0">
                <a:solidFill>
                  <a:srgbClr val="ADDBE7"/>
                </a:solidFill>
              </a:rPr>
              <a:t>监听拖动离开事件</a:t>
            </a:r>
            <a:endParaRPr lang="en-US" altLang="zh-CN" dirty="0" smtClean="0">
              <a:solidFill>
                <a:srgbClr val="ADDBE7"/>
              </a:solidFill>
            </a:endParaRPr>
          </a:p>
          <a:p>
            <a:r>
              <a:rPr lang="en-US" altLang="zh-CN" dirty="0" err="1" smtClean="0">
                <a:solidFill>
                  <a:srgbClr val="ADDBE7"/>
                </a:solidFill>
              </a:rPr>
              <a:t>dragover</a:t>
            </a:r>
            <a:r>
              <a:rPr lang="en-US" altLang="zh-CN" dirty="0" smtClean="0">
                <a:solidFill>
                  <a:srgbClr val="ADDBE7"/>
                </a:solidFill>
              </a:rPr>
              <a:t>:</a:t>
            </a:r>
            <a:r>
              <a:rPr lang="zh-CN" altLang="en-US" dirty="0" smtClean="0">
                <a:solidFill>
                  <a:srgbClr val="ADDBE7"/>
                </a:solidFill>
              </a:rPr>
              <a:t>监听拖动发生在元素上面事件</a:t>
            </a:r>
            <a:endParaRPr lang="en-US" altLang="zh-CN" dirty="0" smtClean="0">
              <a:solidFill>
                <a:srgbClr val="ADDBE7"/>
              </a:solidFill>
            </a:endParaRPr>
          </a:p>
          <a:p>
            <a:r>
              <a:rPr lang="en-US" altLang="zh-CN" dirty="0" smtClean="0">
                <a:solidFill>
                  <a:srgbClr val="ADDBE7"/>
                </a:solidFill>
              </a:rPr>
              <a:t>drop:</a:t>
            </a:r>
            <a:r>
              <a:rPr lang="zh-CN" altLang="en-US" dirty="0" smtClean="0">
                <a:solidFill>
                  <a:srgbClr val="ADDBE7"/>
                </a:solidFill>
              </a:rPr>
              <a:t>监听放下时候操作</a:t>
            </a:r>
            <a:endParaRPr lang="en-US" altLang="zh-CN" dirty="0" smtClean="0">
              <a:solidFill>
                <a:srgbClr val="ADDBE7"/>
              </a:solidFill>
            </a:endParaRPr>
          </a:p>
          <a:p>
            <a:endParaRPr lang="en-US" altLang="zh-CN" dirty="0" smtClean="0">
              <a:solidFill>
                <a:srgbClr val="ADDBE7"/>
              </a:solidFill>
            </a:endParaRPr>
          </a:p>
          <a:p>
            <a:r>
              <a:rPr lang="en-US" altLang="zh-CN" dirty="0" err="1" smtClean="0">
                <a:solidFill>
                  <a:srgbClr val="ADDBE7"/>
                </a:solidFill>
              </a:rPr>
              <a:t>dataTransfer</a:t>
            </a:r>
            <a:r>
              <a:rPr lang="en-US" altLang="zh-CN" dirty="0" smtClean="0">
                <a:solidFill>
                  <a:srgbClr val="ADDBE7"/>
                </a:solidFill>
              </a:rPr>
              <a:t>:</a:t>
            </a:r>
            <a:r>
              <a:rPr lang="zh-CN" altLang="en-US" dirty="0" smtClean="0">
                <a:solidFill>
                  <a:srgbClr val="ADDBE7"/>
                </a:solidFill>
              </a:rPr>
              <a:t>将拖放数据进行传递</a:t>
            </a:r>
            <a:endParaRPr lang="en-US" altLang="zh-CN" dirty="0" smtClean="0">
              <a:solidFill>
                <a:srgbClr val="ADDBE7"/>
              </a:solidFill>
            </a:endParaRPr>
          </a:p>
          <a:p>
            <a:r>
              <a:rPr lang="en-US" altLang="zh-CN" dirty="0" err="1" smtClean="0">
                <a:solidFill>
                  <a:srgbClr val="ADDBE7"/>
                </a:solidFill>
              </a:rPr>
              <a:t>dataTransfer.files</a:t>
            </a:r>
            <a:r>
              <a:rPr lang="en-US" altLang="zh-CN" dirty="0" smtClean="0">
                <a:solidFill>
                  <a:srgbClr val="ADDBE7"/>
                </a:solidFill>
              </a:rPr>
              <a:t>:</a:t>
            </a:r>
            <a:r>
              <a:rPr lang="zh-CN" altLang="en-US" b="1" dirty="0" smtClean="0">
                <a:solidFill>
                  <a:srgbClr val="ADDBE7"/>
                </a:solidFill>
              </a:rPr>
              <a:t>从桌面拖动到浏览器</a:t>
            </a:r>
          </a:p>
          <a:p>
            <a:endParaRPr lang="en-US" altLang="zh-CN" b="1" dirty="0" smtClean="0">
              <a:solidFill>
                <a:srgbClr val="ADDBE7"/>
              </a:solidFill>
            </a:endParaRPr>
          </a:p>
          <a:p>
            <a:endParaRPr lang="en-US" altLang="zh-CN" dirty="0" smtClean="0">
              <a:solidFill>
                <a:srgbClr val="ADDBE7"/>
              </a:solidFill>
            </a:endParaRPr>
          </a:p>
          <a:p>
            <a:endParaRPr lang="zh-CN" altLang="en-US" dirty="0">
              <a:solidFill>
                <a:srgbClr val="ADDBE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D700"/>
                </a:solidFill>
              </a:rPr>
              <a:t>参考</a:t>
            </a:r>
            <a:endParaRPr lang="zh-CN" altLang="en-US" dirty="0">
              <a:solidFill>
                <a:srgbClr val="FFD7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E94F1"/>
                </a:solidFill>
              </a:rPr>
              <a:t>http://www.html5rocks.com/zh/tutorials/dnd/basics/</a:t>
            </a:r>
            <a:endParaRPr lang="zh-CN" altLang="en-US" dirty="0">
              <a:solidFill>
                <a:srgbClr val="FE94F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ADDBE7"/>
                </a:solidFill>
              </a:rPr>
              <a:t>这里大概列举些</a:t>
            </a:r>
            <a:r>
              <a:rPr lang="en-US" altLang="zh-CN" dirty="0" smtClean="0">
                <a:solidFill>
                  <a:srgbClr val="ADDBE7"/>
                </a:solidFill>
              </a:rPr>
              <a:t>HTML5</a:t>
            </a:r>
            <a:r>
              <a:rPr lang="zh-CN" altLang="en-US" dirty="0" smtClean="0">
                <a:solidFill>
                  <a:srgbClr val="ADDBE7"/>
                </a:solidFill>
              </a:rPr>
              <a:t>里标签变化，当然，有些其实</a:t>
            </a:r>
            <a:r>
              <a:rPr lang="en-US" altLang="zh-CN" dirty="0" smtClean="0">
                <a:solidFill>
                  <a:srgbClr val="ADDBE7"/>
                </a:solidFill>
              </a:rPr>
              <a:t>HTML5</a:t>
            </a:r>
            <a:r>
              <a:rPr lang="zh-CN" altLang="en-US" dirty="0" smtClean="0">
                <a:solidFill>
                  <a:srgbClr val="ADDBE7"/>
                </a:solidFill>
              </a:rPr>
              <a:t>之前就有了</a:t>
            </a:r>
            <a:endParaRPr lang="zh-CN" altLang="en-US" dirty="0">
              <a:solidFill>
                <a:srgbClr val="ADDBE7"/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6600" dirty="0" smtClean="0">
                <a:solidFill>
                  <a:srgbClr val="FFD700"/>
                </a:solidFill>
                <a:latin typeface="Garamond" pitchFamily="18" charset="0"/>
              </a:rPr>
              <a:t>Other</a:t>
            </a:r>
            <a:endParaRPr lang="zh-CN" altLang="en-US" sz="6600" dirty="0">
              <a:solidFill>
                <a:srgbClr val="FFD70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564904"/>
            <a:ext cx="8229600" cy="352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5536" y="1713002"/>
            <a:ext cx="698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ADDBE7"/>
                </a:solidFill>
              </a:rPr>
              <a:t>我们的</a:t>
            </a:r>
            <a:r>
              <a:rPr lang="en-US" altLang="zh-CN" sz="4000" dirty="0" smtClean="0">
                <a:solidFill>
                  <a:srgbClr val="ADDBE7"/>
                </a:solidFill>
              </a:rPr>
              <a:t>Form</a:t>
            </a:r>
            <a:r>
              <a:rPr lang="zh-CN" altLang="en-US" sz="4000" dirty="0" smtClean="0">
                <a:solidFill>
                  <a:srgbClr val="ADDBE7"/>
                </a:solidFill>
              </a:rPr>
              <a:t>表单大概是这样的</a:t>
            </a:r>
            <a:endParaRPr lang="zh-CN" altLang="en-US" sz="4000" dirty="0">
              <a:solidFill>
                <a:srgbClr val="ADDBE7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6600" dirty="0" smtClean="0">
                <a:solidFill>
                  <a:srgbClr val="FFD700"/>
                </a:solidFill>
                <a:latin typeface="Garamond" pitchFamily="18" charset="0"/>
              </a:rPr>
              <a:t>Label</a:t>
            </a:r>
            <a:endParaRPr lang="zh-CN" altLang="en-US" sz="6600" dirty="0">
              <a:solidFill>
                <a:srgbClr val="FFD70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dirty="0" smtClean="0">
                <a:solidFill>
                  <a:srgbClr val="FFD700"/>
                </a:solidFill>
                <a:latin typeface="Garamond" pitchFamily="18" charset="0"/>
              </a:rPr>
              <a:t>Label</a:t>
            </a:r>
            <a:endParaRPr lang="zh-CN" altLang="en-US" sz="6600" dirty="0">
              <a:solidFill>
                <a:srgbClr val="FFD700"/>
              </a:solidFill>
              <a:latin typeface="Garamond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ADDBE7"/>
                </a:solidFill>
              </a:rPr>
              <a:t>推荐使用</a:t>
            </a:r>
            <a:r>
              <a:rPr lang="en-US" altLang="zh-CN" dirty="0" smtClean="0">
                <a:solidFill>
                  <a:srgbClr val="ADDBE7"/>
                </a:solidFill>
              </a:rPr>
              <a:t>label</a:t>
            </a:r>
            <a:r>
              <a:rPr lang="zh-CN" altLang="en-US" dirty="0" smtClean="0">
                <a:solidFill>
                  <a:srgbClr val="ADDBE7"/>
                </a:solidFill>
              </a:rPr>
              <a:t>与</a:t>
            </a:r>
            <a:r>
              <a:rPr lang="en-US" altLang="zh-CN" dirty="0" smtClean="0">
                <a:solidFill>
                  <a:srgbClr val="ADDBE7"/>
                </a:solidFill>
              </a:rPr>
              <a:t>input</a:t>
            </a:r>
            <a:r>
              <a:rPr lang="zh-CN" altLang="en-US" dirty="0" smtClean="0">
                <a:solidFill>
                  <a:srgbClr val="ADDBE7"/>
                </a:solidFill>
              </a:rPr>
              <a:t>配对的形式，这是目前表单方面最规范的写法</a:t>
            </a:r>
            <a:endParaRPr lang="en-US" altLang="zh-CN" dirty="0" smtClean="0">
              <a:solidFill>
                <a:srgbClr val="ADDBE7"/>
              </a:solidFill>
            </a:endParaRPr>
          </a:p>
          <a:p>
            <a:r>
              <a:rPr lang="zh-CN" altLang="en-US" dirty="0" smtClean="0">
                <a:solidFill>
                  <a:srgbClr val="ADDBE7"/>
                </a:solidFill>
              </a:rPr>
              <a:t>为</a:t>
            </a:r>
            <a:r>
              <a:rPr lang="en-US" altLang="zh-CN" dirty="0" smtClean="0">
                <a:solidFill>
                  <a:srgbClr val="ADDBE7"/>
                </a:solidFill>
              </a:rPr>
              <a:t>input</a:t>
            </a:r>
            <a:r>
              <a:rPr lang="zh-CN" altLang="en-US" dirty="0" smtClean="0">
                <a:solidFill>
                  <a:srgbClr val="ADDBE7"/>
                </a:solidFill>
              </a:rPr>
              <a:t>元素定义标注</a:t>
            </a:r>
            <a:endParaRPr lang="en-US" altLang="zh-CN" dirty="0" smtClean="0">
              <a:solidFill>
                <a:srgbClr val="ADDBE7"/>
              </a:solidFill>
            </a:endParaRPr>
          </a:p>
          <a:p>
            <a:r>
              <a:rPr lang="en-US" altLang="zh-CN" dirty="0" smtClean="0">
                <a:solidFill>
                  <a:srgbClr val="ADDBE7"/>
                </a:solidFill>
              </a:rPr>
              <a:t>for</a:t>
            </a:r>
            <a:r>
              <a:rPr lang="zh-CN" altLang="en-US" dirty="0" smtClean="0">
                <a:solidFill>
                  <a:srgbClr val="ADDBE7"/>
                </a:solidFill>
              </a:rPr>
              <a:t>属性应当与相关元素的</a:t>
            </a:r>
            <a:r>
              <a:rPr lang="en-US" altLang="zh-CN" dirty="0" smtClean="0">
                <a:solidFill>
                  <a:srgbClr val="ADDBE7"/>
                </a:solidFill>
              </a:rPr>
              <a:t>id</a:t>
            </a:r>
            <a:r>
              <a:rPr lang="zh-CN" altLang="en-US" dirty="0" smtClean="0">
                <a:solidFill>
                  <a:srgbClr val="ADDBE7"/>
                </a:solidFill>
              </a:rPr>
              <a:t>属性相同</a:t>
            </a:r>
            <a:endParaRPr lang="en-US" altLang="zh-CN" dirty="0" smtClean="0">
              <a:solidFill>
                <a:srgbClr val="ADDBE7"/>
              </a:solidFill>
            </a:endParaRPr>
          </a:p>
          <a:p>
            <a:endParaRPr lang="zh-CN" altLang="en-US" dirty="0">
              <a:solidFill>
                <a:srgbClr val="ADDBE7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68324"/>
            <a:ext cx="8208912" cy="2096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dirty="0" smtClean="0">
                <a:solidFill>
                  <a:srgbClr val="FFD700"/>
                </a:solidFill>
                <a:latin typeface="Garamond" pitchFamily="18" charset="0"/>
              </a:rPr>
              <a:t>Input</a:t>
            </a:r>
            <a:endParaRPr lang="zh-CN" altLang="en-US" sz="6600" dirty="0">
              <a:solidFill>
                <a:srgbClr val="FFD700"/>
              </a:solidFill>
              <a:latin typeface="Garamond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ADDBE7"/>
                </a:solidFill>
              </a:rPr>
              <a:t>增加了</a:t>
            </a:r>
            <a:r>
              <a:rPr lang="en-US" altLang="zh-CN" dirty="0" smtClean="0">
                <a:solidFill>
                  <a:srgbClr val="ADDBE7"/>
                </a:solidFill>
              </a:rPr>
              <a:t>placeholder</a:t>
            </a:r>
            <a:r>
              <a:rPr lang="zh-CN" altLang="en-US" dirty="0" smtClean="0">
                <a:solidFill>
                  <a:srgbClr val="ADDBE7"/>
                </a:solidFill>
              </a:rPr>
              <a:t>，用于文本默认显示内容</a:t>
            </a:r>
            <a:endParaRPr lang="en-US" altLang="zh-CN" dirty="0" smtClean="0">
              <a:solidFill>
                <a:srgbClr val="ADDBE7"/>
              </a:solidFill>
            </a:endParaRPr>
          </a:p>
          <a:p>
            <a:r>
              <a:rPr lang="en-US" altLang="zh-CN" dirty="0" smtClean="0">
                <a:solidFill>
                  <a:srgbClr val="ADDBE7"/>
                </a:solidFill>
              </a:rPr>
              <a:t>required</a:t>
            </a:r>
            <a:r>
              <a:rPr lang="zh-CN" altLang="en-US" dirty="0" smtClean="0">
                <a:solidFill>
                  <a:srgbClr val="ADDBE7"/>
                </a:solidFill>
              </a:rPr>
              <a:t>设置必须输入</a:t>
            </a:r>
            <a:endParaRPr lang="en-US" altLang="zh-CN" dirty="0" smtClean="0">
              <a:solidFill>
                <a:srgbClr val="ADDBE7"/>
              </a:solidFill>
            </a:endParaRPr>
          </a:p>
          <a:p>
            <a:r>
              <a:rPr lang="en-US" altLang="zh-CN" dirty="0" smtClean="0">
                <a:solidFill>
                  <a:srgbClr val="ADDBE7"/>
                </a:solidFill>
              </a:rPr>
              <a:t>autofocus</a:t>
            </a:r>
            <a:r>
              <a:rPr lang="zh-CN" altLang="en-US" dirty="0" smtClean="0">
                <a:solidFill>
                  <a:srgbClr val="ADDBE7"/>
                </a:solidFill>
              </a:rPr>
              <a:t>自动选中</a:t>
            </a:r>
            <a:endParaRPr lang="en-US" altLang="zh-CN" dirty="0" smtClean="0">
              <a:solidFill>
                <a:srgbClr val="ADDBE7"/>
              </a:solidFill>
            </a:endParaRPr>
          </a:p>
          <a:p>
            <a:r>
              <a:rPr lang="zh-CN" altLang="en-US" dirty="0" smtClean="0">
                <a:solidFill>
                  <a:srgbClr val="ADDBE7"/>
                </a:solidFill>
              </a:rPr>
              <a:t>增加了</a:t>
            </a:r>
            <a:r>
              <a:rPr lang="en-US" altLang="zh-CN" dirty="0" smtClean="0">
                <a:solidFill>
                  <a:srgbClr val="ADDBE7"/>
                </a:solidFill>
              </a:rPr>
              <a:t>email/</a:t>
            </a:r>
            <a:r>
              <a:rPr lang="en-US" altLang="zh-CN" dirty="0" err="1" smtClean="0">
                <a:solidFill>
                  <a:srgbClr val="ADDBE7"/>
                </a:solidFill>
              </a:rPr>
              <a:t>url</a:t>
            </a:r>
            <a:r>
              <a:rPr lang="en-US" altLang="zh-CN" dirty="0" smtClean="0">
                <a:solidFill>
                  <a:srgbClr val="ADDBE7"/>
                </a:solidFill>
              </a:rPr>
              <a:t>/number/range/</a:t>
            </a:r>
            <a:r>
              <a:rPr lang="en-US" altLang="zh-CN" dirty="0" err="1" smtClean="0">
                <a:solidFill>
                  <a:srgbClr val="ADDBE7"/>
                </a:solidFill>
              </a:rPr>
              <a:t>datepicker</a:t>
            </a:r>
            <a:r>
              <a:rPr lang="zh-CN" altLang="en-US" dirty="0" smtClean="0">
                <a:solidFill>
                  <a:srgbClr val="ADDBE7"/>
                </a:solidFill>
              </a:rPr>
              <a:t>等的</a:t>
            </a:r>
            <a:r>
              <a:rPr lang="en-US" altLang="zh-CN" dirty="0" smtClean="0">
                <a:solidFill>
                  <a:srgbClr val="ADDBE7"/>
                </a:solidFill>
              </a:rPr>
              <a:t>type</a:t>
            </a:r>
            <a:r>
              <a:rPr lang="zh-CN" altLang="en-US" dirty="0" smtClean="0">
                <a:solidFill>
                  <a:srgbClr val="ADDBE7"/>
                </a:solidFill>
              </a:rPr>
              <a:t>，可以不再使用</a:t>
            </a:r>
            <a:r>
              <a:rPr lang="en-US" altLang="zh-CN" dirty="0" err="1" smtClean="0">
                <a:solidFill>
                  <a:srgbClr val="ADDBE7"/>
                </a:solidFill>
              </a:rPr>
              <a:t>datepicker</a:t>
            </a:r>
            <a:r>
              <a:rPr lang="zh-CN" altLang="en-US" dirty="0" smtClean="0">
                <a:solidFill>
                  <a:srgbClr val="ADDBE7"/>
                </a:solidFill>
              </a:rPr>
              <a:t>插件了。</a:t>
            </a:r>
            <a:endParaRPr lang="zh-CN" altLang="en-US" dirty="0">
              <a:solidFill>
                <a:srgbClr val="ADDBE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D700"/>
                </a:solidFill>
                <a:latin typeface="Garamond" pitchFamily="18" charset="0"/>
              </a:rPr>
              <a:t>Header</a:t>
            </a:r>
            <a:r>
              <a:rPr lang="zh-CN" altLang="en-US" dirty="0" smtClean="0">
                <a:solidFill>
                  <a:srgbClr val="FFD700"/>
                </a:solidFill>
                <a:latin typeface="Garamond" pitchFamily="18" charset="0"/>
              </a:rPr>
              <a:t>、</a:t>
            </a:r>
            <a:r>
              <a:rPr lang="en-US" altLang="zh-CN" dirty="0" smtClean="0">
                <a:solidFill>
                  <a:srgbClr val="FFD700"/>
                </a:solidFill>
                <a:latin typeface="Garamond" pitchFamily="18" charset="0"/>
              </a:rPr>
              <a:t>Footer</a:t>
            </a:r>
            <a:r>
              <a:rPr lang="zh-CN" altLang="en-US" dirty="0" smtClean="0">
                <a:solidFill>
                  <a:srgbClr val="FFD700"/>
                </a:solidFill>
                <a:latin typeface="Garamond" pitchFamily="18" charset="0"/>
              </a:rPr>
              <a:t>、</a:t>
            </a:r>
            <a:r>
              <a:rPr lang="en-US" altLang="zh-CN" dirty="0" smtClean="0">
                <a:solidFill>
                  <a:srgbClr val="FFD700"/>
                </a:solidFill>
                <a:latin typeface="Garamond" pitchFamily="18" charset="0"/>
              </a:rPr>
              <a:t>Section</a:t>
            </a:r>
            <a:endParaRPr lang="zh-CN" altLang="en-US" dirty="0">
              <a:solidFill>
                <a:srgbClr val="FFD700"/>
              </a:solidFill>
              <a:latin typeface="Garamond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ADDBE7"/>
                </a:solidFill>
              </a:rPr>
              <a:t>以往</a:t>
            </a:r>
            <a:r>
              <a:rPr lang="en-US" altLang="zh-CN" dirty="0" smtClean="0">
                <a:solidFill>
                  <a:srgbClr val="ADDBE7"/>
                </a:solidFill>
              </a:rPr>
              <a:t>div</a:t>
            </a:r>
            <a:r>
              <a:rPr lang="zh-CN" altLang="en-US" dirty="0" smtClean="0">
                <a:solidFill>
                  <a:srgbClr val="ADDBE7"/>
                </a:solidFill>
              </a:rPr>
              <a:t>布局写法</a:t>
            </a:r>
            <a:endParaRPr lang="zh-CN" altLang="en-US" dirty="0">
              <a:solidFill>
                <a:srgbClr val="ADDBE7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276872"/>
            <a:ext cx="7167623" cy="215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solidFill>
                  <a:srgbClr val="ADDBE7"/>
                </a:solidFill>
              </a:rPr>
              <a:t>使用</a:t>
            </a:r>
            <a:r>
              <a:rPr lang="en-US" altLang="zh-CN" dirty="0" smtClean="0">
                <a:solidFill>
                  <a:srgbClr val="ADDBE7"/>
                </a:solidFill>
              </a:rPr>
              <a:t>header/footer</a:t>
            </a:r>
            <a:r>
              <a:rPr lang="zh-CN" altLang="en-US" dirty="0" smtClean="0">
                <a:solidFill>
                  <a:srgbClr val="ADDBE7"/>
                </a:solidFill>
              </a:rPr>
              <a:t>标签来定义页头页尾，使用</a:t>
            </a:r>
            <a:r>
              <a:rPr lang="en-US" altLang="zh-CN" dirty="0" smtClean="0">
                <a:solidFill>
                  <a:srgbClr val="ADDBE7"/>
                </a:solidFill>
              </a:rPr>
              <a:t>section</a:t>
            </a:r>
            <a:r>
              <a:rPr lang="zh-CN" altLang="en-US" dirty="0" smtClean="0">
                <a:solidFill>
                  <a:srgbClr val="ADDBE7"/>
                </a:solidFill>
              </a:rPr>
              <a:t>来定义节</a:t>
            </a:r>
            <a:endParaRPr lang="zh-CN" altLang="en-US" dirty="0">
              <a:solidFill>
                <a:srgbClr val="ADDBE7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068960"/>
            <a:ext cx="7446446" cy="2549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D700"/>
                </a:solidFill>
                <a:latin typeface="Garamond" pitchFamily="18" charset="0"/>
              </a:rPr>
              <a:t>Header</a:t>
            </a:r>
            <a:r>
              <a:rPr lang="zh-CN" altLang="en-US" dirty="0" smtClean="0">
                <a:solidFill>
                  <a:srgbClr val="FFD700"/>
                </a:solidFill>
                <a:latin typeface="Garamond" pitchFamily="18" charset="0"/>
              </a:rPr>
              <a:t>、</a:t>
            </a:r>
            <a:r>
              <a:rPr lang="en-US" altLang="zh-CN" dirty="0" smtClean="0">
                <a:solidFill>
                  <a:srgbClr val="FFD700"/>
                </a:solidFill>
                <a:latin typeface="Garamond" pitchFamily="18" charset="0"/>
              </a:rPr>
              <a:t>Footer</a:t>
            </a:r>
            <a:r>
              <a:rPr lang="zh-CN" altLang="en-US" dirty="0" smtClean="0">
                <a:solidFill>
                  <a:srgbClr val="FFD700"/>
                </a:solidFill>
                <a:latin typeface="Garamond" pitchFamily="18" charset="0"/>
              </a:rPr>
              <a:t>、</a:t>
            </a:r>
            <a:r>
              <a:rPr lang="en-US" altLang="zh-CN" dirty="0" smtClean="0">
                <a:solidFill>
                  <a:srgbClr val="FFD700"/>
                </a:solidFill>
                <a:latin typeface="Garamond" pitchFamily="18" charset="0"/>
              </a:rPr>
              <a:t>Section</a:t>
            </a:r>
            <a:endParaRPr lang="zh-CN" altLang="en-US" dirty="0">
              <a:solidFill>
                <a:srgbClr val="FFD70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251520" y="2348880"/>
            <a:ext cx="8640960" cy="1143000"/>
          </a:xfrm>
          <a:solidFill>
            <a:schemeClr val="tx1">
              <a:lumMod val="75000"/>
              <a:lumOff val="25000"/>
              <a:alpha val="80000"/>
            </a:schemeClr>
          </a:solidFill>
        </p:spPr>
        <p:txBody>
          <a:bodyPr>
            <a:normAutofit/>
          </a:bodyPr>
          <a:lstStyle/>
          <a:p>
            <a:r>
              <a:rPr lang="en-US" altLang="zh-CN" sz="6600" dirty="0" smtClean="0">
                <a:solidFill>
                  <a:srgbClr val="FE94F1"/>
                </a:solidFill>
                <a:latin typeface="Garamond" pitchFamily="18" charset="0"/>
              </a:rPr>
              <a:t>Responsive Web Design</a:t>
            </a:r>
            <a:endParaRPr lang="zh-CN" altLang="en-US" sz="6600" dirty="0">
              <a:solidFill>
                <a:srgbClr val="FE94F1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一些背景</a:t>
            </a:r>
            <a:endParaRPr lang="zh-CN" altLang="en-US" sz="6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E:\photo\素材\responsive design\responsive_web_desig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204864"/>
            <a:ext cx="6153150" cy="3724275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02024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6600" smtClean="0">
                <a:solidFill>
                  <a:srgbClr val="FFD700"/>
                </a:solidFill>
                <a:latin typeface="Garamond" pitchFamily="18" charset="0"/>
              </a:rPr>
              <a:t>如何应对？</a:t>
            </a:r>
            <a:endParaRPr lang="zh-CN" altLang="en-US" sz="6600" dirty="0">
              <a:solidFill>
                <a:srgbClr val="FFD70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400" dirty="0" smtClean="0">
                <a:solidFill>
                  <a:srgbClr val="ADDBE7"/>
                </a:solidFill>
              </a:rPr>
              <a:t>方案</a:t>
            </a:r>
            <a:r>
              <a:rPr lang="en-US" altLang="zh-CN" sz="3400" dirty="0" smtClean="0">
                <a:solidFill>
                  <a:srgbClr val="ADDBE7"/>
                </a:solidFill>
              </a:rPr>
              <a:t>1</a:t>
            </a:r>
            <a:r>
              <a:rPr lang="zh-CN" altLang="en-US" sz="3400" dirty="0" smtClean="0">
                <a:solidFill>
                  <a:srgbClr val="ADDBE7"/>
                </a:solidFill>
              </a:rPr>
              <a:t>：</a:t>
            </a:r>
            <a:r>
              <a:rPr lang="zh-CN" altLang="en-US" sz="3400" dirty="0" smtClean="0">
                <a:solidFill>
                  <a:srgbClr val="FFD700"/>
                </a:solidFill>
              </a:rPr>
              <a:t>多网站来应对多设备</a:t>
            </a:r>
            <a:endParaRPr lang="en-US" altLang="zh-CN" sz="3400" dirty="0" smtClean="0">
              <a:solidFill>
                <a:srgbClr val="FFD700"/>
              </a:solidFill>
            </a:endParaRPr>
          </a:p>
          <a:p>
            <a:pPr lvl="1">
              <a:buNone/>
            </a:pPr>
            <a:r>
              <a:rPr lang="zh-CN" altLang="en-US" sz="3400" dirty="0" smtClean="0">
                <a:solidFill>
                  <a:srgbClr val="ADDBE7"/>
                </a:solidFill>
              </a:rPr>
              <a:t>网厅、</a:t>
            </a:r>
            <a:r>
              <a:rPr lang="en-US" altLang="zh-CN" sz="3400" dirty="0" smtClean="0">
                <a:solidFill>
                  <a:srgbClr val="ADDBE7"/>
                </a:solidFill>
              </a:rPr>
              <a:t>WAP</a:t>
            </a:r>
            <a:r>
              <a:rPr lang="zh-CN" altLang="en-US" sz="3400" dirty="0" smtClean="0">
                <a:solidFill>
                  <a:srgbClr val="ADDBE7"/>
                </a:solidFill>
              </a:rPr>
              <a:t>厅、自助终端来应对</a:t>
            </a:r>
            <a:r>
              <a:rPr lang="en-US" altLang="zh-CN" sz="3400" dirty="0" smtClean="0">
                <a:solidFill>
                  <a:srgbClr val="ADDBE7"/>
                </a:solidFill>
              </a:rPr>
              <a:t>PC</a:t>
            </a:r>
            <a:r>
              <a:rPr lang="zh-CN" altLang="en-US" sz="3400" dirty="0" smtClean="0">
                <a:solidFill>
                  <a:srgbClr val="ADDBE7"/>
                </a:solidFill>
              </a:rPr>
              <a:t>、手机、终端</a:t>
            </a:r>
            <a:endParaRPr lang="en-US" altLang="zh-CN" sz="3400" dirty="0" smtClean="0">
              <a:solidFill>
                <a:srgbClr val="ADDBE7"/>
              </a:solidFill>
            </a:endParaRPr>
          </a:p>
          <a:p>
            <a:pPr lvl="1"/>
            <a:endParaRPr lang="en-US" altLang="zh-CN" sz="3400" dirty="0" smtClean="0">
              <a:solidFill>
                <a:srgbClr val="ADDBE7"/>
              </a:solidFill>
            </a:endParaRPr>
          </a:p>
          <a:p>
            <a:pPr lvl="1">
              <a:buNone/>
            </a:pPr>
            <a:r>
              <a:rPr lang="zh-CN" altLang="en-US" sz="3400" dirty="0" smtClean="0">
                <a:solidFill>
                  <a:srgbClr val="ADDBE7"/>
                </a:solidFill>
              </a:rPr>
              <a:t>优点：实现简单灵活</a:t>
            </a:r>
            <a:endParaRPr lang="en-US" altLang="zh-CN" sz="3400" dirty="0" smtClean="0">
              <a:solidFill>
                <a:srgbClr val="ADDBE7"/>
              </a:solidFill>
            </a:endParaRPr>
          </a:p>
          <a:p>
            <a:pPr lvl="1">
              <a:buNone/>
            </a:pPr>
            <a:r>
              <a:rPr lang="zh-CN" altLang="en-US" sz="3400" dirty="0" smtClean="0">
                <a:solidFill>
                  <a:srgbClr val="ADDBE7"/>
                </a:solidFill>
              </a:rPr>
              <a:t>缺点：维护成本高，新增设备接入代价高，当用户使用非目标设备时候很不友好</a:t>
            </a:r>
            <a:endParaRPr lang="en-US" altLang="zh-CN" sz="3400" dirty="0" smtClean="0">
              <a:solidFill>
                <a:srgbClr val="ADDBE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solidFill>
                  <a:srgbClr val="ADDBE7"/>
                </a:solidFill>
              </a:rPr>
              <a:t>方案</a:t>
            </a:r>
            <a:r>
              <a:rPr lang="en-US" altLang="zh-CN" sz="4000" dirty="0" smtClean="0">
                <a:solidFill>
                  <a:srgbClr val="ADDBE7"/>
                </a:solidFill>
              </a:rPr>
              <a:t>2</a:t>
            </a:r>
            <a:r>
              <a:rPr lang="zh-CN" altLang="en-US" sz="4000" dirty="0" smtClean="0">
                <a:solidFill>
                  <a:srgbClr val="ADDBE7"/>
                </a:solidFill>
              </a:rPr>
              <a:t>：</a:t>
            </a:r>
            <a:r>
              <a:rPr lang="zh-CN" altLang="en-US" sz="4000" dirty="0" smtClean="0">
                <a:solidFill>
                  <a:srgbClr val="FFD700"/>
                </a:solidFill>
              </a:rPr>
              <a:t>单一网站应对多设备</a:t>
            </a:r>
            <a:endParaRPr lang="en-US" altLang="zh-CN" sz="4000" dirty="0" smtClean="0">
              <a:solidFill>
                <a:srgbClr val="FFD700"/>
              </a:solidFill>
            </a:endParaRPr>
          </a:p>
          <a:p>
            <a:pPr>
              <a:buNone/>
            </a:pPr>
            <a:r>
              <a:rPr lang="en-US" altLang="zh-CN" sz="4000" dirty="0" smtClean="0">
                <a:solidFill>
                  <a:srgbClr val="FFD700"/>
                </a:solidFill>
              </a:rPr>
              <a:t>	Responsive Web Design</a:t>
            </a:r>
            <a:r>
              <a:rPr lang="zh-CN" altLang="en-US" sz="4000" dirty="0" smtClean="0">
                <a:solidFill>
                  <a:srgbClr val="ADDBE7"/>
                </a:solidFill>
              </a:rPr>
              <a:t>（自适应网页设计</a:t>
            </a:r>
            <a:r>
              <a:rPr lang="zh-CN" altLang="en-US" sz="4000" b="1" dirty="0" smtClean="0">
                <a:solidFill>
                  <a:srgbClr val="ADDBE7"/>
                </a:solidFill>
              </a:rPr>
              <a:t>，</a:t>
            </a:r>
            <a:r>
              <a:rPr lang="zh-CN" altLang="en-US" sz="4000" dirty="0" smtClean="0">
                <a:solidFill>
                  <a:srgbClr val="ADDBE7"/>
                </a:solidFill>
              </a:rPr>
              <a:t>通常缩写为</a:t>
            </a:r>
            <a:r>
              <a:rPr lang="en-US" altLang="zh-CN" sz="4000" dirty="0" smtClean="0">
                <a:solidFill>
                  <a:srgbClr val="FFD700"/>
                </a:solidFill>
              </a:rPr>
              <a:t>RWD</a:t>
            </a:r>
            <a:r>
              <a:rPr lang="zh-CN" altLang="en-US" sz="4000" dirty="0" smtClean="0">
                <a:solidFill>
                  <a:srgbClr val="ADDBE7"/>
                </a:solidFill>
              </a:rPr>
              <a:t>）是一种网页设计的技术做法，该设计可使网站在多种浏览设备（从桌面电脑显示器到移动电话或其他移动产品设备）上阅读和导航，同时减少缩放、平移和滚动</a:t>
            </a:r>
            <a:endParaRPr lang="zh-CN" altLang="en-US" sz="4000" dirty="0">
              <a:solidFill>
                <a:srgbClr val="ADDBE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solidFill>
                  <a:srgbClr val="FFD700"/>
                </a:solidFill>
                <a:latin typeface="Garamond" pitchFamily="18" charset="0"/>
              </a:rPr>
              <a:t>Responsive Web Design</a:t>
            </a:r>
            <a:endParaRPr lang="zh-CN" altLang="en-US" sz="5400" dirty="0">
              <a:latin typeface="Garamond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4400" dirty="0" smtClean="0">
                <a:solidFill>
                  <a:srgbClr val="ADDBE7"/>
                </a:solidFill>
              </a:rPr>
              <a:t>优点：适配多设备，新增设备无需重新开发，维护成本低（理想情况：一个网站应对网厅、</a:t>
            </a:r>
            <a:r>
              <a:rPr lang="en-US" altLang="zh-CN" sz="4400" dirty="0" smtClean="0">
                <a:solidFill>
                  <a:srgbClr val="ADDBE7"/>
                </a:solidFill>
              </a:rPr>
              <a:t>WAP</a:t>
            </a:r>
            <a:r>
              <a:rPr lang="zh-CN" altLang="en-US" sz="4400" dirty="0" smtClean="0">
                <a:solidFill>
                  <a:srgbClr val="ADDBE7"/>
                </a:solidFill>
              </a:rPr>
              <a:t>厅、终端）</a:t>
            </a:r>
            <a:endParaRPr lang="en-US" altLang="zh-CN" sz="4400" dirty="0" smtClean="0">
              <a:solidFill>
                <a:srgbClr val="ADDBE7"/>
              </a:solidFill>
            </a:endParaRPr>
          </a:p>
          <a:p>
            <a:endParaRPr lang="en-US" altLang="zh-CN" sz="4400" dirty="0" smtClean="0">
              <a:solidFill>
                <a:srgbClr val="ADDBE7"/>
              </a:solidFill>
            </a:endParaRPr>
          </a:p>
          <a:p>
            <a:r>
              <a:rPr lang="zh-CN" altLang="en-US" sz="4400" dirty="0" smtClean="0">
                <a:solidFill>
                  <a:srgbClr val="ADDBE7"/>
                </a:solidFill>
              </a:rPr>
              <a:t>缺点：实现难度比较大，浏览器适配</a:t>
            </a:r>
            <a:endParaRPr lang="zh-CN" altLang="en-US" sz="4400" dirty="0">
              <a:solidFill>
                <a:srgbClr val="ADDBE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8800" dirty="0" smtClean="0">
                <a:solidFill>
                  <a:srgbClr val="FFD700"/>
                </a:solidFill>
                <a:latin typeface="Garamond" pitchFamily="18" charset="0"/>
              </a:rPr>
              <a:t>How to RWD</a:t>
            </a:r>
            <a:r>
              <a:rPr lang="zh-CN" altLang="en-US" sz="8800" dirty="0" smtClean="0">
                <a:solidFill>
                  <a:srgbClr val="FFD700"/>
                </a:solidFill>
                <a:latin typeface="Garamond" pitchFamily="18" charset="0"/>
              </a:rPr>
              <a:t>？</a:t>
            </a:r>
            <a:endParaRPr lang="zh-CN" altLang="en-US" sz="8800" dirty="0">
              <a:solidFill>
                <a:srgbClr val="FFD70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 smtClean="0">
                <a:solidFill>
                  <a:srgbClr val="FFD700"/>
                </a:solidFill>
                <a:latin typeface="Garamond" pitchFamily="18" charset="0"/>
              </a:rPr>
              <a:t>Media Query</a:t>
            </a:r>
            <a:endParaRPr lang="zh-CN" altLang="en-US" sz="6600" dirty="0">
              <a:solidFill>
                <a:srgbClr val="FFD700"/>
              </a:solidFill>
              <a:latin typeface="Garamond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ADDBE7"/>
                </a:solidFill>
              </a:rPr>
              <a:t>根据当前设备显示状况而应用特定样式</a:t>
            </a:r>
            <a:endParaRPr lang="en-US" altLang="zh-CN" sz="3600" dirty="0" smtClean="0">
              <a:solidFill>
                <a:srgbClr val="ADDBE7"/>
              </a:solidFill>
            </a:endParaRPr>
          </a:p>
          <a:p>
            <a:r>
              <a:rPr lang="en-US" altLang="zh-CN" sz="3600" dirty="0" smtClean="0">
                <a:solidFill>
                  <a:srgbClr val="ADDBE7"/>
                </a:solidFill>
              </a:rPr>
              <a:t>IE9</a:t>
            </a:r>
            <a:r>
              <a:rPr lang="zh-CN" altLang="en-US" sz="3600" dirty="0" smtClean="0">
                <a:solidFill>
                  <a:srgbClr val="ADDBE7"/>
                </a:solidFill>
              </a:rPr>
              <a:t>以下不支持</a:t>
            </a:r>
            <a:endParaRPr lang="en-US" altLang="zh-CN" sz="3600" dirty="0" smtClean="0">
              <a:solidFill>
                <a:srgbClr val="ADDBE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 smtClean="0">
                <a:solidFill>
                  <a:srgbClr val="FFD700"/>
                </a:solidFill>
                <a:latin typeface="Garamond" pitchFamily="18" charset="0"/>
              </a:rPr>
              <a:t>Media Query</a:t>
            </a:r>
            <a:endParaRPr lang="zh-CN" altLang="en-US" sz="6600" dirty="0">
              <a:solidFill>
                <a:srgbClr val="FFD700"/>
              </a:solidFill>
              <a:latin typeface="Garamond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zh-CN" sz="4400" dirty="0" smtClean="0">
                <a:solidFill>
                  <a:srgbClr val="ADDBE7"/>
                </a:solidFill>
              </a:rPr>
              <a:t>body {</a:t>
            </a:r>
          </a:p>
          <a:p>
            <a:pPr>
              <a:buNone/>
            </a:pPr>
            <a:r>
              <a:rPr lang="en-US" altLang="zh-CN" sz="4400" dirty="0" smtClean="0">
                <a:solidFill>
                  <a:srgbClr val="ADDBE7"/>
                </a:solidFill>
              </a:rPr>
              <a:t>    background-color: grey;</a:t>
            </a:r>
          </a:p>
          <a:p>
            <a:pPr>
              <a:buNone/>
            </a:pPr>
            <a:r>
              <a:rPr lang="en-US" altLang="zh-CN" sz="4400" dirty="0" smtClean="0">
                <a:solidFill>
                  <a:srgbClr val="ADDBE7"/>
                </a:solidFill>
              </a:rPr>
              <a:t>}</a:t>
            </a:r>
          </a:p>
          <a:p>
            <a:pPr>
              <a:buNone/>
            </a:pPr>
            <a:r>
              <a:rPr lang="en-US" altLang="zh-CN" sz="4400" dirty="0" smtClean="0">
                <a:solidFill>
                  <a:srgbClr val="ADDBE7"/>
                </a:solidFill>
              </a:rPr>
              <a:t>@media screen and (max-width: 960px) {</a:t>
            </a:r>
          </a:p>
          <a:p>
            <a:pPr>
              <a:buNone/>
            </a:pPr>
            <a:r>
              <a:rPr lang="en-US" altLang="zh-CN" sz="4400" dirty="0" smtClean="0">
                <a:solidFill>
                  <a:srgbClr val="ADDBE7"/>
                </a:solidFill>
              </a:rPr>
              <a:t>    body {</a:t>
            </a:r>
          </a:p>
          <a:p>
            <a:pPr>
              <a:buNone/>
            </a:pPr>
            <a:r>
              <a:rPr lang="en-US" altLang="zh-CN" sz="4400" dirty="0" smtClean="0">
                <a:solidFill>
                  <a:srgbClr val="ADDBE7"/>
                </a:solidFill>
              </a:rPr>
              <a:t>        background-color: red;</a:t>
            </a:r>
          </a:p>
          <a:p>
            <a:pPr>
              <a:buNone/>
            </a:pPr>
            <a:r>
              <a:rPr lang="en-US" altLang="zh-CN" sz="4400" dirty="0" smtClean="0">
                <a:solidFill>
                  <a:srgbClr val="ADDBE7"/>
                </a:solidFill>
              </a:rPr>
              <a:t>    }</a:t>
            </a:r>
          </a:p>
          <a:p>
            <a:pPr>
              <a:buNone/>
            </a:pPr>
            <a:r>
              <a:rPr lang="en-US" altLang="zh-CN" sz="4400" dirty="0" smtClean="0">
                <a:solidFill>
                  <a:srgbClr val="ADDBE7"/>
                </a:solidFill>
              </a:rPr>
              <a:t>}</a:t>
            </a:r>
          </a:p>
          <a:p>
            <a:pPr>
              <a:buNone/>
            </a:pPr>
            <a:r>
              <a:rPr lang="en-US" altLang="zh-CN" sz="4400" dirty="0" smtClean="0">
                <a:solidFill>
                  <a:srgbClr val="ADDBE7"/>
                </a:solidFill>
              </a:rPr>
              <a:t>@media screen and (max-width: 768px) {</a:t>
            </a:r>
          </a:p>
          <a:p>
            <a:pPr>
              <a:buNone/>
            </a:pPr>
            <a:r>
              <a:rPr lang="en-US" altLang="zh-CN" sz="4400" dirty="0" smtClean="0">
                <a:solidFill>
                  <a:srgbClr val="ADDBE7"/>
                </a:solidFill>
              </a:rPr>
              <a:t>    body {</a:t>
            </a:r>
          </a:p>
          <a:p>
            <a:pPr>
              <a:buNone/>
            </a:pPr>
            <a:r>
              <a:rPr lang="en-US" altLang="zh-CN" sz="4400" dirty="0" smtClean="0">
                <a:solidFill>
                  <a:srgbClr val="ADDBE7"/>
                </a:solidFill>
              </a:rPr>
              <a:t>        background-color: orange;</a:t>
            </a:r>
          </a:p>
          <a:p>
            <a:pPr>
              <a:buNone/>
            </a:pPr>
            <a:r>
              <a:rPr lang="en-US" altLang="zh-CN" sz="4400" dirty="0" smtClean="0">
                <a:solidFill>
                  <a:srgbClr val="ADDBE7"/>
                </a:solidFill>
              </a:rPr>
              <a:t>    }</a:t>
            </a:r>
          </a:p>
          <a:p>
            <a:pPr>
              <a:buNone/>
            </a:pPr>
            <a:r>
              <a:rPr lang="en-US" altLang="zh-CN" sz="4400" dirty="0" smtClean="0">
                <a:solidFill>
                  <a:srgbClr val="ADDBE7"/>
                </a:solidFill>
              </a:rPr>
              <a:t>}</a:t>
            </a:r>
            <a:endParaRPr lang="zh-CN" altLang="en-US" sz="4400" dirty="0">
              <a:solidFill>
                <a:srgbClr val="ADDBE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908720"/>
            <a:ext cx="7772400" cy="1470025"/>
          </a:xfrm>
          <a:solidFill>
            <a:schemeClr val="tx1">
              <a:lumMod val="75000"/>
              <a:lumOff val="25000"/>
              <a:alpha val="68000"/>
            </a:schemeClr>
          </a:solidFill>
        </p:spPr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rgbClr val="FFD700"/>
                </a:solidFill>
                <a:latin typeface="YaHei Consolas Hybrid" pitchFamily="34" charset="-122"/>
                <a:ea typeface="YaHei Consolas Hybrid" pitchFamily="34" charset="-122"/>
                <a:cs typeface="DejaVu Sans Mono" pitchFamily="49" charset="0"/>
              </a:rPr>
              <a:t>一些背景</a:t>
            </a:r>
            <a:endParaRPr lang="zh-CN" altLang="en-US" sz="6000" dirty="0">
              <a:solidFill>
                <a:srgbClr val="FFD700"/>
              </a:solidFill>
              <a:latin typeface="YaHei Consolas Hybrid" pitchFamily="34" charset="-122"/>
              <a:ea typeface="YaHei Consolas Hybrid" pitchFamily="34" charset="-122"/>
              <a:cs typeface="DejaVu Sans Mono" pitchFamily="49" charset="0"/>
            </a:endParaRPr>
          </a:p>
        </p:txBody>
      </p:sp>
      <p:pic>
        <p:nvPicPr>
          <p:cNvPr id="7170" name="Picture 2" descr="C:\Documents and Settings\Administrator\桌面\素材\HTML5\html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996952"/>
            <a:ext cx="5000625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 smtClean="0">
                <a:solidFill>
                  <a:srgbClr val="FFD700"/>
                </a:solidFill>
                <a:latin typeface="Garamond" pitchFamily="18" charset="0"/>
              </a:rPr>
              <a:t>Media Query</a:t>
            </a:r>
            <a:endParaRPr lang="zh-CN" altLang="en-US" sz="6600" dirty="0">
              <a:solidFill>
                <a:srgbClr val="FFD700"/>
              </a:solidFill>
              <a:latin typeface="Garamond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zh-CN" sz="4400" dirty="0" smtClean="0">
                <a:solidFill>
                  <a:srgbClr val="ADDBE7"/>
                </a:solidFill>
              </a:rPr>
              <a:t>body {</a:t>
            </a:r>
          </a:p>
          <a:p>
            <a:pPr>
              <a:buNone/>
            </a:pPr>
            <a:r>
              <a:rPr lang="en-US" altLang="zh-CN" sz="4400" dirty="0" smtClean="0">
                <a:solidFill>
                  <a:srgbClr val="ADDBE7"/>
                </a:solidFill>
              </a:rPr>
              <a:t>    background-color: grey; /* </a:t>
            </a:r>
            <a:r>
              <a:rPr lang="zh-CN" altLang="en-US" sz="4400" dirty="0" smtClean="0">
                <a:solidFill>
                  <a:srgbClr val="00FF7F"/>
                </a:solidFill>
              </a:rPr>
              <a:t>默认</a:t>
            </a:r>
            <a:r>
              <a:rPr lang="en-US" altLang="zh-CN" sz="4400" dirty="0" smtClean="0">
                <a:solidFill>
                  <a:srgbClr val="00FF7F"/>
                </a:solidFill>
              </a:rPr>
              <a:t>body</a:t>
            </a:r>
            <a:r>
              <a:rPr lang="zh-CN" altLang="en-US" sz="4400" dirty="0" smtClean="0">
                <a:solidFill>
                  <a:srgbClr val="00FF7F"/>
                </a:solidFill>
              </a:rPr>
              <a:t>背景颜色为灰色</a:t>
            </a:r>
            <a:r>
              <a:rPr lang="en-US" altLang="zh-CN" sz="4400" dirty="0" smtClean="0">
                <a:solidFill>
                  <a:srgbClr val="ADDBE7"/>
                </a:solidFill>
              </a:rPr>
              <a:t> */</a:t>
            </a:r>
          </a:p>
          <a:p>
            <a:pPr>
              <a:buNone/>
            </a:pPr>
            <a:r>
              <a:rPr lang="en-US" altLang="zh-CN" sz="4400" dirty="0" smtClean="0">
                <a:solidFill>
                  <a:srgbClr val="ADDBE7"/>
                </a:solidFill>
              </a:rPr>
              <a:t>}</a:t>
            </a:r>
          </a:p>
          <a:p>
            <a:pPr>
              <a:buNone/>
            </a:pPr>
            <a:r>
              <a:rPr lang="en-US" altLang="zh-CN" sz="4400" dirty="0" smtClean="0">
                <a:solidFill>
                  <a:srgbClr val="ADDBE7"/>
                </a:solidFill>
              </a:rPr>
              <a:t>@media screen and (max-width: 960px) {</a:t>
            </a:r>
          </a:p>
          <a:p>
            <a:pPr>
              <a:buNone/>
            </a:pPr>
            <a:r>
              <a:rPr lang="en-US" altLang="zh-CN" sz="4400" dirty="0" smtClean="0">
                <a:solidFill>
                  <a:srgbClr val="ADDBE7"/>
                </a:solidFill>
              </a:rPr>
              <a:t>    body {</a:t>
            </a:r>
          </a:p>
          <a:p>
            <a:pPr>
              <a:buNone/>
            </a:pPr>
            <a:r>
              <a:rPr lang="en-US" altLang="zh-CN" sz="4400" dirty="0" smtClean="0">
                <a:solidFill>
                  <a:srgbClr val="ADDBE7"/>
                </a:solidFill>
              </a:rPr>
              <a:t>        background-color: red; /*</a:t>
            </a:r>
            <a:r>
              <a:rPr lang="zh-CN" altLang="en-US" sz="4400" dirty="0" smtClean="0">
                <a:solidFill>
                  <a:srgbClr val="00FF7F"/>
                </a:solidFill>
              </a:rPr>
              <a:t>屏幕小于</a:t>
            </a:r>
            <a:r>
              <a:rPr lang="en-US" altLang="zh-CN" sz="4400" dirty="0" smtClean="0">
                <a:solidFill>
                  <a:srgbClr val="00FF7F"/>
                </a:solidFill>
              </a:rPr>
              <a:t>960px</a:t>
            </a:r>
            <a:r>
              <a:rPr lang="zh-CN" altLang="en-US" sz="4400" dirty="0" smtClean="0">
                <a:solidFill>
                  <a:srgbClr val="00FF7F"/>
                </a:solidFill>
              </a:rPr>
              <a:t>为红色</a:t>
            </a:r>
            <a:r>
              <a:rPr lang="en-US" altLang="zh-CN" sz="4400" dirty="0" smtClean="0">
                <a:solidFill>
                  <a:srgbClr val="ADDBE7"/>
                </a:solidFill>
              </a:rPr>
              <a:t>*/</a:t>
            </a:r>
          </a:p>
          <a:p>
            <a:pPr>
              <a:buNone/>
            </a:pPr>
            <a:r>
              <a:rPr lang="en-US" altLang="zh-CN" sz="4400" dirty="0" smtClean="0">
                <a:solidFill>
                  <a:srgbClr val="ADDBE7"/>
                </a:solidFill>
              </a:rPr>
              <a:t>    }</a:t>
            </a:r>
          </a:p>
          <a:p>
            <a:pPr>
              <a:buNone/>
            </a:pPr>
            <a:r>
              <a:rPr lang="en-US" altLang="zh-CN" sz="4400" dirty="0" smtClean="0">
                <a:solidFill>
                  <a:srgbClr val="ADDBE7"/>
                </a:solidFill>
              </a:rPr>
              <a:t>}</a:t>
            </a:r>
          </a:p>
          <a:p>
            <a:pPr>
              <a:buNone/>
            </a:pPr>
            <a:r>
              <a:rPr lang="en-US" altLang="zh-CN" sz="4400" dirty="0" smtClean="0">
                <a:solidFill>
                  <a:srgbClr val="ADDBE7"/>
                </a:solidFill>
              </a:rPr>
              <a:t>@media screen and (max-width: 768px) {</a:t>
            </a:r>
          </a:p>
          <a:p>
            <a:pPr>
              <a:buNone/>
            </a:pPr>
            <a:r>
              <a:rPr lang="en-US" altLang="zh-CN" sz="4400" dirty="0" smtClean="0">
                <a:solidFill>
                  <a:srgbClr val="ADDBE7"/>
                </a:solidFill>
              </a:rPr>
              <a:t>    body {</a:t>
            </a:r>
          </a:p>
          <a:p>
            <a:pPr>
              <a:buNone/>
            </a:pPr>
            <a:r>
              <a:rPr lang="en-US" altLang="zh-CN" sz="4400" dirty="0" smtClean="0">
                <a:solidFill>
                  <a:srgbClr val="ADDBE7"/>
                </a:solidFill>
              </a:rPr>
              <a:t>        background-color: orange;/*</a:t>
            </a:r>
            <a:r>
              <a:rPr lang="zh-CN" altLang="en-US" sz="4400" dirty="0" smtClean="0">
                <a:solidFill>
                  <a:srgbClr val="00FF7F"/>
                </a:solidFill>
              </a:rPr>
              <a:t>屏幕小于</a:t>
            </a:r>
            <a:r>
              <a:rPr lang="en-US" altLang="zh-CN" sz="4400" dirty="0" smtClean="0">
                <a:solidFill>
                  <a:srgbClr val="00FF7F"/>
                </a:solidFill>
              </a:rPr>
              <a:t>768px</a:t>
            </a:r>
            <a:r>
              <a:rPr lang="zh-CN" altLang="en-US" sz="4400" dirty="0" smtClean="0">
                <a:solidFill>
                  <a:srgbClr val="00FF7F"/>
                </a:solidFill>
              </a:rPr>
              <a:t>为橙色</a:t>
            </a:r>
            <a:r>
              <a:rPr lang="en-US" altLang="zh-CN" sz="4400" dirty="0" smtClean="0">
                <a:solidFill>
                  <a:srgbClr val="ADDBE7"/>
                </a:solidFill>
              </a:rPr>
              <a:t>*/</a:t>
            </a:r>
          </a:p>
          <a:p>
            <a:pPr>
              <a:buNone/>
            </a:pPr>
            <a:r>
              <a:rPr lang="en-US" altLang="zh-CN" sz="4400" dirty="0" smtClean="0">
                <a:solidFill>
                  <a:srgbClr val="ADDBE7"/>
                </a:solidFill>
              </a:rPr>
              <a:t>    }</a:t>
            </a:r>
          </a:p>
          <a:p>
            <a:pPr>
              <a:buNone/>
            </a:pPr>
            <a:r>
              <a:rPr lang="en-US" altLang="zh-CN" sz="4400" dirty="0" smtClean="0">
                <a:solidFill>
                  <a:srgbClr val="ADDBE7"/>
                </a:solidFill>
              </a:rPr>
              <a:t>}</a:t>
            </a:r>
            <a:endParaRPr lang="zh-CN" altLang="en-US" sz="4400" dirty="0">
              <a:solidFill>
                <a:srgbClr val="ADDBE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rgbClr val="FFD700"/>
                </a:solidFill>
                <a:latin typeface="Garamond" pitchFamily="18" charset="0"/>
              </a:rPr>
              <a:t>字体</a:t>
            </a:r>
            <a:endParaRPr lang="zh-CN" altLang="en-US" sz="6000" dirty="0">
              <a:solidFill>
                <a:srgbClr val="FFD700"/>
              </a:solidFill>
              <a:latin typeface="Garamond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ADDBE7"/>
                </a:solidFill>
              </a:rPr>
              <a:t>设备不同，分辨率不同</a:t>
            </a:r>
            <a:endParaRPr lang="en-US" altLang="zh-CN" dirty="0" smtClean="0">
              <a:solidFill>
                <a:srgbClr val="ADDBE7"/>
              </a:solidFill>
            </a:endParaRPr>
          </a:p>
          <a:p>
            <a:r>
              <a:rPr lang="en-US" altLang="zh-CN" dirty="0" smtClean="0">
                <a:solidFill>
                  <a:srgbClr val="ADDBE7"/>
                </a:solidFill>
              </a:rPr>
              <a:t>15px</a:t>
            </a:r>
            <a:r>
              <a:rPr lang="zh-CN" altLang="en-US" dirty="0" smtClean="0">
                <a:solidFill>
                  <a:srgbClr val="ADDBE7"/>
                </a:solidFill>
              </a:rPr>
              <a:t>的字体在</a:t>
            </a:r>
            <a:r>
              <a:rPr lang="en-US" altLang="zh-CN" dirty="0" smtClean="0">
                <a:solidFill>
                  <a:srgbClr val="ADDBE7"/>
                </a:solidFill>
              </a:rPr>
              <a:t>PC</a:t>
            </a:r>
            <a:r>
              <a:rPr lang="zh-CN" altLang="en-US" dirty="0" smtClean="0">
                <a:solidFill>
                  <a:srgbClr val="ADDBE7"/>
                </a:solidFill>
              </a:rPr>
              <a:t>上刚好，在手机上很小</a:t>
            </a:r>
            <a:endParaRPr lang="en-US" altLang="zh-CN" dirty="0" smtClean="0">
              <a:solidFill>
                <a:srgbClr val="ADDBE7"/>
              </a:solidFill>
            </a:endParaRPr>
          </a:p>
          <a:p>
            <a:r>
              <a:rPr lang="zh-CN" altLang="en-US" dirty="0" smtClean="0">
                <a:solidFill>
                  <a:srgbClr val="ADDBE7"/>
                </a:solidFill>
              </a:rPr>
              <a:t>手机上可以缩放应付上述问题，但是这很别扭</a:t>
            </a:r>
            <a:endParaRPr lang="en-US" altLang="zh-CN" dirty="0" smtClean="0">
              <a:solidFill>
                <a:srgbClr val="ADDBE7"/>
              </a:solidFill>
            </a:endParaRPr>
          </a:p>
          <a:p>
            <a:r>
              <a:rPr lang="zh-CN" altLang="en-US" dirty="0" smtClean="0">
                <a:solidFill>
                  <a:srgbClr val="ADDBE7"/>
                </a:solidFill>
              </a:rPr>
              <a:t>使用</a:t>
            </a:r>
            <a:r>
              <a:rPr lang="en-US" altLang="zh-CN" dirty="0" err="1" smtClean="0">
                <a:solidFill>
                  <a:srgbClr val="ADDBE7"/>
                </a:solidFill>
              </a:rPr>
              <a:t>em</a:t>
            </a:r>
            <a:r>
              <a:rPr lang="zh-CN" altLang="en-US" dirty="0" smtClean="0">
                <a:solidFill>
                  <a:srgbClr val="ADDBE7"/>
                </a:solidFill>
              </a:rPr>
              <a:t>或者百分比是更佳的方式</a:t>
            </a:r>
            <a:endParaRPr lang="en-US" altLang="zh-CN" dirty="0" smtClean="0">
              <a:solidFill>
                <a:srgbClr val="ADDBE7"/>
              </a:solidFill>
            </a:endParaRPr>
          </a:p>
          <a:p>
            <a:r>
              <a:rPr lang="zh-CN" altLang="en-US" dirty="0" smtClean="0">
                <a:solidFill>
                  <a:srgbClr val="ADDBE7"/>
                </a:solidFill>
              </a:rPr>
              <a:t>根据不同</a:t>
            </a:r>
            <a:r>
              <a:rPr lang="en-US" altLang="zh-CN" dirty="0" smtClean="0">
                <a:solidFill>
                  <a:srgbClr val="ADDBE7"/>
                </a:solidFill>
              </a:rPr>
              <a:t>viewport</a:t>
            </a:r>
            <a:r>
              <a:rPr lang="zh-CN" altLang="en-US" dirty="0" smtClean="0">
                <a:solidFill>
                  <a:srgbClr val="ADDBE7"/>
                </a:solidFill>
              </a:rPr>
              <a:t>设置不同的字体</a:t>
            </a:r>
            <a:r>
              <a:rPr lang="en-US" altLang="zh-CN" dirty="0" smtClean="0">
                <a:solidFill>
                  <a:srgbClr val="ADDBE7"/>
                </a:solidFill>
              </a:rPr>
              <a:t>base size</a:t>
            </a:r>
          </a:p>
          <a:p>
            <a:endParaRPr lang="zh-CN" altLang="en-US" dirty="0">
              <a:solidFill>
                <a:srgbClr val="ADDBE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84784"/>
            <a:ext cx="776742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/>
          <a:lstStyle/>
          <a:p>
            <a:r>
              <a:rPr lang="en-US" altLang="zh-CN" sz="4400" dirty="0" smtClean="0">
                <a:solidFill>
                  <a:srgbClr val="ADDBE7"/>
                </a:solidFill>
              </a:rPr>
              <a:t>Simplest way</a:t>
            </a:r>
            <a:r>
              <a:rPr lang="zh-CN" altLang="en-US" sz="4400" dirty="0" smtClean="0">
                <a:solidFill>
                  <a:srgbClr val="ADDBE7"/>
                </a:solidFill>
              </a:rPr>
              <a:t>：</a:t>
            </a:r>
            <a:endParaRPr lang="en-US" altLang="zh-CN" sz="4400" dirty="0" smtClean="0">
              <a:solidFill>
                <a:srgbClr val="ADDBE7"/>
              </a:solidFill>
            </a:endParaRP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rgbClr val="FFD700"/>
                </a:solidFill>
              </a:rPr>
              <a:t>图片</a:t>
            </a:r>
            <a:endParaRPr lang="zh-CN" altLang="en-US" sz="6000" dirty="0">
              <a:solidFill>
                <a:srgbClr val="FFD7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996952"/>
            <a:ext cx="5760640" cy="2939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 smtClean="0">
                <a:solidFill>
                  <a:srgbClr val="ADDBE7"/>
                </a:solidFill>
              </a:rPr>
              <a:t>UC</a:t>
            </a:r>
            <a:r>
              <a:rPr lang="zh-CN" altLang="en-US" sz="4000" dirty="0" smtClean="0">
                <a:solidFill>
                  <a:srgbClr val="ADDBE7"/>
                </a:solidFill>
              </a:rPr>
              <a:t>浏览器为嘛在中国曾经这么火？省流量</a:t>
            </a:r>
            <a:endParaRPr lang="en-US" altLang="zh-CN" sz="4000" dirty="0" smtClean="0">
              <a:solidFill>
                <a:srgbClr val="ADDBE7"/>
              </a:solidFill>
            </a:endParaRPr>
          </a:p>
          <a:p>
            <a:r>
              <a:rPr lang="zh-CN" altLang="en-US" sz="4000" dirty="0" smtClean="0">
                <a:solidFill>
                  <a:srgbClr val="ADDBE7"/>
                </a:solidFill>
              </a:rPr>
              <a:t>手机上最影响性能的是图片</a:t>
            </a:r>
            <a:endParaRPr lang="en-US" altLang="zh-CN" sz="4000" dirty="0" smtClean="0">
              <a:solidFill>
                <a:srgbClr val="ADDBE7"/>
              </a:solidFill>
            </a:endParaRPr>
          </a:p>
          <a:p>
            <a:r>
              <a:rPr lang="zh-CN" altLang="en-US" sz="4000" dirty="0" smtClean="0">
                <a:solidFill>
                  <a:srgbClr val="ADDBE7"/>
                </a:solidFill>
              </a:rPr>
              <a:t>为不同设备使用不同的图片！</a:t>
            </a:r>
            <a:endParaRPr lang="en-US" altLang="zh-CN" dirty="0" smtClean="0"/>
          </a:p>
          <a:p>
            <a:r>
              <a:rPr lang="en-US" altLang="zh-CN" sz="4000" dirty="0" smtClean="0">
                <a:solidFill>
                  <a:srgbClr val="ADDBE7"/>
                </a:solidFill>
              </a:rPr>
              <a:t>but how?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D700"/>
                </a:solidFill>
              </a:rPr>
              <a:t>Picture</a:t>
            </a:r>
            <a:endParaRPr lang="zh-CN" altLang="en-US" dirty="0">
              <a:solidFill>
                <a:srgbClr val="FFD7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ADDBE7"/>
                </a:solidFill>
              </a:rPr>
              <a:t>HTML5</a:t>
            </a:r>
            <a:r>
              <a:rPr lang="zh-CN" altLang="en-US" dirty="0" smtClean="0">
                <a:solidFill>
                  <a:srgbClr val="ADDBE7"/>
                </a:solidFill>
              </a:rPr>
              <a:t>标签</a:t>
            </a:r>
            <a:endParaRPr lang="en-US" altLang="zh-CN" dirty="0" smtClean="0">
              <a:solidFill>
                <a:srgbClr val="ADDBE7"/>
              </a:solidFill>
            </a:endParaRPr>
          </a:p>
          <a:p>
            <a:endParaRPr lang="zh-CN" altLang="en-US" dirty="0">
              <a:solidFill>
                <a:srgbClr val="ADDBE7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420888"/>
            <a:ext cx="8283879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>
                <a:solidFill>
                  <a:srgbClr val="ADDBE7"/>
                </a:solidFill>
              </a:rPr>
              <a:t>Simple</a:t>
            </a:r>
          </a:p>
          <a:p>
            <a:r>
              <a:rPr lang="en-US" altLang="zh-CN" sz="4400" dirty="0" smtClean="0">
                <a:solidFill>
                  <a:srgbClr val="ADDBE7"/>
                </a:solidFill>
              </a:rPr>
              <a:t>but,</a:t>
            </a:r>
            <a:r>
              <a:rPr lang="zh-CN" altLang="en-US" sz="4400" dirty="0" smtClean="0">
                <a:solidFill>
                  <a:srgbClr val="ADDBE7"/>
                </a:solidFill>
              </a:rPr>
              <a:t>目前没浏览器支持，除了</a:t>
            </a:r>
            <a:r>
              <a:rPr lang="en-US" altLang="zh-CN" sz="4400" dirty="0" smtClean="0">
                <a:solidFill>
                  <a:srgbClr val="ADDBE7"/>
                </a:solidFill>
              </a:rPr>
              <a:t>chromium</a:t>
            </a:r>
            <a:r>
              <a:rPr lang="zh-CN" altLang="en-US" sz="4400" dirty="0" smtClean="0">
                <a:solidFill>
                  <a:srgbClr val="ADDBE7"/>
                </a:solidFill>
              </a:rPr>
              <a:t>定制</a:t>
            </a:r>
            <a:endParaRPr lang="en-US" altLang="zh-CN" sz="4400" dirty="0" smtClean="0">
              <a:solidFill>
                <a:srgbClr val="ADDBE7"/>
              </a:solidFill>
            </a:endParaRPr>
          </a:p>
          <a:p>
            <a:r>
              <a:rPr lang="en-US" altLang="zh-CN" sz="4400" dirty="0" smtClean="0">
                <a:solidFill>
                  <a:srgbClr val="ADDBE7"/>
                </a:solidFill>
              </a:rPr>
              <a:t>TAT</a:t>
            </a:r>
          </a:p>
          <a:p>
            <a:endParaRPr lang="zh-CN" altLang="en-US" sz="4400" dirty="0">
              <a:solidFill>
                <a:srgbClr val="ADDBE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75000"/>
              <a:lumOff val="25000"/>
              <a:alpha val="78000"/>
            </a:schemeClr>
          </a:solidFill>
        </p:spPr>
        <p:txBody>
          <a:bodyPr/>
          <a:lstStyle/>
          <a:p>
            <a:r>
              <a:rPr lang="en-US" altLang="zh-CN" dirty="0" err="1" smtClean="0">
                <a:solidFill>
                  <a:srgbClr val="FFD700"/>
                </a:solidFill>
              </a:rPr>
              <a:t>Picturefill</a:t>
            </a:r>
            <a:endParaRPr lang="zh-CN" altLang="en-US" dirty="0">
              <a:solidFill>
                <a:srgbClr val="FFD7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51216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>
                <a:solidFill>
                  <a:srgbClr val="ADDBE7"/>
                </a:solidFill>
              </a:rPr>
              <a:t>picture</a:t>
            </a:r>
            <a:r>
              <a:rPr lang="zh-CN" altLang="en-US" dirty="0" smtClean="0">
                <a:solidFill>
                  <a:srgbClr val="ADDBE7"/>
                </a:solidFill>
              </a:rPr>
              <a:t>标签脚本化替代品</a:t>
            </a:r>
            <a:endParaRPr lang="en-US" altLang="zh-CN" dirty="0" smtClean="0">
              <a:solidFill>
                <a:srgbClr val="ADDBE7"/>
              </a:solidFill>
            </a:endParaRPr>
          </a:p>
          <a:p>
            <a:r>
              <a:rPr lang="zh-CN" altLang="en-US" dirty="0" smtClean="0">
                <a:solidFill>
                  <a:srgbClr val="ADDBE7"/>
                </a:solidFill>
              </a:rPr>
              <a:t>没其他依赖</a:t>
            </a:r>
            <a:endParaRPr lang="en-US" altLang="zh-CN" dirty="0" smtClean="0">
              <a:solidFill>
                <a:srgbClr val="ADDBE7"/>
              </a:solidFill>
            </a:endParaRPr>
          </a:p>
          <a:p>
            <a:r>
              <a:rPr lang="en-US" altLang="zh-CN" dirty="0" smtClean="0">
                <a:solidFill>
                  <a:srgbClr val="ADDBE7"/>
                </a:solidFill>
              </a:rPr>
              <a:t>https://github.com/scottjehl/picturefill</a:t>
            </a:r>
          </a:p>
        </p:txBody>
      </p:sp>
      <p:pic>
        <p:nvPicPr>
          <p:cNvPr id="4" name="图片 3" descr="Im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3284984"/>
            <a:ext cx="4762500" cy="3333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348880"/>
            <a:ext cx="8496944" cy="2601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D700"/>
                </a:solidFill>
              </a:rPr>
              <a:t>Img</a:t>
            </a:r>
            <a:r>
              <a:rPr lang="en-US" altLang="zh-CN" dirty="0" smtClean="0">
                <a:solidFill>
                  <a:srgbClr val="FFD700"/>
                </a:solidFill>
              </a:rPr>
              <a:t> </a:t>
            </a:r>
            <a:r>
              <a:rPr lang="en-US" altLang="zh-CN" dirty="0" err="1" smtClean="0">
                <a:solidFill>
                  <a:srgbClr val="FFD700"/>
                </a:solidFill>
              </a:rPr>
              <a:t>srcset</a:t>
            </a:r>
            <a:endParaRPr lang="zh-CN" altLang="en-US" dirty="0">
              <a:solidFill>
                <a:srgbClr val="FFD7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93096"/>
            <a:ext cx="8229600" cy="183306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 smtClean="0">
                <a:solidFill>
                  <a:srgbClr val="ADDBE7"/>
                </a:solidFill>
              </a:rPr>
              <a:t>srcset</a:t>
            </a:r>
            <a:r>
              <a:rPr lang="zh-CN" altLang="en-US" dirty="0" smtClean="0">
                <a:solidFill>
                  <a:srgbClr val="ADDBE7"/>
                </a:solidFill>
              </a:rPr>
              <a:t>不可用的时候</a:t>
            </a:r>
            <a:r>
              <a:rPr lang="en-US" altLang="zh-CN" dirty="0" err="1" smtClean="0">
                <a:solidFill>
                  <a:srgbClr val="ADDBE7"/>
                </a:solidFill>
              </a:rPr>
              <a:t>src</a:t>
            </a:r>
            <a:r>
              <a:rPr lang="zh-CN" altLang="en-US" dirty="0" smtClean="0">
                <a:solidFill>
                  <a:srgbClr val="ADDBE7"/>
                </a:solidFill>
              </a:rPr>
              <a:t>才会生效</a:t>
            </a:r>
            <a:endParaRPr lang="en-US" altLang="zh-CN" dirty="0" smtClean="0">
              <a:solidFill>
                <a:srgbClr val="ADDBE7"/>
              </a:solidFill>
            </a:endParaRPr>
          </a:p>
          <a:p>
            <a:r>
              <a:rPr lang="fr-FR" altLang="zh-CN" dirty="0" smtClean="0">
                <a:solidFill>
                  <a:srgbClr val="ADDBE7"/>
                </a:solidFill>
              </a:rPr>
              <a:t>2</a:t>
            </a:r>
            <a:r>
              <a:rPr lang="en-US" altLang="zh-CN" dirty="0" smtClean="0">
                <a:solidFill>
                  <a:srgbClr val="ADDBE7"/>
                </a:solidFill>
              </a:rPr>
              <a:t>x:</a:t>
            </a:r>
            <a:r>
              <a:rPr lang="fr-FR" altLang="zh-CN" dirty="0" smtClean="0">
                <a:solidFill>
                  <a:srgbClr val="ADDBE7"/>
                </a:solidFill>
              </a:rPr>
              <a:t>2 device pixels per CSS pixel</a:t>
            </a:r>
          </a:p>
          <a:p>
            <a:r>
              <a:rPr lang="fr-FR" altLang="zh-CN" dirty="0" smtClean="0">
                <a:solidFill>
                  <a:srgbClr val="ADDBE7"/>
                </a:solidFill>
              </a:rPr>
              <a:t>640w:</a:t>
            </a:r>
            <a:r>
              <a:rPr lang="zh-CN" altLang="en-US" dirty="0" smtClean="0">
                <a:solidFill>
                  <a:srgbClr val="ADDBE7"/>
                </a:solidFill>
              </a:rPr>
              <a:t>最宽</a:t>
            </a:r>
            <a:r>
              <a:rPr lang="en-US" altLang="zh-CN" dirty="0" smtClean="0">
                <a:solidFill>
                  <a:srgbClr val="ADDBE7"/>
                </a:solidFill>
              </a:rPr>
              <a:t>640pixel</a:t>
            </a:r>
            <a:r>
              <a:rPr lang="fr-FR" altLang="zh-CN" dirty="0" smtClean="0">
                <a:solidFill>
                  <a:srgbClr val="ADDBE7"/>
                </a:solidFill>
              </a:rPr>
              <a:t> </a:t>
            </a:r>
            <a:endParaRPr lang="en-US" altLang="zh-CN" dirty="0" smtClean="0">
              <a:solidFill>
                <a:srgbClr val="ADDBE7"/>
              </a:solidFill>
            </a:endParaRPr>
          </a:p>
          <a:p>
            <a:r>
              <a:rPr lang="en-US" altLang="zh-CN" dirty="0" err="1" smtClean="0">
                <a:solidFill>
                  <a:srgbClr val="ADDBE7"/>
                </a:solidFill>
              </a:rPr>
              <a:t>Webkit</a:t>
            </a:r>
            <a:r>
              <a:rPr lang="zh-CN" altLang="en-US" dirty="0" smtClean="0">
                <a:solidFill>
                  <a:srgbClr val="ADDBE7"/>
                </a:solidFill>
              </a:rPr>
              <a:t>系浏览器支持</a:t>
            </a:r>
            <a:endParaRPr lang="zh-CN" altLang="en-US" dirty="0">
              <a:solidFill>
                <a:srgbClr val="ADDBE7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152" y="1556792"/>
            <a:ext cx="7707272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5400" dirty="0" smtClean="0">
                <a:solidFill>
                  <a:srgbClr val="FFD700"/>
                </a:solidFill>
                <a:latin typeface="Anonymous Pro" pitchFamily="49" charset="0"/>
                <a:ea typeface="Anonymous Pro" pitchFamily="49" charset="0"/>
                <a:cs typeface="DejaVu Sans Mono" pitchFamily="49" charset="0"/>
              </a:rPr>
              <a:t>2011~2012</a:t>
            </a:r>
            <a:r>
              <a:rPr lang="zh-CN" altLang="en-US" sz="5400" dirty="0" smtClean="0">
                <a:solidFill>
                  <a:srgbClr val="FFD700"/>
                </a:solidFill>
                <a:latin typeface="Anonymous Pro" pitchFamily="49" charset="0"/>
                <a:cs typeface="DejaVu Sans Mono" pitchFamily="49" charset="0"/>
              </a:rPr>
              <a:t>浏览器份额</a:t>
            </a:r>
            <a:endParaRPr lang="zh-CN" altLang="en-US" sz="5400" dirty="0">
              <a:solidFill>
                <a:srgbClr val="FFD700"/>
              </a:solidFill>
              <a:latin typeface="Anonymous Pro" pitchFamily="49" charset="0"/>
              <a:cs typeface="DejaVu Sans Mono" pitchFamily="49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844824"/>
            <a:ext cx="756084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75000"/>
              <a:lumOff val="25000"/>
              <a:alpha val="85000"/>
            </a:schemeClr>
          </a:solidFill>
        </p:spPr>
        <p:txBody>
          <a:bodyPr>
            <a:normAutofit/>
          </a:bodyPr>
          <a:lstStyle/>
          <a:p>
            <a:r>
              <a:rPr lang="en-US" altLang="zh-CN" cap="all" dirty="0" smtClean="0">
                <a:solidFill>
                  <a:srgbClr val="FFD700"/>
                </a:solidFill>
              </a:rPr>
              <a:t>HISRC</a:t>
            </a:r>
            <a:endParaRPr lang="zh-CN" altLang="en-US" dirty="0">
              <a:solidFill>
                <a:srgbClr val="FFD7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340768"/>
            <a:ext cx="7589367" cy="459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D700"/>
                </a:solidFill>
              </a:rPr>
              <a:t>Adaptive Images</a:t>
            </a:r>
            <a:endParaRPr lang="zh-CN" altLang="en-US" dirty="0">
              <a:solidFill>
                <a:srgbClr val="FFD7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ADDBE7"/>
                </a:solidFill>
              </a:rPr>
              <a:t>服务器端解决方案</a:t>
            </a:r>
            <a:endParaRPr lang="en-US" altLang="zh-CN" dirty="0" smtClean="0">
              <a:solidFill>
                <a:srgbClr val="ADDBE7"/>
              </a:solidFill>
            </a:endParaRPr>
          </a:p>
          <a:p>
            <a:r>
              <a:rPr lang="en-US" altLang="zh-CN" dirty="0" err="1" smtClean="0">
                <a:solidFill>
                  <a:srgbClr val="ADDBE7"/>
                </a:solidFill>
              </a:rPr>
              <a:t>PHP+Apace</a:t>
            </a:r>
            <a:endParaRPr lang="en-US" altLang="zh-CN" dirty="0" smtClean="0">
              <a:solidFill>
                <a:srgbClr val="ADDBE7"/>
              </a:solidFill>
            </a:endParaRPr>
          </a:p>
          <a:p>
            <a:r>
              <a:rPr lang="zh-CN" altLang="en-US" dirty="0" smtClean="0">
                <a:solidFill>
                  <a:srgbClr val="ADDBE7"/>
                </a:solidFill>
              </a:rPr>
              <a:t>浏览器端影响不大</a:t>
            </a:r>
            <a:endParaRPr lang="en-US" altLang="zh-CN" dirty="0" smtClean="0">
              <a:solidFill>
                <a:srgbClr val="ADDBE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dirty="0" smtClean="0">
                <a:solidFill>
                  <a:srgbClr val="FFD700"/>
                </a:solidFill>
              </a:rPr>
              <a:t>sencha.io </a:t>
            </a:r>
            <a:r>
              <a:rPr lang="en-US" altLang="zh-CN" dirty="0" err="1" smtClean="0">
                <a:solidFill>
                  <a:srgbClr val="FFD700"/>
                </a:solidFill>
              </a:rPr>
              <a:t>src</a:t>
            </a:r>
            <a:endParaRPr lang="zh-CN" altLang="en-US" dirty="0">
              <a:solidFill>
                <a:srgbClr val="FFD7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1"/>
          </a:xfrm>
          <a:noFill/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rgbClr val="ADDBE7"/>
                </a:solidFill>
              </a:rPr>
              <a:t>免费的第三方图片代理服务</a:t>
            </a:r>
            <a:endParaRPr lang="en-US" altLang="zh-CN" sz="2800" dirty="0" smtClean="0">
              <a:solidFill>
                <a:srgbClr val="ADDBE7"/>
              </a:solidFill>
            </a:endParaRPr>
          </a:p>
          <a:p>
            <a:r>
              <a:rPr lang="zh-CN" altLang="en-US" sz="2800" dirty="0" smtClean="0">
                <a:solidFill>
                  <a:srgbClr val="ADDBE7"/>
                </a:solidFill>
              </a:rPr>
              <a:t>由</a:t>
            </a:r>
            <a:r>
              <a:rPr lang="en-US" altLang="zh-CN" sz="2800" dirty="0" err="1" smtClean="0">
                <a:solidFill>
                  <a:srgbClr val="ADDBE7"/>
                </a:solidFill>
              </a:rPr>
              <a:t>sencha</a:t>
            </a:r>
            <a:r>
              <a:rPr lang="zh-CN" altLang="en-US" sz="2800" dirty="0" smtClean="0">
                <a:solidFill>
                  <a:srgbClr val="ADDBE7"/>
                </a:solidFill>
              </a:rPr>
              <a:t>来判断当前访问设备的情况，返回相应高宽的图片</a:t>
            </a:r>
            <a:endParaRPr lang="en-US" altLang="zh-CN" sz="2800" dirty="0" smtClean="0">
              <a:solidFill>
                <a:srgbClr val="ADDBE7"/>
              </a:solidFill>
            </a:endParaRPr>
          </a:p>
          <a:p>
            <a:endParaRPr lang="en-US" altLang="zh-CN" sz="2800" dirty="0" smtClean="0">
              <a:solidFill>
                <a:srgbClr val="723465"/>
              </a:solidFill>
            </a:endParaRPr>
          </a:p>
          <a:p>
            <a:endParaRPr lang="zh-CN" altLang="en-US" sz="2800" dirty="0">
              <a:solidFill>
                <a:srgbClr val="723465"/>
              </a:solidFill>
            </a:endParaRPr>
          </a:p>
        </p:txBody>
      </p:sp>
      <p:pic>
        <p:nvPicPr>
          <p:cNvPr id="7" name="图片 6" descr="Im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3284984"/>
            <a:ext cx="4762500" cy="3333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ADDBE7"/>
                </a:solidFill>
              </a:rPr>
              <a:t>Very Simple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564904"/>
            <a:ext cx="867750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rgbClr val="FFD700"/>
                </a:solidFill>
              </a:rPr>
              <a:t>布局</a:t>
            </a:r>
            <a:endParaRPr lang="zh-CN" altLang="en-US" sz="6000" dirty="0">
              <a:solidFill>
                <a:srgbClr val="FFD7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ADDBE7"/>
                </a:solidFill>
              </a:rPr>
              <a:t>避免使用定宽</a:t>
            </a:r>
            <a:endParaRPr lang="en-US" altLang="zh-CN" dirty="0" smtClean="0">
              <a:solidFill>
                <a:srgbClr val="ADDBE7"/>
              </a:solidFill>
            </a:endParaRPr>
          </a:p>
          <a:p>
            <a:r>
              <a:rPr lang="zh-CN" altLang="en-US" dirty="0" smtClean="0">
                <a:solidFill>
                  <a:srgbClr val="ADDBE7"/>
                </a:solidFill>
              </a:rPr>
              <a:t>使用</a:t>
            </a:r>
            <a:r>
              <a:rPr lang="en-US" altLang="zh-CN" dirty="0" err="1" smtClean="0">
                <a:solidFill>
                  <a:srgbClr val="ADDBE7"/>
                </a:solidFill>
              </a:rPr>
              <a:t>em</a:t>
            </a:r>
            <a:r>
              <a:rPr lang="zh-CN" altLang="en-US" dirty="0" smtClean="0">
                <a:solidFill>
                  <a:srgbClr val="ADDBE7"/>
                </a:solidFill>
              </a:rPr>
              <a:t>或者百分比</a:t>
            </a:r>
            <a:endParaRPr lang="en-US" altLang="zh-CN" dirty="0" smtClean="0">
              <a:solidFill>
                <a:srgbClr val="ADDBE7"/>
              </a:solidFill>
            </a:endParaRPr>
          </a:p>
          <a:p>
            <a:r>
              <a:rPr lang="zh-CN" altLang="en-US" dirty="0" smtClean="0">
                <a:solidFill>
                  <a:srgbClr val="ADDBE7"/>
                </a:solidFill>
              </a:rPr>
              <a:t>利用</a:t>
            </a:r>
            <a:r>
              <a:rPr lang="en-US" altLang="zh-CN" dirty="0" smtClean="0">
                <a:solidFill>
                  <a:srgbClr val="ADDBE7"/>
                </a:solidFill>
              </a:rPr>
              <a:t>media query</a:t>
            </a:r>
            <a:endParaRPr lang="zh-CN" altLang="en-US" dirty="0">
              <a:solidFill>
                <a:srgbClr val="ADDBE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rdn_4e017f6c78f5f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27784" y="548680"/>
            <a:ext cx="3960440" cy="58854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Garamond" pitchFamily="18" charset="0"/>
              </a:rPr>
              <a:t>Bootstrap</a:t>
            </a:r>
            <a:endParaRPr lang="zh-CN" altLang="en-US" sz="6600" dirty="0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ADDBE7"/>
                </a:solidFill>
              </a:rPr>
              <a:t>Twitter</a:t>
            </a:r>
            <a:r>
              <a:rPr lang="zh-CN" altLang="en-US" dirty="0" smtClean="0">
                <a:solidFill>
                  <a:srgbClr val="ADDBE7"/>
                </a:solidFill>
              </a:rPr>
              <a:t>的快速开发</a:t>
            </a:r>
            <a:r>
              <a:rPr lang="en-US" altLang="zh-CN" dirty="0" smtClean="0">
                <a:solidFill>
                  <a:srgbClr val="ADDBE7"/>
                </a:solidFill>
              </a:rPr>
              <a:t>Web</a:t>
            </a:r>
            <a:r>
              <a:rPr lang="zh-CN" altLang="en-US" dirty="0" smtClean="0">
                <a:solidFill>
                  <a:srgbClr val="ADDBE7"/>
                </a:solidFill>
              </a:rPr>
              <a:t>应用程序的前端工具包</a:t>
            </a:r>
            <a:endParaRPr lang="en-US" altLang="zh-CN" dirty="0" smtClean="0">
              <a:solidFill>
                <a:srgbClr val="ADDBE7"/>
              </a:solidFill>
            </a:endParaRPr>
          </a:p>
          <a:p>
            <a:r>
              <a:rPr lang="en-US" altLang="zh-CN" dirty="0" err="1" smtClean="0">
                <a:solidFill>
                  <a:srgbClr val="ADDBE7"/>
                </a:solidFill>
              </a:rPr>
              <a:t>Github</a:t>
            </a:r>
            <a:r>
              <a:rPr lang="zh-CN" altLang="en-US" dirty="0" smtClean="0">
                <a:solidFill>
                  <a:srgbClr val="ADDBE7"/>
                </a:solidFill>
              </a:rPr>
              <a:t>最受欢迎项目</a:t>
            </a:r>
            <a:endParaRPr lang="en-US" altLang="zh-CN" dirty="0" smtClean="0">
              <a:solidFill>
                <a:srgbClr val="ADDBE7"/>
              </a:solidFill>
            </a:endParaRPr>
          </a:p>
          <a:p>
            <a:r>
              <a:rPr lang="zh-CN" altLang="en-US" dirty="0" smtClean="0">
                <a:solidFill>
                  <a:srgbClr val="ADDBE7"/>
                </a:solidFill>
              </a:rPr>
              <a:t>不懂设计的程序员也可以写出个还可以的页面</a:t>
            </a:r>
            <a:endParaRPr lang="en-US" altLang="zh-CN" dirty="0" smtClean="0">
              <a:solidFill>
                <a:srgbClr val="ADDBE7"/>
              </a:solidFill>
            </a:endParaRPr>
          </a:p>
          <a:p>
            <a:r>
              <a:rPr lang="en-US" altLang="zh-CN" dirty="0" smtClean="0">
                <a:solidFill>
                  <a:srgbClr val="ADDBE7"/>
                </a:solidFill>
              </a:rPr>
              <a:t>http://getbootstrap.com/</a:t>
            </a:r>
          </a:p>
          <a:p>
            <a:r>
              <a:rPr lang="en-US" altLang="zh-CN" dirty="0" smtClean="0">
                <a:solidFill>
                  <a:srgbClr val="ADDBE7"/>
                </a:solidFill>
              </a:rPr>
              <a:t>http://www.bootcss.com/</a:t>
            </a:r>
          </a:p>
          <a:p>
            <a:endParaRPr lang="en-US" altLang="zh-CN" dirty="0" smtClean="0">
              <a:solidFill>
                <a:srgbClr val="ADDBE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ADDBE7"/>
                </a:solidFill>
                <a:latin typeface="Anonymous Pro" pitchFamily="49" charset="0"/>
              </a:rPr>
              <a:t>今年年初</a:t>
            </a:r>
            <a:r>
              <a:rPr lang="en-US" altLang="zh-CN" dirty="0" smtClean="0">
                <a:solidFill>
                  <a:srgbClr val="ADDBE7"/>
                </a:solidFill>
                <a:latin typeface="Anonymous Pro" pitchFamily="49" charset="0"/>
                <a:ea typeface="Anonymous Pro" pitchFamily="49" charset="0"/>
              </a:rPr>
              <a:t>360</a:t>
            </a:r>
            <a:r>
              <a:rPr lang="zh-CN" altLang="en-US" dirty="0" smtClean="0">
                <a:solidFill>
                  <a:srgbClr val="ADDBE7"/>
                </a:solidFill>
                <a:latin typeface="Anonymous Pro" pitchFamily="49" charset="0"/>
              </a:rPr>
              <a:t>发布</a:t>
            </a:r>
            <a:r>
              <a:rPr lang="en-US" altLang="zh-CN" dirty="0" smtClean="0">
                <a:solidFill>
                  <a:srgbClr val="ADDBE7"/>
                </a:solidFill>
                <a:latin typeface="Anonymous Pro" pitchFamily="49" charset="0"/>
                <a:ea typeface="Anonymous Pro" pitchFamily="49" charset="0"/>
              </a:rPr>
              <a:t>《HTML5</a:t>
            </a:r>
            <a:r>
              <a:rPr lang="zh-CN" altLang="en-US" dirty="0" smtClean="0">
                <a:solidFill>
                  <a:srgbClr val="ADDBE7"/>
                </a:solidFill>
                <a:latin typeface="Anonymous Pro" pitchFamily="49" charset="0"/>
              </a:rPr>
              <a:t>状况及发展形势报告</a:t>
            </a:r>
            <a:r>
              <a:rPr lang="en-US" altLang="zh-CN" dirty="0" smtClean="0">
                <a:solidFill>
                  <a:srgbClr val="ADDBE7"/>
                </a:solidFill>
                <a:latin typeface="Anonymous Pro" pitchFamily="49" charset="0"/>
                <a:ea typeface="Anonymous Pro" pitchFamily="49" charset="0"/>
              </a:rPr>
              <a:t>》</a:t>
            </a:r>
            <a:r>
              <a:rPr lang="zh-CN" altLang="en-US" dirty="0" smtClean="0">
                <a:solidFill>
                  <a:srgbClr val="ADDBE7"/>
                </a:solidFill>
                <a:latin typeface="Anonymous Pro" pitchFamily="49" charset="0"/>
              </a:rPr>
              <a:t>，国内市场支持</a:t>
            </a:r>
            <a:r>
              <a:rPr lang="en-US" altLang="zh-CN" dirty="0" smtClean="0">
                <a:solidFill>
                  <a:srgbClr val="ADDBE7"/>
                </a:solidFill>
                <a:latin typeface="Anonymous Pro" pitchFamily="49" charset="0"/>
                <a:ea typeface="Anonymous Pro" pitchFamily="49" charset="0"/>
              </a:rPr>
              <a:t>HTML5</a:t>
            </a:r>
            <a:r>
              <a:rPr lang="zh-CN" altLang="en-US" dirty="0" smtClean="0">
                <a:solidFill>
                  <a:srgbClr val="ADDBE7"/>
                </a:solidFill>
                <a:latin typeface="Anonymous Pro" pitchFamily="49" charset="0"/>
              </a:rPr>
              <a:t>标准的浏览器已经从</a:t>
            </a:r>
            <a:r>
              <a:rPr lang="en-US" altLang="zh-CN" dirty="0" smtClean="0">
                <a:solidFill>
                  <a:srgbClr val="ADDBE7"/>
                </a:solidFill>
                <a:latin typeface="Anonymous Pro" pitchFamily="49" charset="0"/>
                <a:ea typeface="Anonymous Pro" pitchFamily="49" charset="0"/>
              </a:rPr>
              <a:t>2010</a:t>
            </a:r>
            <a:r>
              <a:rPr lang="zh-CN" altLang="en-US" dirty="0" smtClean="0">
                <a:solidFill>
                  <a:srgbClr val="ADDBE7"/>
                </a:solidFill>
                <a:latin typeface="Anonymous Pro" pitchFamily="49" charset="0"/>
              </a:rPr>
              <a:t>年的不到</a:t>
            </a:r>
            <a:r>
              <a:rPr lang="en-US" altLang="zh-CN" dirty="0" smtClean="0">
                <a:solidFill>
                  <a:srgbClr val="ADDBE7"/>
                </a:solidFill>
                <a:latin typeface="Anonymous Pro" pitchFamily="49" charset="0"/>
                <a:ea typeface="Anonymous Pro" pitchFamily="49" charset="0"/>
              </a:rPr>
              <a:t>2%</a:t>
            </a:r>
            <a:r>
              <a:rPr lang="zh-CN" altLang="en-US" dirty="0" smtClean="0">
                <a:solidFill>
                  <a:srgbClr val="ADDBE7"/>
                </a:solidFill>
                <a:latin typeface="Anonymous Pro" pitchFamily="49" charset="0"/>
              </a:rPr>
              <a:t>发展到</a:t>
            </a:r>
            <a:r>
              <a:rPr lang="en-US" altLang="zh-CN" dirty="0" smtClean="0">
                <a:solidFill>
                  <a:srgbClr val="ADDBE7"/>
                </a:solidFill>
                <a:latin typeface="Anonymous Pro" pitchFamily="49" charset="0"/>
                <a:ea typeface="Anonymous Pro" pitchFamily="49" charset="0"/>
              </a:rPr>
              <a:t>2012</a:t>
            </a:r>
            <a:r>
              <a:rPr lang="zh-CN" altLang="en-US" dirty="0" smtClean="0">
                <a:solidFill>
                  <a:srgbClr val="ADDBE7"/>
                </a:solidFill>
                <a:latin typeface="Anonymous Pro" pitchFamily="49" charset="0"/>
              </a:rPr>
              <a:t>年超过三成的比例，</a:t>
            </a:r>
            <a:r>
              <a:rPr lang="en-US" altLang="zh-CN" dirty="0" smtClean="0">
                <a:solidFill>
                  <a:srgbClr val="ADDBE7"/>
                </a:solidFill>
                <a:latin typeface="Anonymous Pro" pitchFamily="49" charset="0"/>
                <a:ea typeface="Anonymous Pro" pitchFamily="49" charset="0"/>
              </a:rPr>
              <a:t>2013</a:t>
            </a:r>
            <a:r>
              <a:rPr lang="zh-CN" altLang="en-US" dirty="0" smtClean="0">
                <a:solidFill>
                  <a:srgbClr val="ADDBE7"/>
                </a:solidFill>
                <a:latin typeface="Anonymous Pro" pitchFamily="49" charset="0"/>
              </a:rPr>
              <a:t>年这一比例将有望突破突破</a:t>
            </a:r>
            <a:r>
              <a:rPr lang="en-US" altLang="zh-CN" dirty="0" smtClean="0">
                <a:solidFill>
                  <a:srgbClr val="ADDBE7"/>
                </a:solidFill>
                <a:latin typeface="Anonymous Pro" pitchFamily="49" charset="0"/>
                <a:ea typeface="Anonymous Pro" pitchFamily="49" charset="0"/>
              </a:rPr>
              <a:t>70%</a:t>
            </a:r>
          </a:p>
          <a:p>
            <a:r>
              <a:rPr lang="en-US" altLang="zh-CN" dirty="0" smtClean="0">
                <a:solidFill>
                  <a:srgbClr val="ADDBE7"/>
                </a:solidFill>
                <a:latin typeface="Anonymous Pro" pitchFamily="49" charset="0"/>
                <a:ea typeface="Anonymous Pro" pitchFamily="49" charset="0"/>
              </a:rPr>
              <a:t>360</a:t>
            </a:r>
            <a:r>
              <a:rPr lang="zh-CN" altLang="en-US" dirty="0" smtClean="0">
                <a:solidFill>
                  <a:srgbClr val="ADDBE7"/>
                </a:solidFill>
                <a:latin typeface="Anonymous Pro" pitchFamily="49" charset="0"/>
                <a:ea typeface="Anonymous Pro" pitchFamily="49" charset="0"/>
              </a:rPr>
              <a:t>浏览器在国内</a:t>
            </a:r>
            <a:r>
              <a:rPr lang="en-US" altLang="zh-CN" dirty="0" smtClean="0">
                <a:solidFill>
                  <a:srgbClr val="ADDBE7"/>
                </a:solidFill>
                <a:latin typeface="Anonymous Pro" pitchFamily="49" charset="0"/>
                <a:ea typeface="Anonymous Pro" pitchFamily="49" charset="0"/>
              </a:rPr>
              <a:t>PC</a:t>
            </a:r>
            <a:r>
              <a:rPr lang="zh-CN" altLang="en-US" dirty="0" smtClean="0">
                <a:solidFill>
                  <a:srgbClr val="ADDBE7"/>
                </a:solidFill>
                <a:latin typeface="Anonymous Pro" pitchFamily="49" charset="0"/>
                <a:ea typeface="Anonymous Pro" pitchFamily="49" charset="0"/>
              </a:rPr>
              <a:t>浏览器的占有率高</a:t>
            </a:r>
            <a:endParaRPr lang="en-US" altLang="zh-CN" dirty="0" smtClean="0">
              <a:solidFill>
                <a:srgbClr val="ADDBE7"/>
              </a:solidFill>
              <a:latin typeface="Anonymous Pro" pitchFamily="49" charset="0"/>
              <a:ea typeface="Anonymous Pro" pitchFamily="49" charset="0"/>
            </a:endParaRPr>
          </a:p>
          <a:p>
            <a:r>
              <a:rPr lang="en-US" altLang="zh-CN" dirty="0" smtClean="0">
                <a:solidFill>
                  <a:srgbClr val="ADDBE7"/>
                </a:solidFill>
                <a:latin typeface="Anonymous Pro" pitchFamily="49" charset="0"/>
              </a:rPr>
              <a:t>Mobile/Pad</a:t>
            </a:r>
            <a:r>
              <a:rPr lang="zh-CN" altLang="en-US" dirty="0" smtClean="0">
                <a:solidFill>
                  <a:srgbClr val="ADDBE7"/>
                </a:solidFill>
                <a:latin typeface="Anonymous Pro" pitchFamily="49" charset="0"/>
              </a:rPr>
              <a:t>上的浏览器对</a:t>
            </a:r>
            <a:r>
              <a:rPr lang="en-US" altLang="zh-CN" dirty="0" smtClean="0">
                <a:solidFill>
                  <a:srgbClr val="ADDBE7"/>
                </a:solidFill>
                <a:latin typeface="Anonymous Pro" pitchFamily="49" charset="0"/>
              </a:rPr>
              <a:t>HTML5</a:t>
            </a:r>
            <a:r>
              <a:rPr lang="zh-CN" altLang="en-US" dirty="0" smtClean="0">
                <a:solidFill>
                  <a:srgbClr val="ADDBE7"/>
                </a:solidFill>
                <a:latin typeface="Anonymous Pro" pitchFamily="49" charset="0"/>
              </a:rPr>
              <a:t>的支持十分好</a:t>
            </a:r>
            <a:endParaRPr lang="zh-CN" altLang="en-US" dirty="0">
              <a:solidFill>
                <a:srgbClr val="ADDBE7"/>
              </a:solidFill>
              <a:latin typeface="Anonymous Pr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ADDBE7"/>
                </a:solidFill>
              </a:rPr>
              <a:t>编写方便快捷</a:t>
            </a:r>
            <a:endParaRPr lang="en-US" altLang="zh-CN" dirty="0" smtClean="0">
              <a:solidFill>
                <a:srgbClr val="ADDBE7"/>
              </a:solidFill>
            </a:endParaRPr>
          </a:p>
          <a:p>
            <a:r>
              <a:rPr lang="zh-CN" altLang="en-US" dirty="0" smtClean="0">
                <a:solidFill>
                  <a:srgbClr val="ADDBE7"/>
                </a:solidFill>
              </a:rPr>
              <a:t>代码规范</a:t>
            </a:r>
            <a:endParaRPr lang="en-US" altLang="zh-CN" dirty="0" smtClean="0">
              <a:solidFill>
                <a:srgbClr val="ADDBE7"/>
              </a:solidFill>
            </a:endParaRPr>
          </a:p>
          <a:p>
            <a:r>
              <a:rPr lang="zh-CN" altLang="en-US" dirty="0" smtClean="0">
                <a:solidFill>
                  <a:srgbClr val="ADDBE7"/>
                </a:solidFill>
              </a:rPr>
              <a:t>兼容性更好</a:t>
            </a:r>
            <a:endParaRPr lang="en-US" altLang="zh-CN" dirty="0" smtClean="0">
              <a:solidFill>
                <a:srgbClr val="ADDBE7"/>
              </a:solidFill>
            </a:endParaRPr>
          </a:p>
          <a:p>
            <a:r>
              <a:rPr lang="en-US" altLang="zh-CN" dirty="0" smtClean="0">
                <a:solidFill>
                  <a:srgbClr val="ADDBE7"/>
                </a:solidFill>
              </a:rPr>
              <a:t>Responsive Web Design</a:t>
            </a:r>
          </a:p>
          <a:p>
            <a:r>
              <a:rPr lang="en-US" altLang="zh-CN" dirty="0" smtClean="0">
                <a:solidFill>
                  <a:srgbClr val="ADDBE7"/>
                </a:solidFill>
              </a:rPr>
              <a:t>LESS</a:t>
            </a:r>
          </a:p>
          <a:p>
            <a:endParaRPr lang="en-US" altLang="zh-CN" dirty="0" smtClean="0">
              <a:solidFill>
                <a:srgbClr val="ADDBE7"/>
              </a:solidFill>
            </a:endParaRP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栅格系统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ADDBE7"/>
                </a:solidFill>
              </a:rPr>
              <a:t>.container</a:t>
            </a:r>
            <a:r>
              <a:rPr lang="zh-CN" altLang="en-US" dirty="0" smtClean="0">
                <a:solidFill>
                  <a:srgbClr val="ADDBE7"/>
                </a:solidFill>
              </a:rPr>
              <a:t>实现居中，不能嵌套</a:t>
            </a:r>
            <a:endParaRPr lang="en-US" altLang="zh-CN" dirty="0" smtClean="0">
              <a:solidFill>
                <a:srgbClr val="ADDBE7"/>
              </a:solidFill>
            </a:endParaRPr>
          </a:p>
          <a:p>
            <a:r>
              <a:rPr lang="zh-CN" altLang="en-US" dirty="0" smtClean="0">
                <a:solidFill>
                  <a:srgbClr val="ADDBE7"/>
                </a:solidFill>
              </a:rPr>
              <a:t>通过一系列</a:t>
            </a:r>
            <a:r>
              <a:rPr lang="en-US" altLang="zh-CN" dirty="0" smtClean="0">
                <a:solidFill>
                  <a:srgbClr val="ADDBE7"/>
                </a:solidFill>
              </a:rPr>
              <a:t>rows</a:t>
            </a:r>
            <a:r>
              <a:rPr lang="zh-CN" altLang="en-US" dirty="0" smtClean="0">
                <a:solidFill>
                  <a:srgbClr val="ADDBE7"/>
                </a:solidFill>
              </a:rPr>
              <a:t>和</a:t>
            </a:r>
            <a:r>
              <a:rPr lang="en-US" altLang="zh-CN" dirty="0" smtClean="0">
                <a:solidFill>
                  <a:srgbClr val="ADDBE7"/>
                </a:solidFill>
              </a:rPr>
              <a:t>columns</a:t>
            </a:r>
            <a:r>
              <a:rPr lang="zh-CN" altLang="en-US" dirty="0" smtClean="0">
                <a:solidFill>
                  <a:srgbClr val="ADDBE7"/>
                </a:solidFill>
              </a:rPr>
              <a:t>来对页面进行布局</a:t>
            </a:r>
            <a:endParaRPr lang="en-US" altLang="zh-CN" dirty="0" smtClean="0">
              <a:solidFill>
                <a:srgbClr val="ADDBE7"/>
              </a:solidFill>
            </a:endParaRPr>
          </a:p>
          <a:p>
            <a:r>
              <a:rPr lang="en-US" altLang="zh-CN" dirty="0" smtClean="0">
                <a:solidFill>
                  <a:srgbClr val="ADDBE7"/>
                </a:solidFill>
              </a:rPr>
              <a:t>.row</a:t>
            </a:r>
            <a:r>
              <a:rPr lang="zh-CN" altLang="en-US" dirty="0" smtClean="0">
                <a:solidFill>
                  <a:srgbClr val="ADDBE7"/>
                </a:solidFill>
              </a:rPr>
              <a:t>必须放在</a:t>
            </a:r>
            <a:r>
              <a:rPr lang="en-US" altLang="zh-CN" dirty="0" smtClean="0">
                <a:solidFill>
                  <a:srgbClr val="ADDBE7"/>
                </a:solidFill>
              </a:rPr>
              <a:t>.container</a:t>
            </a:r>
            <a:r>
              <a:rPr lang="zh-CN" altLang="en-US" dirty="0" smtClean="0">
                <a:solidFill>
                  <a:srgbClr val="ADDBE7"/>
                </a:solidFill>
              </a:rPr>
              <a:t>内，内容放在</a:t>
            </a:r>
            <a:r>
              <a:rPr lang="en-US" altLang="zh-CN" dirty="0" smtClean="0">
                <a:solidFill>
                  <a:srgbClr val="ADDBE7"/>
                </a:solidFill>
              </a:rPr>
              <a:t>.</a:t>
            </a:r>
            <a:r>
              <a:rPr lang="en-US" altLang="zh-CN" dirty="0" err="1" smtClean="0">
                <a:solidFill>
                  <a:srgbClr val="ADDBE7"/>
                </a:solidFill>
              </a:rPr>
              <a:t>col</a:t>
            </a:r>
            <a:r>
              <a:rPr lang="en-US" altLang="zh-CN" dirty="0" smtClean="0">
                <a:solidFill>
                  <a:srgbClr val="ADDBE7"/>
                </a:solidFill>
              </a:rPr>
              <a:t>-*</a:t>
            </a:r>
            <a:r>
              <a:rPr lang="zh-CN" altLang="en-US" dirty="0" smtClean="0">
                <a:solidFill>
                  <a:srgbClr val="ADDBE7"/>
                </a:solidFill>
              </a:rPr>
              <a:t>内</a:t>
            </a:r>
            <a:endParaRPr lang="en-US" altLang="zh-CN" dirty="0" smtClean="0">
              <a:solidFill>
                <a:srgbClr val="ADDBE7"/>
              </a:solidFill>
            </a:endParaRPr>
          </a:p>
          <a:p>
            <a:r>
              <a:rPr lang="zh-CN" altLang="en-US" dirty="0" smtClean="0">
                <a:solidFill>
                  <a:srgbClr val="ADDBE7"/>
                </a:solidFill>
              </a:rPr>
              <a:t>使用预定义的</a:t>
            </a:r>
            <a:r>
              <a:rPr lang="en-US" altLang="zh-CN" dirty="0" smtClean="0">
                <a:solidFill>
                  <a:srgbClr val="ADDBE7"/>
                </a:solidFill>
              </a:rPr>
              <a:t>class</a:t>
            </a:r>
            <a:r>
              <a:rPr lang="zh-CN" altLang="en-US" dirty="0" smtClean="0">
                <a:solidFill>
                  <a:srgbClr val="ADDBE7"/>
                </a:solidFill>
              </a:rPr>
              <a:t>来实现</a:t>
            </a:r>
            <a:r>
              <a:rPr lang="en-US" altLang="zh-CN" dirty="0" smtClean="0">
                <a:solidFill>
                  <a:srgbClr val="ADDBE7"/>
                </a:solidFill>
              </a:rPr>
              <a:t>responsive web design</a:t>
            </a:r>
            <a:endParaRPr lang="zh-CN" altLang="en-US" dirty="0">
              <a:solidFill>
                <a:srgbClr val="ADDBE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915" y="1916832"/>
            <a:ext cx="8746573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Table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ADDBE7"/>
                </a:solidFill>
              </a:rPr>
              <a:t>.table/.table-striped/.table-bordered/.table-hover/.table-responsive…</a:t>
            </a:r>
          </a:p>
          <a:p>
            <a:r>
              <a:rPr lang="zh-CN" altLang="en-US" dirty="0" smtClean="0">
                <a:solidFill>
                  <a:srgbClr val="ADDBE7"/>
                </a:solidFill>
              </a:rPr>
              <a:t>为列设置状态</a:t>
            </a:r>
            <a:r>
              <a:rPr lang="en-US" altLang="zh-CN" dirty="0" smtClean="0">
                <a:solidFill>
                  <a:srgbClr val="ADDBE7"/>
                </a:solidFill>
              </a:rPr>
              <a:t>:.active/.success/.danger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Form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916832"/>
            <a:ext cx="8462901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some class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solidFill>
                  <a:srgbClr val="ADDBE7"/>
                </a:solidFill>
              </a:rPr>
              <a:t>h1~h6/.h1~.h6</a:t>
            </a:r>
          </a:p>
          <a:p>
            <a:r>
              <a:rPr lang="en-US" altLang="zh-CN" dirty="0" err="1" smtClean="0">
                <a:solidFill>
                  <a:srgbClr val="ADDBE7"/>
                </a:solidFill>
              </a:rPr>
              <a:t>samll</a:t>
            </a:r>
            <a:r>
              <a:rPr lang="en-US" altLang="zh-CN" dirty="0" smtClean="0">
                <a:solidFill>
                  <a:srgbClr val="ADDBE7"/>
                </a:solidFill>
              </a:rPr>
              <a:t>/.small</a:t>
            </a:r>
          </a:p>
          <a:p>
            <a:r>
              <a:rPr lang="zh-CN" altLang="en-US" dirty="0" smtClean="0">
                <a:solidFill>
                  <a:srgbClr val="ADDBE7"/>
                </a:solidFill>
              </a:rPr>
              <a:t>对齐</a:t>
            </a:r>
            <a:r>
              <a:rPr lang="en-US" altLang="zh-CN" dirty="0" smtClean="0">
                <a:solidFill>
                  <a:srgbClr val="ADDBE7"/>
                </a:solidFill>
              </a:rPr>
              <a:t>:.text-left/.text-center…</a:t>
            </a:r>
          </a:p>
          <a:p>
            <a:r>
              <a:rPr lang="zh-CN" altLang="en-US" dirty="0" smtClean="0">
                <a:solidFill>
                  <a:srgbClr val="ADDBE7"/>
                </a:solidFill>
              </a:rPr>
              <a:t>强调</a:t>
            </a:r>
            <a:r>
              <a:rPr lang="en-US" altLang="zh-CN" dirty="0" smtClean="0">
                <a:solidFill>
                  <a:srgbClr val="ADDBE7"/>
                </a:solidFill>
              </a:rPr>
              <a:t>:.text-muted/.text-success/.text-danger…</a:t>
            </a:r>
          </a:p>
          <a:p>
            <a:r>
              <a:rPr lang="zh-CN" altLang="en-US" dirty="0" smtClean="0">
                <a:solidFill>
                  <a:srgbClr val="ADDBE7"/>
                </a:solidFill>
              </a:rPr>
              <a:t>校验表单状态</a:t>
            </a:r>
            <a:r>
              <a:rPr lang="en-US" altLang="zh-CN" dirty="0" smtClean="0">
                <a:solidFill>
                  <a:srgbClr val="ADDBE7"/>
                </a:solidFill>
              </a:rPr>
              <a:t>:.has-warning/.has-error/.has-success</a:t>
            </a:r>
          </a:p>
          <a:p>
            <a:r>
              <a:rPr lang="zh-CN" altLang="en-US" dirty="0" smtClean="0">
                <a:solidFill>
                  <a:srgbClr val="ADDBE7"/>
                </a:solidFill>
              </a:rPr>
              <a:t>按钮</a:t>
            </a:r>
            <a:r>
              <a:rPr lang="en-US" altLang="zh-CN" dirty="0" smtClean="0">
                <a:solidFill>
                  <a:srgbClr val="ADDBE7"/>
                </a:solidFill>
              </a:rPr>
              <a:t>:.</a:t>
            </a:r>
            <a:r>
              <a:rPr lang="en-US" altLang="zh-CN" dirty="0" err="1" smtClean="0">
                <a:solidFill>
                  <a:srgbClr val="ADDBE7"/>
                </a:solidFill>
              </a:rPr>
              <a:t>btn</a:t>
            </a:r>
            <a:r>
              <a:rPr lang="en-US" altLang="zh-CN" dirty="0" smtClean="0">
                <a:solidFill>
                  <a:srgbClr val="ADDBE7"/>
                </a:solidFill>
              </a:rPr>
              <a:t>/.</a:t>
            </a:r>
            <a:r>
              <a:rPr lang="en-US" altLang="zh-CN" dirty="0" err="1" smtClean="0">
                <a:solidFill>
                  <a:srgbClr val="ADDBE7"/>
                </a:solidFill>
              </a:rPr>
              <a:t>btn</a:t>
            </a:r>
            <a:r>
              <a:rPr lang="en-US" altLang="zh-CN" dirty="0" smtClean="0">
                <a:solidFill>
                  <a:srgbClr val="ADDBE7"/>
                </a:solidFill>
              </a:rPr>
              <a:t>-default/.</a:t>
            </a:r>
            <a:r>
              <a:rPr lang="en-US" altLang="zh-CN" dirty="0" err="1" smtClean="0">
                <a:solidFill>
                  <a:srgbClr val="ADDBE7"/>
                </a:solidFill>
              </a:rPr>
              <a:t>btn</a:t>
            </a:r>
            <a:r>
              <a:rPr lang="en-US" altLang="zh-CN" dirty="0" smtClean="0">
                <a:solidFill>
                  <a:srgbClr val="ADDBE7"/>
                </a:solidFill>
              </a:rPr>
              <a:t>-success…</a:t>
            </a:r>
          </a:p>
          <a:p>
            <a:r>
              <a:rPr lang="zh-CN" altLang="en-US" dirty="0" smtClean="0">
                <a:solidFill>
                  <a:srgbClr val="ADDBE7"/>
                </a:solidFill>
              </a:rPr>
              <a:t>显示隐藏</a:t>
            </a:r>
            <a:r>
              <a:rPr lang="en-US" altLang="zh-CN" dirty="0" smtClean="0">
                <a:solidFill>
                  <a:srgbClr val="ADDBE7"/>
                </a:solidFill>
              </a:rPr>
              <a:t>:.hidden/.hidden-</a:t>
            </a:r>
            <a:r>
              <a:rPr lang="en-US" altLang="zh-CN" dirty="0" err="1" smtClean="0">
                <a:solidFill>
                  <a:srgbClr val="ADDBE7"/>
                </a:solidFill>
              </a:rPr>
              <a:t>xs</a:t>
            </a:r>
            <a:r>
              <a:rPr lang="en-US" altLang="zh-CN" dirty="0" smtClean="0">
                <a:solidFill>
                  <a:srgbClr val="ADDBE7"/>
                </a:solidFill>
              </a:rPr>
              <a:t>/.hidden-</a:t>
            </a:r>
            <a:r>
              <a:rPr lang="en-US" altLang="zh-CN" dirty="0" err="1" smtClean="0">
                <a:solidFill>
                  <a:srgbClr val="ADDBE7"/>
                </a:solidFill>
              </a:rPr>
              <a:t>sm</a:t>
            </a:r>
            <a:r>
              <a:rPr lang="en-US" altLang="zh-CN" smtClean="0">
                <a:solidFill>
                  <a:srgbClr val="ADDBE7"/>
                </a:solidFill>
              </a:rPr>
              <a:t>…</a:t>
            </a:r>
            <a:endParaRPr lang="en-US" altLang="zh-CN" dirty="0" smtClean="0">
              <a:solidFill>
                <a:srgbClr val="ADDBE7"/>
              </a:solidFill>
            </a:endParaRPr>
          </a:p>
          <a:p>
            <a:endParaRPr lang="en-US" altLang="zh-CN" dirty="0" smtClean="0">
              <a:solidFill>
                <a:srgbClr val="ADDBE7"/>
              </a:solidFill>
            </a:endParaRPr>
          </a:p>
          <a:p>
            <a:endParaRPr lang="zh-CN" altLang="en-US" dirty="0">
              <a:solidFill>
                <a:srgbClr val="ADDBE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组件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ADDBE7"/>
                </a:solidFill>
              </a:rPr>
              <a:t>导航栏、</a:t>
            </a:r>
            <a:r>
              <a:rPr lang="en-US" altLang="zh-CN" dirty="0" smtClean="0">
                <a:solidFill>
                  <a:srgbClr val="ADDBE7"/>
                </a:solidFill>
              </a:rPr>
              <a:t>Tab</a:t>
            </a:r>
            <a:r>
              <a:rPr lang="zh-CN" altLang="en-US" dirty="0" smtClean="0">
                <a:solidFill>
                  <a:srgbClr val="ADDBE7"/>
                </a:solidFill>
              </a:rPr>
              <a:t>等等</a:t>
            </a:r>
            <a:endParaRPr lang="en-US" altLang="zh-CN" dirty="0" smtClean="0">
              <a:solidFill>
                <a:srgbClr val="ADDBE7"/>
              </a:solidFill>
            </a:endParaRPr>
          </a:p>
          <a:p>
            <a:r>
              <a:rPr lang="en-US" altLang="zh-CN" dirty="0" smtClean="0">
                <a:solidFill>
                  <a:srgbClr val="ADDBE7"/>
                </a:solidFill>
              </a:rPr>
              <a:t>http://v3.bootcss.com/components/</a:t>
            </a:r>
          </a:p>
          <a:p>
            <a:endParaRPr lang="zh-CN" altLang="en-US" dirty="0">
              <a:solidFill>
                <a:srgbClr val="ADDBE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txBody>
          <a:bodyPr>
            <a:normAutofit/>
          </a:bodyPr>
          <a:lstStyle/>
          <a:p>
            <a:r>
              <a:rPr lang="en-US" altLang="zh-CN" sz="6600" dirty="0" smtClean="0">
                <a:solidFill>
                  <a:srgbClr val="FFD700"/>
                </a:solidFill>
                <a:latin typeface="Garamond" pitchFamily="18" charset="0"/>
              </a:rPr>
              <a:t>Tools</a:t>
            </a:r>
            <a:endParaRPr lang="zh-CN" altLang="en-US" sz="6600" dirty="0">
              <a:solidFill>
                <a:srgbClr val="FFD70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>
                <a:solidFill>
                  <a:srgbClr val="FFD700"/>
                </a:solidFill>
                <a:latin typeface="Garamond" pitchFamily="18" charset="0"/>
              </a:rPr>
              <a:t>Emmet/Zen Coding</a:t>
            </a:r>
            <a:endParaRPr lang="zh-CN" altLang="en-US" sz="6000" dirty="0">
              <a:solidFill>
                <a:srgbClr val="FFD700"/>
              </a:solidFill>
              <a:latin typeface="Garamond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ADDBE7"/>
                </a:solidFill>
              </a:rPr>
              <a:t>快速编写</a:t>
            </a:r>
            <a:r>
              <a:rPr lang="en-US" altLang="zh-CN" dirty="0" smtClean="0">
                <a:solidFill>
                  <a:srgbClr val="ADDBE7"/>
                </a:solidFill>
              </a:rPr>
              <a:t>HTML</a:t>
            </a:r>
          </a:p>
          <a:p>
            <a:r>
              <a:rPr lang="en-US" altLang="zh-CN" dirty="0" smtClean="0">
                <a:solidFill>
                  <a:srgbClr val="ADDBE7"/>
                </a:solidFill>
              </a:rPr>
              <a:t>Vim/Sublime Text2 /Notepad++/Eclipse</a:t>
            </a:r>
            <a:r>
              <a:rPr lang="zh-CN" altLang="en-US" dirty="0" smtClean="0">
                <a:solidFill>
                  <a:srgbClr val="ADDBE7"/>
                </a:solidFill>
              </a:rPr>
              <a:t>插件</a:t>
            </a:r>
            <a:endParaRPr lang="en-US" altLang="zh-CN" dirty="0" smtClean="0">
              <a:solidFill>
                <a:srgbClr val="ADDBE7"/>
              </a:solidFill>
            </a:endParaRPr>
          </a:p>
          <a:p>
            <a:r>
              <a:rPr lang="en-US" altLang="zh-CN" dirty="0" smtClean="0">
                <a:solidFill>
                  <a:srgbClr val="ADDBE7"/>
                </a:solidFill>
              </a:rPr>
              <a:t>http://emmet.io/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Administrator\桌面\素材\HTML5\survey-participan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1124744"/>
            <a:ext cx="8892480" cy="45737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dirty="0" smtClean="0">
                <a:solidFill>
                  <a:srgbClr val="FFD700"/>
                </a:solidFill>
                <a:latin typeface="Garamond" pitchFamily="18" charset="0"/>
              </a:rPr>
              <a:t>LESS</a:t>
            </a:r>
            <a:endParaRPr lang="zh-CN" altLang="en-US" sz="6600" dirty="0">
              <a:solidFill>
                <a:srgbClr val="FFD700"/>
              </a:solidFill>
              <a:latin typeface="Garamond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ADDBE7"/>
                </a:solidFill>
              </a:rPr>
              <a:t>CSS</a:t>
            </a:r>
            <a:r>
              <a:rPr lang="zh-CN" altLang="en-US" dirty="0" smtClean="0">
                <a:solidFill>
                  <a:srgbClr val="ADDBE7"/>
                </a:solidFill>
              </a:rPr>
              <a:t>预处理语言，更好的管理</a:t>
            </a:r>
            <a:r>
              <a:rPr lang="en-US" altLang="zh-CN" dirty="0" smtClean="0">
                <a:solidFill>
                  <a:srgbClr val="ADDBE7"/>
                </a:solidFill>
              </a:rPr>
              <a:t>CSS</a:t>
            </a:r>
          </a:p>
          <a:p>
            <a:r>
              <a:rPr lang="en-US" altLang="zh-CN" dirty="0" smtClean="0">
                <a:solidFill>
                  <a:srgbClr val="ADDBE7"/>
                </a:solidFill>
              </a:rPr>
              <a:t>Bootstrap</a:t>
            </a:r>
            <a:r>
              <a:rPr lang="zh-CN" altLang="en-US" dirty="0" smtClean="0">
                <a:solidFill>
                  <a:srgbClr val="ADDBE7"/>
                </a:solidFill>
              </a:rPr>
              <a:t>内置</a:t>
            </a:r>
            <a:endParaRPr lang="en-US" altLang="zh-CN" dirty="0" smtClean="0">
              <a:solidFill>
                <a:srgbClr val="ADDBE7"/>
              </a:solidFill>
            </a:endParaRPr>
          </a:p>
          <a:p>
            <a:r>
              <a:rPr lang="zh-CN" altLang="en-US" dirty="0" smtClean="0">
                <a:solidFill>
                  <a:srgbClr val="ADDBE7"/>
                </a:solidFill>
              </a:rPr>
              <a:t>同样的预处理语言</a:t>
            </a:r>
            <a:r>
              <a:rPr lang="en-US" altLang="zh-CN" dirty="0" smtClean="0">
                <a:solidFill>
                  <a:srgbClr val="ADDBE7"/>
                </a:solidFill>
              </a:rPr>
              <a:t>SASS</a:t>
            </a:r>
            <a:r>
              <a:rPr lang="zh-CN" altLang="en-US" dirty="0" smtClean="0">
                <a:solidFill>
                  <a:srgbClr val="ADDBE7"/>
                </a:solidFill>
              </a:rPr>
              <a:t>、</a:t>
            </a:r>
            <a:r>
              <a:rPr lang="en-US" altLang="zh-CN" dirty="0" smtClean="0">
                <a:solidFill>
                  <a:srgbClr val="ADDBE7"/>
                </a:solidFill>
              </a:rPr>
              <a:t>Stylus</a:t>
            </a:r>
          </a:p>
          <a:p>
            <a:r>
              <a:rPr lang="zh-CN" altLang="en-US" dirty="0" smtClean="0">
                <a:solidFill>
                  <a:srgbClr val="ADDBE7"/>
                </a:solidFill>
              </a:rPr>
              <a:t>更容易维护、快速上手</a:t>
            </a:r>
            <a:endParaRPr lang="en-US" altLang="zh-CN" dirty="0" smtClean="0">
              <a:solidFill>
                <a:srgbClr val="ADDBE7"/>
              </a:solidFill>
            </a:endParaRPr>
          </a:p>
          <a:p>
            <a:r>
              <a:rPr lang="en-US" altLang="zh-CN" dirty="0" smtClean="0">
                <a:solidFill>
                  <a:srgbClr val="ADDBE7"/>
                </a:solidFill>
              </a:rPr>
              <a:t>http://www.lesscss.net/</a:t>
            </a:r>
          </a:p>
          <a:p>
            <a:endParaRPr lang="en-US" altLang="zh-CN" dirty="0" smtClean="0">
              <a:solidFill>
                <a:srgbClr val="ADDBE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836712"/>
            <a:ext cx="844867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0"/>
            <a:ext cx="7920880" cy="3343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488898"/>
            <a:ext cx="8064896" cy="336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0"/>
            <a:ext cx="7920880" cy="3532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612538"/>
            <a:ext cx="8136904" cy="324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86610"/>
          </a:xfrm>
        </p:spPr>
        <p:txBody>
          <a:bodyPr>
            <a:normAutofit/>
          </a:bodyPr>
          <a:lstStyle/>
          <a:p>
            <a:r>
              <a:rPr lang="en-US" altLang="zh-CN" sz="6600" dirty="0" smtClean="0">
                <a:solidFill>
                  <a:srgbClr val="FFD700"/>
                </a:solidFill>
              </a:rPr>
              <a:t>Any Questions</a:t>
            </a:r>
            <a:r>
              <a:rPr lang="zh-CN" altLang="en-US" sz="6600" dirty="0" smtClean="0">
                <a:solidFill>
                  <a:srgbClr val="FFD700"/>
                </a:solidFill>
              </a:rPr>
              <a:t>？</a:t>
            </a:r>
            <a:endParaRPr lang="zh-CN" altLang="en-US" sz="6600" dirty="0">
              <a:solidFill>
                <a:srgbClr val="FFD7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txBody>
          <a:bodyPr>
            <a:normAutofit/>
          </a:bodyPr>
          <a:lstStyle/>
          <a:p>
            <a:r>
              <a:rPr lang="en-US" altLang="zh-CN" sz="6600" dirty="0" smtClean="0">
                <a:solidFill>
                  <a:srgbClr val="FFD700"/>
                </a:solidFill>
              </a:rPr>
              <a:t>The End</a:t>
            </a:r>
            <a:endParaRPr lang="zh-CN" altLang="en-US" sz="6600" dirty="0">
              <a:solidFill>
                <a:srgbClr val="FFD7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">
      <a:majorFont>
        <a:latin typeface="Anonymous Pro"/>
        <a:ea typeface="YaHei Consolas Hybrid"/>
        <a:cs typeface=""/>
      </a:majorFont>
      <a:minorFont>
        <a:latin typeface="Anonymous Pro"/>
        <a:ea typeface="YaHei Consolas Hybri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</TotalTime>
  <Words>1524</Words>
  <Application>Microsoft Office PowerPoint</Application>
  <PresentationFormat>全屏显示(4:3)</PresentationFormat>
  <Paragraphs>267</Paragraphs>
  <Slides>96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96</vt:i4>
      </vt:variant>
    </vt:vector>
  </HeadingPairs>
  <TitlesOfParts>
    <vt:vector size="97" baseType="lpstr">
      <vt:lpstr>Office 主题</vt:lpstr>
      <vt:lpstr>前端开发那些事</vt:lpstr>
      <vt:lpstr>幻灯片 2</vt:lpstr>
      <vt:lpstr>Topic</vt:lpstr>
      <vt:lpstr>幻灯片 4</vt:lpstr>
      <vt:lpstr>幻灯片 5</vt:lpstr>
      <vt:lpstr>一些背景</vt:lpstr>
      <vt:lpstr>2011~2012浏览器份额</vt:lpstr>
      <vt:lpstr>幻灯片 8</vt:lpstr>
      <vt:lpstr>幻灯片 9</vt:lpstr>
      <vt:lpstr>幻灯片 10</vt:lpstr>
      <vt:lpstr>HTML5？</vt:lpstr>
      <vt:lpstr>Canvas</vt:lpstr>
      <vt:lpstr>幻灯片 13</vt:lpstr>
      <vt:lpstr>高级应用</vt:lpstr>
      <vt:lpstr>高级应用</vt:lpstr>
      <vt:lpstr>SVG</vt:lpstr>
      <vt:lpstr>幻灯片 17</vt:lpstr>
      <vt:lpstr>Canvas   VS   SVG</vt:lpstr>
      <vt:lpstr>Video/Audio</vt:lpstr>
      <vt:lpstr>应用缓存</vt:lpstr>
      <vt:lpstr>幻灯片 21</vt:lpstr>
      <vt:lpstr>LocalStorage</vt:lpstr>
      <vt:lpstr>幻灯片 23</vt:lpstr>
      <vt:lpstr>SessionStorage</vt:lpstr>
      <vt:lpstr>Web SQL Database</vt:lpstr>
      <vt:lpstr>幻灯片 26</vt:lpstr>
      <vt:lpstr>IndexedDB</vt:lpstr>
      <vt:lpstr>幻灯片 28</vt:lpstr>
      <vt:lpstr>幻灯片 29</vt:lpstr>
      <vt:lpstr>History API</vt:lpstr>
      <vt:lpstr>幻灯片 31</vt:lpstr>
      <vt:lpstr>使用例子</vt:lpstr>
      <vt:lpstr>Web Worker</vt:lpstr>
      <vt:lpstr>幻灯片 34</vt:lpstr>
      <vt:lpstr>Web Socket</vt:lpstr>
      <vt:lpstr>参考</vt:lpstr>
      <vt:lpstr>拖放</vt:lpstr>
      <vt:lpstr>幻灯片 38</vt:lpstr>
      <vt:lpstr>参考</vt:lpstr>
      <vt:lpstr>Other</vt:lpstr>
      <vt:lpstr>Label</vt:lpstr>
      <vt:lpstr>Label</vt:lpstr>
      <vt:lpstr>Input</vt:lpstr>
      <vt:lpstr>Header、Footer、Section</vt:lpstr>
      <vt:lpstr>Header、Footer、Section</vt:lpstr>
      <vt:lpstr>幻灯片 46</vt:lpstr>
      <vt:lpstr>Responsive Web Design</vt:lpstr>
      <vt:lpstr>一些背景</vt:lpstr>
      <vt:lpstr>幻灯片 49</vt:lpstr>
      <vt:lpstr>幻灯片 50</vt:lpstr>
      <vt:lpstr>幻灯片 51</vt:lpstr>
      <vt:lpstr>幻灯片 52</vt:lpstr>
      <vt:lpstr>如何应对？</vt:lpstr>
      <vt:lpstr>幻灯片 54</vt:lpstr>
      <vt:lpstr>幻灯片 55</vt:lpstr>
      <vt:lpstr>Responsive Web Design</vt:lpstr>
      <vt:lpstr>How to RWD？</vt:lpstr>
      <vt:lpstr>Media Query</vt:lpstr>
      <vt:lpstr>Media Query</vt:lpstr>
      <vt:lpstr>Media Query</vt:lpstr>
      <vt:lpstr>字体</vt:lpstr>
      <vt:lpstr>幻灯片 62</vt:lpstr>
      <vt:lpstr>图片</vt:lpstr>
      <vt:lpstr>幻灯片 64</vt:lpstr>
      <vt:lpstr>Picture</vt:lpstr>
      <vt:lpstr>幻灯片 66</vt:lpstr>
      <vt:lpstr>Picturefill</vt:lpstr>
      <vt:lpstr>幻灯片 68</vt:lpstr>
      <vt:lpstr>Img srcset</vt:lpstr>
      <vt:lpstr>HISRC</vt:lpstr>
      <vt:lpstr>幻灯片 71</vt:lpstr>
      <vt:lpstr>Adaptive Images</vt:lpstr>
      <vt:lpstr>sencha.io src</vt:lpstr>
      <vt:lpstr>幻灯片 74</vt:lpstr>
      <vt:lpstr>布局</vt:lpstr>
      <vt:lpstr>幻灯片 76</vt:lpstr>
      <vt:lpstr>幻灯片 77</vt:lpstr>
      <vt:lpstr>幻灯片 78</vt:lpstr>
      <vt:lpstr>Bootstrap</vt:lpstr>
      <vt:lpstr>幻灯片 80</vt:lpstr>
      <vt:lpstr>栅格系统</vt:lpstr>
      <vt:lpstr>幻灯片 82</vt:lpstr>
      <vt:lpstr>Table</vt:lpstr>
      <vt:lpstr>Form</vt:lpstr>
      <vt:lpstr>some class</vt:lpstr>
      <vt:lpstr>组件</vt:lpstr>
      <vt:lpstr>幻灯片 87</vt:lpstr>
      <vt:lpstr>Tools</vt:lpstr>
      <vt:lpstr>Emmet/Zen Coding</vt:lpstr>
      <vt:lpstr>LESS</vt:lpstr>
      <vt:lpstr>幻灯片 91</vt:lpstr>
      <vt:lpstr>幻灯片 92</vt:lpstr>
      <vt:lpstr>幻灯片 93</vt:lpstr>
      <vt:lpstr>幻灯片 94</vt:lpstr>
      <vt:lpstr>Any Questions？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ailk</cp:lastModifiedBy>
  <cp:revision>741</cp:revision>
  <dcterms:modified xsi:type="dcterms:W3CDTF">2014-01-08T07:23:09Z</dcterms:modified>
</cp:coreProperties>
</file>