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108"/>
  </p:notesMasterIdLst>
  <p:handoutMasterIdLst>
    <p:handoutMasterId r:id="rId109"/>
  </p:handoutMasterIdLst>
  <p:sldIdLst>
    <p:sldId id="1719" r:id="rId3"/>
    <p:sldId id="1670" r:id="rId4"/>
    <p:sldId id="1872" r:id="rId5"/>
    <p:sldId id="1876" r:id="rId6"/>
    <p:sldId id="1877" r:id="rId7"/>
    <p:sldId id="1865" r:id="rId8"/>
    <p:sldId id="1860" r:id="rId9"/>
    <p:sldId id="1862" r:id="rId10"/>
    <p:sldId id="1858" r:id="rId11"/>
    <p:sldId id="1859" r:id="rId12"/>
    <p:sldId id="1861" r:id="rId13"/>
    <p:sldId id="1870" r:id="rId14"/>
    <p:sldId id="1873" r:id="rId15"/>
    <p:sldId id="1897" r:id="rId16"/>
    <p:sldId id="1878" r:id="rId17"/>
    <p:sldId id="1899" r:id="rId18"/>
    <p:sldId id="1898" r:id="rId19"/>
    <p:sldId id="1879" r:id="rId20"/>
    <p:sldId id="1880" r:id="rId21"/>
    <p:sldId id="1881" r:id="rId22"/>
    <p:sldId id="1882" r:id="rId23"/>
    <p:sldId id="1883" r:id="rId24"/>
    <p:sldId id="1892" r:id="rId25"/>
    <p:sldId id="1884" r:id="rId26"/>
    <p:sldId id="1900" r:id="rId27"/>
    <p:sldId id="1901" r:id="rId28"/>
    <p:sldId id="1903" r:id="rId29"/>
    <p:sldId id="1885" r:id="rId30"/>
    <p:sldId id="1890" r:id="rId31"/>
    <p:sldId id="1904" r:id="rId32"/>
    <p:sldId id="1905" r:id="rId33"/>
    <p:sldId id="1906" r:id="rId34"/>
    <p:sldId id="1907" r:id="rId35"/>
    <p:sldId id="1911" r:id="rId36"/>
    <p:sldId id="1918" r:id="rId37"/>
    <p:sldId id="1919" r:id="rId38"/>
    <p:sldId id="2019" r:id="rId39"/>
    <p:sldId id="1920" r:id="rId40"/>
    <p:sldId id="1921" r:id="rId41"/>
    <p:sldId id="1922" r:id="rId42"/>
    <p:sldId id="1912" r:id="rId43"/>
    <p:sldId id="1929" r:id="rId44"/>
    <p:sldId id="1930" r:id="rId45"/>
    <p:sldId id="1931" r:id="rId46"/>
    <p:sldId id="1932" r:id="rId47"/>
    <p:sldId id="1933" r:id="rId48"/>
    <p:sldId id="1934" r:id="rId49"/>
    <p:sldId id="1913" r:id="rId50"/>
    <p:sldId id="1935" r:id="rId51"/>
    <p:sldId id="1936" r:id="rId52"/>
    <p:sldId id="1893" r:id="rId53"/>
    <p:sldId id="1937" r:id="rId54"/>
    <p:sldId id="1925" r:id="rId55"/>
    <p:sldId id="1938" r:id="rId56"/>
    <p:sldId id="1939" r:id="rId57"/>
    <p:sldId id="1940" r:id="rId58"/>
    <p:sldId id="1941" r:id="rId59"/>
    <p:sldId id="1942" r:id="rId60"/>
    <p:sldId id="1928" r:id="rId61"/>
    <p:sldId id="1943" r:id="rId62"/>
    <p:sldId id="1944" r:id="rId63"/>
    <p:sldId id="1915" r:id="rId64"/>
    <p:sldId id="1917" r:id="rId65"/>
    <p:sldId id="1945" r:id="rId66"/>
    <p:sldId id="1946" r:id="rId67"/>
    <p:sldId id="1947" r:id="rId68"/>
    <p:sldId id="1949" r:id="rId69"/>
    <p:sldId id="1923" r:id="rId70"/>
    <p:sldId id="1924" r:id="rId71"/>
    <p:sldId id="1950" r:id="rId72"/>
    <p:sldId id="1953" r:id="rId73"/>
    <p:sldId id="1954" r:id="rId74"/>
    <p:sldId id="1955" r:id="rId75"/>
    <p:sldId id="1956" r:id="rId76"/>
    <p:sldId id="1957" r:id="rId77"/>
    <p:sldId id="1958" r:id="rId78"/>
    <p:sldId id="1959" r:id="rId79"/>
    <p:sldId id="1902" r:id="rId80"/>
    <p:sldId id="1951" r:id="rId81"/>
    <p:sldId id="1960" r:id="rId82"/>
    <p:sldId id="1961" r:id="rId83"/>
    <p:sldId id="1962" r:id="rId84"/>
    <p:sldId id="1963" r:id="rId85"/>
    <p:sldId id="1964" r:id="rId86"/>
    <p:sldId id="1982" r:id="rId87"/>
    <p:sldId id="1992" r:id="rId88"/>
    <p:sldId id="1983" r:id="rId89"/>
    <p:sldId id="1984" r:id="rId90"/>
    <p:sldId id="1895" r:id="rId91"/>
    <p:sldId id="1993" r:id="rId92"/>
    <p:sldId id="1994" r:id="rId93"/>
    <p:sldId id="1995" r:id="rId94"/>
    <p:sldId id="1996" r:id="rId95"/>
    <p:sldId id="1997" r:id="rId96"/>
    <p:sldId id="1998" r:id="rId97"/>
    <p:sldId id="1999" r:id="rId98"/>
    <p:sldId id="2001" r:id="rId99"/>
    <p:sldId id="2002" r:id="rId100"/>
    <p:sldId id="2003" r:id="rId101"/>
    <p:sldId id="2004" r:id="rId102"/>
    <p:sldId id="2005" r:id="rId103"/>
    <p:sldId id="2006" r:id="rId104"/>
    <p:sldId id="2007" r:id="rId105"/>
    <p:sldId id="2008" r:id="rId106"/>
    <p:sldId id="2009" r:id="rId10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670"/>
            <p14:sldId id="1872"/>
            <p14:sldId id="1876"/>
          </p14:sldIdLst>
        </p14:section>
        <p14:section name="Soft Black template" id="{888AB95E-1B7E-4E95-8F39-C5D0E8372BC2}">
          <p14:sldIdLst/>
        </p14:section>
        <p14:section name="Brand Template" id="{3137D731-F80D-4777-8022-2E07A0CF0690}">
          <p14:sldIdLst/>
        </p14:section>
        <p14:section name="White Template" id="{747982B1-93A5-470E-A10D-DBED52DBEC91}">
          <p14:sldIdLst>
            <p14:sldId id="1877"/>
            <p14:sldId id="1865"/>
            <p14:sldId id="1860"/>
            <p14:sldId id="1862"/>
            <p14:sldId id="1858"/>
            <p14:sldId id="1859"/>
            <p14:sldId id="1861"/>
            <p14:sldId id="1870"/>
            <p14:sldId id="1873"/>
            <p14:sldId id="1897"/>
            <p14:sldId id="1878"/>
            <p14:sldId id="1899"/>
            <p14:sldId id="1898"/>
            <p14:sldId id="1879"/>
            <p14:sldId id="1880"/>
            <p14:sldId id="1881"/>
            <p14:sldId id="1882"/>
            <p14:sldId id="1883"/>
            <p14:sldId id="1892"/>
            <p14:sldId id="1884"/>
            <p14:sldId id="1900"/>
            <p14:sldId id="1901"/>
            <p14:sldId id="1903"/>
            <p14:sldId id="1885"/>
            <p14:sldId id="1890"/>
          </p14:sldIdLst>
        </p14:section>
        <p14:section name="Brand Template" id="{9C5F5F9B-C472-44C8-9EC4-C7F5A72F35B3}">
          <p14:sldIdLst/>
        </p14:section>
        <p14:section name="White Template" id="{0132D3D6-C49F-41DB-8F7B-EE34187C3E61}">
          <p14:sldIdLst>
            <p14:sldId id="1904"/>
            <p14:sldId id="1905"/>
            <p14:sldId id="1906"/>
            <p14:sldId id="1907"/>
            <p14:sldId id="1911"/>
            <p14:sldId id="1918"/>
            <p14:sldId id="1919"/>
            <p14:sldId id="2019"/>
            <p14:sldId id="1920"/>
            <p14:sldId id="1921"/>
            <p14:sldId id="1922"/>
            <p14:sldId id="1912"/>
            <p14:sldId id="1929"/>
            <p14:sldId id="1930"/>
            <p14:sldId id="1931"/>
            <p14:sldId id="1932"/>
            <p14:sldId id="1933"/>
            <p14:sldId id="1934"/>
            <p14:sldId id="1913"/>
            <p14:sldId id="1935"/>
            <p14:sldId id="1936"/>
            <p14:sldId id="1893"/>
            <p14:sldId id="1937"/>
            <p14:sldId id="1925"/>
            <p14:sldId id="1938"/>
            <p14:sldId id="1939"/>
            <p14:sldId id="1940"/>
          </p14:sldIdLst>
        </p14:section>
        <p14:section name="Brand Template" id="{586001C6-4A3E-4D37-AD7C-20B6CE399084}">
          <p14:sldIdLst/>
        </p14:section>
        <p14:section name="White Template" id="{901BDABE-A5AE-4768-976F-B13E69048F32}">
          <p14:sldIdLst>
            <p14:sldId id="1941"/>
            <p14:sldId id="1942"/>
            <p14:sldId id="1928"/>
            <p14:sldId id="1943"/>
            <p14:sldId id="1944"/>
            <p14:sldId id="1915"/>
            <p14:sldId id="1917"/>
            <p14:sldId id="1945"/>
            <p14:sldId id="1946"/>
            <p14:sldId id="1947"/>
            <p14:sldId id="1949"/>
            <p14:sldId id="1923"/>
            <p14:sldId id="1924"/>
            <p14:sldId id="1950"/>
            <p14:sldId id="1953"/>
            <p14:sldId id="1954"/>
            <p14:sldId id="1955"/>
            <p14:sldId id="1956"/>
            <p14:sldId id="1957"/>
            <p14:sldId id="1958"/>
            <p14:sldId id="1959"/>
            <p14:sldId id="1902"/>
            <p14:sldId id="1951"/>
          </p14:sldIdLst>
        </p14:section>
        <p14:section name="Brand Template" id="{FBF78B9C-5648-4457-BFCD-EE10F3F024CF}">
          <p14:sldIdLst/>
        </p14:section>
        <p14:section name="White Template" id="{F40B96AC-07E5-471B-8421-5FFA9145DBE9}">
          <p14:sldIdLst>
            <p14:sldId id="1960"/>
            <p14:sldId id="1961"/>
            <p14:sldId id="1962"/>
            <p14:sldId id="1963"/>
            <p14:sldId id="1964"/>
            <p14:sldId id="1982"/>
            <p14:sldId id="1992"/>
            <p14:sldId id="1983"/>
            <p14:sldId id="1984"/>
            <p14:sldId id="1895"/>
            <p14:sldId id="1993"/>
            <p14:sldId id="1994"/>
            <p14:sldId id="1995"/>
            <p14:sldId id="1996"/>
            <p14:sldId id="1997"/>
            <p14:sldId id="1998"/>
            <p14:sldId id="1999"/>
          </p14:sldIdLst>
        </p14:section>
        <p14:section name="Brand Template" id="{E43E65B9-4BC2-4D70-B8D9-A9EDDA86B06C}">
          <p14:sldIdLst/>
        </p14:section>
        <p14:section name="White Template" id="{2E0B25B1-E171-45A4-B76E-46ADDBC20F46}">
          <p14:sldIdLst>
            <p14:sldId id="2001"/>
            <p14:sldId id="2002"/>
            <p14:sldId id="2003"/>
            <p14:sldId id="2004"/>
            <p14:sldId id="2005"/>
            <p14:sldId id="2006"/>
            <p14:sldId id="2007"/>
            <p14:sldId id="2008"/>
            <p14:sldId id="2009"/>
          </p14:sldIdLst>
        </p14:section>
        <p14:section name="Soft Black template" id="{BB2649F8-CC84-4AD4-A880-68D12B6D39BC}">
          <p14:sldIdLst/>
        </p14:section>
        <p14:section name="Soft Black template" id="{21FEB028-55EE-4622-922E-BAC7F1769AF2}">
          <p14:sldIdLst/>
        </p14:section>
        <p14:section name="Soft Black template" id="{082640E7-9B9A-4600-A6CD-C400A562384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109" autoAdjust="0"/>
  </p:normalViewPr>
  <p:slideViewPr>
    <p:cSldViewPr snapToGrid="0">
      <p:cViewPr varScale="1">
        <p:scale>
          <a:sx n="65" d="100"/>
          <a:sy n="65" d="100"/>
        </p:scale>
        <p:origin x="96" y="432"/>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handoutMaster" Target="handoutMasters/handoutMaster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commentAuthors" Target="commentAuthor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1/14/2019 4:43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1/14/2019 4:41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Blob storage account only exposes the Blob service endpoint. And, you can also configure a custom domain name to use with your storage account.</a:t>
            </a:r>
          </a:p>
          <a:p>
            <a:r>
              <a:rPr lang="en-US" dirty="0"/>
              <a:t> </a:t>
            </a:r>
          </a:p>
          <a:p>
            <a:r>
              <a:rPr lang="en-US" dirty="0"/>
              <a:t>For more information, you can see:</a:t>
            </a:r>
          </a:p>
          <a:p>
            <a:r>
              <a:rPr lang="en-US" dirty="0"/>
              <a:t>Storage Account Endpoints - https://docs.microsoft.com/en-us/azure/storage/common/storage-create-storage-account?toc=%2fazure%2fstorage%2fblobs%2ftoc.json#storage-account-endpoints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Configure a custom domain name for your Blob storage endpoint - https://docs.microsoft.com/en-us/azure/storage/blobs/storage-custom-domain-name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426227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Azure storage pricing - https://azure.microsoft.com/en-us/pricing/details/storage/  </a:t>
            </a:r>
          </a:p>
          <a:p>
            <a:r>
              <a:rPr lang="en-US" dirty="0"/>
              <a:t> </a:t>
            </a:r>
          </a:p>
          <a:p>
            <a:r>
              <a:rPr lang="en-US" dirty="0"/>
              <a:t>Pricing model for Blob storage accounts - https://azure.microsoft.com/pricing/details/storage/</a:t>
            </a:r>
          </a:p>
          <a:p>
            <a:r>
              <a:rPr lang="en-US" dirty="0"/>
              <a:t> </a:t>
            </a:r>
          </a:p>
          <a:p>
            <a:r>
              <a:rPr lang="en-US" dirty="0"/>
              <a:t>Outbound data transfer charges - https://azure.microsoft.com/pricing/details/data-transfers/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69803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Storage Accounts - https://www.youtube.com/watch?v=7v2ZXPX9ETs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096238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 Storage - https://www.youtube.com/watch?v=ys2pnlkfn_E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748387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you select Premium performance only LRS replication will be available. </a:t>
            </a:r>
          </a:p>
          <a:p>
            <a:endParaRPr lang="en-US" dirty="0"/>
          </a:p>
          <a:p>
            <a:r>
              <a:rPr lang="en-US" dirty="0"/>
              <a:t>✔️ If you create availability sets for your virtual machines, then Azure uses Zone-redundant Storage (ZRS). Read more in the next topics. </a:t>
            </a:r>
          </a:p>
          <a:p>
            <a:r>
              <a:rPr lang="en-US" dirty="0"/>
              <a:t> </a:t>
            </a:r>
          </a:p>
          <a:p>
            <a:r>
              <a:rPr lang="en-US" dirty="0"/>
              <a:t>For more information, you can see:</a:t>
            </a:r>
          </a:p>
          <a:p>
            <a:r>
              <a:rPr lang="en-US" dirty="0"/>
              <a:t>Azure storage replication - https://docs.microsoft.com/en-us/azure/storage/common/storage-redundancy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8585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 you think LRS is a good choice for your organization?</a:t>
            </a:r>
          </a:p>
          <a:p>
            <a:r>
              <a:rPr lang="en-US" dirty="0"/>
              <a:t> </a:t>
            </a:r>
          </a:p>
          <a:p>
            <a:r>
              <a:rPr lang="en-US" dirty="0"/>
              <a:t>For more information, you can see: </a:t>
            </a:r>
          </a:p>
          <a:p>
            <a:r>
              <a:rPr lang="en-US" dirty="0"/>
              <a:t>Locally-redundant storage: Low-cost redundancy - https://docs.microsoft.com/en-us/azure/storage/common/storage-redundancy-lrs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4249753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you enable RA-GRS and your primary endpoint for the Blob service is myaccount.blob.core.windows.net, then your secondary endpoint is myaccount-secondary.blob.core.windows.net. The access keys for your storage account are the same for both the primary and secondary endpoints.</a:t>
            </a:r>
          </a:p>
          <a:p>
            <a:r>
              <a:rPr lang="en-US" dirty="0"/>
              <a:t> </a:t>
            </a:r>
          </a:p>
          <a:p>
            <a:r>
              <a:rPr lang="en-US" dirty="0"/>
              <a:t>For more information, you can see: </a:t>
            </a:r>
          </a:p>
          <a:p>
            <a:r>
              <a:rPr lang="en-US" dirty="0"/>
              <a:t>Geo-redundant storage (Cross-regional replication for Azure Storage) - https://docs.microsoft.com/en-us/azure/storage/common/storage-redundancy-grs?toc=%2fazure%2fstorage%2fblobs%2ftoc.json  </a:t>
            </a:r>
          </a:p>
          <a:p>
            <a:r>
              <a:rPr lang="en-US" dirty="0"/>
              <a:t>Read-access geo-redundant storage - https://docs.microsoft.com/en-us/azure/storage/common/storage-redundancy-grs?toc=%2fazure%2fstorage%2fblobs%2ftoc.json#read-access-geo-redundant-storage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335053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ZRS for scenarios that require strong consistency, strong durability, and high availability even if an outage or natural disaster renders a zonal data center unavailable.</a:t>
            </a:r>
          </a:p>
          <a:p>
            <a:r>
              <a:rPr lang="en-US" dirty="0"/>
              <a:t> </a:t>
            </a:r>
          </a:p>
          <a:p>
            <a:r>
              <a:rPr lang="en-US" dirty="0"/>
              <a:t>For more information, you can see:</a:t>
            </a:r>
          </a:p>
          <a:p>
            <a:r>
              <a:rPr lang="en-US" dirty="0"/>
              <a:t>Zone-redundant storage (ZRS): Highly available Azure Storage applications - https://docs.microsoft.com/en-us/azure/storage/common/storage-redundancy-zrs?toc=%2fazure%2fstorage%2fblobs%2ftoc.json  </a:t>
            </a:r>
          </a:p>
          <a:p>
            <a:r>
              <a:rPr lang="en-US" dirty="0"/>
              <a:t>Converting to ZRS - https://docs.microsoft.com/en-us/azure/storage/common/storage-redundancy-zrs?toc=%2fazure%2fstorage%2fblobs%2ftoc.json#converting-to-zrs-replication  </a:t>
            </a:r>
          </a:p>
          <a:p>
            <a:r>
              <a:rPr lang="en-US" dirty="0"/>
              <a:t>What are availability zones? - https://docs.microsoft.com/en-us/azure/availability-zones/az-overview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879497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Read-access geo-redundant storage - https://docs.microsoft.com/en-us/azure/storage/common/storage-redundancy-grs#read-access-geo-redundant-storage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6139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 sure to try a few commands using the reference link below. You’ll need to create unique names for your own storage accounts and resource groups.</a:t>
            </a:r>
          </a:p>
          <a:p>
            <a:r>
              <a:rPr lang="en-US" dirty="0"/>
              <a:t> </a:t>
            </a:r>
          </a:p>
          <a:p>
            <a:r>
              <a:rPr lang="en-US" dirty="0"/>
              <a:t>For more information, you can see:</a:t>
            </a:r>
          </a:p>
          <a:p>
            <a:r>
              <a:rPr lang="en-US" dirty="0"/>
              <a:t>Create a storage account - https://docs.microsoft.com/en-us/azure/storage/common/storage-powershell-guide-full#create-a-storage-account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789816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 </a:t>
            </a:r>
          </a:p>
          <a:p>
            <a:r>
              <a:rPr lang="en-US" dirty="0"/>
              <a:t>Download Azure Storage Explorer - https://azure.microsoft.com/en-us/features/storage-explorer/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455525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Explorer - https://www.youtube.com/watch?v=Me4Y4jxoer8</a:t>
            </a:r>
          </a:p>
          <a:p>
            <a:endParaRPr lang="en-US" dirty="0"/>
          </a:p>
          <a:p>
            <a:r>
              <a:rPr lang="en-US" dirty="0"/>
              <a:t>After watching the video try the Quickstart: Upload, download, and list blobs using Azure Storage Explorer.</a:t>
            </a:r>
          </a:p>
          <a:p>
            <a:endParaRPr lang="en-US" dirty="0"/>
          </a:p>
          <a:p>
            <a:r>
              <a:rPr lang="en-US" sz="882" b="0" i="0" u="none" strike="noStrike" kern="1200" dirty="0">
                <a:solidFill>
                  <a:schemeClr val="tx1"/>
                </a:solidFill>
                <a:effectLst/>
                <a:latin typeface="Segoe UI Light" pitchFamily="34" charset="0"/>
                <a:ea typeface="+mn-ea"/>
                <a:cs typeface="+mn-cs"/>
              </a:rPr>
              <a:t>Easily manage the contents of your storage account with Azure Storage Explorer. Upload, download, and manage blobs, files, queues, tables, and Cosmos DB entities. Gain easy access to manage your virtual machine disks. </a:t>
            </a:r>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525022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Keyword Search in Azure Storage Explorer - https://www.youtube.com/watch?v=cr5tOGyGrIQ</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236326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Access Tools - https://www.youtube.com/watch?v=Rcw9tVXxmKk</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 </a:t>
            </a:r>
            <a:r>
              <a:rPr lang="en-US" sz="882" kern="1200" dirty="0">
                <a:solidFill>
                  <a:schemeClr val="tx1"/>
                </a:solidFill>
                <a:effectLst/>
                <a:latin typeface="Segoe UI Light" pitchFamily="34" charset="0"/>
                <a:ea typeface="+mn-ea"/>
                <a:cs typeface="+mn-cs"/>
              </a:rPr>
              <a:t>In the video, Corey shows how to work with the contents of an Azure storage account using a combination of various tools: the portal, Microsoft’s Azure Storage Explorer and Azure PowerShell.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256353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183480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 </a:t>
            </a:r>
          </a:p>
          <a:p>
            <a:r>
              <a:rPr lang="en-US" dirty="0"/>
              <a:t>Quickstart practice - https://docs.microsoft.com/en-us/azure/storage/blobs/storage-quickstart-blobs-storage-explorer</a:t>
            </a:r>
          </a:p>
          <a:p>
            <a:r>
              <a:rPr lang="en-US" dirty="0"/>
              <a:t>Getting Started with Storage Explorer - https://docs.microsoft.com/en-us/azure/vs-azure-tools-storage-manage-with-storage-explorer?tabs=windows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280723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Note</a:t>
            </a:r>
            <a:r>
              <a:rPr lang="en-US" sz="882" kern="1200" dirty="0">
                <a:solidFill>
                  <a:schemeClr val="tx1"/>
                </a:solidFill>
                <a:effectLst/>
                <a:latin typeface="Segoe UI Light" pitchFamily="34" charset="0"/>
                <a:ea typeface="+mn-ea"/>
                <a:cs typeface="+mn-cs"/>
              </a:rPr>
              <a:t>: This default numbers in this video are accurate as of the time of the recording. Azure is constantly being updated so be sure to check the documentation if something seems out of date.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Virtual Machine Storage - https://www.youtube.com/watch?v=og_rZYBLvCs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469525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Don’t store data on the temporary disk. It provides temporary storage for applications and processes and is intended to only store data such as page or swap files.</a:t>
            </a:r>
          </a:p>
          <a:p>
            <a:endParaRPr lang="en-US" dirty="0"/>
          </a:p>
          <a:p>
            <a:r>
              <a:rPr lang="en-US" dirty="0"/>
              <a:t>For more information, you can see:</a:t>
            </a:r>
          </a:p>
          <a:p>
            <a:r>
              <a:rPr lang="en-US" dirty="0"/>
              <a:t>About disk storage for Azure Windows virtual machines - https://docs.microsoft.com/en-us/azure/virtual-machines/windows/about-disks-and-vhds?toc=%2Fazure%2Fvirtual-machines%2Fwindows%2Ftoc.json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96330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For the best performance for your application, we recommend that you migrate any VM disk that requires high IOPS to Premium Storage. If your disk does not require high IOPS, you can help limit costs by keeping it in standard Azure Storage. In standard storage, VM disk data is stored on hard disk drives (HDDs) instead of on SSDs.</a:t>
            </a:r>
          </a:p>
          <a:p>
            <a:endParaRPr lang="en-US" dirty="0"/>
          </a:p>
          <a:p>
            <a:r>
              <a:rPr lang="en-US" dirty="0"/>
              <a:t>For more information, you can see:</a:t>
            </a:r>
          </a:p>
          <a:p>
            <a:r>
              <a:rPr lang="en-US" dirty="0"/>
              <a:t>Managed disks overview - https://docs.microsoft.com/en-us/azure/virtual-machines/windows/managed-disks-overview</a:t>
            </a:r>
          </a:p>
          <a:p>
            <a:r>
              <a:rPr lang="en-US" dirty="0"/>
              <a:t>Premium Storage - https://docs.microsoft.com/en-us/azure/virtual-machines/windows/premium-storage</a:t>
            </a:r>
          </a:p>
          <a:p>
            <a:r>
              <a:rPr lang="en-US" dirty="0"/>
              <a:t>Standard Storage - https://docs.microsoft.com/en-us/azure/virtual-machines/windows/standard-storage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218131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Resiliency with Managed Disks - https://channel9.msdn.com/Blogs/Azure/Managed-Disks-for-Azure-Resiliency/player</a:t>
            </a:r>
          </a:p>
          <a:p>
            <a:endParaRPr lang="en-US" dirty="0"/>
          </a:p>
          <a:p>
            <a:r>
              <a:rPr lang="en-US" dirty="0"/>
              <a:t>✔ </a:t>
            </a:r>
            <a:r>
              <a:rPr lang="en-US" sz="882" kern="1200" dirty="0">
                <a:solidFill>
                  <a:schemeClr val="tx1"/>
                </a:solidFill>
                <a:effectLst/>
                <a:latin typeface="Segoe UI Light" pitchFamily="34" charset="0"/>
                <a:ea typeface="+mn-ea"/>
                <a:cs typeface="+mn-cs"/>
              </a:rPr>
              <a:t>Azure Managed Disks simplifies disk management for Azure IaaS VMs by managing the storage accounts associated with the VM disks. You only specify the type (Standard HDD, Standard SSD, or Premium SSD) and the size of disk you need, and Azure creates and manages the disk for you. This video covers managed disks, snapshots, and premium storage.</a:t>
            </a:r>
            <a:r>
              <a:rPr lang="en-US" dirty="0"/>
              <a: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418607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Can you see the advantage of completing tasks with PowerShell?</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Virtual Machine PowerShell samples - https://docs.microsoft.com/en-us/azure/virtual-machines/windows/powershell-samples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11:58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031483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Can you see the advantage of completing tasks with PowerShell?</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Virtual Machine PowerShell samples - https://docs.microsoft.com/en-us/azure/virtual-machines/windows/powershell-samples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11:59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8179692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Azure Blob Storage - https://azure.microsoft.com/en-us/services/storage/blobs/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can also create the Blob container with PowerShell using the New-AzureStorageContainer command.</a:t>
            </a:r>
          </a:p>
          <a:p>
            <a:r>
              <a:rPr lang="en-US" dirty="0"/>
              <a:t> </a:t>
            </a:r>
          </a:p>
          <a:p>
            <a:r>
              <a:rPr lang="en-US" dirty="0"/>
              <a:t>✔️ Have you thought about how you will organize your containers? </a:t>
            </a:r>
          </a:p>
          <a:p>
            <a:r>
              <a:rPr lang="en-US" dirty="0"/>
              <a:t> </a:t>
            </a:r>
          </a:p>
          <a:p>
            <a:r>
              <a:rPr lang="en-US" dirty="0"/>
              <a:t>For more information, you can see:</a:t>
            </a:r>
          </a:p>
          <a:p>
            <a:r>
              <a:rPr lang="en-US" dirty="0"/>
              <a:t>Create a Container - https://docs.microsoft.com/en-us/azure/storage/blobs/storage-quickstart-blobs-powershell#create-a-container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4585977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Once the blob has been created, its type cannot be changed.</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You can also upload a local file to blob storage using the PowerShell </a:t>
            </a:r>
            <a:r>
              <a:rPr lang="en-US" sz="882" b="1" kern="1200" dirty="0">
                <a:solidFill>
                  <a:schemeClr val="tx1"/>
                </a:solidFill>
                <a:effectLst/>
                <a:latin typeface="Segoe UI Light" pitchFamily="34" charset="0"/>
                <a:ea typeface="+mn-ea"/>
                <a:cs typeface="+mn-cs"/>
              </a:rPr>
              <a:t>Set-AzureStorageBlobContent </a:t>
            </a:r>
            <a:r>
              <a:rPr lang="en-US" sz="882" kern="1200" dirty="0">
                <a:solidFill>
                  <a:schemeClr val="tx1"/>
                </a:solidFill>
                <a:effectLst/>
                <a:latin typeface="Segoe UI Light" pitchFamily="34" charset="0"/>
                <a:ea typeface="+mn-ea"/>
                <a:cs typeface="+mn-cs"/>
              </a:rPr>
              <a:t>command. </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554162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information, you can see:</a:t>
            </a:r>
          </a:p>
          <a:p>
            <a:r>
              <a:rPr lang="en-US" dirty="0"/>
              <a:t>Understanding Block Blobs, Append Blobs, and Page Blobs - https://docs.microsoft.com/en-us/rest/api/storageservices/understanding-block-blobs--append-blobs--and-page-blobs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762869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Which of the usage cases for file shares are you most interested in?</a:t>
            </a:r>
          </a:p>
          <a:p>
            <a:endParaRPr lang="en-US" dirty="0"/>
          </a:p>
          <a:p>
            <a:r>
              <a:rPr lang="en-US" dirty="0"/>
              <a:t>For more information, you can see:</a:t>
            </a:r>
            <a:br>
              <a:rPr lang="en-US" dirty="0"/>
            </a:br>
            <a:r>
              <a:rPr lang="en-US" dirty="0"/>
              <a:t>Why Azure files are useful - https://docs.microsoft.com/en-us/azure/storage/files/storage-files-introduction#why-azure-files-is-useful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selecting which storage feature to use, you should also consider pricing. </a:t>
            </a:r>
          </a:p>
          <a:p>
            <a:r>
              <a:rPr lang="en-US" dirty="0"/>
              <a:t>Take a minute to view the Azure Storage Overview pricing page. </a:t>
            </a:r>
          </a:p>
          <a:p>
            <a:r>
              <a:rPr lang="en-US" dirty="0"/>
              <a:t> </a:t>
            </a:r>
          </a:p>
          <a:p>
            <a:r>
              <a:rPr lang="en-US" dirty="0"/>
              <a:t>For more information, you can see: </a:t>
            </a:r>
          </a:p>
          <a:p>
            <a:r>
              <a:rPr lang="en-US" dirty="0"/>
              <a:t>Comparison: Files and Blobs - https://docs.microsoft.com/en-us/azure/storage/common/storage-decide-blobs-files-disks?toc=%2fazure%2fstorage%2ffiles%2ftoc.json#comparison-files-and-blobs </a:t>
            </a:r>
          </a:p>
          <a:p>
            <a:r>
              <a:rPr lang="en-US" dirty="0"/>
              <a:t>Comparison: Files and Disks - https://docs.microsoft.com/en-us/azure/storage/common/storage-decide-blobs-files-disks?toc=%2fazure%2fstorage%2ffiles%2ftoc.json#comparison-files-and-disks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058826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In the Welcome section of the student materials is a checklist showing where these areas are covered in the course.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50040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Create a file share in Azure Files - https://docs.microsoft.com/en-us/azure/storage/files/storage-how-to-create-file-share#Create file share through the Portal </a:t>
            </a:r>
          </a:p>
          <a:p>
            <a:r>
              <a:rPr lang="en-US" sz="882" kern="1200" dirty="0">
                <a:solidFill>
                  <a:schemeClr val="tx1"/>
                </a:solidFill>
                <a:effectLst/>
                <a:latin typeface="Segoe UI Light" pitchFamily="34" charset="0"/>
                <a:ea typeface="+mn-ea"/>
                <a:cs typeface="+mn-cs"/>
              </a:rPr>
              <a:t>Create a file share through PowerShell - https://docs.microsoft.com/en-us/azure/storage/files/storage-how-to-create-file-share#create-file-share-through-powershell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dirty="0"/>
          </a:p>
        </p:txBody>
      </p:sp>
    </p:spTree>
    <p:extLst>
      <p:ext uri="{BB962C8B-B14F-4D97-AF65-F5344CB8AC3E}">
        <p14:creationId xmlns:p14="http://schemas.microsoft.com/office/powerpoint/2010/main" val="8727072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For more information, you can see: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Naming and Referencing Shares, Directories, Files, and Metadata – https://docs.microsoft.com/en-us/rest/api/storageservices/naming-and-referencing-shares--directories--files--and-metadata</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18698033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see: </a:t>
            </a:r>
            <a:br>
              <a:rPr lang="en-US" dirty="0"/>
            </a:br>
            <a:r>
              <a:rPr lang="en-US" dirty="0"/>
              <a:t>Mount the Azure file share with File Explorer - https://docs.microsoft.com/en-us/azure/storage/files/storage-how-to-use-files-windows#mount-the-azure-file-share-with-file-explorer </a:t>
            </a:r>
          </a:p>
          <a:p>
            <a:r>
              <a:rPr lang="en-US" dirty="0"/>
              <a:t>Mount the Azure File share with PowerShell - https://docs.microsoft.com/en-us/azure/storage/files/storage-how-to-use-files-windows#mount-the-azure-file-share-with-powershell </a:t>
            </a:r>
          </a:p>
          <a:p>
            <a:r>
              <a:rPr lang="en-US" dirty="0"/>
              <a:t>Mount the Azure File share with Command Prompt - https://docs.microsoft.com/en-us/azure/storage/files/storage-how-to-use-files-windows#mount-the-azure-file-share-with-command-prompt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34424310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 </a:t>
            </a:r>
          </a:p>
          <a:p>
            <a:r>
              <a:rPr lang="en-US" dirty="0"/>
              <a:t>Use Azure Files with Linux - https://docs.microsoft.com/en-us/azure/storage/files/storage-how-to-use-files-linux </a:t>
            </a:r>
          </a:p>
          <a:p>
            <a:r>
              <a:rPr lang="en-US" dirty="0"/>
              <a:t> </a:t>
            </a:r>
          </a:p>
          <a:p>
            <a:r>
              <a:rPr lang="en-US" dirty="0"/>
              <a:t>Create a persistent mount point for the Azure file share with /etc/fstab - https://docs.microsoft.com/en-us/azure/storage/files/storage-how-to-use-files-linux#create-a-persistent-mount-point-for-the-azure-file-share-with-etcfstab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0887068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Because Azure storage doesn’t support HTTPs for custom domain names, this option is not applied using a custom domain name.</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Require secure transfer in Azure Storage - https://docs.microsoft.com/en-us/azure/storage/common/storage-require-secure-transfer </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FAQ for Azure Files - https://docs.microsoft.com/en-us/azure/storage/files/storage-files-faq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9500421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Create a file share in Azure Files - https://docs.microsoft.com/en-us/azure/storage/files/storage-how-to-create-file-share#Create file share through the Portal   </a:t>
            </a:r>
          </a:p>
          <a:p>
            <a:r>
              <a:rPr lang="en-US" dirty="0"/>
              <a:t>Create a file share through PowerShell - https://docs.microsoft.com/en-us/azure/storage/files/storage-how-to-create-file-share#create-file-share-through-powershell </a:t>
            </a:r>
          </a:p>
          <a:p>
            <a:r>
              <a:rPr lang="en-US" dirty="0"/>
              <a:t>Mount the Azure file share with File Explorer - https://docs.microsoft.com/en-us/azure/storage/files/storage-how-to-use-files-windows#mount-the-azure-file-share-with-file-explorer </a:t>
            </a:r>
          </a:p>
          <a:p>
            <a:r>
              <a:rPr lang="en-US" dirty="0"/>
              <a:t>Mount the Azure File share with PowerShell - https://docs.microsoft.com/en-us/azure/storage/files/storage-how-to-use-files-windows#mount-the-azure-file-share-with-powershell</a:t>
            </a:r>
          </a:p>
          <a:p>
            <a:r>
              <a:rPr lang="en-US" dirty="0"/>
              <a:t>Enable Secure Transfer with PowerShell - https://docs.microsoft.com/en-us/azure/storage/common/storage-require-secure-transfer#enable-secure-transfer-required-setting-with-powershell</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1724223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Structured Storage Overview - https://www.youtube.com/watch?v=2i9ZZ4BqRmU</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29024291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can use the Table service to store and query huge sets of structured, non-relational data, and your tables will scale as demand increases.</a:t>
            </a:r>
          </a:p>
          <a:p>
            <a:r>
              <a:rPr lang="en-US" dirty="0"/>
              <a:t> </a:t>
            </a:r>
          </a:p>
          <a:p>
            <a:r>
              <a:rPr lang="en-US" dirty="0"/>
              <a:t>✔️ A NoSQL (originally referring to “non SQL” or "non-relational") database provides a mechanism for storage and retrieval of data which is modeled in means other than the tabular relations used in relational databases.</a:t>
            </a:r>
          </a:p>
          <a:p>
            <a:r>
              <a:rPr lang="en-US" dirty="0"/>
              <a:t> </a:t>
            </a:r>
          </a:p>
          <a:p>
            <a:r>
              <a:rPr lang="en-US" dirty="0"/>
              <a:t>For more information, you can see:</a:t>
            </a:r>
          </a:p>
          <a:p>
            <a:r>
              <a:rPr lang="en-US" dirty="0"/>
              <a:t>Table storage - https://azure.microsoft.com/en-us/services/storage/tables/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22404562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Table service is not part of the exam objective domain but is included to complete your study of the Storage service.  </a:t>
            </a:r>
          </a:p>
          <a:p>
            <a:r>
              <a:rPr lang="en-US" dirty="0"/>
              <a:t> </a:t>
            </a:r>
          </a:p>
          <a:p>
            <a:r>
              <a:rPr lang="en-US" dirty="0"/>
              <a:t>For more information, you can see:</a:t>
            </a:r>
          </a:p>
          <a:p>
            <a:r>
              <a:rPr lang="en-US" dirty="0"/>
              <a:t>Guidelines for table design - https://docs.microsoft.com/en-us/azure/cosmos-db/table-storage-design-guide#guidelines-for-table-design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42497538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The Queue service is not part of the exam objective domain but is included to complete the study of the Storage service.  </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Queue Storage - https://azure.microsoft.com/en-us/services/storage/queues/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3472913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40170871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Security - https://www.youtube.com/watch?v=tcMyGYp_dQM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17267463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 </a:t>
            </a:r>
          </a:p>
          <a:p>
            <a:r>
              <a:rPr lang="en-US" dirty="0"/>
              <a:t>What is a shared access signature? - https://docs.microsoft.com/en-us/azure/storage/common/storage-dotnet-shared-access-signature-part-1?toc=%2fazure%2fstorage%2fblobs%2ftoc.json#what-is-a-shared-access-signature  </a:t>
            </a:r>
          </a:p>
          <a:p>
            <a:r>
              <a:rPr lang="en-US" dirty="0"/>
              <a:t>When should you use a shared access signature? - https://docs.microsoft.com/en-us/azure/storage/common/storage-dotnet-shared-access-signature-part-1?toc=%2fazure%2fstorage%2fblobs%2ftoc.json#when-should-you-use-a-shared-access-signature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Take a few minutes to access the Azure Portal. Select a Storage Account and click Shared Access Signature. Use the Information icon to step through each of the settings to learn more about what that parameter does.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For more information, you can see:</a:t>
            </a:r>
            <a:endParaRPr lang="en-US" sz="882" b="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New-AzureStorageAccountSASToken- https://docs.microsoft.com/en-us/powershell/module/azure.storage/new-azurestorageaccountsastoken?view=azurermps-6.8.1</a:t>
            </a:r>
          </a:p>
          <a:p>
            <a:r>
              <a:rPr lang="en-US" sz="882" b="0" i="0" kern="1200" dirty="0">
                <a:solidFill>
                  <a:schemeClr val="tx1"/>
                </a:solidFill>
                <a:effectLst/>
                <a:latin typeface="Segoe UI Light" pitchFamily="34" charset="0"/>
                <a:ea typeface="+mn-ea"/>
                <a:cs typeface="+mn-cs"/>
              </a:rPr>
              <a:t>New-AzureStorageBlobSASToken- https://docs.microsoft.com/en-us/powershell/module/azure.storage/new-azurestorageblobsastoken?view=azurermps-6.8.1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32181316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Shared access signature parameters - https://docs.microsoft.com/en-us/azure/storage/common/storage-dotnet-shared-access-signature-part-1?toc=%2fazure%2fstorage%2fblobs%2ftoc.json#shared-access-signature-parameters </a:t>
            </a:r>
          </a:p>
          <a:p>
            <a:r>
              <a:rPr lang="en-US" sz="882" kern="1200" dirty="0">
                <a:solidFill>
                  <a:schemeClr val="tx1"/>
                </a:solidFill>
                <a:effectLst/>
                <a:latin typeface="Segoe UI Light" pitchFamily="34" charset="0"/>
                <a:ea typeface="+mn-ea"/>
                <a:cs typeface="+mn-cs"/>
              </a:rPr>
              <a:t>Service SAS URI example - https://docs.microsoft.com/en-us/azure/storage/common/storage-dotnet-shared-access-signature-part-1#service-sas-uri-example </a:t>
            </a:r>
          </a:p>
          <a:p>
            <a:r>
              <a:rPr lang="en-US" sz="882" kern="1200" dirty="0">
                <a:solidFill>
                  <a:schemeClr val="tx1"/>
                </a:solidFill>
                <a:effectLst/>
                <a:latin typeface="Segoe UI Light" pitchFamily="34" charset="0"/>
                <a:ea typeface="+mn-ea"/>
                <a:cs typeface="+mn-cs"/>
              </a:rPr>
              <a:t>Account SAS URI example - https://docs.microsoft.com/en-us/azure/storage/common/storage-dotnet-shared-access-signature-part-1#account-sas-uri-example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 </a:t>
            </a:r>
          </a:p>
          <a:p>
            <a:r>
              <a:rPr lang="en-US" dirty="0"/>
              <a:t>Best practices when using SAS - https://docs.microsoft.com/en-us/azure/storage/common/storage-dotnet-shared-access-signature-part-1#best-practices-when-using-sas </a:t>
            </a:r>
          </a:p>
          <a:p>
            <a:endParaRPr lang="en-US" dirty="0"/>
          </a:p>
          <a:p>
            <a:r>
              <a:rPr lang="en-US" dirty="0"/>
              <a:t>Configure Azure Storage Firewalls and Virtual Networks - https://docs.microsoft.com/en-us/azure/storage/common/storage-network-security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63</a:t>
            </a:fld>
            <a:endParaRPr lang="en-US" dirty="0"/>
          </a:p>
        </p:txBody>
      </p:sp>
    </p:spTree>
    <p:extLst>
      <p:ext uri="{BB962C8B-B14F-4D97-AF65-F5344CB8AC3E}">
        <p14:creationId xmlns:p14="http://schemas.microsoft.com/office/powerpoint/2010/main" val="38091107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What are some of the reasons your organization might choose Azure Backup?</a:t>
            </a:r>
          </a:p>
          <a:p>
            <a:r>
              <a:rPr lang="en-US" dirty="0"/>
              <a:t> </a:t>
            </a:r>
          </a:p>
          <a:p>
            <a:r>
              <a:rPr lang="en-US" dirty="0"/>
              <a:t>For more information, you can see: </a:t>
            </a:r>
          </a:p>
          <a:p>
            <a:r>
              <a:rPr lang="en-US" dirty="0"/>
              <a:t>Why use Azure Backup? - https://docs.microsoft.com/en-us/azure/backup/backup-introduction-to-azure-backup#why-use-azure-backup </a:t>
            </a:r>
          </a:p>
          <a:p>
            <a:r>
              <a:rPr lang="en-US" dirty="0"/>
              <a:t>Azure Backup Protection Support Matrix - https://docs.microsoft.com/en-us/azure/backup/backup-mabs-protection-matrix#protection-support-matrix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65</a:t>
            </a:fld>
            <a:endParaRPr lang="en-US" dirty="0"/>
          </a:p>
        </p:txBody>
      </p:sp>
    </p:spTree>
    <p:extLst>
      <p:ext uri="{BB962C8B-B14F-4D97-AF65-F5344CB8AC3E}">
        <p14:creationId xmlns:p14="http://schemas.microsoft.com/office/powerpoint/2010/main" val="36862842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a:t>✔️ If multiple servers are protected using the same Recovery Services vault, it may be more logical to look at the Recovery Services vault. You can search for all Recovery Services vaults in the subscription and choose one from the list.</a:t>
            </a:r>
          </a:p>
          <a:p>
            <a:r>
              <a:rPr lang="en-US" dirty="0"/>
              <a:t> </a:t>
            </a:r>
          </a:p>
          <a:p>
            <a:r>
              <a:rPr lang="en-US" dirty="0"/>
              <a:t>✔️ Prior to November 2017 there were Backup vaults. Now all Backup vaults have been upgraded to Recovery Services vaults.</a:t>
            </a:r>
          </a:p>
          <a:p>
            <a:r>
              <a:rPr lang="en-US" dirty="0"/>
              <a:t> </a:t>
            </a:r>
          </a:p>
          <a:p>
            <a:r>
              <a:rPr lang="en-US" dirty="0"/>
              <a:t>For more information, you can see:</a:t>
            </a:r>
          </a:p>
          <a:p>
            <a:r>
              <a:rPr lang="en-US" dirty="0"/>
              <a:t> </a:t>
            </a:r>
          </a:p>
          <a:p>
            <a:r>
              <a:rPr lang="en-US" dirty="0"/>
              <a:t>Managing your Recovery Services vaults in the portal - https://docs.microsoft.com/en-us/azure/backup/backup-azure-recovery-services-vault-overview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11676037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Security features should not be enabled if you are using infrastructure as a service (IaaS) VM backup. These features are not yet available (as of April 2018) for IaaS VM backup, so enabling them will not have any impact. </a:t>
            </a:r>
          </a:p>
          <a:p>
            <a:r>
              <a:rPr lang="en-US" dirty="0"/>
              <a:t> </a:t>
            </a:r>
          </a:p>
          <a:p>
            <a:r>
              <a:rPr lang="en-US" dirty="0"/>
              <a:t>For more information, you can see: </a:t>
            </a:r>
          </a:p>
          <a:p>
            <a:r>
              <a:rPr lang="en-US" dirty="0"/>
              <a:t>Security features to help protect hybrid backups that use Azure Backup - https://docs.microsoft.com/en-us/azure/backup/backup-azure-security-feature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2467453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Azure Storage - https://www.youtube.com/watch?v=fUvQR45QaYM</a:t>
            </a:r>
          </a:p>
          <a:p>
            <a:endParaRPr lang="en-US" dirty="0"/>
          </a:p>
          <a:p>
            <a:r>
              <a:rPr lang="en-US" dirty="0"/>
              <a:t>✔️ In this video, Corey references an older course outline. The course outline differs slightly from what you see in this course, but the content is the same. You can ignore the course outline as described in the video.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695256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Questions about the Backup Service - https://docs.microsoft.com/en-us/azure/backup/backup-azure-backup-faq</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25565263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31581252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Backup and Recovery - https://www.youtube.com/watch?v=CV0FHLcRefw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70</a:t>
            </a:fld>
            <a:endParaRPr lang="en-US" dirty="0"/>
          </a:p>
        </p:txBody>
      </p:sp>
    </p:spTree>
    <p:extLst>
      <p:ext uri="{BB962C8B-B14F-4D97-AF65-F5344CB8AC3E}">
        <p14:creationId xmlns:p14="http://schemas.microsoft.com/office/powerpoint/2010/main" val="18916791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At the time of this writing Azure File Sync is in preview. Be sure to consult the documentation for any new updates. </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Planning for an Azure File Sync deployment - https://docs.microsoft.com/en-us/azure/storage/files/storage-sync-files-planning </a:t>
            </a:r>
          </a:p>
          <a:p>
            <a:r>
              <a:rPr lang="en-US" sz="882" kern="1200" dirty="0">
                <a:solidFill>
                  <a:schemeClr val="tx1"/>
                </a:solidFill>
                <a:effectLst/>
                <a:latin typeface="Segoe UI Light" pitchFamily="34" charset="0"/>
                <a:ea typeface="+mn-ea"/>
                <a:cs typeface="+mn-cs"/>
              </a:rPr>
              <a:t>Release notes for the Azure File Sync agent - https://docs.microsoft.com/en-us/azure/storage/files/storage-files-release-notes </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Sync Overview - https://www.youtube.com/watch?v=Zm2w8-TRn-o</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73</a:t>
            </a:fld>
            <a:endParaRPr lang="en-US" dirty="0"/>
          </a:p>
        </p:txBody>
      </p:sp>
    </p:spTree>
    <p:extLst>
      <p:ext uri="{BB962C8B-B14F-4D97-AF65-F5344CB8AC3E}">
        <p14:creationId xmlns:p14="http://schemas.microsoft.com/office/powerpoint/2010/main" val="23690643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 you see in the last step why you may need multiple storage sync services? Continue to the next topic for an explanation of how files are synchronized.</a:t>
            </a:r>
          </a:p>
          <a:p>
            <a:r>
              <a:rPr lang="en-US" dirty="0"/>
              <a:t> </a:t>
            </a:r>
          </a:p>
          <a:p>
            <a:r>
              <a:rPr lang="en-US" dirty="0"/>
              <a:t>For more information, you can see:</a:t>
            </a:r>
          </a:p>
          <a:p>
            <a:r>
              <a:rPr lang="en-US" dirty="0"/>
              <a:t>Deploy Azure File Sync - https://docs.microsoft.com/en-us/azure/storage/files/storage-sync-files-deployment-guide#deploy-the-storage-sync-service </a:t>
            </a:r>
          </a:p>
          <a:p>
            <a:r>
              <a:rPr lang="en-US" dirty="0"/>
              <a:t>FAQ for Azure File Sync - https://docs.microsoft.com/en-us/azure/storage/files/storage-files-faq#azure-file-sync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4585977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Regardless of whether cloud tiering is enabled, your Azure file share always has a complete copy of the data in the sync group. </a:t>
            </a:r>
          </a:p>
          <a:p>
            <a:endParaRPr lang="en-US" dirty="0"/>
          </a:p>
          <a:p>
            <a:r>
              <a:rPr lang="en-US" dirty="0"/>
              <a:t>✔ Azure File Sync moves file data and metadata exclusively over HTTPS and requires port 443 to be open outbound. Based on policies in your datacenter, branch or region, further restricting traffic over port 443 to specific domains may be desired or required.</a:t>
            </a:r>
          </a:p>
          <a:p>
            <a:endParaRPr lang="en-US" dirty="0"/>
          </a:p>
          <a:p>
            <a:r>
              <a:rPr lang="en-US" dirty="0"/>
              <a:t>✔ There is a lot to consider when synchronizing large amounts of files. For example, you may want to copy the server files to the Azure file share before you configure file sync. Take a few minutes to read the reference link and decide upon a strategy. </a:t>
            </a:r>
          </a:p>
          <a:p>
            <a:endParaRPr lang="en-US" dirty="0"/>
          </a:p>
          <a:p>
            <a:r>
              <a:rPr lang="en-US" dirty="0"/>
              <a:t>For more information, you can see:</a:t>
            </a:r>
          </a:p>
          <a:p>
            <a:r>
              <a:rPr lang="en-US" dirty="0"/>
              <a:t>Onboarding with Azure File Sync - https://docs.microsoft.com/en-us/azure/storage/files/storage-sync-files-deployment-guide#onboarding-with-azure-file-sync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75</a:t>
            </a:fld>
            <a:endParaRPr lang="en-US" dirty="0"/>
          </a:p>
        </p:txBody>
      </p:sp>
    </p:spTree>
    <p:extLst>
      <p:ext uri="{BB962C8B-B14F-4D97-AF65-F5344CB8AC3E}">
        <p14:creationId xmlns:p14="http://schemas.microsoft.com/office/powerpoint/2010/main" val="35541623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Troubleshoot Azure File Sync - https://docs.microsoft.com/en-us/azure/storage/files/storage-sync-files-troubleshoot</a:t>
            </a:r>
          </a:p>
          <a:p>
            <a:r>
              <a:rPr lang="en-US" dirty="0"/>
              <a:t>Azure Support Forum - https://social.msdn.microsoft.com/Forums/en-US/home?forum=windowsazuredata </a:t>
            </a:r>
          </a:p>
          <a:p>
            <a:r>
              <a:rPr lang="en-US" dirty="0"/>
              <a:t>How can we improve Azure storage? - https://feedback.azure.com/forums/217298-storage/category/180670-files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76</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Hybrid Storage - https://www.youtube.com/watch?v=svncg5DfpP4</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 </a:t>
            </a:r>
            <a:r>
              <a:rPr lang="en-US" sz="882" kern="1200" dirty="0">
                <a:solidFill>
                  <a:schemeClr val="tx1"/>
                </a:solidFill>
                <a:effectLst/>
                <a:latin typeface="Segoe UI Light" pitchFamily="34" charset="0"/>
                <a:ea typeface="+mn-ea"/>
                <a:cs typeface="+mn-cs"/>
              </a:rPr>
              <a:t>This video reviews the File Sync process and provides another demonstration. Review the video to ensure students have learned the main points of this lesson.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77</a:t>
            </a:fld>
            <a:endParaRPr lang="en-US" dirty="0"/>
          </a:p>
        </p:txBody>
      </p:sp>
    </p:spTree>
    <p:extLst>
      <p:ext uri="{BB962C8B-B14F-4D97-AF65-F5344CB8AC3E}">
        <p14:creationId xmlns:p14="http://schemas.microsoft.com/office/powerpoint/2010/main" val="32228948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Remember that your storage account must be located in one of the regions in which Azure File Sync is supported.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78</a:t>
            </a:fld>
            <a:endParaRPr lang="en-US" dirty="0"/>
          </a:p>
        </p:txBody>
      </p:sp>
    </p:spTree>
    <p:extLst>
      <p:ext uri="{BB962C8B-B14F-4D97-AF65-F5344CB8AC3E}">
        <p14:creationId xmlns:p14="http://schemas.microsoft.com/office/powerpoint/2010/main" val="2676945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a:t>
            </a:r>
          </a:p>
          <a:p>
            <a:r>
              <a:rPr lang="en-US" sz="882" kern="1200" dirty="0">
                <a:solidFill>
                  <a:schemeClr val="tx1"/>
                </a:solidFill>
                <a:effectLst/>
                <a:latin typeface="Segoe UI Light" pitchFamily="34" charset="0"/>
                <a:ea typeface="+mn-ea"/>
                <a:cs typeface="+mn-cs"/>
              </a:rPr>
              <a:t>Azure Storage - </a:t>
            </a:r>
            <a:r>
              <a:rPr lang="en-US" sz="882" u="sng" kern="1200" dirty="0">
                <a:solidFill>
                  <a:schemeClr val="tx1"/>
                </a:solidFill>
                <a:effectLst/>
                <a:latin typeface="Segoe UI Light" pitchFamily="34" charset="0"/>
                <a:ea typeface="+mn-ea"/>
                <a:cs typeface="+mn-cs"/>
              </a:rPr>
              <a:t>https://azure.microsoft.com/en-us/services/storage/</a:t>
            </a:r>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 </a:t>
            </a:r>
          </a:p>
          <a:p>
            <a:r>
              <a:rPr lang="en-US" dirty="0"/>
              <a:t>Back up Azure Files - https://docs.microsoft.com/en-us/azure/backup/backup-azure-files </a:t>
            </a:r>
          </a:p>
          <a:p>
            <a:r>
              <a:rPr lang="en-US" dirty="0"/>
              <a:t>Questions about backing up Azure Files - https://docs.microsoft.com/en-us/azure/backup/backup-azure-files-faq</a:t>
            </a:r>
          </a:p>
          <a:p>
            <a:r>
              <a:rPr lang="en-US" dirty="0"/>
              <a:t>Troubleshoot problems backing up Azure Files - https://docs.microsoft.com/en-us/azure/backup/troubleshoot-azure-files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79</a:t>
            </a:fld>
            <a:endParaRPr lang="en-US" dirty="0"/>
          </a:p>
        </p:txBody>
      </p:sp>
    </p:spTree>
    <p:extLst>
      <p:ext uri="{BB962C8B-B14F-4D97-AF65-F5344CB8AC3E}">
        <p14:creationId xmlns:p14="http://schemas.microsoft.com/office/powerpoint/2010/main" val="27950527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80</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81</a:t>
            </a:fld>
            <a:endParaRPr lang="en-US" dirty="0"/>
          </a:p>
        </p:txBody>
      </p:sp>
    </p:spTree>
    <p:extLst>
      <p:ext uri="{BB962C8B-B14F-4D97-AF65-F5344CB8AC3E}">
        <p14:creationId xmlns:p14="http://schemas.microsoft.com/office/powerpoint/2010/main" val="40170871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CDN provides a faster, more responsive user experience. Do you think your organization would be interested in this feature?</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 Use the following link to review some of the challenges with deploying CDN including security, deployment, versioning, and testing. </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Best practices for using content delivery networks (CDNs) - https://docs.microsoft.com/en-us/azure/architecture/best-practices/cdn?toc=%2Fazure%2Fcdn%2Ftoc.json </a:t>
            </a:r>
          </a:p>
          <a:p>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82</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After you enable CDN access to a storage account, all publicly available objects are eligible for CDN edge caching. If you modify an object that's currently cached in the CDN, the updated content will not be available via CDN until CDN refreshes its content after the time-to-live period for the cached content expires.</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Overview of the Azure Content Delivery Network - https://docs.microsoft.com/en-us/azure/cdn/cdn-overview </a:t>
            </a:r>
          </a:p>
          <a:p>
            <a:r>
              <a:rPr lang="en-US" sz="882" kern="1200" dirty="0">
                <a:solidFill>
                  <a:schemeClr val="tx1"/>
                </a:solidFill>
                <a:effectLst/>
                <a:latin typeface="Segoe UI Light" pitchFamily="34" charset="0"/>
                <a:ea typeface="+mn-ea"/>
                <a:cs typeface="+mn-cs"/>
              </a:rPr>
              <a:t>Azure CDN POP locations by region - https://docs.microsoft.com/en-us/azure/cdn/cdn-pop-locations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83</a:t>
            </a:fld>
            <a:endParaRPr lang="en-US" dirty="0"/>
          </a:p>
        </p:txBody>
      </p:sp>
    </p:spTree>
    <p:extLst>
      <p:ext uri="{BB962C8B-B14F-4D97-AF65-F5344CB8AC3E}">
        <p14:creationId xmlns:p14="http://schemas.microsoft.com/office/powerpoint/2010/main" val="32181316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Can you think of different scenarios that would require different CDN profiles?</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CDN Pricing - https://azure.microsoft.com/en-us/pricing/details/cdn/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84</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Because it takes time for the registration to propagate, the endpoint isn't immediately available for use. For Azure CDN from Akamai profiles, propagation usually completes within one minute. For Azure CDN from Verizon profiles, propagation usually completes within 90 minutes, but in some cases can take longer. Be sure to review the Troubleshooting pages reference link.</a:t>
            </a:r>
          </a:p>
          <a:p>
            <a:endParaRPr lang="en-US" dirty="0"/>
          </a:p>
          <a:p>
            <a:r>
              <a:rPr lang="en-US" dirty="0"/>
              <a:t>For more information, you can see:</a:t>
            </a:r>
          </a:p>
          <a:p>
            <a:endParaRPr lang="en-US" dirty="0"/>
          </a:p>
          <a:p>
            <a:r>
              <a:rPr lang="en-US" dirty="0"/>
              <a:t>Create a new CDN endpoint - https://docs.microsoft.com/en-us/azure/cdn/cdn-create-new-endpoint#create-a-new-cdn-endpoint </a:t>
            </a:r>
          </a:p>
          <a:p>
            <a:r>
              <a:rPr lang="en-US" dirty="0"/>
              <a:t>Troubleshooting CDN endpoints returning 404 statuses - https://docs.microsoft.com/en-us/azure/cdn/cdn-troubleshoot-endpoint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85</a:t>
            </a:fld>
            <a:endParaRPr lang="en-US" dirty="0"/>
          </a:p>
        </p:txBody>
      </p:sp>
    </p:spTree>
    <p:extLst>
      <p:ext uri="{BB962C8B-B14F-4D97-AF65-F5344CB8AC3E}">
        <p14:creationId xmlns:p14="http://schemas.microsoft.com/office/powerpoint/2010/main" val="2078885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Cache-directive Headers - https://docs.microsoft.com/en-us/azure/cdn/cdn-how-caching-works#cache-directive-headers</a:t>
            </a:r>
          </a:p>
          <a:p>
            <a:r>
              <a:rPr lang="en-US" dirty="0"/>
              <a:t>Control Azure CDN caching behavior with caching rules - https://docs.microsoft.com/en-us/azure/cdn/cdn-caching-rules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86</a:t>
            </a:fld>
            <a:endParaRPr lang="en-US" dirty="0"/>
          </a:p>
        </p:txBody>
      </p:sp>
    </p:spTree>
    <p:extLst>
      <p:ext uri="{BB962C8B-B14F-4D97-AF65-F5344CB8AC3E}">
        <p14:creationId xmlns:p14="http://schemas.microsoft.com/office/powerpoint/2010/main" val="34093879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87</a:t>
            </a:fld>
            <a:endParaRPr lang="en-US" dirty="0"/>
          </a:p>
        </p:txBody>
      </p:sp>
    </p:spTree>
    <p:extLst>
      <p:ext uri="{BB962C8B-B14F-4D97-AF65-F5344CB8AC3E}">
        <p14:creationId xmlns:p14="http://schemas.microsoft.com/office/powerpoint/2010/main" val="293615652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it is possible, it is not recommended to apply compression to compressed formats. For example, ZIP, MP3, MP4, or JPG.</a:t>
            </a:r>
          </a:p>
          <a:p>
            <a:endParaRPr lang="en-US" dirty="0"/>
          </a:p>
          <a:p>
            <a:r>
              <a:rPr lang="en-US" dirty="0"/>
              <a:t>For more information, you can see: </a:t>
            </a:r>
          </a:p>
          <a:p>
            <a:endParaRPr lang="en-US" dirty="0"/>
          </a:p>
          <a:p>
            <a:r>
              <a:rPr lang="en-US" dirty="0"/>
              <a:t>Premium tier compression - https://docs.microsoft.com/en-us/azure/cdn/cdn-improve-performance#premium-tier </a:t>
            </a:r>
          </a:p>
          <a:p>
            <a:r>
              <a:rPr lang="en-US" dirty="0"/>
              <a:t>Compression behavior tables - https://docs.microsoft.com/en-us/azure/cdn/cdn-improve-performance#compression-behavior-tables </a:t>
            </a:r>
          </a:p>
          <a:p>
            <a:r>
              <a:rPr lang="en-US" dirty="0"/>
              <a:t>Troubleshooting CDN file compression - https://docs.microsoft.com/en-us/azure/cdn/cdn-troubleshoot-compression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88</a:t>
            </a:fld>
            <a:endParaRPr lang="en-US" dirty="0"/>
          </a:p>
        </p:txBody>
      </p:sp>
    </p:spTree>
    <p:extLst>
      <p:ext uri="{BB962C8B-B14F-4D97-AF65-F5344CB8AC3E}">
        <p14:creationId xmlns:p14="http://schemas.microsoft.com/office/powerpoint/2010/main" val="3113709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take advantage of the new archive access tier and for the lowest price per gigabyte, it's recommended that you create new storage accounts as general-purpose v2 accounts. You can upgrade your GPv1 account to a GPv2 account using PowerShell or Azure CLI. Standard and Premium are covered on the next slide. </a:t>
            </a:r>
          </a:p>
          <a:p>
            <a:r>
              <a:rPr lang="en-US" dirty="0"/>
              <a:t> </a:t>
            </a:r>
          </a:p>
          <a:p>
            <a:r>
              <a:rPr lang="en-US" dirty="0"/>
              <a:t>For more information, you can see:</a:t>
            </a:r>
          </a:p>
          <a:p>
            <a:r>
              <a:rPr lang="en-US" dirty="0"/>
              <a:t>Storage Account Overview - https://docs.microsoft.com/en-us/azure/storage/common/storage-account-options#overview </a:t>
            </a:r>
          </a:p>
          <a:p>
            <a:r>
              <a:rPr lang="en-US" dirty="0"/>
              <a:t>Upgrade a storage account to GPv2 - https://docs.microsoft.com/en-us/azure/storage/common/storage-account-options#upgrade-a-storage-account-to-gpv2 </a:t>
            </a:r>
          </a:p>
          <a:p>
            <a:r>
              <a:rPr lang="en-US" dirty="0"/>
              <a:t>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Optimize Your Content Delivery - https://channel9.msdn.com/Shows/Azure-Friday/Optimize-Your-Content-Delivery-with-Azure-CDN/player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89</a:t>
            </a:fld>
            <a:endParaRPr lang="en-US" dirty="0"/>
          </a:p>
        </p:txBody>
      </p:sp>
    </p:spTree>
    <p:extLst>
      <p:ext uri="{BB962C8B-B14F-4D97-AF65-F5344CB8AC3E}">
        <p14:creationId xmlns:p14="http://schemas.microsoft.com/office/powerpoint/2010/main" val="36732383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Troubleshooting CDN endpoints returning 404 statuses - https://docs.microsoft.com/en-us/azure/cdn/cdn-troubleshoot-endpoint</a:t>
            </a:r>
          </a:p>
          <a:p>
            <a:r>
              <a:rPr lang="en-US" dirty="0"/>
              <a:t>How caching works – https://docs.microsoft.com/en-us/azure/cdn/cdn-how-caching-works </a:t>
            </a:r>
          </a:p>
          <a:p>
            <a:r>
              <a:rPr lang="en-US" dirty="0"/>
              <a:t>Control Azure CDN caching behavior – https://docs.microsoft.com/en-us/azure/cdn/cdn-caching-rules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90</a:t>
            </a:fld>
            <a:endParaRPr lang="en-US" dirty="0"/>
          </a:p>
        </p:txBody>
      </p:sp>
    </p:spTree>
    <p:extLst>
      <p:ext uri="{BB962C8B-B14F-4D97-AF65-F5344CB8AC3E}">
        <p14:creationId xmlns:p14="http://schemas.microsoft.com/office/powerpoint/2010/main" val="36994369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Only 2.5” SSD or 2.5" or 3.5" SATA II or III internal HDD are supported for use with the Import/Export service.</a:t>
            </a:r>
          </a:p>
          <a:p>
            <a:r>
              <a:rPr lang="en-US" dirty="0"/>
              <a:t> </a:t>
            </a:r>
          </a:p>
          <a:p>
            <a:r>
              <a:rPr lang="en-US" dirty="0"/>
              <a:t>For more information, you can see:</a:t>
            </a:r>
          </a:p>
          <a:p>
            <a:r>
              <a:rPr lang="en-US" dirty="0"/>
              <a:t>Import/Export Prerequisites - https://docs.microsoft.com/en-us/azure/storage/common/storage-import-export-service#prerequisites </a:t>
            </a:r>
          </a:p>
          <a:p>
            <a:r>
              <a:rPr lang="en-US" dirty="0"/>
              <a:t>Azure Import and Export Service - https://azure.microsoft.com/en-us/documentation/articles/storage-import-export-service/ </a:t>
            </a:r>
          </a:p>
          <a:p>
            <a:r>
              <a:rPr lang="en-US" dirty="0"/>
              <a:t>Import/Export Pricing - https://azure.microsoft.com/en-us/pricing/details/storage-import-export/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92</a:t>
            </a:fld>
            <a:endParaRPr lang="en-US" dirty="0"/>
          </a:p>
        </p:txBody>
      </p:sp>
    </p:spTree>
    <p:extLst>
      <p:ext uri="{BB962C8B-B14F-4D97-AF65-F5344CB8AC3E}">
        <p14:creationId xmlns:p14="http://schemas.microsoft.com/office/powerpoint/2010/main" val="38091107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Inside an import job - https://docs.microsoft.com/en-us/azure/storage/common/storage-import-export-service#inside-an-import-job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93</a:t>
            </a:fld>
            <a:endParaRPr lang="en-US" dirty="0"/>
          </a:p>
        </p:txBody>
      </p:sp>
    </p:spTree>
    <p:extLst>
      <p:ext uri="{BB962C8B-B14F-4D97-AF65-F5344CB8AC3E}">
        <p14:creationId xmlns:p14="http://schemas.microsoft.com/office/powerpoint/2010/main" val="224320334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Inside an export job - https://docs.microsoft.com/en-us/azure/storage/common/storage-import-export-service#inside-an-export-job</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94</a:t>
            </a:fld>
            <a:endParaRPr lang="en-US" dirty="0"/>
          </a:p>
        </p:txBody>
      </p:sp>
    </p:spTree>
    <p:extLst>
      <p:ext uri="{BB962C8B-B14F-4D97-AF65-F5344CB8AC3E}">
        <p14:creationId xmlns:p14="http://schemas.microsoft.com/office/powerpoint/2010/main" val="11386825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This practice involves a fairly lengthy process and in a real-world use case you would package an import job to the appropriate media in order to ship it to an Azure data center. Even if you don’t attempt this practice, it’s worth reading through the documentation.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If you decide to try this practice, you’ll need one or more empty 2.5-inch or 3.5-inch SATAII or III or SSD hard drives connected to the copy machine.</a:t>
            </a:r>
          </a:p>
          <a:p>
            <a:endParaRPr lang="en-US" dirty="0"/>
          </a:p>
          <a:p>
            <a:r>
              <a:rPr lang="en-US" dirty="0"/>
              <a:t>For more information, you can see:</a:t>
            </a:r>
          </a:p>
          <a:p>
            <a:r>
              <a:rPr lang="en-US" dirty="0"/>
              <a:t>Using the Azure Import/Export Tool - https://docs.microsoft.com/en-us/azure/storage/common/storage-import-export-tool-how-to?toc=%2fazure%2fstorage%2fblobs%2ftoc.json </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95</a:t>
            </a:fld>
            <a:endParaRPr lang="en-US" dirty="0"/>
          </a:p>
        </p:txBody>
      </p:sp>
    </p:spTree>
    <p:extLst>
      <p:ext uri="{BB962C8B-B14F-4D97-AF65-F5344CB8AC3E}">
        <p14:creationId xmlns:p14="http://schemas.microsoft.com/office/powerpoint/2010/main" val="88329207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 few minutes to download the tool and try a few simple transfer examples.  </a:t>
            </a:r>
          </a:p>
          <a:p>
            <a:r>
              <a:rPr lang="en-US" dirty="0"/>
              <a:t> </a:t>
            </a:r>
          </a:p>
          <a:p>
            <a:r>
              <a:rPr lang="en-US" dirty="0"/>
              <a:t>For more information, you can see:</a:t>
            </a:r>
          </a:p>
          <a:p>
            <a:r>
              <a:rPr lang="en-US" dirty="0"/>
              <a:t>Download and install AzCopy on Windows - https://docs.microsoft.com/en-us/azure/storage/common/storage-use-azcopy#download-and-install-azcopy-on-windows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96</a:t>
            </a:fld>
            <a:endParaRPr lang="en-US" dirty="0"/>
          </a:p>
        </p:txBody>
      </p:sp>
    </p:spTree>
    <p:extLst>
      <p:ext uri="{BB962C8B-B14F-4D97-AF65-F5344CB8AC3E}">
        <p14:creationId xmlns:p14="http://schemas.microsoft.com/office/powerpoint/2010/main" val="116760370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97</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98</a:t>
            </a:fld>
            <a:endParaRPr lang="en-US" dirty="0"/>
          </a:p>
        </p:txBody>
      </p:sp>
    </p:spTree>
    <p:extLst>
      <p:ext uri="{BB962C8B-B14F-4D97-AF65-F5344CB8AC3E}">
        <p14:creationId xmlns:p14="http://schemas.microsoft.com/office/powerpoint/2010/main" val="401708712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Take a minute to locate the Monitor service and then Metrics on the Shared Services blade. </a:t>
            </a:r>
          </a:p>
          <a:p>
            <a:endParaRPr lang="en-US" dirty="0"/>
          </a:p>
          <a:p>
            <a:r>
              <a:rPr lang="en-US" dirty="0"/>
              <a:t>For more information, you can see:</a:t>
            </a:r>
          </a:p>
          <a:p>
            <a:r>
              <a:rPr lang="en-US" dirty="0"/>
              <a:t>Azure Storage metrics in Azure Monitor - https://docs.microsoft.com/en-us/azure/storage/common/storage-metrics-in-azure-monitor?toc=%2fazure%2fstorage%2fblobs%2ftoc.json </a:t>
            </a:r>
          </a:p>
          <a:p>
            <a:r>
              <a:rPr lang="en-US" dirty="0"/>
              <a:t>Monitoring Azure applications and resources - https://docs.microsoft.com/en-us/azure/monitoring-and-diagnostics/monitoring-overview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99</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It is not possible to convert a Standard storage account to Premium storage account or vice versa. You must create a new storage account with the desired type and copy data, if applicable, to a new storage account.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5859775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Take few minutes to read about the Capacity and Transaction metrics and create a few metric graphs in the Azure portal. </a:t>
            </a:r>
          </a:p>
          <a:p>
            <a:endParaRPr lang="en-US" dirty="0"/>
          </a:p>
          <a:p>
            <a:r>
              <a:rPr lang="en-US" dirty="0"/>
              <a:t>For more information, you can see:</a:t>
            </a:r>
          </a:p>
          <a:p>
            <a:r>
              <a:rPr lang="en-US" dirty="0"/>
              <a:t>Capacity Metrics - https://docs.microsoft.com/en-us/azure/storage/common/storage-metrics-in-azure-monitor?toc=%2fazure%2fstorage%2fblobs%2ftoc.json#capacity-metrics </a:t>
            </a:r>
          </a:p>
          <a:p>
            <a:r>
              <a:rPr lang="en-US" dirty="0"/>
              <a:t>Transaction Metrics - https://docs.microsoft.com/en-us/azure/storage/common/storage-metrics-in-azure-monitor?toc=%2fazure%2fstorage%2fblobs%2ftoc.json#transaction-metrics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100</a:t>
            </a:fld>
            <a:endParaRPr lang="en-US" dirty="0"/>
          </a:p>
        </p:txBody>
      </p:sp>
    </p:spTree>
    <p:extLst>
      <p:ext uri="{BB962C8B-B14F-4D97-AF65-F5344CB8AC3E}">
        <p14:creationId xmlns:p14="http://schemas.microsoft.com/office/powerpoint/2010/main" val="321813166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The new alerts experience in Azure Monitor - https://docs.microsoft.com/en-us/azure/monitoring-and-diagnostics/monitoring-overview-unified-alerts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101</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Take a few minutes to create an alert rule and look at the options.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102</a:t>
            </a:fld>
            <a:endParaRPr lang="en-US" dirty="0"/>
          </a:p>
        </p:txBody>
      </p:sp>
    </p:spTree>
    <p:extLst>
      <p:ext uri="{BB962C8B-B14F-4D97-AF65-F5344CB8AC3E}">
        <p14:creationId xmlns:p14="http://schemas.microsoft.com/office/powerpoint/2010/main" val="4057359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Take a few minutes to create an action group using the link below. </a:t>
            </a:r>
          </a:p>
          <a:p>
            <a:r>
              <a:rPr lang="en-US" dirty="0"/>
              <a:t> </a:t>
            </a:r>
          </a:p>
          <a:p>
            <a:r>
              <a:rPr lang="en-US" dirty="0"/>
              <a:t>For more information, you can see:</a:t>
            </a:r>
          </a:p>
          <a:p>
            <a:r>
              <a:rPr lang="en-US" dirty="0"/>
              <a:t>Create an action group by using the Azure portal - https://docs.microsoft.com/en-us/azure/monitoring-and-diagnostics/monitoring-action-groups#create-an-action-group-by-using-the-azure-portal </a:t>
            </a:r>
          </a:p>
          <a:p>
            <a:r>
              <a:rPr lang="en-US" dirty="0"/>
              <a:t>Action specific information - https://docs.microsoft.com/en-us/azure/monitoring-and-diagnostics/monitoring-action-groups#action-specific-information</a:t>
            </a:r>
          </a:p>
          <a:p>
            <a:r>
              <a:rPr lang="en-US" dirty="0"/>
              <a:t>Rate limiting for Voice, SMS, emails, Azure App push notifications and webhook posts - https://docs.microsoft.com/en-us/azure/monitoring-and-diagnostics/monitoring-alerts-rate-limiting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103</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Alert rule terminology - https://docs.microsoft.com/en-us/azure/monitoring-and-diagnostics/monitoring-overview-unified-alerts#alert-rules-terminology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104</a:t>
            </a:fld>
            <a:endParaRPr lang="en-US" dirty="0"/>
          </a:p>
        </p:txBody>
      </p:sp>
    </p:spTree>
    <p:extLst>
      <p:ext uri="{BB962C8B-B14F-4D97-AF65-F5344CB8AC3E}">
        <p14:creationId xmlns:p14="http://schemas.microsoft.com/office/powerpoint/2010/main" val="237553395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Video file: https://www.youtube.com/watch?v=oBhbrTQNrLc</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1/14/2019 4:41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105</a:t>
            </a:fld>
            <a:endParaRPr lang="en-US" dirty="0"/>
          </a:p>
        </p:txBody>
      </p:sp>
    </p:spTree>
    <p:extLst>
      <p:ext uri="{BB962C8B-B14F-4D97-AF65-F5344CB8AC3E}">
        <p14:creationId xmlns:p14="http://schemas.microsoft.com/office/powerpoint/2010/main" val="1418321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solidFill>
            <a:schemeClr val="accent1"/>
          </a:solidFill>
        </p:spPr>
        <p:txBody>
          <a:bodyPr/>
          <a:lstStyle>
            <a:lvl1pPr>
              <a:defRPr>
                <a:solidFill>
                  <a:schemeClr val="bg1"/>
                </a:solidFill>
              </a:defRPr>
            </a:lvl1p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0.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10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activity-log-alerts-webhook" TargetMode="External"/><Relationship Id="rId7" Type="http://schemas.openxmlformats.org/officeDocument/2006/relationships/image" Target="../media/image58.png"/><Relationship Id="rId2" Type="http://schemas.openxmlformats.org/officeDocument/2006/relationships/notesSlide" Target="../notesSlides/notesSlide93.xml"/><Relationship Id="rId1" Type="http://schemas.openxmlformats.org/officeDocument/2006/relationships/slideLayout" Target="../slideLayouts/slideLayout6.xml"/><Relationship Id="rId6" Type="http://schemas.openxmlformats.org/officeDocument/2006/relationships/image" Target="../media/image57.png"/><Relationship Id="rId5" Type="http://schemas.openxmlformats.org/officeDocument/2006/relationships/hyperlink" Target="https://docs.microsoft.com/en-us/azure/log-analytics/log-analytics-itsmc-overview" TargetMode="External"/><Relationship Id="rId4" Type="http://schemas.openxmlformats.org/officeDocument/2006/relationships/hyperlink" Target="https://docs.microsoft.com/en-us/azure/monitoring-and-diagnostics/monitoring-action-groups-logic-app" TargetMode="External"/></Relationships>
</file>

<file path=ppt/slides/_rels/slide10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storage/blobs/storage-custom-domain-name"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hyperlink" Target="https://azure.microsoft.com/en-us/pricing/details/storag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storage/common/storage-redundancy-lrs"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storage/common/storage-redundancy-grs?toc=/azure/storage/blobs/toc.json"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hyperlink" Target="https://docs.microsoft.com/en-us/azure/storage/common/storage-redundancy-grs?toc=/azure/storage/blobs/toc.json#read-access-geo-redundant-storag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hyperlink" Target="https://docs.microsoft.com/en-us/azure/vs-azure-tools-storage-manage-with-storage-explorer#connect-to-an-azure-cosmos-db-account-by-using-a-connection-string" TargetMode="External"/><Relationship Id="rId3" Type="http://schemas.openxmlformats.org/officeDocument/2006/relationships/hyperlink" Target="https://docs.microsoft.com/en-us/azure/vs-azure-tools-storage-manage-with-storage-explorer#connect-to-an-azure-subscription" TargetMode="External"/><Relationship Id="rId7" Type="http://schemas.openxmlformats.org/officeDocument/2006/relationships/hyperlink" Target="https://docs.microsoft.com/en-us/azure/vs-azure-tools-storage-manage-with-storage-explorer#attach-service-using-sas"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hyperlink" Target="https://docs.microsoft.com/en-us/azure/vs-azure-tools-storage-manage-with-storage-explorer#attach-storage-account-using-sas" TargetMode="External"/><Relationship Id="rId5" Type="http://schemas.openxmlformats.org/officeDocument/2006/relationships/hyperlink" Target="https://docs.microsoft.com/en-us/azure/vs-azure-tools-storage-manage-with-storage-explorer#attach-or-detach-an-external-storage-account" TargetMode="External"/><Relationship Id="rId4" Type="http://schemas.openxmlformats.org/officeDocument/2006/relationships/hyperlink" Target="https://docs.microsoft.com/en-us/azure/vs-azure-tools-storage-manage-with-storage-explorer#work-with-local-development-storage"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storage/blobs/storage-quickstart-blobs-storage-explorer"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azure/virtual-machines/windows/premium-storage"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hyperlink" Target="https://docs.microsoft.com/en-us/azure/virtual-machines/windows/managed-disks-overview"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hyperlink" Target="https://azure.microsoft.com/en-us/services/storage/blobs/"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hyperlink" Target="https://docs.microsoft.com/en-us/azure/storage/blobs/storage-quickstart-blobs-portal#upload-a-block-blob" TargetMode="External"/><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hyperlink" Target="https://docs.microsoft.com/en-us/azure/storage/blobs/storage-quickstart-blobs-powershel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Chmod" TargetMode="External"/><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storage/files/storage-how-to-create-file-share#Create file share through the Portal" TargetMode="External"/><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hyperlink" Target="https://docs.microsoft.com/en-us/azure/storage/files/storage-how-to-create-file-share#create-file-share-through-powershel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8.xml"/><Relationship Id="rId4" Type="http://schemas.openxmlformats.org/officeDocument/2006/relationships/image" Target="../media/image39.emf"/></Relationships>
</file>

<file path=ppt/slides/_rels/slide74.xml.rels><?xml version="1.0" encoding="UTF-8" standalone="yes"?>
<Relationships xmlns="http://schemas.openxmlformats.org/package/2006/relationships"><Relationship Id="rId3" Type="http://schemas.openxmlformats.org/officeDocument/2006/relationships/hyperlink" Target="https://docs.microsoft.com/en-us/azure/storage/files/storage-sync-files-deployment-guide#deploy-the-storage-sync-service" TargetMode="External"/><Relationship Id="rId7"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5.xml"/><Relationship Id="rId6" Type="http://schemas.openxmlformats.org/officeDocument/2006/relationships/hyperlink" Target="https://docs.microsoft.com/en-us/azure/storage/files/storage-sync-files-deployment-guide#install-the-azure-file-sync-agent" TargetMode="External"/><Relationship Id="rId5" Type="http://schemas.openxmlformats.org/officeDocument/2006/relationships/hyperlink" Target="file:///C:\Online-Content\Courses\ENG\Azure%20Admin%20-%20IGNITE\Storage\Modules\Internet%20Explorer%20Enhanced%20Security%20Configuration" TargetMode="External"/><Relationship Id="rId4" Type="http://schemas.openxmlformats.org/officeDocument/2006/relationships/hyperlink" Target="https://docs.microsoft.com/en-us/azure/storage/files/storage-sync-files-deployment-guide#prepare-windows-server-to-use-with-azure-file-sync"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hyperlink" Target="https://docs.microsoft.com/en-us/azure/storage/files/storage-sync-files-troubleshoot#agent-installation-and-server-registration" TargetMode="External"/><Relationship Id="rId2" Type="http://schemas.openxmlformats.org/officeDocument/2006/relationships/notesSlide" Target="../notesSlides/notesSlide67.xml"/><Relationship Id="rId1" Type="http://schemas.openxmlformats.org/officeDocument/2006/relationships/slideLayout" Target="../slideLayouts/slideLayout6.xml"/><Relationship Id="rId6" Type="http://schemas.openxmlformats.org/officeDocument/2006/relationships/hyperlink" Target="https://docs.microsoft.com/en-us/azure/storage/files/storage-sync-files-troubleshoot#cloud-tiering" TargetMode="External"/><Relationship Id="rId5" Type="http://schemas.openxmlformats.org/officeDocument/2006/relationships/hyperlink" Target="https://docs.microsoft.com/en-us/azure/storage/files/storage-sync-files-troubleshoot#sync" TargetMode="External"/><Relationship Id="rId4" Type="http://schemas.openxmlformats.org/officeDocument/2006/relationships/hyperlink" Target="https://docs.microsoft.com/en-us/azure/storage/files/storage-sync-files-troubleshoot#sync-group-management"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hyperlink" Target="https://docs.microsoft.com/en-us/azure/storage/files/storage-sync-files-deployment-guide#deploy-the-storage-sync-service" TargetMode="External"/><Relationship Id="rId7" Type="http://schemas.openxmlformats.org/officeDocument/2006/relationships/hyperlink" Target="https://docs.microsoft.com/en-us/azure/storage/files/storage-sync-files-deployment-guide?tabs=portal#create-a-server-endpoint" TargetMode="External"/><Relationship Id="rId2" Type="http://schemas.openxmlformats.org/officeDocument/2006/relationships/notesSlide" Target="../notesSlides/notesSlide69.xml"/><Relationship Id="rId1" Type="http://schemas.openxmlformats.org/officeDocument/2006/relationships/slideLayout" Target="../slideLayouts/slideLayout6.xml"/><Relationship Id="rId6" Type="http://schemas.openxmlformats.org/officeDocument/2006/relationships/hyperlink" Target="https://docs.microsoft.com/en-us/azure/storage/files/storage-sync-files-deployment-guide?tabs=portal#install-the-azure-file-sync-agent" TargetMode="External"/><Relationship Id="rId5" Type="http://schemas.openxmlformats.org/officeDocument/2006/relationships/hyperlink" Target="https://docs.microsoft.com/en-us/azure/storage/files/storage-sync-files-deployment-guide?tabs=portal#register-windows-server-with-storage-sync-service" TargetMode="External"/><Relationship Id="rId4" Type="http://schemas.openxmlformats.org/officeDocument/2006/relationships/hyperlink" Target="https://docs.microsoft.com/en-us/azure/storage/files/storage-sync-files-deployment-guide?tabs=portal#create-a-sync-group-and-a-cloud-endpoint"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docs.microsoft.com/en-us/azure/backup/backup-azure-files" TargetMode="External"/><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storage/common/storage-account-options#overview"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8" Type="http://schemas.openxmlformats.org/officeDocument/2006/relationships/hyperlink" Target="https://docs.microsoft.com/en-us/azure/cdn/cdn-caching-rules-tutorial#set-global-caching-rules" TargetMode="External"/><Relationship Id="rId3" Type="http://schemas.openxmlformats.org/officeDocument/2006/relationships/hyperlink" Target="https://docs.microsoft.com/en-us/azure/cdn/cdn-create-new-endpoint" TargetMode="External"/><Relationship Id="rId7" Type="http://schemas.openxmlformats.org/officeDocument/2006/relationships/hyperlink" Target="https://docs.microsoft.com/en-us/azure/cdn/cdn-caching-rules-tutorial#open-the-azure-cdn-caching-rules-page" TargetMode="External"/><Relationship Id="rId2" Type="http://schemas.openxmlformats.org/officeDocument/2006/relationships/notesSlide" Target="../notesSlides/notesSlide81.xml"/><Relationship Id="rId1" Type="http://schemas.openxmlformats.org/officeDocument/2006/relationships/slideLayout" Target="../slideLayouts/slideLayout6.xml"/><Relationship Id="rId6" Type="http://schemas.openxmlformats.org/officeDocument/2006/relationships/hyperlink" Target="https://docs.microsoft.com/en-us/azure/cdn/cdn-caching-rules-tutorial" TargetMode="External"/><Relationship Id="rId5" Type="http://schemas.openxmlformats.org/officeDocument/2006/relationships/hyperlink" Target="https://docs.microsoft.com/en-us/azure/cdn/cdn-create-new-endpoint#create-a-new-cdn-endpoint" TargetMode="External"/><Relationship Id="rId4" Type="http://schemas.openxmlformats.org/officeDocument/2006/relationships/hyperlink" Target="https://docs.microsoft.com/en-us/azure/cdn/cdn-create-new-endpoint#create-a-new-cdn-profile" TargetMode="External"/><Relationship Id="rId9" Type="http://schemas.openxmlformats.org/officeDocument/2006/relationships/hyperlink" Target="https://docs.microsoft.com/en-us/azure/cdn/cdn-caching-rules-tutorial#set-custom-caching-rules"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8" Type="http://schemas.openxmlformats.org/officeDocument/2006/relationships/hyperlink" Target="https://docs.microsoft.com/en-us/azure/storage/common/storage-import-export-tool-troubleshooting-v1?toc=/azure/storage/blobs/toc.json" TargetMode="External"/><Relationship Id="rId3" Type="http://schemas.openxmlformats.org/officeDocument/2006/relationships/hyperlink" Target="https://docs.microsoft.com/en-us/azure/storage/common/storage-import-export-tool-setup?toc=/azure/storage/blobs/toc.json" TargetMode="External"/><Relationship Id="rId7" Type="http://schemas.openxmlformats.org/officeDocument/2006/relationships/hyperlink" Target="https://docs.microsoft.com/en-us/azure/storage/common/storage-import-export-tool-repairing-an-export-job-v1?toc=/azure/storage/blobs/toc.json" TargetMode="External"/><Relationship Id="rId2" Type="http://schemas.openxmlformats.org/officeDocument/2006/relationships/notesSlide" Target="../notesSlides/notesSlide85.xml"/><Relationship Id="rId1" Type="http://schemas.openxmlformats.org/officeDocument/2006/relationships/slideLayout" Target="../slideLayouts/slideLayout6.xml"/><Relationship Id="rId6" Type="http://schemas.openxmlformats.org/officeDocument/2006/relationships/hyperlink" Target="https://docs.microsoft.com/en-us/azure/storage/common/storage-import-export-tool-repairing-an-import-job-v1?toc=/azure/storage/blobs/toc.json" TargetMode="External"/><Relationship Id="rId5" Type="http://schemas.openxmlformats.org/officeDocument/2006/relationships/hyperlink" Target="https://docs.microsoft.com/en-us/azure/storage/common/storage-import-export-tool-reviewing-job-status-v1?toc=/azure/storage/blobs/toc.json" TargetMode="External"/><Relationship Id="rId4" Type="http://schemas.openxmlformats.org/officeDocument/2006/relationships/hyperlink" Target="https://docs.microsoft.com/en-us/azure/storage/common/storage-import-export-tool-preparing-hard-drives-import?toc=/azure/storage/blobs/toc.json" TargetMode="External"/></Relationships>
</file>

<file path=ppt/slides/_rels/slide9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AZ-100.2</a:t>
            </a:r>
            <a:br>
              <a:rPr lang="en-US" dirty="0"/>
            </a:br>
            <a:r>
              <a:rPr lang="en-US" dirty="0"/>
              <a:t>Implementing and Managing Storage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Standard and Premium Storage Accounts</a:t>
            </a:r>
          </a:p>
        </p:txBody>
      </p:sp>
      <p:sp>
        <p:nvSpPr>
          <p:cNvPr id="6" name="Text Placeholder 5"/>
          <p:cNvSpPr>
            <a:spLocks noGrp="1"/>
          </p:cNvSpPr>
          <p:nvPr>
            <p:ph type="body" sz="quarter" idx="10"/>
          </p:nvPr>
        </p:nvSpPr>
        <p:spPr>
          <a:xfrm>
            <a:off x="590868" y="3105095"/>
            <a:ext cx="11018520" cy="3163943"/>
          </a:xfrm>
        </p:spPr>
        <p:txBody>
          <a:bodyPr/>
          <a:lstStyle/>
          <a:p>
            <a:r>
              <a:rPr lang="en-US" dirty="0"/>
              <a:t>Standard: </a:t>
            </a:r>
          </a:p>
          <a:p>
            <a:pPr lvl="1"/>
            <a:r>
              <a:rPr lang="en-US" sz="2400" dirty="0"/>
              <a:t>Backed by magnetic drives (HDD)</a:t>
            </a:r>
          </a:p>
          <a:p>
            <a:pPr lvl="1"/>
            <a:r>
              <a:rPr lang="en-US" sz="2400" dirty="0"/>
              <a:t>Lowest cost per GB</a:t>
            </a:r>
          </a:p>
          <a:p>
            <a:r>
              <a:rPr lang="en-US" dirty="0"/>
              <a:t>Premium:</a:t>
            </a:r>
          </a:p>
          <a:p>
            <a:pPr lvl="1"/>
            <a:r>
              <a:rPr lang="en-US" sz="2400" dirty="0"/>
              <a:t>Backed by solid state drives (SSD)</a:t>
            </a:r>
          </a:p>
          <a:p>
            <a:pPr lvl="1"/>
            <a:r>
              <a:rPr lang="en-US" sz="2400" dirty="0"/>
              <a:t>Can only be used with Azure VM disks</a:t>
            </a:r>
          </a:p>
          <a:p>
            <a:pPr lvl="1"/>
            <a:r>
              <a:rPr lang="en-US" sz="2400" dirty="0"/>
              <a:t>99.99% SLA </a:t>
            </a:r>
          </a:p>
        </p:txBody>
      </p:sp>
      <p:pic>
        <p:nvPicPr>
          <p:cNvPr id="5" name="Picture 4" descr="Screenshot of the Performance choices for storage accounts: Standard and Premium. ">
            <a:extLst>
              <a:ext uri="{FF2B5EF4-FFF2-40B4-BE49-F238E27FC236}">
                <a16:creationId xmlns:a16="http://schemas.microsoft.com/office/drawing/2014/main" id="{C8B8D764-08B4-4679-AE26-CEB46BA3B2C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18338" y="1435100"/>
            <a:ext cx="5264150" cy="1420642"/>
          </a:xfrm>
          <a:prstGeom prst="rect">
            <a:avLst/>
          </a:prstGeom>
          <a:noFill/>
          <a:ln>
            <a:solidFill>
              <a:schemeClr val="tx1"/>
            </a:solidFill>
          </a:ln>
        </p:spPr>
      </p:pic>
    </p:spTree>
    <p:extLst>
      <p:ext uri="{BB962C8B-B14F-4D97-AF65-F5344CB8AC3E}">
        <p14:creationId xmlns:p14="http://schemas.microsoft.com/office/powerpoint/2010/main" val="841756250"/>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Capacity and Transaction Metrics</a:t>
            </a:r>
          </a:p>
        </p:txBody>
      </p:sp>
      <p:sp>
        <p:nvSpPr>
          <p:cNvPr id="9" name="Text Placeholder 5">
            <a:extLst>
              <a:ext uri="{FF2B5EF4-FFF2-40B4-BE49-F238E27FC236}">
                <a16:creationId xmlns:a16="http://schemas.microsoft.com/office/drawing/2014/main" id="{1307D75E-DFAC-47D2-BBDF-040B88493424}"/>
              </a:ext>
            </a:extLst>
          </p:cNvPr>
          <p:cNvSpPr>
            <a:spLocks noGrp="1"/>
          </p:cNvSpPr>
          <p:nvPr>
            <p:ph type="body" sz="quarter" idx="10"/>
          </p:nvPr>
        </p:nvSpPr>
        <p:spPr>
          <a:xfrm>
            <a:off x="584200" y="1435100"/>
            <a:ext cx="10693400" cy="3188565"/>
          </a:xfrm>
        </p:spPr>
        <p:txBody>
          <a:bodyPr/>
          <a:lstStyle/>
          <a:p>
            <a:r>
              <a:rPr lang="en-US" dirty="0"/>
              <a:t>Capacity metrics values are sent every hour and refreshed daily</a:t>
            </a:r>
          </a:p>
          <a:p>
            <a:endParaRPr lang="en-US" b="1" dirty="0"/>
          </a:p>
          <a:p>
            <a:endParaRPr lang="en-US" b="1" dirty="0"/>
          </a:p>
          <a:p>
            <a:endParaRPr lang="en-US" b="1" dirty="0"/>
          </a:p>
          <a:p>
            <a:endParaRPr lang="en-US" sz="1400" b="1" dirty="0"/>
          </a:p>
          <a:p>
            <a:r>
              <a:rPr lang="en-US" dirty="0"/>
              <a:t>Transaction metrics are sent every minute for both account and service level</a:t>
            </a:r>
            <a:endParaRPr lang="en-US" b="1" dirty="0"/>
          </a:p>
        </p:txBody>
      </p:sp>
      <p:pic>
        <p:nvPicPr>
          <p:cNvPr id="5" name="Picture 4" descr="Metric screenshot. Capacity is highlighted and includes: Blob Capacity, Blob Container Count, and Blob Count.">
            <a:extLst>
              <a:ext uri="{FF2B5EF4-FFF2-40B4-BE49-F238E27FC236}">
                <a16:creationId xmlns:a16="http://schemas.microsoft.com/office/drawing/2014/main" id="{469D75DE-F2CC-4C09-A1F2-98014C8F37B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89000" y="2019300"/>
            <a:ext cx="7060184" cy="1478788"/>
          </a:xfrm>
          <a:prstGeom prst="rect">
            <a:avLst/>
          </a:prstGeom>
          <a:noFill/>
          <a:ln>
            <a:solidFill>
              <a:schemeClr val="tx1"/>
            </a:solidFill>
          </a:ln>
        </p:spPr>
      </p:pic>
      <p:pic>
        <p:nvPicPr>
          <p:cNvPr id="7" name="Picture 6" descr="Transaction Metric screenshot. Choices include: Availability, Egress, Ingress, Success E2E Latency, Success Server Latency, and Transactions. ">
            <a:extLst>
              <a:ext uri="{FF2B5EF4-FFF2-40B4-BE49-F238E27FC236}">
                <a16:creationId xmlns:a16="http://schemas.microsoft.com/office/drawing/2014/main" id="{E91B2424-F5B8-4F68-A814-F0991E00B0B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44804" y="4660709"/>
            <a:ext cx="5787644" cy="1608329"/>
          </a:xfrm>
          <a:prstGeom prst="rect">
            <a:avLst/>
          </a:prstGeom>
          <a:noFill/>
          <a:ln>
            <a:solidFill>
              <a:schemeClr val="tx1"/>
            </a:solidFill>
          </a:ln>
        </p:spPr>
      </p:pic>
    </p:spTree>
    <p:extLst>
      <p:ext uri="{BB962C8B-B14F-4D97-AF65-F5344CB8AC3E}">
        <p14:creationId xmlns:p14="http://schemas.microsoft.com/office/powerpoint/2010/main" val="206546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Monitor Alerts</a:t>
            </a:r>
          </a:p>
        </p:txBody>
      </p:sp>
      <p:sp>
        <p:nvSpPr>
          <p:cNvPr id="6" name="Text Placeholder 5"/>
          <p:cNvSpPr>
            <a:spLocks noGrp="1"/>
          </p:cNvSpPr>
          <p:nvPr>
            <p:ph type="body" sz="quarter" idx="10"/>
          </p:nvPr>
        </p:nvSpPr>
        <p:spPr>
          <a:xfrm>
            <a:off x="590868" y="3725888"/>
            <a:ext cx="11018520" cy="2499146"/>
          </a:xfrm>
        </p:spPr>
        <p:txBody>
          <a:bodyPr/>
          <a:lstStyle/>
          <a:p>
            <a:r>
              <a:rPr lang="en-US" dirty="0"/>
              <a:t>Better notification system</a:t>
            </a:r>
          </a:p>
          <a:p>
            <a:r>
              <a:rPr lang="en-US" dirty="0"/>
              <a:t>Unified authoring experience</a:t>
            </a:r>
          </a:p>
          <a:p>
            <a:r>
              <a:rPr lang="en-US" dirty="0"/>
              <a:t>Log Analytics alerts display in Azure portal</a:t>
            </a:r>
          </a:p>
          <a:p>
            <a:r>
              <a:rPr lang="en-US" dirty="0"/>
              <a:t>Separation of Fired Alerts and Alert Rules</a:t>
            </a:r>
          </a:p>
          <a:p>
            <a:r>
              <a:rPr lang="en-US" dirty="0"/>
              <a:t>Improved workflow</a:t>
            </a:r>
          </a:p>
        </p:txBody>
      </p:sp>
      <p:pic>
        <p:nvPicPr>
          <p:cNvPr id="5" name="Picture 4" descr="Monitor Alerts screenshot. Required information is provided including: Subscription, Resource Group, and Time Range. ">
            <a:extLst>
              <a:ext uri="{FF2B5EF4-FFF2-40B4-BE49-F238E27FC236}">
                <a16:creationId xmlns:a16="http://schemas.microsoft.com/office/drawing/2014/main" id="{2A046D39-077E-4A2B-907A-5C68FF99515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9157208" cy="2064004"/>
          </a:xfrm>
          <a:prstGeom prst="rect">
            <a:avLst/>
          </a:prstGeom>
          <a:noFill/>
          <a:ln>
            <a:solidFill>
              <a:schemeClr val="tx1"/>
            </a:solidFill>
          </a:ln>
        </p:spPr>
      </p:pic>
    </p:spTree>
    <p:extLst>
      <p:ext uri="{BB962C8B-B14F-4D97-AF65-F5344CB8AC3E}">
        <p14:creationId xmlns:p14="http://schemas.microsoft.com/office/powerpoint/2010/main" val="173423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Alert Rules</a:t>
            </a:r>
          </a:p>
        </p:txBody>
      </p:sp>
      <p:sp>
        <p:nvSpPr>
          <p:cNvPr id="6" name="Text Placeholder 5"/>
          <p:cNvSpPr>
            <a:spLocks noGrp="1"/>
          </p:cNvSpPr>
          <p:nvPr>
            <p:ph type="body" sz="quarter" idx="10"/>
          </p:nvPr>
        </p:nvSpPr>
        <p:spPr>
          <a:xfrm>
            <a:off x="584200" y="1523876"/>
            <a:ext cx="7069836" cy="3188565"/>
          </a:xfrm>
        </p:spPr>
        <p:txBody>
          <a:bodyPr/>
          <a:lstStyle/>
          <a:p>
            <a:pPr marL="457200" indent="-457200">
              <a:buFont typeface="+mj-lt"/>
              <a:buAutoNum type="arabicPeriod"/>
            </a:pPr>
            <a:r>
              <a:rPr lang="en-US" b="1" dirty="0"/>
              <a:t>Define alert conditions</a:t>
            </a:r>
            <a:r>
              <a:rPr lang="en-US" dirty="0"/>
              <a:t>: Target selection, Alert criteria, and Alert logic</a:t>
            </a:r>
          </a:p>
          <a:p>
            <a:pPr marL="457200" indent="-457200">
              <a:buFont typeface="+mj-lt"/>
              <a:buAutoNum type="arabicPeriod"/>
            </a:pPr>
            <a:r>
              <a:rPr lang="en-US" b="1" dirty="0"/>
              <a:t>Define alert details</a:t>
            </a:r>
            <a:r>
              <a:rPr lang="en-US" dirty="0"/>
              <a:t>: Alert rule name, description, and severity (0 to 4)</a:t>
            </a:r>
          </a:p>
          <a:p>
            <a:pPr marL="457200" indent="-457200">
              <a:buFont typeface="+mj-lt"/>
              <a:buAutoNum type="arabicPeriod"/>
            </a:pPr>
            <a:r>
              <a:rPr lang="en-US" b="1" dirty="0"/>
              <a:t>Define action group</a:t>
            </a:r>
            <a:r>
              <a:rPr lang="en-US" dirty="0"/>
              <a:t>: notify your team via email and text messages or automate actions using webhooks and runbooks.</a:t>
            </a:r>
          </a:p>
        </p:txBody>
      </p:sp>
      <p:pic>
        <p:nvPicPr>
          <p:cNvPr id="9" name="Picture 8" descr="Create Rule screenshot. Three steps are shown. 1. Define alert condition. 2. Define alert details. 3. Define action group. ">
            <a:extLst>
              <a:ext uri="{FF2B5EF4-FFF2-40B4-BE49-F238E27FC236}">
                <a16:creationId xmlns:a16="http://schemas.microsoft.com/office/drawing/2014/main" id="{0FC91FBC-DC8C-498D-BEA8-87171B01681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42075" y="2019300"/>
            <a:ext cx="2918673" cy="2292103"/>
          </a:xfrm>
          <a:prstGeom prst="rect">
            <a:avLst/>
          </a:prstGeom>
          <a:noFill/>
          <a:ln>
            <a:solidFill>
              <a:schemeClr val="tx1"/>
            </a:solidFill>
          </a:ln>
        </p:spPr>
      </p:pic>
    </p:spTree>
    <p:extLst>
      <p:ext uri="{BB962C8B-B14F-4D97-AF65-F5344CB8AC3E}">
        <p14:creationId xmlns:p14="http://schemas.microsoft.com/office/powerpoint/2010/main" val="29925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Action Groups</a:t>
            </a:r>
          </a:p>
        </p:txBody>
      </p:sp>
      <p:sp>
        <p:nvSpPr>
          <p:cNvPr id="6" name="Text Placeholder 5"/>
          <p:cNvSpPr>
            <a:spLocks noGrp="1"/>
          </p:cNvSpPr>
          <p:nvPr>
            <p:ph type="body" sz="quarter" idx="10"/>
          </p:nvPr>
        </p:nvSpPr>
        <p:spPr>
          <a:xfrm>
            <a:off x="590868" y="4114602"/>
            <a:ext cx="11018520" cy="2499146"/>
          </a:xfrm>
        </p:spPr>
        <p:txBody>
          <a:bodyPr/>
          <a:lstStyle/>
          <a:p>
            <a:r>
              <a:rPr lang="en-US" dirty="0"/>
              <a:t>Email/</a:t>
            </a:r>
            <a:r>
              <a:rPr lang="en-US" u="sng" dirty="0">
                <a:hlinkClick r:id="rId3"/>
              </a:rPr>
              <a:t>SMS</a:t>
            </a:r>
            <a:r>
              <a:rPr lang="en-US" dirty="0"/>
              <a:t>/Push/Voice</a:t>
            </a:r>
          </a:p>
          <a:p>
            <a:r>
              <a:rPr lang="en-US" u="sng" dirty="0">
                <a:hlinkClick r:id="rId4"/>
              </a:rPr>
              <a:t>Logic App</a:t>
            </a:r>
            <a:endParaRPr lang="en-US" u="sng" dirty="0"/>
          </a:p>
          <a:p>
            <a:r>
              <a:rPr lang="en-US" u="sng" dirty="0">
                <a:hlinkClick r:id="rId3"/>
              </a:rPr>
              <a:t>Webhook</a:t>
            </a:r>
            <a:endParaRPr lang="en-US" dirty="0"/>
          </a:p>
          <a:p>
            <a:r>
              <a:rPr lang="en-US" u="sng" dirty="0">
                <a:hlinkClick r:id="rId5"/>
              </a:rPr>
              <a:t>IT Service Management</a:t>
            </a:r>
            <a:endParaRPr lang="en-US" dirty="0"/>
          </a:p>
          <a:p>
            <a:r>
              <a:rPr lang="en-US" dirty="0"/>
              <a:t>Automation Runbook</a:t>
            </a:r>
          </a:p>
        </p:txBody>
      </p:sp>
      <p:pic>
        <p:nvPicPr>
          <p:cNvPr id="7" name="Picture 6" descr="Actions groups screenshot. Three actions are shown: Email/SMS/Push/Voice, Webhook, and Automation Runbook.">
            <a:extLst>
              <a:ext uri="{FF2B5EF4-FFF2-40B4-BE49-F238E27FC236}">
                <a16:creationId xmlns:a16="http://schemas.microsoft.com/office/drawing/2014/main" id="{B40EB37D-A38E-4772-991A-B175C0BAE222}"/>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815592" y="2429827"/>
            <a:ext cx="5017135" cy="1495425"/>
          </a:xfrm>
          <a:prstGeom prst="rect">
            <a:avLst/>
          </a:prstGeom>
          <a:noFill/>
          <a:ln>
            <a:solidFill>
              <a:schemeClr val="tx1"/>
            </a:solidFill>
          </a:ln>
        </p:spPr>
      </p:pic>
      <p:pic>
        <p:nvPicPr>
          <p:cNvPr id="9" name="Picture 8" descr="Screenshot of the Email/SMS/Push/Voice selections including: Name, Email checkbox, and SMS checkbox. ">
            <a:extLst>
              <a:ext uri="{FF2B5EF4-FFF2-40B4-BE49-F238E27FC236}">
                <a16:creationId xmlns:a16="http://schemas.microsoft.com/office/drawing/2014/main" id="{563932CE-C015-4101-8B3E-B0330CCEFC2F}"/>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7677150" y="2008124"/>
            <a:ext cx="2490978" cy="2551684"/>
          </a:xfrm>
          <a:prstGeom prst="rect">
            <a:avLst/>
          </a:prstGeom>
          <a:noFill/>
          <a:ln>
            <a:solidFill>
              <a:schemeClr val="tx1"/>
            </a:solidFill>
          </a:ln>
        </p:spPr>
      </p:pic>
      <p:sp>
        <p:nvSpPr>
          <p:cNvPr id="2" name="Arrow: Right 1">
            <a:extLst>
              <a:ext uri="{FF2B5EF4-FFF2-40B4-BE49-F238E27FC236}">
                <a16:creationId xmlns:a16="http://schemas.microsoft.com/office/drawing/2014/main" id="{C8EEA962-3DB2-436F-8923-C19CFA3D9ACC}"/>
              </a:ext>
            </a:extLst>
          </p:cNvPr>
          <p:cNvSpPr/>
          <p:nvPr/>
        </p:nvSpPr>
        <p:spPr bwMode="auto">
          <a:xfrm>
            <a:off x="7083552" y="2682240"/>
            <a:ext cx="377952" cy="104851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a:extLst>
              <a:ext uri="{FF2B5EF4-FFF2-40B4-BE49-F238E27FC236}">
                <a16:creationId xmlns:a16="http://schemas.microsoft.com/office/drawing/2014/main" id="{48D23054-52CE-45BA-BC31-72B7F00B1D1A}"/>
              </a:ext>
            </a:extLst>
          </p:cNvPr>
          <p:cNvSpPr/>
          <p:nvPr/>
        </p:nvSpPr>
        <p:spPr>
          <a:xfrm>
            <a:off x="584199" y="1435100"/>
            <a:ext cx="10523071" cy="523220"/>
          </a:xfrm>
          <a:prstGeom prst="rect">
            <a:avLst/>
          </a:prstGeom>
        </p:spPr>
        <p:txBody>
          <a:bodyPr wrap="square">
            <a:spAutoFit/>
          </a:bodyPr>
          <a:lstStyle/>
          <a:p>
            <a:pPr marL="171450" indent="-17145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Configure a list of actions to take when an alert is triggered</a:t>
            </a:r>
          </a:p>
        </p:txBody>
      </p:sp>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Signal Types and Metrics</a:t>
            </a:r>
          </a:p>
        </p:txBody>
      </p:sp>
      <p:sp>
        <p:nvSpPr>
          <p:cNvPr id="6" name="Text Placeholder 5"/>
          <p:cNvSpPr>
            <a:spLocks noGrp="1"/>
          </p:cNvSpPr>
          <p:nvPr>
            <p:ph type="body" sz="quarter" idx="10"/>
          </p:nvPr>
        </p:nvSpPr>
        <p:spPr>
          <a:xfrm>
            <a:off x="586740" y="1339756"/>
            <a:ext cx="11018520" cy="4493538"/>
          </a:xfrm>
        </p:spPr>
        <p:txBody>
          <a:bodyPr/>
          <a:lstStyle/>
          <a:p>
            <a:r>
              <a:rPr lang="en-US" b="1" dirty="0"/>
              <a:t>Signal types:</a:t>
            </a:r>
          </a:p>
          <a:p>
            <a:pPr lvl="1"/>
            <a:r>
              <a:rPr lang="en-US" sz="2400" dirty="0"/>
              <a:t>Metric</a:t>
            </a:r>
          </a:p>
          <a:p>
            <a:pPr lvl="1"/>
            <a:r>
              <a:rPr lang="en-US" sz="2400" dirty="0"/>
              <a:t>Activity log</a:t>
            </a:r>
          </a:p>
          <a:p>
            <a:pPr lvl="1"/>
            <a:r>
              <a:rPr lang="en-US" sz="2400" dirty="0"/>
              <a:t>Application Insights</a:t>
            </a:r>
          </a:p>
          <a:p>
            <a:pPr lvl="1"/>
            <a:r>
              <a:rPr lang="en-US" sz="2400" dirty="0"/>
              <a:t>Logs</a:t>
            </a:r>
          </a:p>
          <a:p>
            <a:r>
              <a:rPr lang="en-US" b="1" dirty="0"/>
              <a:t>Enable newer metric alerts:</a:t>
            </a:r>
          </a:p>
          <a:p>
            <a:pPr lvl="1"/>
            <a:r>
              <a:rPr lang="en-US" sz="2400" dirty="0"/>
              <a:t>Improved latency</a:t>
            </a:r>
          </a:p>
          <a:p>
            <a:pPr lvl="1"/>
            <a:r>
              <a:rPr lang="en-US" sz="2400" dirty="0"/>
              <a:t>Multi-dimensional metrics support</a:t>
            </a:r>
          </a:p>
          <a:p>
            <a:pPr lvl="1"/>
            <a:r>
              <a:rPr lang="en-US" sz="2400" dirty="0"/>
              <a:t>Combined monitoring for multiple metrics</a:t>
            </a:r>
          </a:p>
          <a:p>
            <a:pPr lvl="1"/>
            <a:r>
              <a:rPr lang="en-US" sz="2400" dirty="0"/>
              <a:t>Metrics from Logs</a:t>
            </a:r>
          </a:p>
        </p:txBody>
      </p:sp>
      <p:pic>
        <p:nvPicPr>
          <p:cNvPr id="5" name="Picture 4" descr="Screenshot of the Configure Signal Logic page. Two Signal Types are shown: Metric and Activity Log. Signal Names include: Used Capacity, Transactions, and All Administrative operations. ">
            <a:extLst>
              <a:ext uri="{FF2B5EF4-FFF2-40B4-BE49-F238E27FC236}">
                <a16:creationId xmlns:a16="http://schemas.microsoft.com/office/drawing/2014/main" id="{0D7242AB-CDB6-4CA2-A29C-9B04848000D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00544" y="1435100"/>
            <a:ext cx="4208844" cy="3375089"/>
          </a:xfrm>
          <a:prstGeom prst="rect">
            <a:avLst/>
          </a:prstGeom>
          <a:noFill/>
          <a:ln>
            <a:solidFill>
              <a:schemeClr val="tx1"/>
            </a:solidFill>
          </a:ln>
        </p:spPr>
      </p:pic>
    </p:spTree>
    <p:extLst>
      <p:ext uri="{BB962C8B-B14F-4D97-AF65-F5344CB8AC3E}">
        <p14:creationId xmlns:p14="http://schemas.microsoft.com/office/powerpoint/2010/main" val="71823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Monitoring Storage</a:t>
            </a:r>
            <a:endParaRPr lang="en-US" dirty="0"/>
          </a:p>
        </p:txBody>
      </p:sp>
      <p:sp>
        <p:nvSpPr>
          <p:cNvPr id="2" name="Text Placeholder 1">
            <a:extLst>
              <a:ext uri="{FF2B5EF4-FFF2-40B4-BE49-F238E27FC236}">
                <a16:creationId xmlns:a16="http://schemas.microsoft.com/office/drawing/2014/main" id="{322F784B-DA14-4BF2-927E-ECCDA77696AF}"/>
              </a:ext>
            </a:extLst>
          </p:cNvPr>
          <p:cNvSpPr>
            <a:spLocks noGrp="1"/>
          </p:cNvSpPr>
          <p:nvPr>
            <p:ph type="body" sz="quarter" idx="10"/>
          </p:nvPr>
        </p:nvSpPr>
        <p:spPr>
          <a:xfrm>
            <a:off x="584200" y="1435497"/>
            <a:ext cx="11018520" cy="4715137"/>
          </a:xfrm>
        </p:spPr>
        <p:txBody>
          <a:bodyPr/>
          <a:lstStyle/>
          <a:p>
            <a:r>
              <a:rPr lang="en-US" dirty="0"/>
              <a:t>Enable monitoring for a new or existing storage account</a:t>
            </a:r>
          </a:p>
          <a:p>
            <a:pPr lvl="1"/>
            <a:r>
              <a:rPr lang="en-US" sz="2400" dirty="0"/>
              <a:t>Aggregate metrics</a:t>
            </a:r>
          </a:p>
          <a:p>
            <a:pPr lvl="1"/>
            <a:r>
              <a:rPr lang="en-US" sz="2400" dirty="0"/>
              <a:t>Per-API metrics</a:t>
            </a:r>
          </a:p>
          <a:p>
            <a:pPr lvl="1"/>
            <a:r>
              <a:rPr lang="en-US" sz="2400" dirty="0"/>
              <a:t>Logs</a:t>
            </a:r>
          </a:p>
          <a:p>
            <a:r>
              <a:rPr lang="en-US" dirty="0"/>
              <a:t>Not supported for Premium storage accounts</a:t>
            </a:r>
          </a:p>
          <a:p>
            <a:r>
              <a:rPr lang="en-US" dirty="0"/>
              <a:t>Metrics and logs are stored in the same storage account</a:t>
            </a:r>
          </a:p>
          <a:p>
            <a:r>
              <a:rPr lang="en-US" dirty="0"/>
              <a:t>Metrics can be displayed in the Monitoring lens</a:t>
            </a:r>
          </a:p>
          <a:p>
            <a:r>
              <a:rPr lang="en-US" dirty="0"/>
              <a:t>Metric-based alerts</a:t>
            </a:r>
          </a:p>
          <a:p>
            <a:pPr lvl="1"/>
            <a:r>
              <a:rPr lang="en-US" sz="2400" dirty="0"/>
              <a:t>Delivered through email</a:t>
            </a:r>
          </a:p>
          <a:p>
            <a:pPr lvl="1"/>
            <a:r>
              <a:rPr lang="en-US" sz="2400" dirty="0"/>
              <a:t>Routed to a Webhook</a:t>
            </a:r>
          </a:p>
        </p:txBody>
      </p:sp>
    </p:spTree>
    <p:extLst>
      <p:ext uri="{BB962C8B-B14F-4D97-AF65-F5344CB8AC3E}">
        <p14:creationId xmlns:p14="http://schemas.microsoft.com/office/powerpoint/2010/main" val="22618986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Account Endpoints</a:t>
            </a:r>
          </a:p>
        </p:txBody>
      </p:sp>
      <p:sp>
        <p:nvSpPr>
          <p:cNvPr id="6" name="Text Placeholder 5"/>
          <p:cNvSpPr>
            <a:spLocks noGrp="1"/>
          </p:cNvSpPr>
          <p:nvPr>
            <p:ph type="body" sz="quarter" idx="10"/>
          </p:nvPr>
        </p:nvSpPr>
        <p:spPr>
          <a:xfrm>
            <a:off x="588263" y="1446919"/>
            <a:ext cx="11018520" cy="3607141"/>
          </a:xfrm>
        </p:spPr>
        <p:txBody>
          <a:bodyPr/>
          <a:lstStyle/>
          <a:p>
            <a:r>
              <a:rPr lang="en-US" dirty="0"/>
              <a:t>Every object has a unique URL address</a:t>
            </a:r>
          </a:p>
          <a:p>
            <a:r>
              <a:rPr lang="en-US" dirty="0"/>
              <a:t>The storage account name forms the subdomain of that address</a:t>
            </a:r>
          </a:p>
          <a:p>
            <a:r>
              <a:rPr lang="en-US" dirty="0"/>
              <a:t>The subdomain and domain name forms an </a:t>
            </a:r>
            <a:r>
              <a:rPr lang="en-US" i="1" dirty="0"/>
              <a:t>endpoint</a:t>
            </a:r>
            <a:r>
              <a:rPr lang="en-US" dirty="0"/>
              <a:t> </a:t>
            </a:r>
          </a:p>
          <a:p>
            <a:pPr lvl="1"/>
            <a:r>
              <a:rPr lang="en-US" sz="2400" b="1" dirty="0"/>
              <a:t>Blob service</a:t>
            </a:r>
            <a:r>
              <a:rPr lang="en-US" sz="2400" dirty="0"/>
              <a:t>: http://</a:t>
            </a:r>
            <a:r>
              <a:rPr lang="en-US" sz="2400" i="1" dirty="0"/>
              <a:t>mystorageaccount</a:t>
            </a:r>
            <a:r>
              <a:rPr lang="en-US" sz="2400" dirty="0"/>
              <a:t>.blob.core.windows.net</a:t>
            </a:r>
          </a:p>
          <a:p>
            <a:pPr lvl="1"/>
            <a:r>
              <a:rPr lang="en-US" sz="2400" b="1" dirty="0"/>
              <a:t>Table service</a:t>
            </a:r>
            <a:r>
              <a:rPr lang="en-US" sz="2400" dirty="0"/>
              <a:t>: http://</a:t>
            </a:r>
            <a:r>
              <a:rPr lang="en-US" sz="2400" i="1" dirty="0"/>
              <a:t>mystorageaccount</a:t>
            </a:r>
            <a:r>
              <a:rPr lang="en-US" sz="2400" dirty="0"/>
              <a:t>.table.core.windows.net</a:t>
            </a:r>
          </a:p>
          <a:p>
            <a:pPr lvl="1"/>
            <a:r>
              <a:rPr lang="en-US" sz="2400" b="1" dirty="0"/>
              <a:t>Queue service</a:t>
            </a:r>
            <a:r>
              <a:rPr lang="en-US" sz="2400" dirty="0"/>
              <a:t>: http://</a:t>
            </a:r>
            <a:r>
              <a:rPr lang="en-US" sz="2400" i="1" dirty="0"/>
              <a:t>mystorageaccount</a:t>
            </a:r>
            <a:r>
              <a:rPr lang="en-US" sz="2400" dirty="0"/>
              <a:t>.queue.core.windows.net</a:t>
            </a:r>
          </a:p>
          <a:p>
            <a:pPr lvl="1"/>
            <a:r>
              <a:rPr lang="en-US" sz="2400" b="1" dirty="0"/>
              <a:t>File service</a:t>
            </a:r>
            <a:r>
              <a:rPr lang="en-US" sz="2400" dirty="0"/>
              <a:t>: http://</a:t>
            </a:r>
            <a:r>
              <a:rPr lang="en-US" sz="2400" i="1" dirty="0"/>
              <a:t>mystorageaccount</a:t>
            </a:r>
            <a:r>
              <a:rPr lang="en-US" sz="2400" dirty="0"/>
              <a:t>.file.core.windows.net</a:t>
            </a:r>
          </a:p>
          <a:p>
            <a:pPr lvl="1"/>
            <a:endParaRPr lang="en-US" dirty="0"/>
          </a:p>
        </p:txBody>
      </p:sp>
    </p:spTree>
    <p:extLst>
      <p:ext uri="{BB962C8B-B14F-4D97-AF65-F5344CB8AC3E}">
        <p14:creationId xmlns:p14="http://schemas.microsoft.com/office/powerpoint/2010/main" val="205445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hlinkClick r:id="rId3"/>
              </a:rPr>
              <a:t>Configuring Custom Domain Names</a:t>
            </a:r>
            <a:endParaRPr lang="en-US" dirty="0"/>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4200" y="1435497"/>
            <a:ext cx="11018520" cy="430887"/>
          </a:xfrm>
        </p:spPr>
        <p:txBody>
          <a:bodyPr/>
          <a:lstStyle/>
          <a:p>
            <a:r>
              <a:rPr lang="en-US" b="1" dirty="0"/>
              <a:t>Direct CNAME mapping</a:t>
            </a:r>
          </a:p>
        </p:txBody>
      </p:sp>
      <p:graphicFrame>
        <p:nvGraphicFramePr>
          <p:cNvPr id="6" name="Table 5">
            <a:extLst>
              <a:ext uri="{FF2B5EF4-FFF2-40B4-BE49-F238E27FC236}">
                <a16:creationId xmlns:a16="http://schemas.microsoft.com/office/drawing/2014/main" id="{AB224CE2-4D84-46FE-96A8-4FFF0A674F57}"/>
              </a:ext>
            </a:extLst>
          </p:cNvPr>
          <p:cNvGraphicFramePr>
            <a:graphicFrameLocks noGrp="1"/>
          </p:cNvGraphicFramePr>
          <p:nvPr>
            <p:extLst/>
          </p:nvPr>
        </p:nvGraphicFramePr>
        <p:xfrm>
          <a:off x="907424" y="2048208"/>
          <a:ext cx="10529610" cy="725170"/>
        </p:xfrm>
        <a:graphic>
          <a:graphicData uri="http://schemas.openxmlformats.org/drawingml/2006/table">
            <a:tbl>
              <a:tblPr firstRow="1" firstCol="1" bandRow="1">
                <a:tableStyleId>{5C22544A-7EE6-4342-B048-85BDC9FD1C3A}</a:tableStyleId>
              </a:tblPr>
              <a:tblGrid>
                <a:gridCol w="4072539">
                  <a:extLst>
                    <a:ext uri="{9D8B030D-6E8A-4147-A177-3AD203B41FA5}">
                      <a16:colId xmlns:a16="http://schemas.microsoft.com/office/drawing/2014/main" val="2137939042"/>
                    </a:ext>
                  </a:extLst>
                </a:gridCol>
                <a:gridCol w="6457071">
                  <a:extLst>
                    <a:ext uri="{9D8B030D-6E8A-4147-A177-3AD203B41FA5}">
                      <a16:colId xmlns:a16="http://schemas.microsoft.com/office/drawing/2014/main" val="2937731976"/>
                    </a:ext>
                  </a:extLst>
                </a:gridCol>
              </a:tblGrid>
              <a:tr h="252313">
                <a:tc>
                  <a:txBody>
                    <a:bodyPr/>
                    <a:lstStyle/>
                    <a:p>
                      <a:pPr marL="0" marR="0">
                        <a:lnSpc>
                          <a:spcPct val="107000"/>
                        </a:lnSpc>
                        <a:spcBef>
                          <a:spcPts val="0"/>
                        </a:spcBef>
                        <a:spcAft>
                          <a:spcPts val="0"/>
                        </a:spcAft>
                      </a:pPr>
                      <a:r>
                        <a:rPr lang="en-US" sz="2400" b="0" dirty="0">
                          <a:effectLst/>
                        </a:rPr>
                        <a:t>CNAME record</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rPr>
                        <a:t>Target</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4396381"/>
                  </a:ext>
                </a:extLst>
              </a:tr>
              <a:tr h="252313">
                <a:tc>
                  <a:txBody>
                    <a:bodyPr/>
                    <a:lstStyle/>
                    <a:p>
                      <a:pPr marL="0" marR="0">
                        <a:lnSpc>
                          <a:spcPct val="107000"/>
                        </a:lnSpc>
                        <a:spcBef>
                          <a:spcPts val="0"/>
                        </a:spcBef>
                        <a:spcAft>
                          <a:spcPts val="0"/>
                        </a:spcAft>
                      </a:pPr>
                      <a:r>
                        <a:rPr lang="en-US" sz="2400" b="0" dirty="0">
                          <a:solidFill>
                            <a:srgbClr val="1A1A1A"/>
                          </a:solidFill>
                          <a:effectLst/>
                        </a:rPr>
                        <a:t>blobs.contoso.com</a:t>
                      </a:r>
                      <a:endParaRPr lang="en-US" sz="2400" b="0" dirty="0">
                        <a:solidFill>
                          <a:srgbClr val="1A1A1A"/>
                        </a:solidFill>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nSpc>
                          <a:spcPct val="107000"/>
                        </a:lnSpc>
                        <a:spcBef>
                          <a:spcPts val="0"/>
                        </a:spcBef>
                        <a:spcAft>
                          <a:spcPts val="0"/>
                        </a:spcAft>
                      </a:pPr>
                      <a:r>
                        <a:rPr lang="en-US" sz="2400" dirty="0">
                          <a:effectLst/>
                        </a:rPr>
                        <a:t>contosoblobs.blob.core.windows.net</a:t>
                      </a:r>
                      <a:endParaRPr lang="en-US" sz="2400" dirty="0">
                        <a:effectLst/>
                        <a:latin typeface="Open Sans" panose="020B0606030504020204"/>
                        <a:ea typeface="Calibri" panose="020F0502020204030204" pitchFamily="34" charset="0"/>
                        <a:cs typeface="Times New Roman" panose="02020603050405020304" pitchFamily="18" charset="0"/>
                      </a:endParaRPr>
                    </a:p>
                  </a:txBody>
                  <a:tcPr marL="95446" marR="9544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2339293230"/>
                  </a:ext>
                </a:extLst>
              </a:tr>
            </a:tbl>
          </a:graphicData>
        </a:graphic>
      </p:graphicFrame>
      <p:sp>
        <p:nvSpPr>
          <p:cNvPr id="7" name="Text Placeholder 2">
            <a:extLst>
              <a:ext uri="{FF2B5EF4-FFF2-40B4-BE49-F238E27FC236}">
                <a16:creationId xmlns:a16="http://schemas.microsoft.com/office/drawing/2014/main" id="{37B929AD-78B5-4781-AEAB-928081CF16A4}"/>
              </a:ext>
            </a:extLst>
          </p:cNvPr>
          <p:cNvSpPr txBox="1">
            <a:spLocks/>
          </p:cNvSpPr>
          <p:nvPr/>
        </p:nvSpPr>
        <p:spPr>
          <a:xfrm>
            <a:off x="590868" y="3024583"/>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Intermediary mapping with </a:t>
            </a:r>
            <a:r>
              <a:rPr lang="en-US" b="1" i="1" dirty="0"/>
              <a:t>asverify</a:t>
            </a:r>
            <a:endParaRPr lang="en-US" b="1" dirty="0"/>
          </a:p>
        </p:txBody>
      </p:sp>
      <p:graphicFrame>
        <p:nvGraphicFramePr>
          <p:cNvPr id="8" name="Table 7">
            <a:extLst>
              <a:ext uri="{FF2B5EF4-FFF2-40B4-BE49-F238E27FC236}">
                <a16:creationId xmlns:a16="http://schemas.microsoft.com/office/drawing/2014/main" id="{64125892-2BC3-4368-B8BD-4B89064FEE42}"/>
              </a:ext>
            </a:extLst>
          </p:cNvPr>
          <p:cNvGraphicFramePr>
            <a:graphicFrameLocks noGrp="1"/>
          </p:cNvGraphicFramePr>
          <p:nvPr>
            <p:extLst/>
          </p:nvPr>
        </p:nvGraphicFramePr>
        <p:xfrm>
          <a:off x="890112" y="3596562"/>
          <a:ext cx="10589125" cy="1288188"/>
        </p:xfrm>
        <a:graphic>
          <a:graphicData uri="http://schemas.openxmlformats.org/drawingml/2006/table">
            <a:tbl>
              <a:tblPr firstRow="1" firstCol="1" bandRow="1">
                <a:tableStyleId>{5C22544A-7EE6-4342-B048-85BDC9FD1C3A}</a:tableStyleId>
              </a:tblPr>
              <a:tblGrid>
                <a:gridCol w="4089851">
                  <a:extLst>
                    <a:ext uri="{9D8B030D-6E8A-4147-A177-3AD203B41FA5}">
                      <a16:colId xmlns:a16="http://schemas.microsoft.com/office/drawing/2014/main" val="823981289"/>
                    </a:ext>
                  </a:extLst>
                </a:gridCol>
                <a:gridCol w="6499274">
                  <a:extLst>
                    <a:ext uri="{9D8B030D-6E8A-4147-A177-3AD203B41FA5}">
                      <a16:colId xmlns:a16="http://schemas.microsoft.com/office/drawing/2014/main" val="653728934"/>
                    </a:ext>
                  </a:extLst>
                </a:gridCol>
              </a:tblGrid>
              <a:tr h="270760">
                <a:tc>
                  <a:txBody>
                    <a:bodyPr/>
                    <a:lstStyle/>
                    <a:p>
                      <a:pPr marL="0" marR="0">
                        <a:lnSpc>
                          <a:spcPct val="107000"/>
                        </a:lnSpc>
                        <a:spcBef>
                          <a:spcPts val="0"/>
                        </a:spcBef>
                        <a:spcAft>
                          <a:spcPts val="0"/>
                        </a:spcAft>
                      </a:pPr>
                      <a:r>
                        <a:rPr lang="en-US" sz="2400" b="0" dirty="0">
                          <a:effectLst/>
                        </a:rPr>
                        <a:t>CNAME record</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893" marR="958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rPr>
                        <a:t>Target</a:t>
                      </a:r>
                      <a:endParaRPr lang="en-US" sz="2400" b="0" dirty="0">
                        <a:effectLst/>
                        <a:latin typeface="Open Sans" panose="020B0606030504020204"/>
                        <a:ea typeface="Calibri" panose="020F0502020204030204" pitchFamily="34" charset="0"/>
                        <a:cs typeface="Times New Roman" panose="02020603050405020304" pitchFamily="18" charset="0"/>
                      </a:endParaRPr>
                    </a:p>
                  </a:txBody>
                  <a:tcPr marL="95893" marR="958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0287623"/>
                  </a:ext>
                </a:extLst>
              </a:tr>
              <a:tr h="563018">
                <a:tc>
                  <a:txBody>
                    <a:bodyPr/>
                    <a:lstStyle/>
                    <a:p>
                      <a:pPr marL="0" marR="0" algn="l" defTabSz="932742" rtl="0" eaLnBrk="1" latinLnBrk="0" hangingPunct="1">
                        <a:lnSpc>
                          <a:spcPct val="107000"/>
                        </a:lnSpc>
                        <a:spcBef>
                          <a:spcPts val="0"/>
                        </a:spcBef>
                        <a:spcAft>
                          <a:spcPts val="0"/>
                        </a:spcAft>
                      </a:pPr>
                      <a:r>
                        <a:rPr lang="en-US" sz="2400" b="0" kern="1200" dirty="0">
                          <a:solidFill>
                            <a:srgbClr val="1A1A1A"/>
                          </a:solidFill>
                          <a:effectLst/>
                          <a:latin typeface="+mn-lt"/>
                          <a:ea typeface="+mn-ea"/>
                          <a:cs typeface="+mn-cs"/>
                        </a:rPr>
                        <a:t>asverify.blobs.contoso.com</a:t>
                      </a:r>
                    </a:p>
                  </a:txBody>
                  <a:tcPr marL="95893" marR="958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0">
                        <a:lnSpc>
                          <a:spcPct val="107000"/>
                        </a:lnSpc>
                        <a:spcBef>
                          <a:spcPts val="0"/>
                        </a:spcBef>
                        <a:spcAft>
                          <a:spcPts val="0"/>
                        </a:spcAft>
                      </a:pPr>
                      <a:r>
                        <a:rPr lang="en-US" sz="2400" dirty="0">
                          <a:effectLst/>
                        </a:rPr>
                        <a:t>asverify.contosoblobs.blob.core.windows.net</a:t>
                      </a:r>
                      <a:endParaRPr lang="en-US" sz="2400" dirty="0">
                        <a:effectLst/>
                        <a:latin typeface="Open Sans" panose="020B0606030504020204"/>
                        <a:ea typeface="Calibri" panose="020F0502020204030204" pitchFamily="34" charset="0"/>
                        <a:cs typeface="Times New Roman" panose="02020603050405020304" pitchFamily="18" charset="0"/>
                      </a:endParaRPr>
                    </a:p>
                  </a:txBody>
                  <a:tcPr marL="95893" marR="958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1361399"/>
                  </a:ext>
                </a:extLst>
              </a:tr>
              <a:tr h="203932">
                <a:tc>
                  <a:txBody>
                    <a:bodyPr/>
                    <a:lstStyle/>
                    <a:p>
                      <a:pPr marL="0" marR="0">
                        <a:lnSpc>
                          <a:spcPct val="107000"/>
                        </a:lnSpc>
                        <a:spcBef>
                          <a:spcPts val="0"/>
                        </a:spcBef>
                        <a:spcAft>
                          <a:spcPts val="0"/>
                        </a:spcAft>
                      </a:pPr>
                      <a:r>
                        <a:rPr lang="en-US" sz="2400" b="0" dirty="0">
                          <a:solidFill>
                            <a:srgbClr val="1A1A1A"/>
                          </a:solidFill>
                          <a:effectLst/>
                        </a:rPr>
                        <a:t>blobs.contoso.com</a:t>
                      </a:r>
                      <a:endParaRPr lang="en-US" sz="2400" b="0" dirty="0">
                        <a:solidFill>
                          <a:srgbClr val="1A1A1A"/>
                        </a:solidFill>
                        <a:effectLst/>
                        <a:latin typeface="Open Sans" panose="020B0606030504020204"/>
                        <a:ea typeface="Calibri" panose="020F0502020204030204" pitchFamily="34" charset="0"/>
                        <a:cs typeface="Times New Roman" panose="02020603050405020304" pitchFamily="18" charset="0"/>
                      </a:endParaRPr>
                    </a:p>
                  </a:txBody>
                  <a:tcPr marL="95893" marR="958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07000"/>
                        </a:lnSpc>
                        <a:spcBef>
                          <a:spcPts val="0"/>
                        </a:spcBef>
                        <a:spcAft>
                          <a:spcPts val="0"/>
                        </a:spcAft>
                      </a:pPr>
                      <a:r>
                        <a:rPr lang="en-US" sz="2400" dirty="0">
                          <a:effectLst/>
                        </a:rPr>
                        <a:t>contosoblobs.blob.core.windows.net</a:t>
                      </a:r>
                      <a:endParaRPr lang="en-US" sz="2400" dirty="0">
                        <a:effectLst/>
                        <a:latin typeface="Open Sans" panose="020B0606030504020204"/>
                        <a:ea typeface="Calibri" panose="020F0502020204030204" pitchFamily="34" charset="0"/>
                        <a:cs typeface="Times New Roman" panose="02020603050405020304" pitchFamily="18" charset="0"/>
                      </a:endParaRPr>
                    </a:p>
                  </a:txBody>
                  <a:tcPr marL="95893" marR="9589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9476877"/>
                  </a:ext>
                </a:extLst>
              </a:tr>
            </a:tbl>
          </a:graphicData>
        </a:graphic>
      </p:graphicFrame>
    </p:spTree>
    <p:extLst>
      <p:ext uri="{BB962C8B-B14F-4D97-AF65-F5344CB8AC3E}">
        <p14:creationId xmlns:p14="http://schemas.microsoft.com/office/powerpoint/2010/main" val="42186259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4"/>
              </a:rPr>
              <a:t>Storage Pricing and Billing</a:t>
            </a:r>
            <a:endParaRPr lang="en-US" dirty="0"/>
          </a:p>
        </p:txBody>
      </p:sp>
      <p:sp>
        <p:nvSpPr>
          <p:cNvPr id="6" name="Text Placeholder 5"/>
          <p:cNvSpPr>
            <a:spLocks noGrp="1"/>
          </p:cNvSpPr>
          <p:nvPr>
            <p:ph type="body" sz="quarter" idx="10"/>
          </p:nvPr>
        </p:nvSpPr>
        <p:spPr>
          <a:xfrm>
            <a:off x="586740" y="1484588"/>
            <a:ext cx="11018520" cy="3533275"/>
          </a:xfrm>
        </p:spPr>
        <p:txBody>
          <a:bodyPr/>
          <a:lstStyle/>
          <a:p>
            <a:r>
              <a:rPr lang="en-US" dirty="0"/>
              <a:t>Storage costs</a:t>
            </a:r>
          </a:p>
          <a:p>
            <a:r>
              <a:rPr lang="en-US" dirty="0"/>
              <a:t>Blob storage </a:t>
            </a:r>
          </a:p>
          <a:p>
            <a:r>
              <a:rPr lang="en-US" dirty="0"/>
              <a:t>Data access costs</a:t>
            </a:r>
          </a:p>
          <a:p>
            <a:r>
              <a:rPr lang="en-US" dirty="0"/>
              <a:t>Transaction costs</a:t>
            </a:r>
          </a:p>
          <a:p>
            <a:r>
              <a:rPr lang="en-US" dirty="0"/>
              <a:t>Geo-Replication data transfer costs</a:t>
            </a:r>
          </a:p>
          <a:p>
            <a:r>
              <a:rPr lang="en-US" dirty="0"/>
              <a:t>Outbound data transfer costs</a:t>
            </a:r>
          </a:p>
          <a:p>
            <a:r>
              <a:rPr lang="en-US" dirty="0"/>
              <a:t>Changing the storage tier</a:t>
            </a:r>
          </a:p>
        </p:txBody>
      </p:sp>
      <p:graphicFrame>
        <p:nvGraphicFramePr>
          <p:cNvPr id="2" name="Object 1">
            <a:extLst>
              <a:ext uri="{FF2B5EF4-FFF2-40B4-BE49-F238E27FC236}">
                <a16:creationId xmlns:a16="http://schemas.microsoft.com/office/drawing/2014/main" id="{B07D6BDC-0181-48B0-B4D9-BC5E0D88E534}"/>
              </a:ext>
            </a:extLst>
          </p:cNvPr>
          <p:cNvGraphicFramePr>
            <a:graphicFrameLocks noChangeAspect="1"/>
          </p:cNvGraphicFramePr>
          <p:nvPr>
            <p:extLst/>
          </p:nvPr>
        </p:nvGraphicFramePr>
        <p:xfrm>
          <a:off x="6437377" y="1325988"/>
          <a:ext cx="5172011" cy="4318908"/>
        </p:xfrm>
        <a:graphic>
          <a:graphicData uri="http://schemas.openxmlformats.org/presentationml/2006/ole">
            <mc:AlternateContent xmlns:mc="http://schemas.openxmlformats.org/markup-compatibility/2006">
              <mc:Choice xmlns:v="urn:schemas-microsoft-com:vml" Requires="v">
                <p:oleObj spid="_x0000_s1036" name="Bitmap Image" r:id="rId5" imgW="5495760" imgH="3533760" progId="Paint.Picture">
                  <p:embed/>
                </p:oleObj>
              </mc:Choice>
              <mc:Fallback>
                <p:oleObj name="Bitmap Image" r:id="rId5" imgW="5495760" imgH="3533760" progId="Paint.Picture">
                  <p:embed/>
                  <p:pic>
                    <p:nvPicPr>
                      <p:cNvPr id="2" name="Object 1">
                        <a:extLst>
                          <a:ext uri="{FF2B5EF4-FFF2-40B4-BE49-F238E27FC236}">
                            <a16:creationId xmlns:a16="http://schemas.microsoft.com/office/drawing/2014/main" id="{B07D6BDC-0181-48B0-B4D9-BC5E0D88E534}"/>
                          </a:ext>
                        </a:extLst>
                      </p:cNvPr>
                      <p:cNvPicPr/>
                      <p:nvPr/>
                    </p:nvPicPr>
                    <p:blipFill>
                      <a:blip r:embed="rId6"/>
                      <a:stretch>
                        <a:fillRect/>
                      </a:stretch>
                    </p:blipFill>
                    <p:spPr>
                      <a:xfrm>
                        <a:off x="6437377" y="1325988"/>
                        <a:ext cx="5172011" cy="4318908"/>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222773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Creating Storage Accounts</a:t>
            </a:r>
            <a:endParaRPr lang="en-US" dirty="0"/>
          </a:p>
        </p:txBody>
      </p:sp>
      <p:sp>
        <p:nvSpPr>
          <p:cNvPr id="2" name="Text Placeholder 1">
            <a:extLst>
              <a:ext uri="{FF2B5EF4-FFF2-40B4-BE49-F238E27FC236}">
                <a16:creationId xmlns:a16="http://schemas.microsoft.com/office/drawing/2014/main" id="{5380EF62-6B64-42B3-BEA0-7EA44BA74EB3}"/>
              </a:ext>
            </a:extLst>
          </p:cNvPr>
          <p:cNvSpPr>
            <a:spLocks noGrp="1"/>
          </p:cNvSpPr>
          <p:nvPr>
            <p:ph type="body" sz="quarter" idx="10"/>
          </p:nvPr>
        </p:nvSpPr>
        <p:spPr>
          <a:xfrm>
            <a:off x="586740" y="1484131"/>
            <a:ext cx="11018520" cy="430887"/>
          </a:xfrm>
        </p:spPr>
        <p:txBody>
          <a:bodyPr/>
          <a:lstStyle/>
          <a:p>
            <a:r>
              <a:rPr lang="en-US" dirty="0"/>
              <a:t>Create a storage account using Azure Marketplace (Portal)</a:t>
            </a:r>
          </a:p>
        </p:txBody>
      </p:sp>
      <p:sp>
        <p:nvSpPr>
          <p:cNvPr id="8" name="Text Placeholder 1">
            <a:extLst>
              <a:ext uri="{FF2B5EF4-FFF2-40B4-BE49-F238E27FC236}">
                <a16:creationId xmlns:a16="http://schemas.microsoft.com/office/drawing/2014/main" id="{324AF9BD-6473-4A74-AA37-5B90ACDDB4E0}"/>
              </a:ext>
            </a:extLst>
          </p:cNvPr>
          <p:cNvSpPr txBox="1">
            <a:spLocks/>
          </p:cNvSpPr>
          <p:nvPr/>
        </p:nvSpPr>
        <p:spPr>
          <a:xfrm>
            <a:off x="586740" y="4499785"/>
            <a:ext cx="11018520" cy="161274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PowerShell</a:t>
            </a:r>
          </a:p>
          <a:p>
            <a:pPr lvl="1"/>
            <a:r>
              <a:rPr lang="en-US" sz="2400" dirty="0">
                <a:solidFill>
                  <a:schemeClr val="accent3"/>
                </a:solidFill>
              </a:rPr>
              <a:t># Create new storage account</a:t>
            </a:r>
            <a:br>
              <a:rPr lang="en-US" sz="2400" dirty="0">
                <a:solidFill>
                  <a:schemeClr val="accent3"/>
                </a:solidFill>
              </a:rPr>
            </a:br>
            <a:r>
              <a:rPr lang="en-US" sz="2400" dirty="0">
                <a:solidFill>
                  <a:schemeClr val="accent2">
                    <a:lumMod val="90000"/>
                    <a:lumOff val="10000"/>
                  </a:schemeClr>
                </a:solidFill>
              </a:rPr>
              <a:t>New-AzureRMStorageAccount</a:t>
            </a:r>
            <a:r>
              <a:rPr lang="en-US" sz="2400" dirty="0">
                <a:latin typeface="Segoe UI Semilight" panose="020B0402040204020203" pitchFamily="34" charset="0"/>
                <a:cs typeface="Segoe UI Semilight" panose="020B0402040204020203" pitchFamily="34" charset="0"/>
              </a:rPr>
              <a:t> </a:t>
            </a:r>
            <a:r>
              <a:rPr lang="en-US" sz="2400" dirty="0">
                <a:solidFill>
                  <a:srgbClr val="0078D4"/>
                </a:solidFill>
              </a:rPr>
              <a:t>-ResourceName </a:t>
            </a:r>
            <a:r>
              <a:rPr lang="en-US" sz="2400" b="1" dirty="0">
                <a:latin typeface="Segoe UI Semilight" panose="020B0402040204020203" pitchFamily="34" charset="0"/>
                <a:cs typeface="Segoe UI Semilight" panose="020B0402040204020203" pitchFamily="34" charset="0"/>
              </a:rPr>
              <a:t>storage</a:t>
            </a:r>
            <a:r>
              <a:rPr lang="en-US" sz="2400" dirty="0">
                <a:latin typeface="Segoe UI Semilight" panose="020B0402040204020203" pitchFamily="34" charset="0"/>
                <a:cs typeface="Segoe UI Semilight" panose="020B0402040204020203" pitchFamily="34" charset="0"/>
              </a:rPr>
              <a:t> </a:t>
            </a:r>
            <a:r>
              <a:rPr lang="en-US" sz="2400" dirty="0">
                <a:solidFill>
                  <a:srgbClr val="0078D4"/>
                </a:solidFill>
              </a:rPr>
              <a:t>-Name </a:t>
            </a:r>
            <a:r>
              <a:rPr lang="en-US" sz="2400" b="1" dirty="0">
                <a:latin typeface="Segoe UI Semilight" panose="020B0402040204020203" pitchFamily="34" charset="0"/>
                <a:cs typeface="Segoe UI Semilight" panose="020B0402040204020203" pitchFamily="34" charset="0"/>
              </a:rPr>
              <a:t>storage2test</a:t>
            </a:r>
            <a:br>
              <a:rPr lang="en-US" sz="2400" b="1" dirty="0">
                <a:latin typeface="Segoe UI Semilight" panose="020B0402040204020203" pitchFamily="34" charset="0"/>
                <a:cs typeface="Segoe UI Semilight" panose="020B0402040204020203" pitchFamily="34" charset="0"/>
              </a:rPr>
            </a:br>
            <a:r>
              <a:rPr lang="en-US" sz="2400" dirty="0">
                <a:solidFill>
                  <a:srgbClr val="0078D4"/>
                </a:solidFill>
              </a:rPr>
              <a:t>-SkuName</a:t>
            </a:r>
            <a:r>
              <a:rPr lang="en-US" sz="2400" dirty="0">
                <a:latin typeface="Segoe UI Semilight" panose="020B0402040204020203" pitchFamily="34" charset="0"/>
                <a:cs typeface="Segoe UI Semilight" panose="020B0402040204020203" pitchFamily="34" charset="0"/>
              </a:rPr>
              <a:t> Standard LRS </a:t>
            </a:r>
            <a:r>
              <a:rPr lang="en-US" sz="2400" dirty="0">
                <a:solidFill>
                  <a:srgbClr val="0078D4"/>
                </a:solidFill>
              </a:rPr>
              <a:t>-Location </a:t>
            </a:r>
            <a:r>
              <a:rPr lang="en-US" sz="2400" dirty="0">
                <a:latin typeface="Segoe UI Semilight" panose="020B0402040204020203" pitchFamily="34" charset="0"/>
                <a:cs typeface="Segoe UI Semilight" panose="020B0402040204020203" pitchFamily="34" charset="0"/>
              </a:rPr>
              <a:t>'west us'</a:t>
            </a:r>
          </a:p>
        </p:txBody>
      </p:sp>
      <p:grpSp>
        <p:nvGrpSpPr>
          <p:cNvPr id="3" name="Group 2">
            <a:extLst>
              <a:ext uri="{FF2B5EF4-FFF2-40B4-BE49-F238E27FC236}">
                <a16:creationId xmlns:a16="http://schemas.microsoft.com/office/drawing/2014/main" id="{9E8965C6-E6CD-44E9-BACA-D42542FD5B5A}"/>
              </a:ext>
            </a:extLst>
          </p:cNvPr>
          <p:cNvGrpSpPr/>
          <p:nvPr/>
        </p:nvGrpSpPr>
        <p:grpSpPr>
          <a:xfrm>
            <a:off x="2599486" y="2019300"/>
            <a:ext cx="6496621" cy="2355752"/>
            <a:chOff x="3331006" y="2117134"/>
            <a:chExt cx="6496621" cy="2424854"/>
          </a:xfrm>
        </p:grpSpPr>
        <p:pic>
          <p:nvPicPr>
            <p:cNvPr id="6" name="Picture 5" descr="Screenshot of the Marketplace tab in the portal, highlighted, and showing two selections for storage services available through Marketplace.">
              <a:extLst>
                <a:ext uri="{FF2B5EF4-FFF2-40B4-BE49-F238E27FC236}">
                  <a16:creationId xmlns:a16="http://schemas.microsoft.com/office/drawing/2014/main" id="{7C2E27C2-8A81-49C8-9B52-1776BC7DF33B}"/>
                </a:ext>
              </a:extLst>
            </p:cNvPr>
            <p:cNvPicPr>
              <a:picLocks noChangeAspect="1"/>
            </p:cNvPicPr>
            <p:nvPr/>
          </p:nvPicPr>
          <p:blipFill>
            <a:blip r:embed="rId3"/>
            <a:stretch>
              <a:fillRect/>
            </a:stretch>
          </p:blipFill>
          <p:spPr>
            <a:xfrm>
              <a:off x="3331006" y="2159337"/>
              <a:ext cx="6496621" cy="2382651"/>
            </a:xfrm>
            <a:prstGeom prst="rect">
              <a:avLst/>
            </a:prstGeom>
            <a:ln>
              <a:solidFill>
                <a:schemeClr val="tx1"/>
              </a:solidFill>
            </a:ln>
          </p:spPr>
        </p:pic>
        <p:sp>
          <p:nvSpPr>
            <p:cNvPr id="9" name="Rectangle 8">
              <a:extLst>
                <a:ext uri="{FF2B5EF4-FFF2-40B4-BE49-F238E27FC236}">
                  <a16:creationId xmlns:a16="http://schemas.microsoft.com/office/drawing/2014/main" id="{45FF07E2-7815-4B26-A7DB-49D268A39627}"/>
                </a:ext>
              </a:extLst>
            </p:cNvPr>
            <p:cNvSpPr/>
            <p:nvPr/>
          </p:nvSpPr>
          <p:spPr bwMode="auto">
            <a:xfrm>
              <a:off x="4338849" y="2117134"/>
              <a:ext cx="1227551" cy="288183"/>
            </a:xfrm>
            <a:prstGeom prst="rect">
              <a:avLst/>
            </a:prstGeom>
            <a:noFill/>
            <a:ln w="508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5C378606-8A66-447A-8302-E8A6803C59F2}"/>
                </a:ext>
              </a:extLst>
            </p:cNvPr>
            <p:cNvSpPr/>
            <p:nvPr/>
          </p:nvSpPr>
          <p:spPr bwMode="auto">
            <a:xfrm>
              <a:off x="3587286" y="3578599"/>
              <a:ext cx="2843409" cy="874085"/>
            </a:xfrm>
            <a:prstGeom prst="rect">
              <a:avLst/>
            </a:prstGeom>
            <a:noFill/>
            <a:ln w="5080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24111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02: Data Replication</a:t>
            </a:r>
          </a:p>
        </p:txBody>
      </p:sp>
    </p:spTree>
    <p:extLst>
      <p:ext uri="{BB962C8B-B14F-4D97-AF65-F5344CB8AC3E}">
        <p14:creationId xmlns:p14="http://schemas.microsoft.com/office/powerpoint/2010/main" val="61118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Planning Storage</a:t>
            </a:r>
            <a:endParaRPr lang="en-US" dirty="0"/>
          </a:p>
        </p:txBody>
      </p:sp>
      <p:sp>
        <p:nvSpPr>
          <p:cNvPr id="2" name="Text Placeholder 1">
            <a:extLst>
              <a:ext uri="{FF2B5EF4-FFF2-40B4-BE49-F238E27FC236}">
                <a16:creationId xmlns:a16="http://schemas.microsoft.com/office/drawing/2014/main" id="{DAC05529-129A-4D27-9683-8D38EFDF1DED}"/>
              </a:ext>
            </a:extLst>
          </p:cNvPr>
          <p:cNvSpPr>
            <a:spLocks noGrp="1"/>
          </p:cNvSpPr>
          <p:nvPr>
            <p:ph type="body" sz="quarter" idx="10"/>
          </p:nvPr>
        </p:nvSpPr>
        <p:spPr>
          <a:xfrm>
            <a:off x="584200" y="1435497"/>
            <a:ext cx="11018520" cy="2499146"/>
          </a:xfrm>
        </p:spPr>
        <p:txBody>
          <a:bodyPr/>
          <a:lstStyle/>
          <a:p>
            <a:r>
              <a:rPr lang="en-US" dirty="0"/>
              <a:t>Types of storage services</a:t>
            </a:r>
          </a:p>
          <a:p>
            <a:r>
              <a:rPr lang="en-US" dirty="0"/>
              <a:t>Storage design</a:t>
            </a:r>
          </a:p>
          <a:p>
            <a:r>
              <a:rPr lang="en-US" dirty="0"/>
              <a:t>Storage billing</a:t>
            </a:r>
          </a:p>
          <a:p>
            <a:r>
              <a:rPr lang="en-US" dirty="0"/>
              <a:t>Storage account management</a:t>
            </a:r>
          </a:p>
          <a:p>
            <a:r>
              <a:rPr lang="en-US" dirty="0"/>
              <a:t>Storage account access/tools</a:t>
            </a:r>
          </a:p>
        </p:txBody>
      </p:sp>
    </p:spTree>
    <p:extLst>
      <p:ext uri="{BB962C8B-B14F-4D97-AF65-F5344CB8AC3E}">
        <p14:creationId xmlns:p14="http://schemas.microsoft.com/office/powerpoint/2010/main" val="36118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Replication Options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90868" y="4578007"/>
            <a:ext cx="11018520" cy="1691031"/>
          </a:xfrm>
        </p:spPr>
        <p:txBody>
          <a:bodyPr/>
          <a:lstStyle/>
          <a:p>
            <a:r>
              <a:rPr lang="en-US" dirty="0"/>
              <a:t>Replication ensures durability and high availability</a:t>
            </a:r>
          </a:p>
          <a:p>
            <a:r>
              <a:rPr lang="en-US" dirty="0"/>
              <a:t>Replicate your data within the same data center, across zonal data centers within the same region, and even across regions</a:t>
            </a:r>
          </a:p>
        </p:txBody>
      </p:sp>
      <p:pic>
        <p:nvPicPr>
          <p:cNvPr id="7" name="Picture 6" descr="Screenshot of the storage replications drop-down showing LRS, GRS, and RA-GRS. ">
            <a:extLst>
              <a:ext uri="{FF2B5EF4-FFF2-40B4-BE49-F238E27FC236}">
                <a16:creationId xmlns:a16="http://schemas.microsoft.com/office/drawing/2014/main" id="{6F873A58-3250-4242-A6AC-A3EDB858C6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0076366" cy="2913876"/>
          </a:xfrm>
          <a:prstGeom prst="rect">
            <a:avLst/>
          </a:prstGeom>
          <a:noFill/>
          <a:ln>
            <a:solidFill>
              <a:schemeClr val="tx1"/>
            </a:solidFill>
          </a:ln>
        </p:spPr>
      </p:pic>
    </p:spTree>
    <p:extLst>
      <p:ext uri="{BB962C8B-B14F-4D97-AF65-F5344CB8AC3E}">
        <p14:creationId xmlns:p14="http://schemas.microsoft.com/office/powerpoint/2010/main" val="34095345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Locally Redundant Storage</a:t>
            </a:r>
            <a:endParaRPr lang="en-US" dirty="0"/>
          </a:p>
        </p:txBody>
      </p:sp>
      <p:sp>
        <p:nvSpPr>
          <p:cNvPr id="6" name="Text Placeholder 5"/>
          <p:cNvSpPr>
            <a:spLocks noGrp="1"/>
          </p:cNvSpPr>
          <p:nvPr>
            <p:ph type="body" sz="quarter" idx="10"/>
          </p:nvPr>
        </p:nvSpPr>
        <p:spPr>
          <a:xfrm>
            <a:off x="590868" y="3654514"/>
            <a:ext cx="11018520" cy="2499146"/>
          </a:xfrm>
        </p:spPr>
        <p:txBody>
          <a:bodyPr/>
          <a:lstStyle/>
          <a:p>
            <a:r>
              <a:rPr lang="en-US" dirty="0"/>
              <a:t>Maintains three copies of your data at a single facility</a:t>
            </a:r>
          </a:p>
          <a:p>
            <a:r>
              <a:rPr lang="en-US" dirty="0"/>
              <a:t>All copies of the data exist within the same region</a:t>
            </a:r>
          </a:p>
          <a:p>
            <a:pPr lvl="0"/>
            <a:r>
              <a:rPr lang="en-US" dirty="0"/>
              <a:t>Use if data can be easily reconstructed </a:t>
            </a:r>
          </a:p>
          <a:p>
            <a:pPr lvl="0"/>
            <a:r>
              <a:rPr lang="en-US" dirty="0"/>
              <a:t>Use if there are regional governance requirements</a:t>
            </a:r>
          </a:p>
          <a:p>
            <a:r>
              <a:rPr lang="en-US" dirty="0"/>
              <a:t>Low-cost option</a:t>
            </a:r>
          </a:p>
        </p:txBody>
      </p:sp>
      <p:graphicFrame>
        <p:nvGraphicFramePr>
          <p:cNvPr id="2" name="Table 1">
            <a:extLst>
              <a:ext uri="{FF2B5EF4-FFF2-40B4-BE49-F238E27FC236}">
                <a16:creationId xmlns:a16="http://schemas.microsoft.com/office/drawing/2014/main" id="{CA4068C2-EC37-48B9-A76C-E82EC789C14E}"/>
              </a:ext>
            </a:extLst>
          </p:cNvPr>
          <p:cNvGraphicFramePr>
            <a:graphicFrameLocks noGrp="1"/>
          </p:cNvGraphicFramePr>
          <p:nvPr>
            <p:extLst/>
          </p:nvPr>
        </p:nvGraphicFramePr>
        <p:xfrm>
          <a:off x="584200" y="1435100"/>
          <a:ext cx="11025187" cy="1809906"/>
        </p:xfrm>
        <a:graphic>
          <a:graphicData uri="http://schemas.openxmlformats.org/drawingml/2006/table">
            <a:tbl>
              <a:tblPr firstRow="1" firstCol="1" bandRow="1">
                <a:tableStyleId>{5C22544A-7EE6-4342-B048-85BDC9FD1C3A}</a:tableStyleId>
              </a:tblPr>
              <a:tblGrid>
                <a:gridCol w="2179666">
                  <a:extLst>
                    <a:ext uri="{9D8B030D-6E8A-4147-A177-3AD203B41FA5}">
                      <a16:colId xmlns:a16="http://schemas.microsoft.com/office/drawing/2014/main" val="3872822939"/>
                    </a:ext>
                  </a:extLst>
                </a:gridCol>
                <a:gridCol w="2806940">
                  <a:extLst>
                    <a:ext uri="{9D8B030D-6E8A-4147-A177-3AD203B41FA5}">
                      <a16:colId xmlns:a16="http://schemas.microsoft.com/office/drawing/2014/main" val="3098706265"/>
                    </a:ext>
                  </a:extLst>
                </a:gridCol>
                <a:gridCol w="6038581">
                  <a:extLst>
                    <a:ext uri="{9D8B030D-6E8A-4147-A177-3AD203B41FA5}">
                      <a16:colId xmlns:a16="http://schemas.microsoft.com/office/drawing/2014/main" val="3383557239"/>
                    </a:ext>
                  </a:extLst>
                </a:gridCol>
              </a:tblGrid>
              <a:tr h="439954">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Replication </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Copies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Strategy</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1904226"/>
                  </a:ext>
                </a:extLst>
              </a:tr>
              <a:tr h="1369952">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Locally redundant storage (LRS)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Maintains three copies of your data.</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Data is replicated three time within a single facility in a single region.</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4805761"/>
                  </a:ext>
                </a:extLst>
              </a:tr>
            </a:tbl>
          </a:graphicData>
        </a:graphic>
      </p:graphicFrame>
    </p:spTree>
    <p:extLst>
      <p:ext uri="{BB962C8B-B14F-4D97-AF65-F5344CB8AC3E}">
        <p14:creationId xmlns:p14="http://schemas.microsoft.com/office/powerpoint/2010/main" val="269724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Geo-redundant Storage</a:t>
            </a:r>
          </a:p>
        </p:txBody>
      </p:sp>
      <p:sp>
        <p:nvSpPr>
          <p:cNvPr id="6" name="Text Placeholder 5"/>
          <p:cNvSpPr>
            <a:spLocks noGrp="1"/>
          </p:cNvSpPr>
          <p:nvPr>
            <p:ph type="body" sz="quarter" idx="10"/>
          </p:nvPr>
        </p:nvSpPr>
        <p:spPr>
          <a:xfrm>
            <a:off x="584200" y="4717844"/>
            <a:ext cx="11002587" cy="1551194"/>
          </a:xfrm>
        </p:spPr>
        <p:txBody>
          <a:bodyPr/>
          <a:lstStyle/>
          <a:p>
            <a:pPr lvl="0"/>
            <a:r>
              <a:rPr lang="en-US" sz="2400" dirty="0">
                <a:hlinkClick r:id="rId3"/>
              </a:rPr>
              <a:t>GRS</a:t>
            </a:r>
            <a:r>
              <a:rPr lang="en-US" sz="2400" dirty="0"/>
              <a:t> replicates your data to another data center in a secondary region, but that data is available to be read only during a failure. </a:t>
            </a:r>
          </a:p>
          <a:p>
            <a:pPr lvl="0"/>
            <a:r>
              <a:rPr lang="en-US" sz="2400" dirty="0">
                <a:hlinkClick r:id="rId4"/>
              </a:rPr>
              <a:t>RA-GRS</a:t>
            </a:r>
            <a:r>
              <a:rPr lang="en-US" sz="2400" dirty="0"/>
              <a:t> is based on GRS and replicates data to another data center in another region. Provides read access from the secondary region, even without a failure.</a:t>
            </a:r>
          </a:p>
        </p:txBody>
      </p:sp>
      <p:graphicFrame>
        <p:nvGraphicFramePr>
          <p:cNvPr id="2" name="Table 1">
            <a:extLst>
              <a:ext uri="{FF2B5EF4-FFF2-40B4-BE49-F238E27FC236}">
                <a16:creationId xmlns:a16="http://schemas.microsoft.com/office/drawing/2014/main" id="{8A8364FE-25A9-425A-ADA3-26702A8BC6A6}"/>
              </a:ext>
            </a:extLst>
          </p:cNvPr>
          <p:cNvGraphicFramePr>
            <a:graphicFrameLocks noGrp="1"/>
          </p:cNvGraphicFramePr>
          <p:nvPr>
            <p:extLst/>
          </p:nvPr>
        </p:nvGraphicFramePr>
        <p:xfrm>
          <a:off x="584198" y="1431694"/>
          <a:ext cx="11025189" cy="2956765"/>
        </p:xfrm>
        <a:graphic>
          <a:graphicData uri="http://schemas.openxmlformats.org/drawingml/2006/table">
            <a:tbl>
              <a:tblPr firstRow="1" firstCol="1" bandRow="1">
                <a:tableStyleId>{5C22544A-7EE6-4342-B048-85BDC9FD1C3A}</a:tableStyleId>
              </a:tblPr>
              <a:tblGrid>
                <a:gridCol w="2538830">
                  <a:extLst>
                    <a:ext uri="{9D8B030D-6E8A-4147-A177-3AD203B41FA5}">
                      <a16:colId xmlns:a16="http://schemas.microsoft.com/office/drawing/2014/main" val="2650081204"/>
                    </a:ext>
                  </a:extLst>
                </a:gridCol>
                <a:gridCol w="1820502">
                  <a:extLst>
                    <a:ext uri="{9D8B030D-6E8A-4147-A177-3AD203B41FA5}">
                      <a16:colId xmlns:a16="http://schemas.microsoft.com/office/drawing/2014/main" val="1777980413"/>
                    </a:ext>
                  </a:extLst>
                </a:gridCol>
                <a:gridCol w="6665857">
                  <a:extLst>
                    <a:ext uri="{9D8B030D-6E8A-4147-A177-3AD203B41FA5}">
                      <a16:colId xmlns:a16="http://schemas.microsoft.com/office/drawing/2014/main" val="2473153594"/>
                    </a:ext>
                  </a:extLst>
                </a:gridCol>
              </a:tblGrid>
              <a:tr h="286832">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Replication</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Copies</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Strategy</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1592752"/>
                  </a:ext>
                </a:extLst>
              </a:tr>
              <a:tr h="1215722">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Geo-redundant storage (GRS)</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Maintains six copies of your data.</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Data is replicated three times within the primary region and is also replicated three times in a secondary region hundreds of miles away from the primary region.</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9338131"/>
                  </a:ext>
                </a:extLst>
              </a:tr>
              <a:tr h="1215722">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Read access geo-redundant storage (RA-GRS) </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Maintains six copies of your data.</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Data is replicated to a secondary geographic location and provides read access to your data in the secondary location.</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57357" marR="5735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2169357"/>
                  </a:ext>
                </a:extLst>
              </a:tr>
            </a:tbl>
          </a:graphicData>
        </a:graphic>
      </p:graphicFrame>
    </p:spTree>
    <p:extLst>
      <p:ext uri="{BB962C8B-B14F-4D97-AF65-F5344CB8AC3E}">
        <p14:creationId xmlns:p14="http://schemas.microsoft.com/office/powerpoint/2010/main" val="230333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a:t>
            </a:r>
          </a:p>
        </p:txBody>
      </p:sp>
      <p:sp>
        <p:nvSpPr>
          <p:cNvPr id="6" name="Text Placeholder 5"/>
          <p:cNvSpPr>
            <a:spLocks noGrp="1"/>
          </p:cNvSpPr>
          <p:nvPr>
            <p:ph type="body" sz="quarter" idx="10"/>
          </p:nvPr>
        </p:nvSpPr>
        <p:spPr/>
        <p:txBody>
          <a:bodyPr/>
          <a:lstStyle/>
          <a:p>
            <a:r>
              <a:rPr lang="en-US" dirty="0"/>
              <a:t>M01: Overview of Azure Storage</a:t>
            </a:r>
          </a:p>
          <a:p>
            <a:pPr lvl="1"/>
            <a:r>
              <a:rPr lang="en-US" dirty="0"/>
              <a:t>L01: Azure storage accounts</a:t>
            </a:r>
          </a:p>
          <a:p>
            <a:pPr lvl="1"/>
            <a:r>
              <a:rPr lang="en-US" dirty="0"/>
              <a:t>L02: Data replication</a:t>
            </a:r>
          </a:p>
          <a:p>
            <a:pPr lvl="1"/>
            <a:r>
              <a:rPr lang="en-US" dirty="0"/>
              <a:t>L03: Azure Storage Explorer</a:t>
            </a:r>
          </a:p>
          <a:p>
            <a:r>
              <a:rPr lang="en-US" dirty="0"/>
              <a:t>M02: Storage Services</a:t>
            </a:r>
          </a:p>
          <a:p>
            <a:pPr lvl="1"/>
            <a:r>
              <a:rPr lang="en-US" dirty="0"/>
              <a:t>L01: Virtual machine storage</a:t>
            </a:r>
          </a:p>
          <a:p>
            <a:pPr lvl="1"/>
            <a:r>
              <a:rPr lang="en-US" dirty="0"/>
              <a:t>L02: Blob storage</a:t>
            </a:r>
          </a:p>
          <a:p>
            <a:pPr lvl="1"/>
            <a:r>
              <a:rPr lang="en-US" dirty="0"/>
              <a:t>L03: Azure files</a:t>
            </a:r>
          </a:p>
          <a:p>
            <a:pPr lvl="1"/>
            <a:r>
              <a:rPr lang="en-US" dirty="0"/>
              <a:t>L04: Structured storage</a:t>
            </a:r>
          </a:p>
          <a:p>
            <a:r>
              <a:rPr lang="en-US" dirty="0"/>
              <a:t>M03: Securing and Managing Storage</a:t>
            </a:r>
          </a:p>
          <a:p>
            <a:pPr lvl="1"/>
            <a:r>
              <a:rPr lang="en-US" dirty="0"/>
              <a:t>L01: Shared access keys</a:t>
            </a:r>
          </a:p>
          <a:p>
            <a:pPr lvl="1"/>
            <a:r>
              <a:rPr lang="en-US" dirty="0"/>
              <a:t>L02: Azure backup</a:t>
            </a:r>
          </a:p>
          <a:p>
            <a:pPr lvl="1"/>
            <a:r>
              <a:rPr lang="en-US" dirty="0"/>
              <a:t>L03: Azure File Sync</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Zone Redundant Storage</a:t>
            </a:r>
          </a:p>
        </p:txBody>
      </p:sp>
      <p:sp>
        <p:nvSpPr>
          <p:cNvPr id="6" name="Text Placeholder 5"/>
          <p:cNvSpPr>
            <a:spLocks noGrp="1"/>
          </p:cNvSpPr>
          <p:nvPr>
            <p:ph type="body" sz="quarter" idx="10"/>
          </p:nvPr>
        </p:nvSpPr>
        <p:spPr>
          <a:xfrm>
            <a:off x="584200" y="3431566"/>
            <a:ext cx="11018520" cy="2843855"/>
          </a:xfrm>
        </p:spPr>
        <p:txBody>
          <a:bodyPr/>
          <a:lstStyle/>
          <a:p>
            <a:r>
              <a:rPr lang="en-US" dirty="0"/>
              <a:t>Replicates your data across three storage clusters in a single region</a:t>
            </a:r>
          </a:p>
          <a:p>
            <a:r>
              <a:rPr lang="en-US" dirty="0"/>
              <a:t>Each storage cluster is physically separated from the others and resides in its own availability zone</a:t>
            </a:r>
          </a:p>
          <a:p>
            <a:r>
              <a:rPr lang="en-US" dirty="0"/>
              <a:t>Each availability zone, and the ZRS cluster within it, is autonomous, with separate utilities and networking capabilities</a:t>
            </a:r>
          </a:p>
          <a:p>
            <a:r>
              <a:rPr lang="en-US" dirty="0"/>
              <a:t>Not available in all regions</a:t>
            </a:r>
          </a:p>
        </p:txBody>
      </p:sp>
      <p:graphicFrame>
        <p:nvGraphicFramePr>
          <p:cNvPr id="2" name="Table 1">
            <a:extLst>
              <a:ext uri="{FF2B5EF4-FFF2-40B4-BE49-F238E27FC236}">
                <a16:creationId xmlns:a16="http://schemas.microsoft.com/office/drawing/2014/main" id="{D3195859-BEFA-41F7-81F3-35B1065D260E}"/>
              </a:ext>
            </a:extLst>
          </p:cNvPr>
          <p:cNvGraphicFramePr>
            <a:graphicFrameLocks noGrp="1"/>
          </p:cNvGraphicFramePr>
          <p:nvPr>
            <p:extLst/>
          </p:nvPr>
        </p:nvGraphicFramePr>
        <p:xfrm>
          <a:off x="584200" y="1435101"/>
          <a:ext cx="10076365" cy="1562255"/>
        </p:xfrm>
        <a:graphic>
          <a:graphicData uri="http://schemas.openxmlformats.org/drawingml/2006/table">
            <a:tbl>
              <a:tblPr firstRow="1" firstCol="1" bandRow="1">
                <a:tableStyleId>{5C22544A-7EE6-4342-B048-85BDC9FD1C3A}</a:tableStyleId>
              </a:tblPr>
              <a:tblGrid>
                <a:gridCol w="1992085">
                  <a:extLst>
                    <a:ext uri="{9D8B030D-6E8A-4147-A177-3AD203B41FA5}">
                      <a16:colId xmlns:a16="http://schemas.microsoft.com/office/drawing/2014/main" val="2441931060"/>
                    </a:ext>
                  </a:extLst>
                </a:gridCol>
                <a:gridCol w="1992085">
                  <a:extLst>
                    <a:ext uri="{9D8B030D-6E8A-4147-A177-3AD203B41FA5}">
                      <a16:colId xmlns:a16="http://schemas.microsoft.com/office/drawing/2014/main" val="2540338844"/>
                    </a:ext>
                  </a:extLst>
                </a:gridCol>
                <a:gridCol w="6092195">
                  <a:extLst>
                    <a:ext uri="{9D8B030D-6E8A-4147-A177-3AD203B41FA5}">
                      <a16:colId xmlns:a16="http://schemas.microsoft.com/office/drawing/2014/main" val="1168729393"/>
                    </a:ext>
                  </a:extLst>
                </a:gridCol>
              </a:tblGrid>
              <a:tr h="416969">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Replication</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Copies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Strategy</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1414925"/>
                  </a:ext>
                </a:extLst>
              </a:tr>
              <a:tr h="857677">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Zone-redundant storage (ZRS)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Maintains three copies of your data.</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b="0" dirty="0">
                          <a:effectLst/>
                          <a:latin typeface="Segoe UI Semilight" panose="020B0402040204020203" pitchFamily="34" charset="0"/>
                          <a:cs typeface="Segoe UI Semilight" panose="020B0402040204020203" pitchFamily="34" charset="0"/>
                        </a:rPr>
                        <a:t>Data is replicated three times across two to three facilities, either within a single region or across two regions.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7080255"/>
                  </a:ext>
                </a:extLst>
              </a:tr>
            </a:tbl>
          </a:graphicData>
        </a:graphic>
      </p:graphicFrame>
    </p:spTree>
    <p:extLst>
      <p:ext uri="{BB962C8B-B14F-4D97-AF65-F5344CB8AC3E}">
        <p14:creationId xmlns:p14="http://schemas.microsoft.com/office/powerpoint/2010/main" val="137464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Replication Option Comparison</a:t>
            </a:r>
          </a:p>
        </p:txBody>
      </p:sp>
      <p:graphicFrame>
        <p:nvGraphicFramePr>
          <p:cNvPr id="4" name="Table 3">
            <a:extLst>
              <a:ext uri="{FF2B5EF4-FFF2-40B4-BE49-F238E27FC236}">
                <a16:creationId xmlns:a16="http://schemas.microsoft.com/office/drawing/2014/main" id="{7939CF22-2D5A-480C-8D17-1383AAD2FC03}"/>
              </a:ext>
            </a:extLst>
          </p:cNvPr>
          <p:cNvGraphicFramePr>
            <a:graphicFrameLocks noGrp="1"/>
          </p:cNvGraphicFramePr>
          <p:nvPr>
            <p:extLst/>
          </p:nvPr>
        </p:nvGraphicFramePr>
        <p:xfrm>
          <a:off x="604196" y="1250765"/>
          <a:ext cx="11005192" cy="5058510"/>
        </p:xfrm>
        <a:graphic>
          <a:graphicData uri="http://schemas.openxmlformats.org/drawingml/2006/table">
            <a:tbl>
              <a:tblPr firstRow="1" firstCol="1" bandRow="1">
                <a:tableStyleId>{5C22544A-7EE6-4342-B048-85BDC9FD1C3A}</a:tableStyleId>
              </a:tblPr>
              <a:tblGrid>
                <a:gridCol w="4702490">
                  <a:extLst>
                    <a:ext uri="{9D8B030D-6E8A-4147-A177-3AD203B41FA5}">
                      <a16:colId xmlns:a16="http://schemas.microsoft.com/office/drawing/2014/main" val="2144672916"/>
                    </a:ext>
                  </a:extLst>
                </a:gridCol>
                <a:gridCol w="1801863">
                  <a:extLst>
                    <a:ext uri="{9D8B030D-6E8A-4147-A177-3AD203B41FA5}">
                      <a16:colId xmlns:a16="http://schemas.microsoft.com/office/drawing/2014/main" val="3305447151"/>
                    </a:ext>
                  </a:extLst>
                </a:gridCol>
                <a:gridCol w="1557149">
                  <a:extLst>
                    <a:ext uri="{9D8B030D-6E8A-4147-A177-3AD203B41FA5}">
                      <a16:colId xmlns:a16="http://schemas.microsoft.com/office/drawing/2014/main" val="3169663095"/>
                    </a:ext>
                  </a:extLst>
                </a:gridCol>
                <a:gridCol w="1294228">
                  <a:extLst>
                    <a:ext uri="{9D8B030D-6E8A-4147-A177-3AD203B41FA5}">
                      <a16:colId xmlns:a16="http://schemas.microsoft.com/office/drawing/2014/main" val="1735161963"/>
                    </a:ext>
                  </a:extLst>
                </a:gridCol>
                <a:gridCol w="1649462">
                  <a:extLst>
                    <a:ext uri="{9D8B030D-6E8A-4147-A177-3AD203B41FA5}">
                      <a16:colId xmlns:a16="http://schemas.microsoft.com/office/drawing/2014/main" val="1972989554"/>
                    </a:ext>
                  </a:extLst>
                </a:gridCol>
              </a:tblGrid>
              <a:tr h="440924">
                <a:tc>
                  <a:txBody>
                    <a:bodyPr/>
                    <a:lstStyle/>
                    <a:p>
                      <a:pPr marL="0" marR="0">
                        <a:lnSpc>
                          <a:spcPct val="107000"/>
                        </a:lnSpc>
                        <a:spcBef>
                          <a:spcPts val="0"/>
                        </a:spcBef>
                        <a:spcAft>
                          <a:spcPts val="0"/>
                        </a:spcAft>
                      </a:pPr>
                      <a:r>
                        <a:rPr lang="en-US" sz="2400" b="0" dirty="0">
                          <a:effectLst/>
                        </a:rPr>
                        <a:t>Replication Option</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LRS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ZRS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GRS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RA-GRS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6756897"/>
                  </a:ext>
                </a:extLst>
              </a:tr>
              <a:tr h="740524">
                <a:tc>
                  <a:txBody>
                    <a:bodyPr/>
                    <a:lstStyle/>
                    <a:p>
                      <a:pPr marL="0" marR="0">
                        <a:lnSpc>
                          <a:spcPct val="107000"/>
                        </a:lnSpc>
                        <a:spcBef>
                          <a:spcPts val="0"/>
                        </a:spcBef>
                        <a:spcAft>
                          <a:spcPts val="0"/>
                        </a:spcAft>
                      </a:pPr>
                      <a:r>
                        <a:rPr lang="en-US" sz="2400" b="0" dirty="0">
                          <a:effectLst/>
                        </a:rPr>
                        <a:t>Node unavailability within a data center</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83948507"/>
                  </a:ext>
                </a:extLst>
              </a:tr>
              <a:tr h="1051129">
                <a:tc>
                  <a:txBody>
                    <a:bodyPr/>
                    <a:lstStyle/>
                    <a:p>
                      <a:pPr marL="0" marR="0">
                        <a:lnSpc>
                          <a:spcPct val="107000"/>
                        </a:lnSpc>
                        <a:spcBef>
                          <a:spcPts val="0"/>
                        </a:spcBef>
                        <a:spcAft>
                          <a:spcPts val="0"/>
                        </a:spcAft>
                      </a:pPr>
                      <a:r>
                        <a:rPr lang="en-US" sz="2400" b="0" dirty="0">
                          <a:effectLst/>
                        </a:rPr>
                        <a:t>An entire data center (zonal or non-zonal) becomes unavailable</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No</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290947"/>
                  </a:ext>
                </a:extLst>
              </a:tr>
              <a:tr h="359981">
                <a:tc>
                  <a:txBody>
                    <a:bodyPr/>
                    <a:lstStyle/>
                    <a:p>
                      <a:pPr marL="0" marR="0">
                        <a:lnSpc>
                          <a:spcPct val="107000"/>
                        </a:lnSpc>
                        <a:spcBef>
                          <a:spcPts val="0"/>
                        </a:spcBef>
                        <a:spcAft>
                          <a:spcPts val="0"/>
                        </a:spcAft>
                      </a:pPr>
                      <a:r>
                        <a:rPr lang="en-US" sz="2400" b="0" dirty="0">
                          <a:effectLst/>
                        </a:rPr>
                        <a:t>A region-wide outage</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No</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No</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887293"/>
                  </a:ext>
                </a:extLst>
              </a:tr>
              <a:tr h="1304650">
                <a:tc>
                  <a:txBody>
                    <a:bodyPr/>
                    <a:lstStyle/>
                    <a:p>
                      <a:pPr marL="0" marR="0">
                        <a:lnSpc>
                          <a:spcPct val="107000"/>
                        </a:lnSpc>
                        <a:spcBef>
                          <a:spcPts val="0"/>
                        </a:spcBef>
                        <a:spcAft>
                          <a:spcPts val="0"/>
                        </a:spcAft>
                      </a:pPr>
                      <a:r>
                        <a:rPr lang="en-US" sz="2400" b="0" dirty="0">
                          <a:effectLst/>
                        </a:rPr>
                        <a:t>Read access to your data (in a remote, geo-replicated region) for region-wide unavailability</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No</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No</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No</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Yes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6029950"/>
                  </a:ext>
                </a:extLst>
              </a:tr>
              <a:tr h="1121066">
                <a:tc>
                  <a:txBody>
                    <a:bodyPr/>
                    <a:lstStyle/>
                    <a:p>
                      <a:pPr marL="0" marR="0">
                        <a:lnSpc>
                          <a:spcPct val="107000"/>
                        </a:lnSpc>
                        <a:spcBef>
                          <a:spcPts val="0"/>
                        </a:spcBef>
                        <a:spcAft>
                          <a:spcPts val="0"/>
                        </a:spcAft>
                      </a:pPr>
                      <a:r>
                        <a:rPr lang="en-US" sz="2400" b="0" dirty="0">
                          <a:effectLst/>
                        </a:rPr>
                        <a:t>Available in storage account types</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GPv1, GPv2, Blob</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Standard,</a:t>
                      </a:r>
                    </a:p>
                    <a:p>
                      <a:pPr marL="0" marR="0" algn="ctr">
                        <a:lnSpc>
                          <a:spcPct val="107000"/>
                        </a:lnSpc>
                        <a:spcBef>
                          <a:spcPts val="0"/>
                        </a:spcBef>
                        <a:spcAft>
                          <a:spcPts val="0"/>
                        </a:spcAft>
                      </a:pPr>
                      <a:r>
                        <a:rPr lang="en-US" sz="2400" b="0" dirty="0">
                          <a:effectLst/>
                        </a:rPr>
                        <a:t>GPv2</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GPv1, GPv2, Blob</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2400" b="0" dirty="0">
                          <a:effectLst/>
                        </a:rPr>
                        <a:t>GPv1, GPv2, Blob</a:t>
                      </a:r>
                      <a:endParaRPr lang="en-US" sz="2400" b="0" dirty="0">
                        <a:solidFill>
                          <a:srgbClr val="1A1A1A"/>
                        </a:solidFill>
                        <a:effectLst/>
                        <a:latin typeface="Open Sans"/>
                        <a:ea typeface="Calibri" panose="020F0502020204030204" pitchFamily="34" charset="0"/>
                        <a:cs typeface="Times New Roman" panose="02020603050405020304" pitchFamily="18" charset="0"/>
                      </a:endParaRPr>
                    </a:p>
                  </a:txBody>
                  <a:tcPr marL="97817" marR="9781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52259671"/>
                  </a:ext>
                </a:extLst>
              </a:tr>
            </a:tbl>
          </a:graphicData>
        </a:graphic>
      </p:graphicFrame>
    </p:spTree>
    <p:extLst>
      <p:ext uri="{BB962C8B-B14F-4D97-AF65-F5344CB8AC3E}">
        <p14:creationId xmlns:p14="http://schemas.microsoft.com/office/powerpoint/2010/main" val="230866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Accounts PowerShell Tasks</a:t>
            </a:r>
          </a:p>
        </p:txBody>
      </p:sp>
      <p:graphicFrame>
        <p:nvGraphicFramePr>
          <p:cNvPr id="4" name="Table 3">
            <a:extLst>
              <a:ext uri="{FF2B5EF4-FFF2-40B4-BE49-F238E27FC236}">
                <a16:creationId xmlns:a16="http://schemas.microsoft.com/office/drawing/2014/main" id="{64A61C44-E416-4ED3-A207-33973656CCD0}"/>
              </a:ext>
            </a:extLst>
          </p:cNvPr>
          <p:cNvGraphicFramePr>
            <a:graphicFrameLocks noGrp="1"/>
          </p:cNvGraphicFramePr>
          <p:nvPr>
            <p:extLst/>
          </p:nvPr>
        </p:nvGraphicFramePr>
        <p:xfrm>
          <a:off x="584200" y="1435100"/>
          <a:ext cx="11025188" cy="4482096"/>
        </p:xfrm>
        <a:graphic>
          <a:graphicData uri="http://schemas.openxmlformats.org/drawingml/2006/table">
            <a:tbl>
              <a:tblPr firstRow="1" firstCol="1" bandRow="1">
                <a:tableStyleId>{5C22544A-7EE6-4342-B048-85BDC9FD1C3A}</a:tableStyleId>
              </a:tblPr>
              <a:tblGrid>
                <a:gridCol w="4423898">
                  <a:extLst>
                    <a:ext uri="{9D8B030D-6E8A-4147-A177-3AD203B41FA5}">
                      <a16:colId xmlns:a16="http://schemas.microsoft.com/office/drawing/2014/main" val="4276446595"/>
                    </a:ext>
                  </a:extLst>
                </a:gridCol>
                <a:gridCol w="6601290">
                  <a:extLst>
                    <a:ext uri="{9D8B030D-6E8A-4147-A177-3AD203B41FA5}">
                      <a16:colId xmlns:a16="http://schemas.microsoft.com/office/drawing/2014/main" val="124609607"/>
                    </a:ext>
                  </a:extLst>
                </a:gridCol>
              </a:tblGrid>
              <a:tr h="242168">
                <a:tc>
                  <a:txBody>
                    <a:bodyPr/>
                    <a:lstStyle/>
                    <a:p>
                      <a:pPr marL="0" marR="0" algn="ctr">
                        <a:lnSpc>
                          <a:spcPct val="115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Task </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200" b="0" dirty="0">
                          <a:effectLst/>
                          <a:latin typeface="Segoe UI Semilight" panose="020B0402040204020203" pitchFamily="34" charset="0"/>
                          <a:cs typeface="Segoe UI Semilight" panose="020B0402040204020203" pitchFamily="34" charset="0"/>
                        </a:rPr>
                        <a:t>Example </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564708"/>
                  </a:ext>
                </a:extLst>
              </a:tr>
              <a:tr h="758964">
                <a:tc>
                  <a:txBody>
                    <a:bodyPr/>
                    <a:lstStyle/>
                    <a:p>
                      <a:pPr marL="0" marR="0">
                        <a:lnSpc>
                          <a:spcPct val="115000"/>
                        </a:lnSpc>
                      </a:pPr>
                      <a:r>
                        <a:rPr lang="en-US" sz="2200" b="0" dirty="0">
                          <a:effectLst/>
                          <a:latin typeface="Segoe UI Semilight" panose="020B0402040204020203" pitchFamily="34" charset="0"/>
                          <a:cs typeface="Segoe UI Semilight" panose="020B0402040204020203" pitchFamily="34" charset="0"/>
                        </a:rPr>
                        <a:t>Check to see if a storage account name is available. </a:t>
                      </a:r>
                      <a:endParaRPr lang="en-US" sz="2200" b="0" dirty="0">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b="1" dirty="0">
                          <a:effectLst/>
                          <a:latin typeface="Segoe UI Semilight" panose="020B0402040204020203" pitchFamily="34" charset="0"/>
                          <a:cs typeface="Segoe UI Semilight" panose="020B0402040204020203" pitchFamily="34" charset="0"/>
                        </a:rPr>
                        <a:t>Get-AzureRmStorageAccountNameAvailability</a:t>
                      </a:r>
                      <a:r>
                        <a:rPr lang="en-US" sz="2200" b="0" dirty="0">
                          <a:effectLst/>
                          <a:latin typeface="Segoe UI Semilight" panose="020B0402040204020203" pitchFamily="34" charset="0"/>
                          <a:cs typeface="Segoe UI Semilight" panose="020B0402040204020203" pitchFamily="34" charset="0"/>
                        </a:rPr>
                        <a:t> -Name 'mystorageaccount'</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7399389"/>
                  </a:ext>
                </a:extLst>
              </a:tr>
              <a:tr h="1017362">
                <a:tc>
                  <a:txBody>
                    <a:bodyPr/>
                    <a:lstStyle/>
                    <a:p>
                      <a:pPr marL="0" marR="0">
                        <a:lnSpc>
                          <a:spcPct val="115000"/>
                        </a:lnSpc>
                      </a:pPr>
                      <a:r>
                        <a:rPr lang="en-US" sz="2200" b="0" dirty="0">
                          <a:effectLst/>
                          <a:latin typeface="Segoe UI Semilight" panose="020B0402040204020203" pitchFamily="34" charset="0"/>
                          <a:cs typeface="Segoe UI Semilight" panose="020B0402040204020203" pitchFamily="34" charset="0"/>
                        </a:rPr>
                        <a:t>Create a storage account. </a:t>
                      </a:r>
                      <a:endParaRPr lang="en-US" sz="2200" b="0" dirty="0">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b="1" dirty="0">
                          <a:effectLst/>
                          <a:latin typeface="Segoe UI Semilight" panose="020B0402040204020203" pitchFamily="34" charset="0"/>
                          <a:cs typeface="Segoe UI Semilight" panose="020B0402040204020203" pitchFamily="34" charset="0"/>
                        </a:rPr>
                        <a:t>New-AzureRmStorageAccount</a:t>
                      </a:r>
                      <a:r>
                        <a:rPr lang="en-US" sz="2200" b="0" dirty="0">
                          <a:effectLst/>
                          <a:latin typeface="Segoe UI Semilight" panose="020B0402040204020203" pitchFamily="34" charset="0"/>
                          <a:cs typeface="Segoe UI Semilight" panose="020B0402040204020203" pitchFamily="34" charset="0"/>
                        </a:rPr>
                        <a:t> -ResourceGroupName MyResourceGroup -AccountName mystorageaccount -Location westus -SkuName Standard_GRS</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8802508"/>
                  </a:ext>
                </a:extLst>
              </a:tr>
              <a:tr h="758964">
                <a:tc>
                  <a:txBody>
                    <a:bodyPr/>
                    <a:lstStyle/>
                    <a:p>
                      <a:pPr marL="0" marR="0">
                        <a:lnSpc>
                          <a:spcPct val="115000"/>
                        </a:lnSpc>
                      </a:pPr>
                      <a:r>
                        <a:rPr lang="en-US" sz="2200" b="0" dirty="0">
                          <a:effectLst/>
                          <a:latin typeface="Segoe UI Semilight" panose="020B0402040204020203" pitchFamily="34" charset="0"/>
                          <a:cs typeface="Segoe UI Semilight" panose="020B0402040204020203" pitchFamily="34" charset="0"/>
                        </a:rPr>
                        <a:t>Retrieve a specific storage account or all the storage accounts in a resource group or subscription. </a:t>
                      </a:r>
                      <a:endParaRPr lang="en-US" sz="2200" b="0" dirty="0">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b="1" dirty="0">
                          <a:effectLst/>
                          <a:latin typeface="Segoe UI Semilight" panose="020B0402040204020203" pitchFamily="34" charset="0"/>
                          <a:cs typeface="Segoe UI Semilight" panose="020B0402040204020203" pitchFamily="34" charset="0"/>
                        </a:rPr>
                        <a:t>Get-AzureRmStorageAccount</a:t>
                      </a:r>
                      <a:r>
                        <a:rPr lang="en-US" sz="2200" b="0" dirty="0">
                          <a:effectLst/>
                          <a:latin typeface="Segoe UI Semilight" panose="020B0402040204020203" pitchFamily="34" charset="0"/>
                          <a:cs typeface="Segoe UI Semilight" panose="020B0402040204020203" pitchFamily="34" charset="0"/>
                        </a:rPr>
                        <a:t> -ResourceGroupName "RG01" -AccountName "mystorageaccount"</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2484893"/>
                  </a:ext>
                </a:extLst>
              </a:tr>
              <a:tr h="1017362">
                <a:tc>
                  <a:txBody>
                    <a:bodyPr/>
                    <a:lstStyle/>
                    <a:p>
                      <a:pPr marL="0" marR="0">
                        <a:lnSpc>
                          <a:spcPct val="115000"/>
                        </a:lnSpc>
                      </a:pPr>
                      <a:r>
                        <a:rPr lang="en-US" sz="2200" b="0" dirty="0">
                          <a:effectLst/>
                          <a:latin typeface="Segoe UI Semilight" panose="020B0402040204020203" pitchFamily="34" charset="0"/>
                          <a:cs typeface="Segoe UI Semilight" panose="020B0402040204020203" pitchFamily="34" charset="0"/>
                        </a:rPr>
                        <a:t>Modify storage account properties, such as type. </a:t>
                      </a:r>
                      <a:endParaRPr lang="en-US" sz="2200" b="0" dirty="0">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200" b="1" dirty="0">
                          <a:effectLst/>
                          <a:latin typeface="Segoe UI Semilight" panose="020B0402040204020203" pitchFamily="34" charset="0"/>
                          <a:cs typeface="Segoe UI Semilight" panose="020B0402040204020203" pitchFamily="34" charset="0"/>
                        </a:rPr>
                        <a:t>Set-AzureRmStorageAccount</a:t>
                      </a:r>
                      <a:r>
                        <a:rPr lang="en-US" sz="2200" b="0" dirty="0">
                          <a:effectLst/>
                          <a:latin typeface="Segoe UI Semilight" panose="020B0402040204020203" pitchFamily="34" charset="0"/>
                          <a:cs typeface="Segoe UI Semilight" panose="020B0402040204020203" pitchFamily="34" charset="0"/>
                        </a:rPr>
                        <a:t> -ResourceGroupName "MyResourceGroup" -AccountName "mystorageaccount" -Type "Standard_RAGRS"</a:t>
                      </a:r>
                      <a:endParaRPr lang="en-US" sz="22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35813" marR="358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8357498"/>
                  </a:ext>
                </a:extLst>
              </a:tr>
            </a:tbl>
          </a:graphicData>
        </a:graphic>
      </p:graphicFrame>
    </p:spTree>
    <p:extLst>
      <p:ext uri="{BB962C8B-B14F-4D97-AF65-F5344CB8AC3E}">
        <p14:creationId xmlns:p14="http://schemas.microsoft.com/office/powerpoint/2010/main" val="101729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03: Azure Storage Explorer</a:t>
            </a:r>
          </a:p>
        </p:txBody>
      </p:sp>
    </p:spTree>
    <p:extLst>
      <p:ext uri="{BB962C8B-B14F-4D97-AF65-F5344CB8AC3E}">
        <p14:creationId xmlns:p14="http://schemas.microsoft.com/office/powerpoint/2010/main" val="1274938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 Explorer</a:t>
            </a:r>
          </a:p>
        </p:txBody>
      </p:sp>
      <p:sp>
        <p:nvSpPr>
          <p:cNvPr id="6" name="Text Placeholder 5"/>
          <p:cNvSpPr>
            <a:spLocks noGrp="1"/>
          </p:cNvSpPr>
          <p:nvPr>
            <p:ph type="body" sz="quarter" idx="10"/>
          </p:nvPr>
        </p:nvSpPr>
        <p:spPr>
          <a:xfrm>
            <a:off x="584199" y="1435497"/>
            <a:ext cx="4355791" cy="3619452"/>
          </a:xfrm>
        </p:spPr>
        <p:txBody>
          <a:bodyPr/>
          <a:lstStyle/>
          <a:p>
            <a:r>
              <a:rPr lang="en-US" dirty="0"/>
              <a:t>Access multiple accounts and subscriptions</a:t>
            </a:r>
          </a:p>
          <a:p>
            <a:r>
              <a:rPr lang="en-US" dirty="0"/>
              <a:t>Create, delete, view, edit storage resources</a:t>
            </a:r>
          </a:p>
          <a:p>
            <a:r>
              <a:rPr lang="en-US" dirty="0"/>
              <a:t>View and edit Blob, Queue, Table, File, Cosmos DB storage and Data Lake Storage</a:t>
            </a:r>
          </a:p>
        </p:txBody>
      </p:sp>
      <p:pic>
        <p:nvPicPr>
          <p:cNvPr id="7" name="Picture 6" descr="Screenshot of the Storage Explorer. The navigation pane (left) is expanded and a folder in the blob container is selected. The folder (right pane) contains several documents. ">
            <a:extLst>
              <a:ext uri="{FF2B5EF4-FFF2-40B4-BE49-F238E27FC236}">
                <a16:creationId xmlns:a16="http://schemas.microsoft.com/office/drawing/2014/main" id="{E771B789-F53A-4B26-8509-AA98041C52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68681" y="1435100"/>
            <a:ext cx="6340707" cy="3361983"/>
          </a:xfrm>
          <a:prstGeom prst="rect">
            <a:avLst/>
          </a:prstGeom>
          <a:noFill/>
          <a:ln>
            <a:solidFill>
              <a:schemeClr val="tx1"/>
            </a:solidFill>
          </a:ln>
        </p:spPr>
      </p:pic>
      <p:sp>
        <p:nvSpPr>
          <p:cNvPr id="2" name="Rectangle 1">
            <a:extLst>
              <a:ext uri="{FF2B5EF4-FFF2-40B4-BE49-F238E27FC236}">
                <a16:creationId xmlns:a16="http://schemas.microsoft.com/office/drawing/2014/main" id="{224A15D2-3740-4916-ACB9-EF507FF285C5}"/>
              </a:ext>
            </a:extLst>
          </p:cNvPr>
          <p:cNvSpPr/>
          <p:nvPr/>
        </p:nvSpPr>
        <p:spPr>
          <a:xfrm>
            <a:off x="494991" y="5034098"/>
            <a:ext cx="10856951" cy="954107"/>
          </a:xfrm>
          <a:prstGeom prst="rect">
            <a:avLst/>
          </a:prstGeom>
        </p:spPr>
        <p:txBody>
          <a:bodyPr wrap="square">
            <a:spAutoFit/>
          </a:bodyPr>
          <a:lstStyle/>
          <a:p>
            <a:pPr marL="111125" indent="-111125">
              <a:buSzPct val="5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 Obtain shared access signature (SAS) keys</a:t>
            </a:r>
          </a:p>
          <a:p>
            <a:pPr marL="234950" indent="-234950">
              <a:buSzPct val="5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Available for Windows, Mac, and Linux 	 	</a:t>
            </a:r>
          </a:p>
        </p:txBody>
      </p:sp>
    </p:spTree>
    <p:extLst>
      <p:ext uri="{BB962C8B-B14F-4D97-AF65-F5344CB8AC3E}">
        <p14:creationId xmlns:p14="http://schemas.microsoft.com/office/powerpoint/2010/main" val="42944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Overview of Azure Storage Explorer</a:t>
            </a:r>
            <a:endParaRPr lang="en-US" dirty="0"/>
          </a:p>
        </p:txBody>
      </p:sp>
      <p:sp>
        <p:nvSpPr>
          <p:cNvPr id="3" name="Text Placeholder 2">
            <a:extLst>
              <a:ext uri="{FF2B5EF4-FFF2-40B4-BE49-F238E27FC236}">
                <a16:creationId xmlns:a16="http://schemas.microsoft.com/office/drawing/2014/main" id="{1CF63774-FB8E-4537-97A7-CB8546B981F7}"/>
              </a:ext>
            </a:extLst>
          </p:cNvPr>
          <p:cNvSpPr>
            <a:spLocks noGrp="1"/>
          </p:cNvSpPr>
          <p:nvPr>
            <p:ph type="body" sz="quarter" idx="10"/>
          </p:nvPr>
        </p:nvSpPr>
        <p:spPr>
          <a:xfrm>
            <a:off x="584200" y="1437481"/>
            <a:ext cx="10614068" cy="2462213"/>
          </a:xfrm>
        </p:spPr>
        <p:txBody>
          <a:bodyPr/>
          <a:lstStyle/>
          <a:p>
            <a:r>
              <a:rPr lang="en-US" dirty="0"/>
              <a:t>Easily manage the contents of your storage account with Azure Storage Explorer</a:t>
            </a:r>
          </a:p>
          <a:p>
            <a:r>
              <a:rPr lang="en-US" dirty="0"/>
              <a:t>Upload, download, and manage blobs, files, queues, tables, and Cosmos DB entities</a:t>
            </a:r>
          </a:p>
          <a:p>
            <a:r>
              <a:rPr lang="en-US" dirty="0"/>
              <a:t>Gain easy access to manager your virtual machine disks</a:t>
            </a:r>
          </a:p>
        </p:txBody>
      </p:sp>
    </p:spTree>
    <p:extLst>
      <p:ext uri="{BB962C8B-B14F-4D97-AF65-F5344CB8AC3E}">
        <p14:creationId xmlns:p14="http://schemas.microsoft.com/office/powerpoint/2010/main" val="198299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Keyword Search in Azure Storage Explorer</a:t>
            </a:r>
            <a:endParaRPr lang="en-US" dirty="0"/>
          </a:p>
        </p:txBody>
      </p:sp>
      <p:sp>
        <p:nvSpPr>
          <p:cNvPr id="4" name="Text Placeholder 3">
            <a:extLst>
              <a:ext uri="{FF2B5EF4-FFF2-40B4-BE49-F238E27FC236}">
                <a16:creationId xmlns:a16="http://schemas.microsoft.com/office/drawing/2014/main" id="{A3E0CDC6-540C-4F68-A288-974E07086FCE}"/>
              </a:ext>
            </a:extLst>
          </p:cNvPr>
          <p:cNvSpPr>
            <a:spLocks noGrp="1"/>
          </p:cNvSpPr>
          <p:nvPr>
            <p:ph type="body" sz="quarter" idx="10"/>
          </p:nvPr>
        </p:nvSpPr>
        <p:spPr>
          <a:xfrm>
            <a:off x="584200" y="1437481"/>
            <a:ext cx="6168292" cy="2462213"/>
          </a:xfrm>
        </p:spPr>
        <p:txBody>
          <a:bodyPr/>
          <a:lstStyle/>
          <a:p>
            <a:r>
              <a:rPr lang="en-US" dirty="0"/>
              <a:t>To find a storage resource, use the search box</a:t>
            </a:r>
          </a:p>
          <a:p>
            <a:r>
              <a:rPr lang="en-US" dirty="0"/>
              <a:t>As you type, the left pane displays all matching resources for the search value</a:t>
            </a:r>
          </a:p>
          <a:p>
            <a:r>
              <a:rPr lang="en-US" dirty="0"/>
              <a:t>For example, </a:t>
            </a:r>
            <a:r>
              <a:rPr lang="en-US" b="1" dirty="0"/>
              <a:t>endpoints</a:t>
            </a:r>
          </a:p>
        </p:txBody>
      </p:sp>
      <p:pic>
        <p:nvPicPr>
          <p:cNvPr id="3" name="Picture 2" descr="Screenshot of the Storage Explorer showing use of the search box to search for all resources that match endpoints.">
            <a:extLst>
              <a:ext uri="{FF2B5EF4-FFF2-40B4-BE49-F238E27FC236}">
                <a16:creationId xmlns:a16="http://schemas.microsoft.com/office/drawing/2014/main" id="{AD1DDECC-C2B5-4446-8ED4-C043F9312E28}"/>
              </a:ext>
            </a:extLst>
          </p:cNvPr>
          <p:cNvPicPr>
            <a:picLocks noChangeAspect="1"/>
          </p:cNvPicPr>
          <p:nvPr/>
        </p:nvPicPr>
        <p:blipFill>
          <a:blip r:embed="rId3"/>
          <a:stretch>
            <a:fillRect/>
          </a:stretch>
        </p:blipFill>
        <p:spPr>
          <a:xfrm>
            <a:off x="7115396" y="1435100"/>
            <a:ext cx="4493992" cy="4075434"/>
          </a:xfrm>
          <a:prstGeom prst="rect">
            <a:avLst/>
          </a:prstGeom>
          <a:ln>
            <a:solidFill>
              <a:schemeClr val="tx2"/>
            </a:solidFill>
          </a:ln>
        </p:spPr>
      </p:pic>
    </p:spTree>
    <p:extLst>
      <p:ext uri="{BB962C8B-B14F-4D97-AF65-F5344CB8AC3E}">
        <p14:creationId xmlns:p14="http://schemas.microsoft.com/office/powerpoint/2010/main" val="364169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Storage Access Tools</a:t>
            </a:r>
            <a:endParaRPr lang="en-US" dirty="0"/>
          </a:p>
        </p:txBody>
      </p:sp>
      <p:sp>
        <p:nvSpPr>
          <p:cNvPr id="2" name="Text Placeholder 1">
            <a:extLst>
              <a:ext uri="{FF2B5EF4-FFF2-40B4-BE49-F238E27FC236}">
                <a16:creationId xmlns:a16="http://schemas.microsoft.com/office/drawing/2014/main" id="{2BAC732B-4C19-485E-A7CB-1DC4060698AA}"/>
              </a:ext>
            </a:extLst>
          </p:cNvPr>
          <p:cNvSpPr>
            <a:spLocks noGrp="1"/>
          </p:cNvSpPr>
          <p:nvPr>
            <p:ph type="body" sz="quarter" idx="10"/>
          </p:nvPr>
        </p:nvSpPr>
        <p:spPr>
          <a:xfrm>
            <a:off x="584200" y="1435497"/>
            <a:ext cx="11018520" cy="1465016"/>
          </a:xfrm>
        </p:spPr>
        <p:txBody>
          <a:bodyPr/>
          <a:lstStyle/>
          <a:p>
            <a:r>
              <a:rPr lang="en-US" dirty="0"/>
              <a:t>Azure Portal</a:t>
            </a:r>
          </a:p>
          <a:p>
            <a:r>
              <a:rPr lang="en-US" dirty="0"/>
              <a:t>Azure Storage Explorer</a:t>
            </a:r>
          </a:p>
          <a:p>
            <a:r>
              <a:rPr lang="en-US" dirty="0"/>
              <a:t>Azure PowerShell</a:t>
            </a:r>
          </a:p>
        </p:txBody>
      </p:sp>
    </p:spTree>
    <p:extLst>
      <p:ext uri="{BB962C8B-B14F-4D97-AF65-F5344CB8AC3E}">
        <p14:creationId xmlns:p14="http://schemas.microsoft.com/office/powerpoint/2010/main" val="357317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1 A: Storage Explorer Functionality</a:t>
            </a:r>
          </a:p>
        </p:txBody>
      </p:sp>
      <p:sp>
        <p:nvSpPr>
          <p:cNvPr id="7" name="Text Placeholder 5">
            <a:extLst>
              <a:ext uri="{FF2B5EF4-FFF2-40B4-BE49-F238E27FC236}">
                <a16:creationId xmlns:a16="http://schemas.microsoft.com/office/drawing/2014/main" id="{1E7DB5C2-7C1A-4F21-84E5-37BFAACA2E2D}"/>
              </a:ext>
            </a:extLst>
          </p:cNvPr>
          <p:cNvSpPr>
            <a:spLocks noGrp="1"/>
          </p:cNvSpPr>
          <p:nvPr>
            <p:ph type="body" sz="quarter" idx="10"/>
          </p:nvPr>
        </p:nvSpPr>
        <p:spPr>
          <a:xfrm>
            <a:off x="604196" y="1573768"/>
            <a:ext cx="11002587" cy="3016210"/>
          </a:xfrm>
        </p:spPr>
        <p:txBody>
          <a:bodyPr/>
          <a:lstStyle/>
          <a:p>
            <a:pPr lvl="0"/>
            <a:r>
              <a:rPr lang="en-US" u="sng" dirty="0">
                <a:hlinkClick r:id="rId3"/>
              </a:rPr>
              <a:t>Connect to an Azure subscription</a:t>
            </a:r>
            <a:endParaRPr lang="en-US" u="sng" dirty="0"/>
          </a:p>
          <a:p>
            <a:pPr lvl="0"/>
            <a:r>
              <a:rPr lang="en-US" u="sng" dirty="0">
                <a:hlinkClick r:id="rId4"/>
              </a:rPr>
              <a:t>Work with local development storage</a:t>
            </a:r>
            <a:endParaRPr lang="en-US" u="sng" dirty="0"/>
          </a:p>
          <a:p>
            <a:pPr lvl="0"/>
            <a:r>
              <a:rPr lang="en-US" u="sng" dirty="0">
                <a:hlinkClick r:id="rId5"/>
              </a:rPr>
              <a:t>Attach to external storage</a:t>
            </a:r>
            <a:endParaRPr lang="en-US" u="sng" dirty="0"/>
          </a:p>
          <a:p>
            <a:pPr lvl="0"/>
            <a:r>
              <a:rPr lang="en-US" u="sng" dirty="0">
                <a:hlinkClick r:id="rId6"/>
              </a:rPr>
              <a:t>Attach a storage account by using an SAS</a:t>
            </a:r>
            <a:endParaRPr lang="en-US" u="sng" dirty="0"/>
          </a:p>
          <a:p>
            <a:pPr lvl="0"/>
            <a:r>
              <a:rPr lang="en-US" u="sng" dirty="0">
                <a:hlinkClick r:id="rId7"/>
              </a:rPr>
              <a:t>Attach a service by using an SAS</a:t>
            </a:r>
            <a:endParaRPr lang="en-US" u="sng" dirty="0"/>
          </a:p>
          <a:p>
            <a:pPr lvl="0"/>
            <a:r>
              <a:rPr lang="en-US" u="sng" dirty="0">
                <a:hlinkClick r:id="rId8"/>
              </a:rPr>
              <a:t>Connect to an Azure Cosmos DB account by using a connection string</a:t>
            </a:r>
            <a:endParaRPr lang="en-US" b="1" dirty="0"/>
          </a:p>
        </p:txBody>
      </p:sp>
    </p:spTree>
    <p:extLst>
      <p:ext uri="{BB962C8B-B14F-4D97-AF65-F5344CB8AC3E}">
        <p14:creationId xmlns:p14="http://schemas.microsoft.com/office/powerpoint/2010/main" val="169047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hlinkClick r:id="rId3"/>
              </a:rPr>
              <a:t>Lab 1 B</a:t>
            </a:r>
            <a:r>
              <a:rPr lang="en-US" dirty="0"/>
              <a:t>: Use Storage Explorer</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4200" y="1435497"/>
            <a:ext cx="9347591" cy="2308324"/>
          </a:xfrm>
        </p:spPr>
        <p:txBody>
          <a:bodyPr/>
          <a:lstStyle/>
          <a:p>
            <a:r>
              <a:rPr lang="en-US" dirty="0"/>
              <a:t>Create a storage account and log into Storage Explorer</a:t>
            </a:r>
          </a:p>
          <a:p>
            <a:r>
              <a:rPr lang="en-US" dirty="0"/>
              <a:t>Create a container and upload, download, and view blobs in a container</a:t>
            </a:r>
          </a:p>
          <a:p>
            <a:r>
              <a:rPr lang="en-US" dirty="0"/>
              <a:t>Manage snapshots</a:t>
            </a:r>
          </a:p>
        </p:txBody>
      </p:sp>
    </p:spTree>
    <p:extLst>
      <p:ext uri="{BB962C8B-B14F-4D97-AF65-F5344CB8AC3E}">
        <p14:creationId xmlns:p14="http://schemas.microsoft.com/office/powerpoint/2010/main" val="16437601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 continued</a:t>
            </a:r>
          </a:p>
        </p:txBody>
      </p:sp>
      <p:sp>
        <p:nvSpPr>
          <p:cNvPr id="6" name="Text Placeholder 5"/>
          <p:cNvSpPr>
            <a:spLocks noGrp="1"/>
          </p:cNvSpPr>
          <p:nvPr>
            <p:ph type="body" sz="quarter" idx="10"/>
          </p:nvPr>
        </p:nvSpPr>
        <p:spPr>
          <a:xfrm>
            <a:off x="584200" y="1435497"/>
            <a:ext cx="11018520" cy="2794611"/>
          </a:xfrm>
        </p:spPr>
        <p:txBody>
          <a:bodyPr/>
          <a:lstStyle/>
          <a:p>
            <a:r>
              <a:rPr lang="en-US" dirty="0"/>
              <a:t>M04: Storing and Accessing Data</a:t>
            </a:r>
          </a:p>
          <a:p>
            <a:pPr lvl="1"/>
            <a:r>
              <a:rPr lang="en-US" dirty="0"/>
              <a:t>L01: Azure Content Delivery Network</a:t>
            </a:r>
          </a:p>
          <a:p>
            <a:pPr lvl="1"/>
            <a:r>
              <a:rPr lang="en-US" dirty="0"/>
              <a:t>L02: Import and Export Service</a:t>
            </a:r>
          </a:p>
          <a:p>
            <a:r>
              <a:rPr lang="en-US" dirty="0"/>
              <a:t>M05: Monitoring Storage</a:t>
            </a:r>
          </a:p>
          <a:p>
            <a:pPr lvl="1"/>
            <a:r>
              <a:rPr lang="en-US" dirty="0"/>
              <a:t>L01: Metrics and Alerts</a:t>
            </a:r>
          </a:p>
          <a:p>
            <a:pPr lvl="1"/>
            <a:r>
              <a:rPr lang="en-US" dirty="0"/>
              <a:t>L02: Activity Log</a:t>
            </a:r>
          </a:p>
          <a:p>
            <a:pPr lvl="1"/>
            <a:endParaRPr lang="en-US" dirty="0"/>
          </a:p>
        </p:txBody>
      </p:sp>
    </p:spTree>
    <p:extLst>
      <p:ext uri="{BB962C8B-B14F-4D97-AF65-F5344CB8AC3E}">
        <p14:creationId xmlns:p14="http://schemas.microsoft.com/office/powerpoint/2010/main" val="779581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875002"/>
            <a:ext cx="4167887" cy="1661993"/>
          </a:xfrm>
        </p:spPr>
        <p:txBody>
          <a:bodyPr/>
          <a:lstStyle/>
          <a:p>
            <a:r>
              <a:rPr lang="en-US" dirty="0"/>
              <a:t>AZ-100.2 </a:t>
            </a:r>
            <a:br>
              <a:rPr lang="en-US" dirty="0"/>
            </a:br>
            <a:r>
              <a:rPr lang="en-US" dirty="0"/>
              <a:t>Module 02: Storage Services</a:t>
            </a:r>
          </a:p>
        </p:txBody>
      </p:sp>
    </p:spTree>
    <p:extLst>
      <p:ext uri="{BB962C8B-B14F-4D97-AF65-F5344CB8AC3E}">
        <p14:creationId xmlns:p14="http://schemas.microsoft.com/office/powerpoint/2010/main" val="42257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01: Virtual Machine Storage</a:t>
            </a:r>
          </a:p>
        </p:txBody>
      </p:sp>
    </p:spTree>
    <p:extLst>
      <p:ext uri="{BB962C8B-B14F-4D97-AF65-F5344CB8AC3E}">
        <p14:creationId xmlns:p14="http://schemas.microsoft.com/office/powerpoint/2010/main" val="61518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Virtual Machine Storage</a:t>
            </a:r>
            <a:endParaRPr lang="en-US" dirty="0"/>
          </a:p>
        </p:txBody>
      </p:sp>
      <p:sp>
        <p:nvSpPr>
          <p:cNvPr id="3" name="Text Placeholder 2">
            <a:extLst>
              <a:ext uri="{FF2B5EF4-FFF2-40B4-BE49-F238E27FC236}">
                <a16:creationId xmlns:a16="http://schemas.microsoft.com/office/drawing/2014/main" id="{5622AD2E-DAA8-4685-9FDF-82F6CA21ABCF}"/>
              </a:ext>
            </a:extLst>
          </p:cNvPr>
          <p:cNvSpPr>
            <a:spLocks noGrp="1"/>
          </p:cNvSpPr>
          <p:nvPr>
            <p:ph type="body" sz="quarter" idx="10"/>
          </p:nvPr>
        </p:nvSpPr>
        <p:spPr>
          <a:xfrm>
            <a:off x="584200" y="1437481"/>
            <a:ext cx="5520038" cy="4530471"/>
          </a:xfrm>
        </p:spPr>
        <p:txBody>
          <a:bodyPr/>
          <a:lstStyle/>
          <a:p>
            <a:r>
              <a:rPr lang="en-US" dirty="0"/>
              <a:t>Disks are how virtual machines store their VHD files</a:t>
            </a:r>
          </a:p>
          <a:p>
            <a:r>
              <a:rPr lang="en-US" dirty="0"/>
              <a:t>Premium or Standard storage</a:t>
            </a:r>
          </a:p>
          <a:p>
            <a:r>
              <a:rPr lang="en-US" dirty="0"/>
              <a:t>Managed or unmanaged</a:t>
            </a:r>
          </a:p>
          <a:p>
            <a:r>
              <a:rPr lang="en-US" dirty="0"/>
              <a:t>Virtual Machine disk types</a:t>
            </a:r>
          </a:p>
          <a:p>
            <a:pPr lvl="1"/>
            <a:r>
              <a:rPr lang="en-US" sz="2400" dirty="0"/>
              <a:t>Operating System disks</a:t>
            </a:r>
          </a:p>
          <a:p>
            <a:pPr lvl="1"/>
            <a:r>
              <a:rPr lang="en-US" sz="2400" dirty="0"/>
              <a:t>Temporary disk</a:t>
            </a:r>
          </a:p>
          <a:p>
            <a:pPr lvl="1"/>
            <a:r>
              <a:rPr lang="en-US" sz="2400" dirty="0"/>
              <a:t>Data disks </a:t>
            </a:r>
          </a:p>
          <a:p>
            <a:endParaRPr lang="en-US" dirty="0"/>
          </a:p>
        </p:txBody>
      </p:sp>
      <p:pic>
        <p:nvPicPr>
          <p:cNvPr id="2" name="Picture 1" descr="Tabular Diagram emphasizing disks as the means by which VMs store their VHD files.">
            <a:extLst>
              <a:ext uri="{FF2B5EF4-FFF2-40B4-BE49-F238E27FC236}">
                <a16:creationId xmlns:a16="http://schemas.microsoft.com/office/drawing/2014/main" id="{7FE04BC7-5F48-4C9B-9839-4D52747F3C39}"/>
              </a:ext>
            </a:extLst>
          </p:cNvPr>
          <p:cNvPicPr>
            <a:picLocks noChangeAspect="1"/>
          </p:cNvPicPr>
          <p:nvPr/>
        </p:nvPicPr>
        <p:blipFill>
          <a:blip r:embed="rId3"/>
          <a:stretch>
            <a:fillRect/>
          </a:stretch>
        </p:blipFill>
        <p:spPr>
          <a:xfrm>
            <a:off x="6735748" y="1435100"/>
            <a:ext cx="4873640" cy="4920761"/>
          </a:xfrm>
          <a:prstGeom prst="rect">
            <a:avLst/>
          </a:prstGeom>
          <a:ln>
            <a:solidFill>
              <a:schemeClr val="tx1"/>
            </a:solidFill>
          </a:ln>
        </p:spPr>
      </p:pic>
    </p:spTree>
    <p:extLst>
      <p:ext uri="{BB962C8B-B14F-4D97-AF65-F5344CB8AC3E}">
        <p14:creationId xmlns:p14="http://schemas.microsoft.com/office/powerpoint/2010/main" val="81659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Disks</a:t>
            </a:r>
          </a:p>
        </p:txBody>
      </p:sp>
      <p:sp>
        <p:nvSpPr>
          <p:cNvPr id="6" name="Text Placeholder 5"/>
          <p:cNvSpPr>
            <a:spLocks noGrp="1"/>
          </p:cNvSpPr>
          <p:nvPr>
            <p:ph type="body" sz="quarter" idx="10"/>
          </p:nvPr>
        </p:nvSpPr>
        <p:spPr>
          <a:xfrm>
            <a:off x="584200" y="3959940"/>
            <a:ext cx="11018520" cy="1465016"/>
          </a:xfrm>
        </p:spPr>
        <p:txBody>
          <a:bodyPr/>
          <a:lstStyle/>
          <a:p>
            <a:r>
              <a:rPr lang="en-US" dirty="0"/>
              <a:t>Operating System Disks are SATA drives, labeled as C:</a:t>
            </a:r>
          </a:p>
          <a:p>
            <a:r>
              <a:rPr lang="en-US" dirty="0"/>
              <a:t>Temporary Disks provides short term storage</a:t>
            </a:r>
          </a:p>
          <a:p>
            <a:r>
              <a:rPr lang="en-US" dirty="0"/>
              <a:t>Data Disks are SCSI drives and depend on your virtual machine type</a:t>
            </a:r>
          </a:p>
        </p:txBody>
      </p:sp>
      <p:pic>
        <p:nvPicPr>
          <p:cNvPr id="5" name="Picture 4" descr="Screenshot of the VM disks blade. The OS disk is shown. There are no data disks.">
            <a:extLst>
              <a:ext uri="{FF2B5EF4-FFF2-40B4-BE49-F238E27FC236}">
                <a16:creationId xmlns:a16="http://schemas.microsoft.com/office/drawing/2014/main" id="{ACE2BAE8-3C94-49C0-ADD9-C7B18F40FC8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0189" y="1435100"/>
            <a:ext cx="10098668" cy="1843359"/>
          </a:xfrm>
          <a:prstGeom prst="rect">
            <a:avLst/>
          </a:prstGeom>
          <a:noFill/>
          <a:ln>
            <a:solidFill>
              <a:schemeClr val="tx1"/>
            </a:solidFill>
          </a:ln>
        </p:spPr>
      </p:pic>
    </p:spTree>
    <p:extLst>
      <p:ext uri="{BB962C8B-B14F-4D97-AF65-F5344CB8AC3E}">
        <p14:creationId xmlns:p14="http://schemas.microsoft.com/office/powerpoint/2010/main" val="232111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Premium Storage</a:t>
            </a:r>
            <a:endParaRPr lang="en-US" dirty="0"/>
          </a:p>
        </p:txBody>
      </p:sp>
      <p:sp>
        <p:nvSpPr>
          <p:cNvPr id="6" name="Text Placeholder 5"/>
          <p:cNvSpPr>
            <a:spLocks noGrp="1"/>
          </p:cNvSpPr>
          <p:nvPr>
            <p:ph type="body" sz="quarter" idx="10"/>
          </p:nvPr>
        </p:nvSpPr>
        <p:spPr>
          <a:xfrm>
            <a:off x="586740" y="1611485"/>
            <a:ext cx="11018520" cy="2930033"/>
          </a:xfrm>
        </p:spPr>
        <p:txBody>
          <a:bodyPr/>
          <a:lstStyle/>
          <a:p>
            <a:r>
              <a:rPr lang="en-US" dirty="0"/>
              <a:t>Delivers high-performance, low-latency SSD disk support</a:t>
            </a:r>
          </a:p>
          <a:p>
            <a:r>
              <a:rPr lang="en-US" dirty="0"/>
              <a:t>Use for virtual machines with input/output (I/O)-intensive workloads</a:t>
            </a:r>
          </a:p>
          <a:p>
            <a:r>
              <a:rPr lang="en-US" dirty="0"/>
              <a:t>Two types of disks: Unmanaged and Managed</a:t>
            </a:r>
          </a:p>
          <a:p>
            <a:r>
              <a:rPr lang="en-US" dirty="0"/>
              <a:t>Unmanaged disks require you to manage the storage accounts and VHDs</a:t>
            </a:r>
          </a:p>
          <a:p>
            <a:r>
              <a:rPr lang="en-US" dirty="0">
                <a:hlinkClick r:id="rId4"/>
              </a:rPr>
              <a:t>Managed disks</a:t>
            </a:r>
            <a:r>
              <a:rPr lang="en-US" dirty="0"/>
              <a:t> are maintained by Azure (recommended)</a:t>
            </a:r>
          </a:p>
        </p:txBody>
      </p:sp>
    </p:spTree>
    <p:extLst>
      <p:ext uri="{BB962C8B-B14F-4D97-AF65-F5344CB8AC3E}">
        <p14:creationId xmlns:p14="http://schemas.microsoft.com/office/powerpoint/2010/main" val="9993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Resiliency with Managed Disks</a:t>
            </a:r>
            <a:endParaRPr lang="en-US" dirty="0"/>
          </a:p>
        </p:txBody>
      </p:sp>
      <p:sp>
        <p:nvSpPr>
          <p:cNvPr id="3" name="Text Placeholder 2">
            <a:extLst>
              <a:ext uri="{FF2B5EF4-FFF2-40B4-BE49-F238E27FC236}">
                <a16:creationId xmlns:a16="http://schemas.microsoft.com/office/drawing/2014/main" id="{98EA73DB-5ED4-4C73-A66A-E69A989E1C9D}"/>
              </a:ext>
            </a:extLst>
          </p:cNvPr>
          <p:cNvSpPr>
            <a:spLocks noGrp="1"/>
          </p:cNvSpPr>
          <p:nvPr>
            <p:ph type="body" sz="quarter" idx="10"/>
          </p:nvPr>
        </p:nvSpPr>
        <p:spPr>
          <a:xfrm>
            <a:off x="584200" y="1437481"/>
            <a:ext cx="5211119" cy="3908762"/>
          </a:xfrm>
        </p:spPr>
        <p:txBody>
          <a:bodyPr/>
          <a:lstStyle/>
          <a:p>
            <a:r>
              <a:rPr lang="en-US" dirty="0"/>
              <a:t>Managed disks – abstract storage accounts from customers</a:t>
            </a:r>
          </a:p>
          <a:p>
            <a:r>
              <a:rPr lang="en-US" dirty="0"/>
              <a:t>Granular access control – apply Azure RBAC</a:t>
            </a:r>
          </a:p>
          <a:p>
            <a:r>
              <a:rPr lang="en-US" dirty="0"/>
              <a:t>Better performance  - storage account limits do not apply</a:t>
            </a:r>
          </a:p>
          <a:p>
            <a:r>
              <a:rPr lang="en-US" dirty="0"/>
              <a:t>Scale – thousands of disks per region per subscription</a:t>
            </a:r>
          </a:p>
        </p:txBody>
      </p:sp>
      <p:pic>
        <p:nvPicPr>
          <p:cNvPr id="2" name="Picture 1" descr="Graphic used in video that shows how managed disks provide better resiliency, performance and scale.">
            <a:extLst>
              <a:ext uri="{FF2B5EF4-FFF2-40B4-BE49-F238E27FC236}">
                <a16:creationId xmlns:a16="http://schemas.microsoft.com/office/drawing/2014/main" id="{BC28EFA9-F028-4E65-ADD3-BD5508670BF5}"/>
              </a:ext>
            </a:extLst>
          </p:cNvPr>
          <p:cNvPicPr>
            <a:picLocks noChangeAspect="1"/>
          </p:cNvPicPr>
          <p:nvPr/>
        </p:nvPicPr>
        <p:blipFill>
          <a:blip r:embed="rId3"/>
          <a:stretch>
            <a:fillRect/>
          </a:stretch>
        </p:blipFill>
        <p:spPr>
          <a:xfrm>
            <a:off x="6128951" y="1435100"/>
            <a:ext cx="5480437" cy="3789909"/>
          </a:xfrm>
          <a:prstGeom prst="rect">
            <a:avLst/>
          </a:prstGeom>
          <a:ln>
            <a:solidFill>
              <a:schemeClr val="tx1"/>
            </a:solidFill>
          </a:ln>
        </p:spPr>
      </p:pic>
    </p:spTree>
    <p:extLst>
      <p:ext uri="{BB962C8B-B14F-4D97-AF65-F5344CB8AC3E}">
        <p14:creationId xmlns:p14="http://schemas.microsoft.com/office/powerpoint/2010/main" val="362473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t>Virtual Machine Storage</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6740" y="1597334"/>
            <a:ext cx="11018520" cy="4537139"/>
          </a:xfrm>
        </p:spPr>
        <p:txBody>
          <a:bodyPr/>
          <a:lstStyle/>
          <a:p>
            <a:pPr>
              <a:lnSpc>
                <a:spcPct val="115000"/>
              </a:lnSpc>
              <a:spcBef>
                <a:spcPts val="0"/>
              </a:spcBef>
              <a:spcAft>
                <a:spcPts val="800"/>
              </a:spcAft>
            </a:pPr>
            <a:r>
              <a:rPr lang="en-US" u="sng" dirty="0"/>
              <a:t>Attach a data disk to a Windows VM using PowerShell</a:t>
            </a:r>
          </a:p>
          <a:p>
            <a:pPr lvl="1">
              <a:lnSpc>
                <a:spcPct val="115000"/>
              </a:lnSpc>
              <a:spcBef>
                <a:spcPts val="0"/>
              </a:spcBef>
              <a:spcAft>
                <a:spcPts val="800"/>
              </a:spcAft>
            </a:pPr>
            <a:r>
              <a:rPr lang="en-US" u="sng" dirty="0"/>
              <a:t>$dataDisk1 = New-</a:t>
            </a:r>
            <a:r>
              <a:rPr lang="en-US" u="sng" dirty="0" err="1"/>
              <a:t>AzureRmDisk</a:t>
            </a:r>
            <a:r>
              <a:rPr lang="en-US" u="sng" dirty="0"/>
              <a:t> -</a:t>
            </a:r>
            <a:r>
              <a:rPr lang="en-US" u="sng" dirty="0" err="1"/>
              <a:t>DiskName</a:t>
            </a:r>
            <a:r>
              <a:rPr lang="en-US" u="sng" dirty="0"/>
              <a:t> $</a:t>
            </a:r>
            <a:r>
              <a:rPr lang="en-US" u="sng" dirty="0" err="1"/>
              <a:t>dataDiskName</a:t>
            </a:r>
            <a:r>
              <a:rPr lang="en-US" u="sng" dirty="0"/>
              <a:t> -Disk $</a:t>
            </a:r>
            <a:r>
              <a:rPr lang="en-US" u="sng" dirty="0" err="1"/>
              <a:t>diskConfig</a:t>
            </a:r>
            <a:r>
              <a:rPr lang="en-US" u="sng" dirty="0"/>
              <a:t> -</a:t>
            </a:r>
            <a:r>
              <a:rPr lang="en-US" u="sng" dirty="0" err="1"/>
              <a:t>ResourceGroupName</a:t>
            </a:r>
            <a:r>
              <a:rPr lang="en-US" u="sng" dirty="0"/>
              <a:t> $</a:t>
            </a:r>
            <a:r>
              <a:rPr lang="en-US" u="sng" dirty="0" err="1"/>
              <a:t>rgName</a:t>
            </a:r>
            <a:endParaRPr lang="en-US" u="sng" dirty="0"/>
          </a:p>
          <a:p>
            <a:pPr lvl="1">
              <a:lnSpc>
                <a:spcPct val="115000"/>
              </a:lnSpc>
              <a:spcBef>
                <a:spcPts val="0"/>
              </a:spcBef>
              <a:spcAft>
                <a:spcPts val="800"/>
              </a:spcAft>
            </a:pPr>
            <a:r>
              <a:rPr lang="en-US" u="sng" dirty="0"/>
              <a:t>$</a:t>
            </a:r>
            <a:r>
              <a:rPr lang="en-US" u="sng" dirty="0" err="1"/>
              <a:t>vm</a:t>
            </a:r>
            <a:r>
              <a:rPr lang="en-US" u="sng" dirty="0"/>
              <a:t> = Add-</a:t>
            </a:r>
            <a:r>
              <a:rPr lang="en-US" u="sng" dirty="0" err="1"/>
              <a:t>AzureRmVMDataDisk</a:t>
            </a:r>
            <a:r>
              <a:rPr lang="en-US" u="sng" dirty="0"/>
              <a:t> -VM $</a:t>
            </a:r>
            <a:r>
              <a:rPr lang="en-US" u="sng" dirty="0" err="1"/>
              <a:t>vm</a:t>
            </a:r>
            <a:r>
              <a:rPr lang="en-US" u="sng" dirty="0"/>
              <a:t> -Name $</a:t>
            </a:r>
            <a:r>
              <a:rPr lang="en-US" u="sng" dirty="0" err="1"/>
              <a:t>dataDiskName</a:t>
            </a:r>
            <a:r>
              <a:rPr lang="en-US" u="sng" dirty="0"/>
              <a:t> -</a:t>
            </a:r>
            <a:r>
              <a:rPr lang="en-US" u="sng" dirty="0" err="1"/>
              <a:t>CreateOption</a:t>
            </a:r>
            <a:r>
              <a:rPr lang="en-US" u="sng" dirty="0"/>
              <a:t> Attach -</a:t>
            </a:r>
            <a:r>
              <a:rPr lang="en-US" u="sng" dirty="0" err="1"/>
              <a:t>ManagedDiskId</a:t>
            </a:r>
            <a:r>
              <a:rPr lang="en-US" u="sng" dirty="0"/>
              <a:t> $dataDisk1.Id -</a:t>
            </a:r>
            <a:r>
              <a:rPr lang="en-US" u="sng" dirty="0" err="1"/>
              <a:t>Lun</a:t>
            </a:r>
            <a:r>
              <a:rPr lang="en-US" u="sng" dirty="0"/>
              <a:t> 1</a:t>
            </a:r>
          </a:p>
          <a:p>
            <a:pPr lvl="1">
              <a:lnSpc>
                <a:spcPct val="115000"/>
              </a:lnSpc>
              <a:spcBef>
                <a:spcPts val="0"/>
              </a:spcBef>
              <a:spcAft>
                <a:spcPts val="800"/>
              </a:spcAft>
            </a:pPr>
            <a:r>
              <a:rPr lang="en-US" u="sng" dirty="0"/>
              <a:t>Update-</a:t>
            </a:r>
            <a:r>
              <a:rPr lang="en-US" u="sng" dirty="0" err="1"/>
              <a:t>AzureRmVM</a:t>
            </a:r>
            <a:r>
              <a:rPr lang="en-US" u="sng" dirty="0"/>
              <a:t> -VM $</a:t>
            </a:r>
            <a:r>
              <a:rPr lang="en-US" u="sng" dirty="0" err="1"/>
              <a:t>vm</a:t>
            </a:r>
            <a:r>
              <a:rPr lang="en-US" u="sng" dirty="0"/>
              <a:t> -</a:t>
            </a:r>
            <a:r>
              <a:rPr lang="en-US" u="sng" dirty="0" err="1"/>
              <a:t>ResourceGroupName</a:t>
            </a:r>
            <a:r>
              <a:rPr lang="en-US" u="sng" dirty="0"/>
              <a:t> $</a:t>
            </a:r>
            <a:r>
              <a:rPr lang="en-US" u="sng" dirty="0" err="1"/>
              <a:t>rgName</a:t>
            </a:r>
            <a:endParaRPr lang="en-US" u="sng" dirty="0"/>
          </a:p>
          <a:p>
            <a:pPr>
              <a:lnSpc>
                <a:spcPct val="115000"/>
              </a:lnSpc>
              <a:spcBef>
                <a:spcPts val="0"/>
              </a:spcBef>
              <a:spcAft>
                <a:spcPts val="800"/>
              </a:spcAft>
            </a:pPr>
            <a:r>
              <a:rPr lang="en-US" u="sng" dirty="0"/>
              <a:t>Detach a data disk from a Windows virtual machine</a:t>
            </a:r>
          </a:p>
          <a:p>
            <a:pPr lvl="1">
              <a:lnSpc>
                <a:spcPct val="115000"/>
              </a:lnSpc>
              <a:spcBef>
                <a:spcPts val="0"/>
              </a:spcBef>
              <a:spcAft>
                <a:spcPts val="800"/>
              </a:spcAft>
            </a:pPr>
            <a:r>
              <a:rPr lang="en-US" dirty="0"/>
              <a:t>Remove-</a:t>
            </a:r>
            <a:r>
              <a:rPr lang="en-US" dirty="0" err="1"/>
              <a:t>AzureRmVMDataDisk</a:t>
            </a:r>
            <a:r>
              <a:rPr lang="en-US" dirty="0"/>
              <a:t> -VM $</a:t>
            </a:r>
            <a:r>
              <a:rPr lang="en-US" dirty="0" err="1"/>
              <a:t>VirtualMachine</a:t>
            </a:r>
            <a:r>
              <a:rPr lang="en-US" dirty="0"/>
              <a:t> -Name "</a:t>
            </a:r>
            <a:r>
              <a:rPr lang="en-US" dirty="0" err="1"/>
              <a:t>myDisk</a:t>
            </a:r>
            <a:r>
              <a:rPr lang="en-US" dirty="0"/>
              <a:t>" Update-</a:t>
            </a:r>
            <a:r>
              <a:rPr lang="en-US" dirty="0" err="1"/>
              <a:t>AzureRmVM</a:t>
            </a:r>
            <a:r>
              <a:rPr lang="en-US" dirty="0"/>
              <a:t> -</a:t>
            </a:r>
            <a:r>
              <a:rPr lang="en-US" dirty="0" err="1"/>
              <a:t>ResourceGroupName</a:t>
            </a:r>
            <a:r>
              <a:rPr lang="en-US" dirty="0"/>
              <a:t> "</a:t>
            </a:r>
            <a:r>
              <a:rPr lang="en-US" dirty="0" err="1"/>
              <a:t>myResourceGroup</a:t>
            </a:r>
            <a:r>
              <a:rPr lang="en-US" dirty="0"/>
              <a:t>" -VM $</a:t>
            </a:r>
            <a:r>
              <a:rPr lang="en-US" dirty="0" err="1"/>
              <a:t>VirtualMachine</a:t>
            </a:r>
            <a:endParaRPr lang="en-US" u="sng" dirty="0"/>
          </a:p>
          <a:p>
            <a:pPr>
              <a:lnSpc>
                <a:spcPct val="115000"/>
              </a:lnSpc>
              <a:spcBef>
                <a:spcPts val="0"/>
              </a:spcBef>
              <a:spcAft>
                <a:spcPts val="800"/>
              </a:spcAft>
            </a:pPr>
            <a:endParaRPr lang="en-US" u="sng" dirty="0"/>
          </a:p>
        </p:txBody>
      </p:sp>
    </p:spTree>
    <p:extLst>
      <p:ext uri="{BB962C8B-B14F-4D97-AF65-F5344CB8AC3E}">
        <p14:creationId xmlns:p14="http://schemas.microsoft.com/office/powerpoint/2010/main" val="180073255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t>Virtual Machine Storage</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6740" y="1597334"/>
            <a:ext cx="11018520" cy="1417183"/>
          </a:xfrm>
        </p:spPr>
        <p:txBody>
          <a:bodyPr/>
          <a:lstStyle/>
          <a:p>
            <a:pPr>
              <a:lnSpc>
                <a:spcPct val="115000"/>
              </a:lnSpc>
              <a:spcBef>
                <a:spcPts val="0"/>
              </a:spcBef>
              <a:spcAft>
                <a:spcPts val="800"/>
              </a:spcAft>
            </a:pPr>
            <a:r>
              <a:rPr lang="en-US" dirty="0">
                <a:latin typeface="Open Sans" panose="020B0606030504020204" pitchFamily="34" charset="0"/>
                <a:ea typeface="Calibri" panose="020F0502020204030204" pitchFamily="34" charset="0"/>
                <a:cs typeface="Open Sans" panose="020B0606030504020204" pitchFamily="34" charset="0"/>
              </a:rPr>
              <a:t>Convert a Windows virtual machine from unmanaged disks to managed disks</a:t>
            </a:r>
          </a:p>
          <a:p>
            <a:pPr lvl="1">
              <a:lnSpc>
                <a:spcPct val="115000"/>
              </a:lnSpc>
              <a:spcBef>
                <a:spcPts val="0"/>
              </a:spcBef>
              <a:spcAft>
                <a:spcPts val="800"/>
              </a:spcAft>
            </a:pPr>
            <a:r>
              <a:rPr lang="en-US" u="sng" dirty="0" err="1"/>
              <a:t>ConvertTo-AzureRmVMManagedDisk</a:t>
            </a:r>
            <a:r>
              <a:rPr lang="en-US" u="sng" dirty="0"/>
              <a:t> -</a:t>
            </a:r>
            <a:r>
              <a:rPr lang="en-US" u="sng" dirty="0" err="1"/>
              <a:t>ResourceGroupName</a:t>
            </a:r>
            <a:r>
              <a:rPr lang="en-US" u="sng" dirty="0"/>
              <a:t> $</a:t>
            </a:r>
            <a:r>
              <a:rPr lang="en-US" u="sng" dirty="0" err="1"/>
              <a:t>rgName</a:t>
            </a:r>
            <a:r>
              <a:rPr lang="en-US" u="sng" dirty="0"/>
              <a:t> -</a:t>
            </a:r>
            <a:r>
              <a:rPr lang="en-US" u="sng" dirty="0" err="1"/>
              <a:t>VMName</a:t>
            </a:r>
            <a:r>
              <a:rPr lang="en-US" u="sng" dirty="0"/>
              <a:t> $</a:t>
            </a:r>
            <a:r>
              <a:rPr lang="en-US" u="sng" dirty="0" err="1"/>
              <a:t>vmName</a:t>
            </a:r>
            <a:endParaRPr lang="en-US" dirty="0">
              <a:latin typeface="Open Sans" panose="020B0606030504020204" pitchFamily="34" charset="0"/>
              <a:ea typeface="Calibri" panose="020F0502020204030204" pitchFamily="34" charset="0"/>
              <a:cs typeface="Open Sans" panose="020B0606030504020204" pitchFamily="34" charset="0"/>
            </a:endParaRPr>
          </a:p>
        </p:txBody>
      </p:sp>
    </p:spTree>
    <p:extLst>
      <p:ext uri="{BB962C8B-B14F-4D97-AF65-F5344CB8AC3E}">
        <p14:creationId xmlns:p14="http://schemas.microsoft.com/office/powerpoint/2010/main" val="377234133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02: Blob Storage</a:t>
            </a:r>
          </a:p>
        </p:txBody>
      </p:sp>
    </p:spTree>
    <p:extLst>
      <p:ext uri="{BB962C8B-B14F-4D97-AF65-F5344CB8AC3E}">
        <p14:creationId xmlns:p14="http://schemas.microsoft.com/office/powerpoint/2010/main" val="84933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Blob Storage</a:t>
            </a:r>
            <a:endParaRPr lang="en-US" dirty="0"/>
          </a:p>
        </p:txBody>
      </p:sp>
      <p:sp>
        <p:nvSpPr>
          <p:cNvPr id="8" name="Text Placeholder 5">
            <a:extLst>
              <a:ext uri="{FF2B5EF4-FFF2-40B4-BE49-F238E27FC236}">
                <a16:creationId xmlns:a16="http://schemas.microsoft.com/office/drawing/2014/main" id="{3E44F891-577A-4169-A3AA-54C6E8C081DA}"/>
              </a:ext>
            </a:extLst>
          </p:cNvPr>
          <p:cNvSpPr txBox="1">
            <a:spLocks/>
          </p:cNvSpPr>
          <p:nvPr/>
        </p:nvSpPr>
        <p:spPr>
          <a:xfrm>
            <a:off x="584200" y="1435100"/>
            <a:ext cx="11018520" cy="434580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Stores unstructured data in the cloud </a:t>
            </a:r>
          </a:p>
          <a:p>
            <a:r>
              <a:rPr lang="en-US" dirty="0"/>
              <a:t>Can store any type of text or binary data</a:t>
            </a:r>
          </a:p>
          <a:p>
            <a:r>
              <a:rPr lang="en-US" dirty="0"/>
              <a:t>Also referred to as </a:t>
            </a:r>
            <a:r>
              <a:rPr lang="en-US" i="1" dirty="0"/>
              <a:t>object storage</a:t>
            </a:r>
          </a:p>
          <a:p>
            <a:endParaRPr lang="en-US" dirty="0"/>
          </a:p>
          <a:p>
            <a:r>
              <a:rPr lang="en-US" dirty="0"/>
              <a:t>Common uses:</a:t>
            </a:r>
          </a:p>
          <a:p>
            <a:pPr lvl="1"/>
            <a:r>
              <a:rPr lang="en-US" dirty="0"/>
              <a:t>Serving images or documents directly to a browser</a:t>
            </a:r>
          </a:p>
          <a:p>
            <a:pPr lvl="1"/>
            <a:r>
              <a:rPr lang="en-US" dirty="0"/>
              <a:t>Storing files for distributed access</a:t>
            </a:r>
          </a:p>
          <a:p>
            <a:pPr lvl="1"/>
            <a:r>
              <a:rPr lang="en-US" dirty="0"/>
              <a:t>Streaming video and audio</a:t>
            </a:r>
          </a:p>
          <a:p>
            <a:pPr lvl="1"/>
            <a:r>
              <a:rPr lang="en-US" dirty="0"/>
              <a:t>Storing data for backup and restore, disaster recovery, archiving</a:t>
            </a:r>
          </a:p>
          <a:p>
            <a:pPr lvl="1"/>
            <a:r>
              <a:rPr lang="en-US" dirty="0"/>
              <a:t>Storing data for analysis by an on-premises or Azure-hosted service</a:t>
            </a:r>
          </a:p>
        </p:txBody>
      </p:sp>
      <p:pic>
        <p:nvPicPr>
          <p:cNvPr id="2" name="Picture 1" descr="Screenshot of Blobs tile. ">
            <a:extLst>
              <a:ext uri="{FF2B5EF4-FFF2-40B4-BE49-F238E27FC236}">
                <a16:creationId xmlns:a16="http://schemas.microsoft.com/office/drawing/2014/main" id="{3F7C5892-738A-4E7F-9978-5D6354268326}"/>
              </a:ext>
            </a:extLst>
          </p:cNvPr>
          <p:cNvPicPr>
            <a:picLocks noChangeAspect="1"/>
          </p:cNvPicPr>
          <p:nvPr/>
        </p:nvPicPr>
        <p:blipFill>
          <a:blip r:embed="rId4"/>
          <a:stretch>
            <a:fillRect/>
          </a:stretch>
        </p:blipFill>
        <p:spPr>
          <a:xfrm>
            <a:off x="7755361" y="2019300"/>
            <a:ext cx="3854027" cy="2103211"/>
          </a:xfrm>
          <a:prstGeom prst="rect">
            <a:avLst/>
          </a:prstGeom>
        </p:spPr>
      </p:pic>
    </p:spTree>
    <p:extLst>
      <p:ext uri="{BB962C8B-B14F-4D97-AF65-F5344CB8AC3E}">
        <p14:creationId xmlns:p14="http://schemas.microsoft.com/office/powerpoint/2010/main" val="122599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5079-E44B-4872-92FC-3224DFD8B2C0}"/>
              </a:ext>
            </a:extLst>
          </p:cNvPr>
          <p:cNvSpPr>
            <a:spLocks noGrp="1"/>
          </p:cNvSpPr>
          <p:nvPr>
            <p:ph type="title"/>
          </p:nvPr>
        </p:nvSpPr>
        <p:spPr/>
        <p:txBody>
          <a:bodyPr/>
          <a:lstStyle/>
          <a:p>
            <a:r>
              <a:rPr lang="en-US" dirty="0"/>
              <a:t>Implement and Manage Storage</a:t>
            </a:r>
          </a:p>
        </p:txBody>
      </p:sp>
      <p:sp>
        <p:nvSpPr>
          <p:cNvPr id="3" name="Text Placeholder 2">
            <a:extLst>
              <a:ext uri="{FF2B5EF4-FFF2-40B4-BE49-F238E27FC236}">
                <a16:creationId xmlns:a16="http://schemas.microsoft.com/office/drawing/2014/main" id="{E310E4FE-F8C1-468C-B56E-30E43DA8BAE0}"/>
              </a:ext>
            </a:extLst>
          </p:cNvPr>
          <p:cNvSpPr>
            <a:spLocks noGrp="1"/>
          </p:cNvSpPr>
          <p:nvPr>
            <p:ph type="body" sz="quarter" idx="10"/>
          </p:nvPr>
        </p:nvSpPr>
        <p:spPr>
          <a:xfrm>
            <a:off x="584200" y="1435496"/>
            <a:ext cx="11018520" cy="4930581"/>
          </a:xfrm>
        </p:spPr>
        <p:txBody>
          <a:bodyPr/>
          <a:lstStyle/>
          <a:p>
            <a:r>
              <a:rPr lang="en-US" sz="2400" dirty="0"/>
              <a:t>Create and configure storage accounts</a:t>
            </a:r>
          </a:p>
          <a:p>
            <a:pPr lvl="1"/>
            <a:r>
              <a:rPr lang="en-US" sz="1800" i="1" dirty="0"/>
              <a:t>May include but not limited to</a:t>
            </a:r>
            <a:r>
              <a:rPr lang="en-US" sz="1800" dirty="0"/>
              <a:t>: Configure network access to the storage account; create and configure storage account; generate shared access signature; install and use Azure Storage Explorer; manage access keys; monitor activity log by using Log Analytics; implement Azure storage replication</a:t>
            </a:r>
          </a:p>
          <a:p>
            <a:r>
              <a:rPr lang="en-US" sz="2400" dirty="0"/>
              <a:t>Import and export data to Azure</a:t>
            </a:r>
          </a:p>
          <a:p>
            <a:pPr lvl="1"/>
            <a:r>
              <a:rPr lang="en-US" sz="1800" i="1" dirty="0"/>
              <a:t>May include but not limited to</a:t>
            </a:r>
            <a:r>
              <a:rPr lang="en-US" sz="1800" dirty="0"/>
              <a:t>: Create export from Azure job; create import into Azure job; configure and use Azure blob storage; configure Azure content delivery network (CDN) endpoints</a:t>
            </a:r>
          </a:p>
          <a:p>
            <a:r>
              <a:rPr lang="en-US" sz="2400" dirty="0"/>
              <a:t>Configure Azure files</a:t>
            </a:r>
          </a:p>
          <a:p>
            <a:pPr lvl="1"/>
            <a:r>
              <a:rPr lang="en-US" sz="1800" i="1" dirty="0"/>
              <a:t>May include but not limited to</a:t>
            </a:r>
            <a:r>
              <a:rPr lang="en-US" sz="1800" dirty="0"/>
              <a:t>: Create Azure file share; create Azure File Sync service; create Azure sync group; troubleshoot Azure File Sync</a:t>
            </a:r>
          </a:p>
          <a:p>
            <a:r>
              <a:rPr lang="en-US" sz="2400" dirty="0"/>
              <a:t>Implement Azure backup</a:t>
            </a:r>
          </a:p>
          <a:p>
            <a:pPr lvl="1"/>
            <a:r>
              <a:rPr lang="en-US" sz="1800" i="1" dirty="0"/>
              <a:t>May include but not limited to</a:t>
            </a:r>
            <a:r>
              <a:rPr lang="en-US" sz="1800" dirty="0"/>
              <a:t>: Configure and review backup reports; perform backup operation; create Recovery Services Vault; create and configure backup policy; perform a restore operation</a:t>
            </a:r>
          </a:p>
          <a:p>
            <a:endParaRPr lang="en-US" sz="2400" dirty="0"/>
          </a:p>
        </p:txBody>
      </p:sp>
    </p:spTree>
    <p:extLst>
      <p:ext uri="{BB962C8B-B14F-4D97-AF65-F5344CB8AC3E}">
        <p14:creationId xmlns:p14="http://schemas.microsoft.com/office/powerpoint/2010/main" val="422792358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Blob Containers</a:t>
            </a:r>
          </a:p>
        </p:txBody>
      </p:sp>
      <p:sp>
        <p:nvSpPr>
          <p:cNvPr id="6" name="Text Placeholder 5"/>
          <p:cNvSpPr>
            <a:spLocks noGrp="1"/>
          </p:cNvSpPr>
          <p:nvPr>
            <p:ph type="body" sz="quarter" idx="10"/>
          </p:nvPr>
        </p:nvSpPr>
        <p:spPr>
          <a:xfrm>
            <a:off x="588263" y="1455821"/>
            <a:ext cx="6091317" cy="4308872"/>
          </a:xfrm>
        </p:spPr>
        <p:txBody>
          <a:bodyPr/>
          <a:lstStyle/>
          <a:p>
            <a:r>
              <a:rPr lang="en-US" dirty="0"/>
              <a:t>All blobs must be in a container</a:t>
            </a:r>
          </a:p>
          <a:p>
            <a:r>
              <a:rPr lang="en-US" dirty="0"/>
              <a:t>Accounts have unlimited containers</a:t>
            </a:r>
          </a:p>
          <a:p>
            <a:r>
              <a:rPr lang="en-US" dirty="0"/>
              <a:t>Containers have unlimited blobs</a:t>
            </a:r>
          </a:p>
          <a:p>
            <a:pPr lvl="0"/>
            <a:r>
              <a:rPr lang="en-US" dirty="0"/>
              <a:t>Private blobs - no anonymous access </a:t>
            </a:r>
          </a:p>
          <a:p>
            <a:pPr lvl="0"/>
            <a:r>
              <a:rPr lang="en-US" dirty="0"/>
              <a:t>Blob access - anonymous public read access for blobs only </a:t>
            </a:r>
          </a:p>
          <a:p>
            <a:pPr lvl="0"/>
            <a:r>
              <a:rPr lang="en-US" dirty="0"/>
              <a:t>Container access - anonymous public read and list access to the entire container, including the blobs</a:t>
            </a:r>
          </a:p>
        </p:txBody>
      </p:sp>
      <p:pic>
        <p:nvPicPr>
          <p:cNvPr id="7" name="Picture 6" descr="Screenshot of creating a new contain. The name and public access level are shown. The public access level choices are: private, blob, and container. ">
            <a:extLst>
              <a:ext uri="{FF2B5EF4-FFF2-40B4-BE49-F238E27FC236}">
                <a16:creationId xmlns:a16="http://schemas.microsoft.com/office/drawing/2014/main" id="{C475D586-13A4-47DC-BC7C-ECF7EAD1AF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36178" y="1435100"/>
            <a:ext cx="4373210" cy="3804355"/>
          </a:xfrm>
          <a:prstGeom prst="rect">
            <a:avLst/>
          </a:prstGeom>
          <a:noFill/>
          <a:ln>
            <a:solidFill>
              <a:schemeClr val="tx1"/>
            </a:solidFill>
          </a:ln>
        </p:spPr>
      </p:pic>
    </p:spTree>
    <p:extLst>
      <p:ext uri="{BB962C8B-B14F-4D97-AF65-F5344CB8AC3E}">
        <p14:creationId xmlns:p14="http://schemas.microsoft.com/office/powerpoint/2010/main" val="243941783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Uploading Blobs</a:t>
            </a:r>
          </a:p>
        </p:txBody>
      </p:sp>
      <p:sp>
        <p:nvSpPr>
          <p:cNvPr id="6" name="Text Placeholder 5"/>
          <p:cNvSpPr>
            <a:spLocks noGrp="1"/>
          </p:cNvSpPr>
          <p:nvPr>
            <p:ph type="body" sz="quarter" idx="10"/>
          </p:nvPr>
        </p:nvSpPr>
        <p:spPr>
          <a:xfrm>
            <a:off x="584200" y="1435497"/>
            <a:ext cx="6541429" cy="3705630"/>
          </a:xfrm>
        </p:spPr>
        <p:txBody>
          <a:bodyPr/>
          <a:lstStyle/>
          <a:p>
            <a:r>
              <a:rPr lang="en-US" dirty="0"/>
              <a:t>Block blobs (default) - useful for storing text or binary files</a:t>
            </a:r>
          </a:p>
          <a:p>
            <a:r>
              <a:rPr lang="en-US" dirty="0"/>
              <a:t>Page blobs - More efficient for frequent read/write operations</a:t>
            </a:r>
          </a:p>
          <a:p>
            <a:r>
              <a:rPr lang="en-US" dirty="0"/>
              <a:t>Append blobs - useful for logging scenarios</a:t>
            </a:r>
          </a:p>
          <a:p>
            <a:r>
              <a:rPr lang="en-US" dirty="0"/>
              <a:t>You cannot change a blob type once it has been created</a:t>
            </a:r>
          </a:p>
        </p:txBody>
      </p:sp>
      <p:pic>
        <p:nvPicPr>
          <p:cNvPr id="4" name="Picture 3" descr="Screenshot showing the Upload Blob blade. The Blob type drop-down is highlighted and shows three choices: block blob, page blob, and append blob.">
            <a:extLst>
              <a:ext uri="{FF2B5EF4-FFF2-40B4-BE49-F238E27FC236}">
                <a16:creationId xmlns:a16="http://schemas.microsoft.com/office/drawing/2014/main" id="{E3103264-2FA1-4C34-8715-1FCDB3035AD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449015" y="1435099"/>
            <a:ext cx="4160373" cy="3839427"/>
          </a:xfrm>
          <a:prstGeom prst="rect">
            <a:avLst/>
          </a:prstGeom>
          <a:noFill/>
          <a:ln>
            <a:solidFill>
              <a:schemeClr val="tx1"/>
            </a:solidFill>
          </a:ln>
        </p:spPr>
      </p:pic>
    </p:spTree>
    <p:extLst>
      <p:ext uri="{BB962C8B-B14F-4D97-AF65-F5344CB8AC3E}">
        <p14:creationId xmlns:p14="http://schemas.microsoft.com/office/powerpoint/2010/main" val="84621876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t>Lab 2A: Blob Storage</a:t>
            </a:r>
          </a:p>
        </p:txBody>
      </p:sp>
      <p:sp>
        <p:nvSpPr>
          <p:cNvPr id="8" name="Text Placeholder 2">
            <a:extLst>
              <a:ext uri="{FF2B5EF4-FFF2-40B4-BE49-F238E27FC236}">
                <a16:creationId xmlns:a16="http://schemas.microsoft.com/office/drawing/2014/main" id="{132D9675-9560-41D2-9A2B-0AB765252418}"/>
              </a:ext>
            </a:extLst>
          </p:cNvPr>
          <p:cNvSpPr>
            <a:spLocks noGrp="1"/>
          </p:cNvSpPr>
          <p:nvPr>
            <p:ph type="body" sz="quarter" idx="10"/>
          </p:nvPr>
        </p:nvSpPr>
        <p:spPr>
          <a:xfrm>
            <a:off x="586740" y="1180314"/>
            <a:ext cx="11018520" cy="4776692"/>
          </a:xfrm>
        </p:spPr>
        <p:txBody>
          <a:bodyPr/>
          <a:lstStyle/>
          <a:p>
            <a:r>
              <a:rPr lang="en-US" dirty="0"/>
              <a:t>Take a few minutes to review the </a:t>
            </a:r>
            <a:r>
              <a:rPr lang="en-US" u="sng" dirty="0">
                <a:hlinkClick r:id="rId3"/>
              </a:rPr>
              <a:t>Upload, download, and list blobs using the Azure portal</a:t>
            </a:r>
            <a:r>
              <a:rPr lang="en-US" dirty="0"/>
              <a:t> how-to using the Azure portal</a:t>
            </a:r>
          </a:p>
          <a:p>
            <a:pPr lvl="1"/>
            <a:r>
              <a:rPr lang="en-US" sz="2400" dirty="0">
                <a:latin typeface="Segoe UI Semilight" panose="020B0402040204020203" pitchFamily="34" charset="0"/>
                <a:cs typeface="Segoe UI Semilight" panose="020B0402040204020203" pitchFamily="34" charset="0"/>
              </a:rPr>
              <a:t>Create a container to hold block blobs</a:t>
            </a:r>
          </a:p>
          <a:p>
            <a:pPr lvl="1"/>
            <a:r>
              <a:rPr lang="en-US" sz="2400" dirty="0">
                <a:latin typeface="Segoe UI Semilight" panose="020B0402040204020203" pitchFamily="34" charset="0"/>
                <a:cs typeface="Segoe UI Semilight" panose="020B0402040204020203" pitchFamily="34" charset="0"/>
              </a:rPr>
              <a:t>Upload and download block blobs</a:t>
            </a:r>
            <a:br>
              <a:rPr lang="en-US" dirty="0"/>
            </a:br>
            <a:endParaRPr lang="en-US" dirty="0"/>
          </a:p>
          <a:p>
            <a:r>
              <a:rPr lang="en-US" dirty="0"/>
              <a:t>Next, try the </a:t>
            </a:r>
            <a:r>
              <a:rPr lang="en-US" u="sng" dirty="0">
                <a:hlinkClick r:id="rId4"/>
              </a:rPr>
              <a:t>Upload, download, and list blobs using Azure PowerShell</a:t>
            </a:r>
            <a:r>
              <a:rPr lang="en-US" dirty="0"/>
              <a:t> to transfer files between a local disk and Azure Blob storage</a:t>
            </a:r>
          </a:p>
          <a:p>
            <a:pPr lvl="1"/>
            <a:r>
              <a:rPr lang="en-US" sz="2400" dirty="0">
                <a:latin typeface="Segoe UI Semilight" panose="020B0402040204020203" pitchFamily="34" charset="0"/>
                <a:cs typeface="Segoe UI Semilight" panose="020B0402040204020203" pitchFamily="34" charset="0"/>
              </a:rPr>
              <a:t>Create a storage account and a container</a:t>
            </a:r>
          </a:p>
          <a:p>
            <a:pPr lvl="1"/>
            <a:r>
              <a:rPr lang="en-US" sz="2400" dirty="0">
                <a:latin typeface="Segoe UI Semilight" panose="020B0402040204020203" pitchFamily="34" charset="0"/>
                <a:cs typeface="Segoe UI Semilight" panose="020B0402040204020203" pitchFamily="34" charset="0"/>
              </a:rPr>
              <a:t>Upload blobs to the container</a:t>
            </a:r>
          </a:p>
          <a:p>
            <a:pPr lvl="1"/>
            <a:r>
              <a:rPr lang="en-US" sz="2400" dirty="0">
                <a:latin typeface="Segoe UI Semilight" panose="020B0402040204020203" pitchFamily="34" charset="0"/>
                <a:cs typeface="Segoe UI Semilight" panose="020B0402040204020203" pitchFamily="34" charset="0"/>
              </a:rPr>
              <a:t>List the blobs in a container</a:t>
            </a:r>
          </a:p>
          <a:p>
            <a:pPr lvl="1"/>
            <a:r>
              <a:rPr lang="en-US" sz="2400" dirty="0">
                <a:latin typeface="Segoe UI Semilight" panose="020B0402040204020203" pitchFamily="34" charset="0"/>
                <a:cs typeface="Segoe UI Semilight" panose="020B0402040204020203" pitchFamily="34" charset="0"/>
              </a:rPr>
              <a:t>Download blobs to your local disk</a:t>
            </a:r>
          </a:p>
        </p:txBody>
      </p:sp>
    </p:spTree>
    <p:extLst>
      <p:ext uri="{BB962C8B-B14F-4D97-AF65-F5344CB8AC3E}">
        <p14:creationId xmlns:p14="http://schemas.microsoft.com/office/powerpoint/2010/main" val="381590439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03: Azure Files</a:t>
            </a:r>
          </a:p>
        </p:txBody>
      </p:sp>
    </p:spTree>
    <p:extLst>
      <p:ext uri="{BB962C8B-B14F-4D97-AF65-F5344CB8AC3E}">
        <p14:creationId xmlns:p14="http://schemas.microsoft.com/office/powerpoint/2010/main" val="128481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Files</a:t>
            </a:r>
          </a:p>
        </p:txBody>
      </p:sp>
      <p:sp>
        <p:nvSpPr>
          <p:cNvPr id="6" name="Text Placeholder 5"/>
          <p:cNvSpPr>
            <a:spLocks noGrp="1"/>
          </p:cNvSpPr>
          <p:nvPr>
            <p:ph type="body" sz="quarter" idx="10"/>
          </p:nvPr>
        </p:nvSpPr>
        <p:spPr>
          <a:xfrm>
            <a:off x="588263" y="1446919"/>
            <a:ext cx="9759504" cy="4050340"/>
          </a:xfrm>
        </p:spPr>
        <p:txBody>
          <a:bodyPr/>
          <a:lstStyle/>
          <a:p>
            <a:r>
              <a:rPr lang="en-US" b="1" dirty="0"/>
              <a:t>Managed file shares in the cloud that are accessible via SMB</a:t>
            </a:r>
          </a:p>
          <a:p>
            <a:endParaRPr lang="en-US" b="1" dirty="0"/>
          </a:p>
          <a:p>
            <a:r>
              <a:rPr lang="en-US" b="1" dirty="0"/>
              <a:t>Replace and supplement</a:t>
            </a:r>
          </a:p>
          <a:p>
            <a:r>
              <a:rPr lang="en-US" b="1" dirty="0"/>
              <a:t>Lift and shift</a:t>
            </a:r>
          </a:p>
          <a:p>
            <a:r>
              <a:rPr lang="en-US" b="1" dirty="0"/>
              <a:t>Azure File Sync</a:t>
            </a:r>
          </a:p>
          <a:p>
            <a:r>
              <a:rPr lang="en-US" b="1" dirty="0"/>
              <a:t>Shared applications</a:t>
            </a:r>
          </a:p>
          <a:p>
            <a:r>
              <a:rPr lang="en-US" b="1" dirty="0"/>
              <a:t>Diagnostic data</a:t>
            </a:r>
          </a:p>
          <a:p>
            <a:r>
              <a:rPr lang="en-US" b="1" dirty="0"/>
              <a:t>Tools and utilities</a:t>
            </a:r>
          </a:p>
        </p:txBody>
      </p:sp>
      <p:pic>
        <p:nvPicPr>
          <p:cNvPr id="2" name="Picture 1" descr="Screenshot of the Files tile. ">
            <a:extLst>
              <a:ext uri="{FF2B5EF4-FFF2-40B4-BE49-F238E27FC236}">
                <a16:creationId xmlns:a16="http://schemas.microsoft.com/office/drawing/2014/main" id="{FFAD051E-E999-4008-89F8-16B1DFC3459A}"/>
              </a:ext>
            </a:extLst>
          </p:cNvPr>
          <p:cNvPicPr>
            <a:picLocks noChangeAspect="1"/>
          </p:cNvPicPr>
          <p:nvPr/>
        </p:nvPicPr>
        <p:blipFill>
          <a:blip r:embed="rId3"/>
          <a:stretch>
            <a:fillRect/>
          </a:stretch>
        </p:blipFill>
        <p:spPr>
          <a:xfrm>
            <a:off x="6286460" y="2523997"/>
            <a:ext cx="4664579" cy="1872508"/>
          </a:xfrm>
          <a:prstGeom prst="rect">
            <a:avLst/>
          </a:prstGeom>
        </p:spPr>
      </p:pic>
    </p:spTree>
    <p:extLst>
      <p:ext uri="{BB962C8B-B14F-4D97-AF65-F5344CB8AC3E}">
        <p14:creationId xmlns:p14="http://schemas.microsoft.com/office/powerpoint/2010/main" val="37759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Files Usage</a:t>
            </a:r>
          </a:p>
        </p:txBody>
      </p:sp>
      <p:graphicFrame>
        <p:nvGraphicFramePr>
          <p:cNvPr id="3" name="Table 2">
            <a:extLst>
              <a:ext uri="{FF2B5EF4-FFF2-40B4-BE49-F238E27FC236}">
                <a16:creationId xmlns:a16="http://schemas.microsoft.com/office/drawing/2014/main" id="{88E33E3A-F2A4-46D8-A5C7-5DEBA3A617BD}"/>
              </a:ext>
            </a:extLst>
          </p:cNvPr>
          <p:cNvGraphicFramePr>
            <a:graphicFrameLocks noGrp="1"/>
          </p:cNvGraphicFramePr>
          <p:nvPr>
            <p:extLst/>
          </p:nvPr>
        </p:nvGraphicFramePr>
        <p:xfrm>
          <a:off x="584199" y="1435100"/>
          <a:ext cx="11025189" cy="4985872"/>
        </p:xfrm>
        <a:graphic>
          <a:graphicData uri="http://schemas.openxmlformats.org/drawingml/2006/table">
            <a:tbl>
              <a:tblPr firstRow="1" firstCol="1" bandRow="1">
                <a:tableStyleId>{5C22544A-7EE6-4342-B048-85BDC9FD1C3A}</a:tableStyleId>
              </a:tblPr>
              <a:tblGrid>
                <a:gridCol w="1255644">
                  <a:extLst>
                    <a:ext uri="{9D8B030D-6E8A-4147-A177-3AD203B41FA5}">
                      <a16:colId xmlns:a16="http://schemas.microsoft.com/office/drawing/2014/main" val="645021739"/>
                    </a:ext>
                  </a:extLst>
                </a:gridCol>
                <a:gridCol w="4079043">
                  <a:extLst>
                    <a:ext uri="{9D8B030D-6E8A-4147-A177-3AD203B41FA5}">
                      <a16:colId xmlns:a16="http://schemas.microsoft.com/office/drawing/2014/main" val="3259532712"/>
                    </a:ext>
                  </a:extLst>
                </a:gridCol>
                <a:gridCol w="5690502">
                  <a:extLst>
                    <a:ext uri="{9D8B030D-6E8A-4147-A177-3AD203B41FA5}">
                      <a16:colId xmlns:a16="http://schemas.microsoft.com/office/drawing/2014/main" val="1501333279"/>
                    </a:ext>
                  </a:extLst>
                </a:gridCol>
              </a:tblGrid>
              <a:tr h="195374">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Feature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Description</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When to use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9183505"/>
                  </a:ext>
                </a:extLst>
              </a:tr>
              <a:tr h="1641851">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Azure Files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SMB interface, client libraries, and a </a:t>
                      </a:r>
                      <a:r>
                        <a:rPr lang="en-US" sz="2000" b="0" kern="1200" dirty="0">
                          <a:solidFill>
                            <a:schemeClr val="dk1"/>
                          </a:solidFill>
                          <a:effectLst/>
                          <a:latin typeface="Segoe UI Semilight" panose="020B0402040204020203" pitchFamily="34" charset="0"/>
                          <a:ea typeface="+mn-ea"/>
                          <a:cs typeface="Segoe UI Semilight" panose="020B0402040204020203" pitchFamily="34" charset="0"/>
                        </a:rPr>
                        <a:t>REST interface </a:t>
                      </a:r>
                      <a:r>
                        <a:rPr lang="en-US" sz="2000" b="0" dirty="0">
                          <a:effectLst/>
                          <a:latin typeface="Segoe UI Semilight" panose="020B0402040204020203" pitchFamily="34" charset="0"/>
                          <a:cs typeface="Segoe UI Semilight" panose="020B0402040204020203" pitchFamily="34" charset="0"/>
                        </a:rPr>
                        <a:t>that allows access from anywhere to stored files.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Lift and shift an application to the cloud.</a:t>
                      </a:r>
                    </a:p>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Store shared data across multiple virtual machines.</a:t>
                      </a:r>
                      <a:br>
                        <a:rPr lang="en-US" sz="2000" b="0" dirty="0">
                          <a:effectLst/>
                          <a:latin typeface="Segoe UI Semilight" panose="020B0402040204020203" pitchFamily="34" charset="0"/>
                          <a:cs typeface="Segoe UI Semilight" panose="020B0402040204020203" pitchFamily="34" charset="0"/>
                        </a:rPr>
                      </a:br>
                      <a:r>
                        <a:rPr lang="en-US" sz="2000" b="0" dirty="0">
                          <a:effectLst/>
                          <a:latin typeface="Segoe UI Semilight" panose="020B0402040204020203" pitchFamily="34" charset="0"/>
                          <a:cs typeface="Segoe UI Semilight" panose="020B0402040204020203" pitchFamily="34" charset="0"/>
                        </a:rPr>
                        <a:t>Store development and debugging tools that need to be accessed from many virtual machines.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4669912"/>
                  </a:ext>
                </a:extLst>
              </a:tr>
              <a:tr h="1494956">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Azure Blobs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Client libraries and a </a:t>
                      </a:r>
                      <a:r>
                        <a:rPr lang="en-US" sz="2000" b="0" u="none" dirty="0">
                          <a:effectLst/>
                          <a:latin typeface="Segoe UI Semilight" panose="020B0402040204020203" pitchFamily="34" charset="0"/>
                          <a:cs typeface="Segoe UI Semilight" panose="020B0402040204020203" pitchFamily="34" charset="0"/>
                        </a:rPr>
                        <a:t>REST interface</a:t>
                      </a:r>
                      <a:r>
                        <a:rPr lang="en-US" sz="2000" b="0" dirty="0">
                          <a:effectLst/>
                          <a:latin typeface="Segoe UI Semilight" panose="020B0402040204020203" pitchFamily="34" charset="0"/>
                          <a:cs typeface="Segoe UI Semilight" panose="020B0402040204020203" pitchFamily="34" charset="0"/>
                        </a:rPr>
                        <a:t> that allows unstructured data (flat namespace) to be stored and accessed at a massive scale in block blobs.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Support streaming and random-access scenarios.</a:t>
                      </a:r>
                      <a:br>
                        <a:rPr lang="en-US" sz="2000" b="0" dirty="0">
                          <a:effectLst/>
                          <a:latin typeface="Segoe UI Semilight" panose="020B0402040204020203" pitchFamily="34" charset="0"/>
                          <a:cs typeface="Segoe UI Semilight" panose="020B0402040204020203" pitchFamily="34" charset="0"/>
                        </a:rPr>
                      </a:br>
                      <a:r>
                        <a:rPr lang="en-US" sz="2000" b="0" dirty="0">
                          <a:effectLst/>
                          <a:latin typeface="Segoe UI Semilight" panose="020B0402040204020203" pitchFamily="34" charset="0"/>
                          <a:cs typeface="Segoe UI Semilight" panose="020B0402040204020203" pitchFamily="34" charset="0"/>
                        </a:rPr>
                        <a:t>Access application data from anywhere.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84853"/>
                  </a:ext>
                </a:extLst>
              </a:tr>
              <a:tr h="1435211">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Azure Disks</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Client libraries and a </a:t>
                      </a:r>
                      <a:r>
                        <a:rPr lang="en-US" sz="2000" b="0" u="none" kern="1200" dirty="0">
                          <a:solidFill>
                            <a:schemeClr val="dk1"/>
                          </a:solidFill>
                          <a:effectLst/>
                          <a:latin typeface="Segoe UI Semilight" panose="020B0402040204020203" pitchFamily="34" charset="0"/>
                          <a:ea typeface="+mn-ea"/>
                          <a:cs typeface="Segoe UI Semilight" panose="020B0402040204020203" pitchFamily="34" charset="0"/>
                        </a:rPr>
                        <a:t>REST interface that allows data to be persistently stored and </a:t>
                      </a:r>
                      <a:r>
                        <a:rPr lang="en-US" sz="2000" b="0" dirty="0">
                          <a:effectLst/>
                          <a:latin typeface="Segoe UI Semilight" panose="020B0402040204020203" pitchFamily="34" charset="0"/>
                          <a:cs typeface="Segoe UI Semilight" panose="020B0402040204020203" pitchFamily="34" charset="0"/>
                        </a:rPr>
                        <a:t>accessed from an attached virtual hard disk.</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0"/>
                        </a:spcBef>
                        <a:spcAft>
                          <a:spcPts val="0"/>
                        </a:spcAft>
                      </a:pPr>
                      <a:r>
                        <a:rPr lang="en-US" sz="2000" b="0" dirty="0">
                          <a:effectLst/>
                          <a:latin typeface="Segoe UI Semilight" panose="020B0402040204020203" pitchFamily="34" charset="0"/>
                          <a:cs typeface="Segoe UI Semilight" panose="020B0402040204020203" pitchFamily="34" charset="0"/>
                        </a:rPr>
                        <a:t>Lift and shift applications that use persistent disks.</a:t>
                      </a:r>
                      <a:br>
                        <a:rPr lang="en-US" sz="2000" b="0" dirty="0">
                          <a:effectLst/>
                          <a:latin typeface="Segoe UI Semilight" panose="020B0402040204020203" pitchFamily="34" charset="0"/>
                          <a:cs typeface="Segoe UI Semilight" panose="020B0402040204020203" pitchFamily="34" charset="0"/>
                        </a:rPr>
                      </a:br>
                      <a:r>
                        <a:rPr lang="en-US" sz="2000" b="0" dirty="0">
                          <a:effectLst/>
                          <a:latin typeface="Segoe UI Semilight" panose="020B0402040204020203" pitchFamily="34" charset="0"/>
                          <a:cs typeface="Segoe UI Semilight" panose="020B0402040204020203" pitchFamily="34" charset="0"/>
                        </a:rPr>
                        <a:t>Store data that is not required to be accessed from outside the virtual machine.</a:t>
                      </a:r>
                      <a:endParaRPr lang="en-US" sz="20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27166" marR="2716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8510252"/>
                  </a:ext>
                </a:extLst>
              </a:tr>
            </a:tbl>
          </a:graphicData>
        </a:graphic>
      </p:graphicFrame>
    </p:spTree>
    <p:extLst>
      <p:ext uri="{BB962C8B-B14F-4D97-AF65-F5344CB8AC3E}">
        <p14:creationId xmlns:p14="http://schemas.microsoft.com/office/powerpoint/2010/main" val="30335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t>Creating File Shares</a:t>
            </a:r>
          </a:p>
        </p:txBody>
      </p:sp>
      <p:sp>
        <p:nvSpPr>
          <p:cNvPr id="14" name="Text Placeholder 5">
            <a:extLst>
              <a:ext uri="{FF2B5EF4-FFF2-40B4-BE49-F238E27FC236}">
                <a16:creationId xmlns:a16="http://schemas.microsoft.com/office/drawing/2014/main" id="{0D18F743-9658-4E70-AF27-A5D0FB77DA39}"/>
              </a:ext>
            </a:extLst>
          </p:cNvPr>
          <p:cNvSpPr txBox="1">
            <a:spLocks/>
          </p:cNvSpPr>
          <p:nvPr/>
        </p:nvSpPr>
        <p:spPr>
          <a:xfrm>
            <a:off x="586740" y="1431382"/>
            <a:ext cx="11018520" cy="249914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Portal</a:t>
            </a:r>
          </a:p>
          <a:p>
            <a:endParaRPr lang="en-US" b="1" dirty="0"/>
          </a:p>
          <a:p>
            <a:endParaRPr lang="en-US" b="1" dirty="0"/>
          </a:p>
          <a:p>
            <a:endParaRPr lang="en-US" b="1" dirty="0"/>
          </a:p>
          <a:p>
            <a:r>
              <a:rPr lang="en-US" b="1" dirty="0"/>
              <a:t>PowerShell</a:t>
            </a:r>
          </a:p>
        </p:txBody>
      </p:sp>
      <p:pic>
        <p:nvPicPr>
          <p:cNvPr id="6" name="Picture 5" descr="Screenshot of the File Share top menu bar. The Upload and Add directory selections are highlighted. ">
            <a:extLst>
              <a:ext uri="{FF2B5EF4-FFF2-40B4-BE49-F238E27FC236}">
                <a16:creationId xmlns:a16="http://schemas.microsoft.com/office/drawing/2014/main" id="{1AF0B9AC-C85E-49EF-B75C-72AFEE6CA2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71570" y="2019299"/>
            <a:ext cx="9419265" cy="1244761"/>
          </a:xfrm>
          <a:prstGeom prst="rect">
            <a:avLst/>
          </a:prstGeom>
          <a:noFill/>
          <a:ln>
            <a:solidFill>
              <a:schemeClr val="tx1"/>
            </a:solidFill>
          </a:ln>
        </p:spPr>
      </p:pic>
      <p:sp>
        <p:nvSpPr>
          <p:cNvPr id="3" name="Rectangle 2">
            <a:extLst>
              <a:ext uri="{FF2B5EF4-FFF2-40B4-BE49-F238E27FC236}">
                <a16:creationId xmlns:a16="http://schemas.microsoft.com/office/drawing/2014/main" id="{92EAAC29-B4FD-4FCC-A5CF-3BF38E0E3A59}"/>
              </a:ext>
            </a:extLst>
          </p:cNvPr>
          <p:cNvSpPr/>
          <p:nvPr/>
        </p:nvSpPr>
        <p:spPr>
          <a:xfrm>
            <a:off x="584200" y="4047761"/>
            <a:ext cx="10600473" cy="2412455"/>
          </a:xfrm>
          <a:prstGeom prst="rect">
            <a:avLst/>
          </a:prstGeom>
        </p:spPr>
        <p:txBody>
          <a:bodyPr wrap="square">
            <a:spAutoFit/>
          </a:bodyPr>
          <a:lstStyle/>
          <a:p>
            <a:pPr marL="457200" marR="0">
              <a:lnSpc>
                <a:spcPct val="107000"/>
              </a:lnSpc>
              <a:spcBef>
                <a:spcPts val="0"/>
              </a:spcBef>
              <a:spcAft>
                <a:spcPts val="0"/>
              </a:spcAft>
            </a:pPr>
            <a:r>
              <a:rPr lang="en-US" sz="2400" dirty="0">
                <a:solidFill>
                  <a:schemeClr val="accent3"/>
                </a:solidFill>
              </a:rPr>
              <a:t># Retrieve storage account and storage account key</a:t>
            </a:r>
          </a:p>
          <a:p>
            <a:pPr marL="457200" marR="0">
              <a:lnSpc>
                <a:spcPct val="107000"/>
              </a:lnSpc>
              <a:spcBef>
                <a:spcPts val="0"/>
              </a:spcBef>
              <a:spcAft>
                <a:spcPts val="0"/>
              </a:spcAft>
            </a:pPr>
            <a:r>
              <a:rPr lang="en-US" sz="2400" dirty="0"/>
              <a:t>$storageContext = </a:t>
            </a:r>
            <a:r>
              <a:rPr lang="en-US" sz="2400" dirty="0">
                <a:solidFill>
                  <a:schemeClr val="accent2">
                    <a:lumMod val="90000"/>
                    <a:lumOff val="10000"/>
                  </a:schemeClr>
                </a:solidFill>
              </a:rPr>
              <a:t>New-AzureStorageContext</a:t>
            </a:r>
            <a:r>
              <a:rPr lang="en-US" sz="2400" dirty="0">
                <a:latin typeface="Consolas" panose="020B0609020204030204" pitchFamily="49" charset="0"/>
                <a:ea typeface="Calibri" panose="020F0502020204030204" pitchFamily="34" charset="0"/>
              </a:rPr>
              <a:t> </a:t>
            </a:r>
            <a:r>
              <a:rPr lang="en-US" sz="2400" dirty="0"/>
              <a:t>&lt;storage-account-name&gt;</a:t>
            </a:r>
            <a:br>
              <a:rPr lang="en-US" sz="2400" dirty="0">
                <a:latin typeface="Consolas" panose="020B0609020204030204" pitchFamily="49" charset="0"/>
              </a:rPr>
            </a:br>
            <a:r>
              <a:rPr lang="en-US" sz="2400" dirty="0"/>
              <a:t>&lt;storage-account-key&gt;</a:t>
            </a:r>
          </a:p>
          <a:p>
            <a:pPr marL="457200">
              <a:lnSpc>
                <a:spcPct val="107000"/>
              </a:lnSpc>
            </a:pPr>
            <a:r>
              <a:rPr lang="en-US" sz="2400" dirty="0">
                <a:solidFill>
                  <a:schemeClr val="accent3"/>
                </a:solidFill>
              </a:rPr>
              <a:t># Create the file share, in this case “logs”</a:t>
            </a:r>
          </a:p>
          <a:p>
            <a:pPr marL="457200" marR="0">
              <a:lnSpc>
                <a:spcPct val="107000"/>
              </a:lnSpc>
              <a:spcBef>
                <a:spcPts val="0"/>
              </a:spcBef>
              <a:spcAft>
                <a:spcPts val="0"/>
              </a:spcAft>
            </a:pPr>
            <a:r>
              <a:rPr lang="en-US" sz="2400" dirty="0"/>
              <a:t>$share = </a:t>
            </a:r>
            <a:r>
              <a:rPr lang="en-US" sz="2400" dirty="0">
                <a:solidFill>
                  <a:schemeClr val="accent2">
                    <a:lumMod val="90000"/>
                    <a:lumOff val="10000"/>
                  </a:schemeClr>
                </a:solidFill>
              </a:rPr>
              <a:t>New-AzureStorageShare</a:t>
            </a:r>
            <a:r>
              <a:rPr lang="en-US" sz="2400" dirty="0">
                <a:latin typeface="Consolas" panose="020B0609020204030204" pitchFamily="49" charset="0"/>
                <a:ea typeface="Calibri" panose="020F0502020204030204" pitchFamily="34" charset="0"/>
              </a:rPr>
              <a:t> </a:t>
            </a:r>
            <a:r>
              <a:rPr lang="en-US" sz="2400" dirty="0"/>
              <a:t>logs </a:t>
            </a:r>
            <a:r>
              <a:rPr lang="en-US" sz="2400" dirty="0">
                <a:solidFill>
                  <a:srgbClr val="0078D4"/>
                </a:solidFill>
              </a:rPr>
              <a:t>-Context </a:t>
            </a:r>
            <a:r>
              <a:rPr lang="en-US" sz="2400" dirty="0"/>
              <a:t>$storageContext</a:t>
            </a:r>
          </a:p>
          <a:p>
            <a:pPr marL="457200" marR="0">
              <a:lnSpc>
                <a:spcPct val="107000"/>
              </a:lnSpc>
              <a:spcBef>
                <a:spcPts val="0"/>
              </a:spcBef>
              <a:spcAft>
                <a:spcPts val="0"/>
              </a:spcAft>
            </a:pPr>
            <a:endParaRPr lang="en-US" sz="2200" dirty="0">
              <a:effectLst/>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180178947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Naming and Referencing File Shares</a:t>
            </a:r>
          </a:p>
        </p:txBody>
      </p:sp>
      <p:sp>
        <p:nvSpPr>
          <p:cNvPr id="6" name="Text Placeholder 5"/>
          <p:cNvSpPr>
            <a:spLocks noGrp="1"/>
          </p:cNvSpPr>
          <p:nvPr>
            <p:ph type="body" sz="quarter" idx="10"/>
          </p:nvPr>
        </p:nvSpPr>
        <p:spPr>
          <a:xfrm>
            <a:off x="586740" y="1690798"/>
            <a:ext cx="11018520" cy="3016210"/>
          </a:xfrm>
        </p:spPr>
        <p:txBody>
          <a:bodyPr/>
          <a:lstStyle/>
          <a:p>
            <a:r>
              <a:rPr lang="en-US" dirty="0"/>
              <a:t>Must be a valid DNS name</a:t>
            </a:r>
          </a:p>
          <a:p>
            <a:r>
              <a:rPr lang="en-US" dirty="0"/>
              <a:t>Must start with a letter or number</a:t>
            </a:r>
          </a:p>
          <a:p>
            <a:r>
              <a:rPr lang="en-US" dirty="0"/>
              <a:t>Can contain only letters, numbers, and the dash (-) symbol</a:t>
            </a:r>
          </a:p>
          <a:p>
            <a:r>
              <a:rPr lang="en-US" dirty="0"/>
              <a:t>Cannot have multiple dash (-) symbols back to back</a:t>
            </a:r>
          </a:p>
          <a:p>
            <a:r>
              <a:rPr lang="en-US" dirty="0"/>
              <a:t>All letters must be lowercase</a:t>
            </a:r>
          </a:p>
          <a:p>
            <a:r>
              <a:rPr lang="en-US" dirty="0"/>
              <a:t>Share names must be 3 to 36 characters long </a:t>
            </a:r>
            <a:endParaRPr lang="en-US" sz="1800" dirty="0"/>
          </a:p>
        </p:txBody>
      </p:sp>
    </p:spTree>
    <p:extLst>
      <p:ext uri="{BB962C8B-B14F-4D97-AF65-F5344CB8AC3E}">
        <p14:creationId xmlns:p14="http://schemas.microsoft.com/office/powerpoint/2010/main" val="281833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Mapping File Shares (Windows)</a:t>
            </a:r>
          </a:p>
        </p:txBody>
      </p:sp>
      <p:sp>
        <p:nvSpPr>
          <p:cNvPr id="6" name="Text Placeholder 5"/>
          <p:cNvSpPr>
            <a:spLocks noGrp="1"/>
          </p:cNvSpPr>
          <p:nvPr>
            <p:ph type="body" sz="quarter" idx="10"/>
          </p:nvPr>
        </p:nvSpPr>
        <p:spPr>
          <a:xfrm>
            <a:off x="590868" y="1435100"/>
            <a:ext cx="11018520" cy="2499146"/>
          </a:xfrm>
        </p:spPr>
        <p:txBody>
          <a:bodyPr/>
          <a:lstStyle/>
          <a:p>
            <a:r>
              <a:rPr lang="en-US" b="1" dirty="0"/>
              <a:t>File Explorer</a:t>
            </a:r>
          </a:p>
          <a:p>
            <a:endParaRPr lang="en-US" b="1" dirty="0"/>
          </a:p>
          <a:p>
            <a:endParaRPr lang="en-US" b="1" dirty="0"/>
          </a:p>
          <a:p>
            <a:endParaRPr lang="en-US" b="1" dirty="0"/>
          </a:p>
          <a:p>
            <a:r>
              <a:rPr lang="en-US" b="1" dirty="0"/>
              <a:t>Command Line</a:t>
            </a:r>
          </a:p>
        </p:txBody>
      </p:sp>
      <p:pic>
        <p:nvPicPr>
          <p:cNvPr id="5" name="Picture 4" descr="Flowchart. Left to right: copy the UNC path from the portal, open This PC and map a network drive, provide the drive letter and UNC path, and provide storage credentials. ">
            <a:extLst>
              <a:ext uri="{FF2B5EF4-FFF2-40B4-BE49-F238E27FC236}">
                <a16:creationId xmlns:a16="http://schemas.microsoft.com/office/drawing/2014/main" id="{6351B8C6-6415-4822-98D3-AD1A755327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53294" y="1595739"/>
            <a:ext cx="6580127" cy="2197786"/>
          </a:xfrm>
          <a:prstGeom prst="rect">
            <a:avLst/>
          </a:prstGeom>
          <a:noFill/>
        </p:spPr>
      </p:pic>
      <p:pic>
        <p:nvPicPr>
          <p:cNvPr id="8" name="Picture 7" descr="Screenshot of the file Connect information. the drive letter and commands are highlighted. ">
            <a:extLst>
              <a:ext uri="{FF2B5EF4-FFF2-40B4-BE49-F238E27FC236}">
                <a16:creationId xmlns:a16="http://schemas.microsoft.com/office/drawing/2014/main" id="{7D679C87-3E18-4377-8943-93E47F9D630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69157" y="4000266"/>
            <a:ext cx="5152919" cy="2390923"/>
          </a:xfrm>
          <a:prstGeom prst="rect">
            <a:avLst/>
          </a:prstGeom>
          <a:noFill/>
          <a:ln>
            <a:solidFill>
              <a:schemeClr val="tx1"/>
            </a:solidFill>
          </a:ln>
        </p:spPr>
      </p:pic>
      <p:sp>
        <p:nvSpPr>
          <p:cNvPr id="2" name="Arrow: Left 1">
            <a:extLst>
              <a:ext uri="{FF2B5EF4-FFF2-40B4-BE49-F238E27FC236}">
                <a16:creationId xmlns:a16="http://schemas.microsoft.com/office/drawing/2014/main" id="{596C12BE-C71E-4C85-8D86-37C055B99722}"/>
              </a:ext>
            </a:extLst>
          </p:cNvPr>
          <p:cNvSpPr/>
          <p:nvPr/>
        </p:nvSpPr>
        <p:spPr bwMode="auto">
          <a:xfrm>
            <a:off x="6461212" y="5659438"/>
            <a:ext cx="775691" cy="6096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5219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Mounting File Shares (Linux)</a:t>
            </a:r>
          </a:p>
        </p:txBody>
      </p:sp>
      <p:sp>
        <p:nvSpPr>
          <p:cNvPr id="6" name="Text Placeholder 5"/>
          <p:cNvSpPr>
            <a:spLocks noGrp="1"/>
          </p:cNvSpPr>
          <p:nvPr>
            <p:ph type="body" sz="quarter" idx="10"/>
          </p:nvPr>
        </p:nvSpPr>
        <p:spPr>
          <a:xfrm>
            <a:off x="590868" y="3769892"/>
            <a:ext cx="11018520" cy="1982081"/>
          </a:xfrm>
        </p:spPr>
        <p:txBody>
          <a:bodyPr/>
          <a:lstStyle/>
          <a:p>
            <a:r>
              <a:rPr lang="en-US" dirty="0"/>
              <a:t>Install the cifs-utils package</a:t>
            </a:r>
          </a:p>
          <a:p>
            <a:r>
              <a:rPr lang="en-US" dirty="0"/>
              <a:t>Meet the SMB client requirements</a:t>
            </a:r>
          </a:p>
          <a:p>
            <a:r>
              <a:rPr lang="en-US" dirty="0"/>
              <a:t>Decide on the directory file </a:t>
            </a:r>
            <a:r>
              <a:rPr lang="en-US" dirty="0" err="1">
                <a:hlinkClick r:id="rId3"/>
              </a:rPr>
              <a:t>chmod</a:t>
            </a:r>
            <a:r>
              <a:rPr lang="en-US" dirty="0">
                <a:hlinkClick r:id="rId3"/>
              </a:rPr>
              <a:t> permissions</a:t>
            </a:r>
            <a:endParaRPr lang="en-US" dirty="0"/>
          </a:p>
          <a:p>
            <a:r>
              <a:rPr lang="en-US" dirty="0"/>
              <a:t>Create an entry in /etc/fstab to persist the mount</a:t>
            </a:r>
          </a:p>
        </p:txBody>
      </p:sp>
      <p:sp>
        <p:nvSpPr>
          <p:cNvPr id="2" name="Rectangle 1">
            <a:extLst>
              <a:ext uri="{FF2B5EF4-FFF2-40B4-BE49-F238E27FC236}">
                <a16:creationId xmlns:a16="http://schemas.microsoft.com/office/drawing/2014/main" id="{97881293-7981-4A3A-8B88-9469D8A53552}"/>
              </a:ext>
            </a:extLst>
          </p:cNvPr>
          <p:cNvSpPr/>
          <p:nvPr/>
        </p:nvSpPr>
        <p:spPr>
          <a:xfrm>
            <a:off x="713678" y="1435100"/>
            <a:ext cx="10437541" cy="2048638"/>
          </a:xfrm>
          <a:prstGeom prst="rect">
            <a:avLst/>
          </a:prstGeom>
        </p:spPr>
        <p:txBody>
          <a:bodyPr wrap="square">
            <a:spAutoFit/>
          </a:bodyPr>
          <a:lstStyle/>
          <a:p>
            <a:pPr marL="457200" marR="0">
              <a:lnSpc>
                <a:spcPct val="107000"/>
              </a:lnSpc>
              <a:spcBef>
                <a:spcPts val="0"/>
              </a:spcBef>
              <a:spcAft>
                <a:spcPts val="0"/>
              </a:spcAft>
            </a:pPr>
            <a:r>
              <a:rPr lang="en-US" sz="2400" dirty="0">
                <a:latin typeface="Consolas" panose="020B0609020204030204" pitchFamily="49" charset="0"/>
                <a:ea typeface="Calibri" panose="020F0502020204030204" pitchFamily="34" charset="0"/>
              </a:rPr>
              <a:t>sudo </a:t>
            </a:r>
            <a:r>
              <a:rPr lang="en-US" sz="2400" b="1" dirty="0">
                <a:latin typeface="Consolas" panose="020B0609020204030204" pitchFamily="49" charset="0"/>
                <a:ea typeface="Calibri" panose="020F0502020204030204" pitchFamily="34" charset="0"/>
              </a:rPr>
              <a:t>mount</a:t>
            </a:r>
            <a:r>
              <a:rPr lang="en-US" sz="2400" dirty="0">
                <a:latin typeface="Consolas" panose="020B0609020204030204" pitchFamily="49" charset="0"/>
                <a:ea typeface="Calibri" panose="020F0502020204030204" pitchFamily="34" charset="0"/>
              </a:rPr>
              <a:t> -t cifs //&lt;storage-account-name&gt;.file.core.windows.net/&lt;share-name&gt; &lt;mount-point&gt; -o vers=&lt;smb-version&gt;,username=&lt;storage-account-name&gt;,password=&lt;storage-account-key&gt;,dir_mode=0777,file_mode=0777,serverino</a:t>
            </a:r>
            <a:endParaRPr lang="en-US" sz="2400" dirty="0">
              <a:effectLst/>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12424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321004"/>
            <a:ext cx="4167887" cy="2215991"/>
          </a:xfrm>
        </p:spPr>
        <p:txBody>
          <a:bodyPr/>
          <a:lstStyle/>
          <a:p>
            <a:r>
              <a:rPr lang="en-US" dirty="0"/>
              <a:t>AZ-100.2 </a:t>
            </a:r>
            <a:br>
              <a:rPr lang="en-US" dirty="0"/>
            </a:br>
            <a:r>
              <a:rPr lang="en-US" dirty="0"/>
              <a:t>Module 01: Overview of Azure Storage</a:t>
            </a:r>
          </a:p>
        </p:txBody>
      </p:sp>
    </p:spTree>
    <p:extLst>
      <p:ext uri="{BB962C8B-B14F-4D97-AF65-F5344CB8AC3E}">
        <p14:creationId xmlns:p14="http://schemas.microsoft.com/office/powerpoint/2010/main" val="204652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Secure Transfer Required</a:t>
            </a:r>
          </a:p>
        </p:txBody>
      </p:sp>
      <p:sp>
        <p:nvSpPr>
          <p:cNvPr id="6" name="Text Placeholder 5"/>
          <p:cNvSpPr>
            <a:spLocks noGrp="1"/>
          </p:cNvSpPr>
          <p:nvPr>
            <p:ph type="body" sz="quarter" idx="10"/>
          </p:nvPr>
        </p:nvSpPr>
        <p:spPr>
          <a:xfrm>
            <a:off x="584200" y="1435100"/>
            <a:ext cx="10043160" cy="3237809"/>
          </a:xfrm>
        </p:spPr>
        <p:txBody>
          <a:bodyPr/>
          <a:lstStyle/>
          <a:p>
            <a:r>
              <a:rPr lang="en-US" b="1" dirty="0"/>
              <a:t>Only allows requests by secure connection such as HTTPs</a:t>
            </a:r>
          </a:p>
          <a:p>
            <a:r>
              <a:rPr lang="en-US" b="1" dirty="0"/>
              <a:t>Portal</a:t>
            </a:r>
          </a:p>
          <a:p>
            <a:endParaRPr lang="en-US" sz="1100" b="1" dirty="0"/>
          </a:p>
          <a:p>
            <a:endParaRPr lang="en-US" b="1" dirty="0"/>
          </a:p>
          <a:p>
            <a:endParaRPr lang="en-US" b="1" dirty="0"/>
          </a:p>
          <a:p>
            <a:endParaRPr lang="en-US" b="1" dirty="0"/>
          </a:p>
          <a:p>
            <a:r>
              <a:rPr lang="en-US" b="1" dirty="0"/>
              <a:t>PowerShell</a:t>
            </a:r>
          </a:p>
        </p:txBody>
      </p:sp>
      <p:pic>
        <p:nvPicPr>
          <p:cNvPr id="5" name="Picture 4" descr="Screenshot of the Secure Transfer required selection. Disabled is highlighted, Enabled is not selected.">
            <a:extLst>
              <a:ext uri="{FF2B5EF4-FFF2-40B4-BE49-F238E27FC236}">
                <a16:creationId xmlns:a16="http://schemas.microsoft.com/office/drawing/2014/main" id="{F9BF3131-8470-4463-A4BD-878987B8F1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20181" y="2565709"/>
            <a:ext cx="7656551" cy="1415276"/>
          </a:xfrm>
          <a:prstGeom prst="rect">
            <a:avLst/>
          </a:prstGeom>
          <a:noFill/>
          <a:ln>
            <a:solidFill>
              <a:schemeClr val="tx1"/>
            </a:solidFill>
          </a:ln>
        </p:spPr>
      </p:pic>
      <p:sp>
        <p:nvSpPr>
          <p:cNvPr id="2" name="Rectangle 1">
            <a:extLst>
              <a:ext uri="{FF2B5EF4-FFF2-40B4-BE49-F238E27FC236}">
                <a16:creationId xmlns:a16="http://schemas.microsoft.com/office/drawing/2014/main" id="{3439D6D9-E0E7-4719-A05A-E4C7FDD751D3}"/>
              </a:ext>
            </a:extLst>
          </p:cNvPr>
          <p:cNvSpPr/>
          <p:nvPr/>
        </p:nvSpPr>
        <p:spPr>
          <a:xfrm>
            <a:off x="795452" y="4745608"/>
            <a:ext cx="8281639" cy="1523430"/>
          </a:xfrm>
          <a:prstGeom prst="rect">
            <a:avLst/>
          </a:prstGeom>
        </p:spPr>
        <p:txBody>
          <a:bodyPr wrap="square">
            <a:spAutoFit/>
          </a:bodyPr>
          <a:lstStyle/>
          <a:p>
            <a:pPr marL="457200" marR="0">
              <a:lnSpc>
                <a:spcPct val="107000"/>
              </a:lnSpc>
              <a:spcBef>
                <a:spcPts val="0"/>
              </a:spcBef>
              <a:spcAft>
                <a:spcPts val="0"/>
              </a:spcAft>
            </a:pPr>
            <a:r>
              <a:rPr lang="en-US" sz="2200" dirty="0">
                <a:latin typeface="Consolas" panose="020B0609020204030204" pitchFamily="49" charset="0"/>
                <a:ea typeface="Calibri" panose="020F0502020204030204" pitchFamily="34" charset="0"/>
              </a:rPr>
              <a:t>Set-AzureRmStorageAccount </a:t>
            </a:r>
          </a:p>
          <a:p>
            <a:pPr marL="457200" marR="0">
              <a:lnSpc>
                <a:spcPct val="107000"/>
              </a:lnSpc>
              <a:spcBef>
                <a:spcPts val="0"/>
              </a:spcBef>
              <a:spcAft>
                <a:spcPts val="0"/>
              </a:spcAft>
            </a:pPr>
            <a:r>
              <a:rPr lang="en-US" sz="2200" dirty="0">
                <a:latin typeface="Consolas" panose="020B0609020204030204" pitchFamily="49" charset="0"/>
                <a:ea typeface="Calibri" panose="020F0502020204030204" pitchFamily="34" charset="0"/>
              </a:rPr>
              <a:t>	-Name "{StorageAccountName}" </a:t>
            </a:r>
          </a:p>
          <a:p>
            <a:pPr marL="457200" marR="0">
              <a:lnSpc>
                <a:spcPct val="107000"/>
              </a:lnSpc>
              <a:spcBef>
                <a:spcPts val="0"/>
              </a:spcBef>
              <a:spcAft>
                <a:spcPts val="0"/>
              </a:spcAft>
            </a:pPr>
            <a:r>
              <a:rPr lang="en-US" sz="2200" dirty="0">
                <a:latin typeface="Consolas" panose="020B0609020204030204" pitchFamily="49" charset="0"/>
                <a:ea typeface="Calibri" panose="020F0502020204030204" pitchFamily="34" charset="0"/>
              </a:rPr>
              <a:t>	-ResourceGroupName "{ResourceGroupName}" </a:t>
            </a:r>
          </a:p>
          <a:p>
            <a:pPr marL="457200" marR="0">
              <a:lnSpc>
                <a:spcPct val="107000"/>
              </a:lnSpc>
              <a:spcBef>
                <a:spcPts val="0"/>
              </a:spcBef>
              <a:spcAft>
                <a:spcPts val="0"/>
              </a:spcAft>
            </a:pPr>
            <a:r>
              <a:rPr lang="en-US" sz="2200" b="1" dirty="0">
                <a:latin typeface="Consolas" panose="020B0609020204030204" pitchFamily="49" charset="0"/>
                <a:ea typeface="Calibri" panose="020F0502020204030204" pitchFamily="34" charset="0"/>
              </a:rPr>
              <a:t>	-EnableHttpsTrafficOnly $True</a:t>
            </a:r>
            <a:endParaRPr lang="en-US" sz="2200" dirty="0">
              <a:effectLst/>
              <a:latin typeface="Consolas" panose="020B0609020204030204" pitchFamily="49" charset="0"/>
              <a:ea typeface="Calibri" panose="020F0502020204030204" pitchFamily="34" charset="0"/>
            </a:endParaRPr>
          </a:p>
        </p:txBody>
      </p:sp>
    </p:spTree>
    <p:extLst>
      <p:ext uri="{BB962C8B-B14F-4D97-AF65-F5344CB8AC3E}">
        <p14:creationId xmlns:p14="http://schemas.microsoft.com/office/powerpoint/2010/main" val="2803915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t>Lab 2 B: Create a File Share</a:t>
            </a:r>
          </a:p>
        </p:txBody>
      </p:sp>
      <p:sp>
        <p:nvSpPr>
          <p:cNvPr id="8" name="Text Placeholder 2">
            <a:extLst>
              <a:ext uri="{FF2B5EF4-FFF2-40B4-BE49-F238E27FC236}">
                <a16:creationId xmlns:a16="http://schemas.microsoft.com/office/drawing/2014/main" id="{89E00F60-6357-4915-977D-D6384E0A5CC2}"/>
              </a:ext>
            </a:extLst>
          </p:cNvPr>
          <p:cNvSpPr>
            <a:spLocks noGrp="1"/>
          </p:cNvSpPr>
          <p:nvPr>
            <p:ph type="body" sz="quarter" idx="10"/>
          </p:nvPr>
        </p:nvSpPr>
        <p:spPr>
          <a:xfrm>
            <a:off x="584200" y="1435497"/>
            <a:ext cx="11018520" cy="3914918"/>
          </a:xfrm>
        </p:spPr>
        <p:txBody>
          <a:bodyPr/>
          <a:lstStyle/>
          <a:p>
            <a:r>
              <a:rPr lang="en-US" b="1" u="sng" dirty="0">
                <a:hlinkClick r:id="rId3"/>
              </a:rPr>
              <a:t>Create a file share in Azure Files</a:t>
            </a:r>
            <a:r>
              <a:rPr lang="en-US" b="1" dirty="0"/>
              <a:t> (Portal):</a:t>
            </a:r>
          </a:p>
          <a:p>
            <a:pPr lvl="1"/>
            <a:r>
              <a:rPr lang="en-US" sz="2400" b="1" dirty="0">
                <a:latin typeface="Segoe UI Semilight" panose="020B0402040204020203" pitchFamily="34" charset="0"/>
                <a:cs typeface="Segoe UI Semilight" panose="020B0402040204020203" pitchFamily="34" charset="0"/>
              </a:rPr>
              <a:t>Create a file share</a:t>
            </a:r>
          </a:p>
          <a:p>
            <a:pPr lvl="1"/>
            <a:r>
              <a:rPr lang="en-US" sz="2400" b="1" dirty="0">
                <a:latin typeface="Segoe UI Semilight" panose="020B0402040204020203" pitchFamily="34" charset="0"/>
                <a:cs typeface="Segoe UI Semilight" panose="020B0402040204020203" pitchFamily="34" charset="0"/>
              </a:rPr>
              <a:t>View a file share</a:t>
            </a:r>
          </a:p>
          <a:p>
            <a:pPr lvl="1"/>
            <a:r>
              <a:rPr lang="en-US" sz="2400" b="1" dirty="0">
                <a:latin typeface="Segoe UI Semilight" panose="020B0402040204020203" pitchFamily="34" charset="0"/>
                <a:cs typeface="Segoe UI Semilight" panose="020B0402040204020203" pitchFamily="34" charset="0"/>
              </a:rPr>
              <a:t>Upload a file</a:t>
            </a:r>
          </a:p>
          <a:p>
            <a:pPr lvl="1"/>
            <a:r>
              <a:rPr lang="en-US" sz="2400" b="1" dirty="0">
                <a:latin typeface="Segoe UI Semilight" panose="020B0402040204020203" pitchFamily="34" charset="0"/>
                <a:cs typeface="Segoe UI Semilight" panose="020B0402040204020203" pitchFamily="34" charset="0"/>
              </a:rPr>
              <a:t>Make directories and files</a:t>
            </a:r>
            <a:br>
              <a:rPr lang="en-US" dirty="0"/>
            </a:br>
            <a:endParaRPr lang="en-US" dirty="0"/>
          </a:p>
          <a:p>
            <a:r>
              <a:rPr lang="en-US" b="1" u="sng" dirty="0">
                <a:hlinkClick r:id="rId4"/>
              </a:rPr>
              <a:t>PowerShell</a:t>
            </a:r>
            <a:r>
              <a:rPr lang="en-US" b="1" u="sng" dirty="0"/>
              <a:t>:</a:t>
            </a:r>
            <a:endParaRPr lang="en-US" b="1" dirty="0"/>
          </a:p>
          <a:p>
            <a:pPr lvl="1"/>
            <a:r>
              <a:rPr lang="en-US" sz="2400" b="1" dirty="0">
                <a:latin typeface="Segoe UI Semilight" panose="020B0402040204020203" pitchFamily="34" charset="0"/>
                <a:cs typeface="Segoe UI Semilight" panose="020B0402040204020203" pitchFamily="34" charset="0"/>
              </a:rPr>
              <a:t>Create a context for your storage account and key</a:t>
            </a:r>
          </a:p>
          <a:p>
            <a:pPr lvl="1"/>
            <a:r>
              <a:rPr lang="en-US" sz="2400" b="1" dirty="0">
                <a:latin typeface="Segoe UI Semilight" panose="020B0402040204020203" pitchFamily="34" charset="0"/>
                <a:cs typeface="Segoe UI Semilight" panose="020B0402040204020203" pitchFamily="34" charset="0"/>
              </a:rPr>
              <a:t>Create a new file share</a:t>
            </a:r>
          </a:p>
        </p:txBody>
      </p:sp>
    </p:spTree>
    <p:extLst>
      <p:ext uri="{BB962C8B-B14F-4D97-AF65-F5344CB8AC3E}">
        <p14:creationId xmlns:p14="http://schemas.microsoft.com/office/powerpoint/2010/main" val="1000625846"/>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04: Structured Storage</a:t>
            </a:r>
          </a:p>
        </p:txBody>
      </p:sp>
    </p:spTree>
    <p:extLst>
      <p:ext uri="{BB962C8B-B14F-4D97-AF65-F5344CB8AC3E}">
        <p14:creationId xmlns:p14="http://schemas.microsoft.com/office/powerpoint/2010/main" val="426688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Structured Storage Overview</a:t>
            </a:r>
            <a:endParaRPr lang="en-US" dirty="0"/>
          </a:p>
        </p:txBody>
      </p:sp>
      <p:sp>
        <p:nvSpPr>
          <p:cNvPr id="3" name="Text Placeholder 2">
            <a:extLst>
              <a:ext uri="{FF2B5EF4-FFF2-40B4-BE49-F238E27FC236}">
                <a16:creationId xmlns:a16="http://schemas.microsoft.com/office/drawing/2014/main" id="{509646CC-3D4B-4A70-8DE0-2A9678168283}"/>
              </a:ext>
            </a:extLst>
          </p:cNvPr>
          <p:cNvSpPr>
            <a:spLocks noGrp="1"/>
          </p:cNvSpPr>
          <p:nvPr>
            <p:ph type="body" sz="quarter" idx="10"/>
          </p:nvPr>
        </p:nvSpPr>
        <p:spPr>
          <a:xfrm>
            <a:off x="584200" y="1435497"/>
            <a:ext cx="11018520" cy="1378839"/>
          </a:xfrm>
        </p:spPr>
        <p:txBody>
          <a:bodyPr/>
          <a:lstStyle/>
          <a:p>
            <a:r>
              <a:rPr lang="en-US" dirty="0"/>
              <a:t>Structured storage makes up Azure Files in IaaS, and Tables and Queues in PaaS</a:t>
            </a:r>
          </a:p>
          <a:p>
            <a:endParaRPr lang="en-US" dirty="0"/>
          </a:p>
        </p:txBody>
      </p:sp>
      <p:pic>
        <p:nvPicPr>
          <p:cNvPr id="2" name="Picture 1" descr="Tabular Diagram highlighting how structured storage makes up Azure Files in IaaS, and Tables and Queues in PaaS.">
            <a:extLst>
              <a:ext uri="{FF2B5EF4-FFF2-40B4-BE49-F238E27FC236}">
                <a16:creationId xmlns:a16="http://schemas.microsoft.com/office/drawing/2014/main" id="{E9F0EE69-2326-4E40-82CE-0FB14D38CB18}"/>
              </a:ext>
            </a:extLst>
          </p:cNvPr>
          <p:cNvPicPr>
            <a:picLocks noChangeAspect="1"/>
          </p:cNvPicPr>
          <p:nvPr/>
        </p:nvPicPr>
        <p:blipFill>
          <a:blip r:embed="rId3"/>
          <a:stretch>
            <a:fillRect/>
          </a:stretch>
        </p:blipFill>
        <p:spPr>
          <a:xfrm>
            <a:off x="796580" y="2604129"/>
            <a:ext cx="10509852" cy="3664909"/>
          </a:xfrm>
          <a:prstGeom prst="rect">
            <a:avLst/>
          </a:prstGeom>
          <a:ln>
            <a:solidFill>
              <a:schemeClr val="tx1"/>
            </a:solidFill>
          </a:ln>
        </p:spPr>
      </p:pic>
    </p:spTree>
    <p:extLst>
      <p:ext uri="{BB962C8B-B14F-4D97-AF65-F5344CB8AC3E}">
        <p14:creationId xmlns:p14="http://schemas.microsoft.com/office/powerpoint/2010/main" val="394014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Table Storage</a:t>
            </a:r>
          </a:p>
        </p:txBody>
      </p:sp>
      <p:sp>
        <p:nvSpPr>
          <p:cNvPr id="6" name="Text Placeholder 5"/>
          <p:cNvSpPr>
            <a:spLocks noGrp="1"/>
          </p:cNvSpPr>
          <p:nvPr>
            <p:ph type="body" sz="quarter" idx="10"/>
          </p:nvPr>
        </p:nvSpPr>
        <p:spPr>
          <a:xfrm>
            <a:off x="590868" y="1435100"/>
            <a:ext cx="6490156" cy="4308872"/>
          </a:xfrm>
        </p:spPr>
        <p:txBody>
          <a:bodyPr/>
          <a:lstStyle/>
          <a:p>
            <a:r>
              <a:rPr lang="en-US" dirty="0"/>
              <a:t>Store large amounts of structured data </a:t>
            </a:r>
          </a:p>
          <a:p>
            <a:r>
              <a:rPr lang="en-US" dirty="0"/>
              <a:t>A NoSQL key-value data store </a:t>
            </a:r>
          </a:p>
          <a:p>
            <a:r>
              <a:rPr lang="en-US" dirty="0"/>
              <a:t>Authenticates from inside and outside the Azure cloud. </a:t>
            </a:r>
          </a:p>
          <a:p>
            <a:r>
              <a:rPr lang="en-US" dirty="0"/>
              <a:t>Good for web scale applications</a:t>
            </a:r>
          </a:p>
          <a:p>
            <a:r>
              <a:rPr lang="en-US" dirty="0"/>
              <a:t>Store datasets for non-complex jobs, foreign keys, or stored procedures</a:t>
            </a:r>
          </a:p>
          <a:p>
            <a:r>
              <a:rPr lang="en-US" dirty="0"/>
              <a:t>Quickly query data using a clustered index</a:t>
            </a:r>
          </a:p>
        </p:txBody>
      </p:sp>
      <p:pic>
        <p:nvPicPr>
          <p:cNvPr id="7" name="Picture 6" descr="Diagram showing table storage implementation. Three textboxes are shown: Storage account, table, and entity. ">
            <a:extLst>
              <a:ext uri="{FF2B5EF4-FFF2-40B4-BE49-F238E27FC236}">
                <a16:creationId xmlns:a16="http://schemas.microsoft.com/office/drawing/2014/main" id="{CBC99110-5BF5-4E1F-9D25-E94F6A52BC49}"/>
              </a:ext>
            </a:extLst>
          </p:cNvPr>
          <p:cNvPicPr/>
          <p:nvPr/>
        </p:nvPicPr>
        <p:blipFill>
          <a:blip r:embed="rId3"/>
          <a:stretch>
            <a:fillRect/>
          </a:stretch>
        </p:blipFill>
        <p:spPr>
          <a:xfrm>
            <a:off x="6649156" y="1885245"/>
            <a:ext cx="5305778" cy="3397955"/>
          </a:xfrm>
          <a:prstGeom prst="rect">
            <a:avLst/>
          </a:prstGeom>
        </p:spPr>
      </p:pic>
    </p:spTree>
    <p:extLst>
      <p:ext uri="{BB962C8B-B14F-4D97-AF65-F5344CB8AC3E}">
        <p14:creationId xmlns:p14="http://schemas.microsoft.com/office/powerpoint/2010/main" val="125413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Implementing Table Storage</a:t>
            </a:r>
          </a:p>
        </p:txBody>
      </p:sp>
      <p:sp>
        <p:nvSpPr>
          <p:cNvPr id="6" name="Text Placeholder 5"/>
          <p:cNvSpPr>
            <a:spLocks noGrp="1"/>
          </p:cNvSpPr>
          <p:nvPr>
            <p:ph type="body" sz="quarter" idx="10"/>
          </p:nvPr>
        </p:nvSpPr>
        <p:spPr>
          <a:xfrm>
            <a:off x="586740" y="3942247"/>
            <a:ext cx="11022648" cy="2326791"/>
          </a:xfrm>
        </p:spPr>
        <p:txBody>
          <a:bodyPr/>
          <a:lstStyle/>
          <a:p>
            <a:r>
              <a:rPr lang="en-US" dirty="0"/>
              <a:t>An entity can have up to 225 properties, including three system properties</a:t>
            </a:r>
          </a:p>
          <a:p>
            <a:r>
              <a:rPr lang="en-US" b="1" dirty="0"/>
              <a:t>PartitionKey</a:t>
            </a:r>
            <a:r>
              <a:rPr lang="en-US" dirty="0"/>
              <a:t> and </a:t>
            </a:r>
            <a:r>
              <a:rPr lang="en-US" b="1" dirty="0"/>
              <a:t>RowKey</a:t>
            </a:r>
            <a:r>
              <a:rPr lang="en-US" dirty="0"/>
              <a:t> must uniquely identify every entity within a table</a:t>
            </a:r>
          </a:p>
          <a:p>
            <a:r>
              <a:rPr lang="en-US" dirty="0"/>
              <a:t>Azure assigns the </a:t>
            </a:r>
            <a:r>
              <a:rPr lang="en-US" b="1" dirty="0"/>
              <a:t>Timestamp</a:t>
            </a:r>
            <a:r>
              <a:rPr lang="en-US" dirty="0"/>
              <a:t> and it cannot be modified</a:t>
            </a:r>
          </a:p>
        </p:txBody>
      </p:sp>
      <p:pic>
        <p:nvPicPr>
          <p:cNvPr id="7" name="Picture 6" descr="Screenshot of an azure table showing partitionkey, rowkey , timestamp, name and id. ">
            <a:extLst>
              <a:ext uri="{FF2B5EF4-FFF2-40B4-BE49-F238E27FC236}">
                <a16:creationId xmlns:a16="http://schemas.microsoft.com/office/drawing/2014/main" id="{1C2CA5FD-4840-46D3-AFBF-933A927F8D4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76926" y="1435100"/>
            <a:ext cx="5489865" cy="1872545"/>
          </a:xfrm>
          <a:prstGeom prst="rect">
            <a:avLst/>
          </a:prstGeom>
          <a:noFill/>
          <a:ln>
            <a:solidFill>
              <a:schemeClr val="tx1"/>
            </a:solidFill>
          </a:ln>
        </p:spPr>
      </p:pic>
    </p:spTree>
    <p:extLst>
      <p:ext uri="{BB962C8B-B14F-4D97-AF65-F5344CB8AC3E}">
        <p14:creationId xmlns:p14="http://schemas.microsoft.com/office/powerpoint/2010/main" val="230233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Queue Storage</a:t>
            </a:r>
          </a:p>
        </p:txBody>
      </p:sp>
      <p:sp>
        <p:nvSpPr>
          <p:cNvPr id="6" name="Text Placeholder 5"/>
          <p:cNvSpPr>
            <a:spLocks noGrp="1"/>
          </p:cNvSpPr>
          <p:nvPr>
            <p:ph type="body" sz="quarter" idx="10"/>
          </p:nvPr>
        </p:nvSpPr>
        <p:spPr>
          <a:xfrm>
            <a:off x="584200" y="1435100"/>
            <a:ext cx="5506671" cy="2930033"/>
          </a:xfrm>
        </p:spPr>
        <p:txBody>
          <a:bodyPr/>
          <a:lstStyle/>
          <a:p>
            <a:pPr>
              <a:buFont typeface="Arial" panose="020B0604020202020204" pitchFamily="34" charset="0"/>
              <a:buChar char="•"/>
            </a:pPr>
            <a:r>
              <a:rPr lang="en-US" dirty="0"/>
              <a:t>Store millions of messages</a:t>
            </a:r>
          </a:p>
          <a:p>
            <a:pPr>
              <a:buFont typeface="Arial" panose="020B0604020202020204" pitchFamily="34" charset="0"/>
              <a:buChar char="•"/>
            </a:pPr>
            <a:r>
              <a:rPr lang="en-US" dirty="0"/>
              <a:t>Accessible from anywhere</a:t>
            </a:r>
          </a:p>
          <a:p>
            <a:pPr>
              <a:buFont typeface="Arial" panose="020B0604020202020204" pitchFamily="34" charset="0"/>
              <a:buChar char="•"/>
            </a:pPr>
            <a:r>
              <a:rPr lang="en-US" dirty="0"/>
              <a:t>Authenticate with HTTP or HTTPS</a:t>
            </a:r>
          </a:p>
          <a:p>
            <a:pPr>
              <a:buFont typeface="Arial" panose="020B0604020202020204" pitchFamily="34" charset="0"/>
              <a:buChar char="•"/>
            </a:pPr>
            <a:r>
              <a:rPr lang="en-US" dirty="0"/>
              <a:t>A message can be up to 64 KB in size</a:t>
            </a:r>
          </a:p>
          <a:p>
            <a:endParaRPr lang="en-US" b="1" dirty="0"/>
          </a:p>
        </p:txBody>
      </p:sp>
      <p:pic>
        <p:nvPicPr>
          <p:cNvPr id="3" name="Picture 2" descr="A storage account with two queues. The queues are images to download, and images to retrieve.">
            <a:extLst>
              <a:ext uri="{FF2B5EF4-FFF2-40B4-BE49-F238E27FC236}">
                <a16:creationId xmlns:a16="http://schemas.microsoft.com/office/drawing/2014/main" id="{87C3CEAD-6027-4E94-BF6F-65119B0D1EC6}"/>
              </a:ext>
            </a:extLst>
          </p:cNvPr>
          <p:cNvPicPr>
            <a:picLocks noChangeAspect="1"/>
          </p:cNvPicPr>
          <p:nvPr/>
        </p:nvPicPr>
        <p:blipFill>
          <a:blip r:embed="rId3"/>
          <a:stretch>
            <a:fillRect/>
          </a:stretch>
        </p:blipFill>
        <p:spPr>
          <a:xfrm>
            <a:off x="6429626" y="1394524"/>
            <a:ext cx="5177157" cy="2653061"/>
          </a:xfrm>
          <a:prstGeom prst="rect">
            <a:avLst/>
          </a:prstGeom>
          <a:ln>
            <a:solidFill>
              <a:schemeClr val="tx1"/>
            </a:solidFill>
          </a:ln>
        </p:spPr>
      </p:pic>
      <p:sp>
        <p:nvSpPr>
          <p:cNvPr id="2" name="Rectangle 1">
            <a:extLst>
              <a:ext uri="{FF2B5EF4-FFF2-40B4-BE49-F238E27FC236}">
                <a16:creationId xmlns:a16="http://schemas.microsoft.com/office/drawing/2014/main" id="{47F30BF7-63B0-4C25-8780-9B5A3AFBF4D7}"/>
              </a:ext>
            </a:extLst>
          </p:cNvPr>
          <p:cNvSpPr/>
          <p:nvPr/>
        </p:nvSpPr>
        <p:spPr>
          <a:xfrm>
            <a:off x="584200" y="4748459"/>
            <a:ext cx="10478429" cy="1040285"/>
          </a:xfrm>
          <a:prstGeom prst="rect">
            <a:avLst/>
          </a:prstGeom>
        </p:spPr>
        <p:txBody>
          <a:bodyPr wrap="square">
            <a:spAutoFit/>
          </a:bodyPr>
          <a:lstStyle/>
          <a:p>
            <a:pPr marL="228600" lvl="0" indent="-228600" defTabSz="932742">
              <a:spcBef>
                <a:spcPct val="20000"/>
              </a:spcBef>
              <a:buSzPct val="9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Create a backlog of work to process asynchronously.</a:t>
            </a:r>
          </a:p>
          <a:p>
            <a:pPr marL="228600" lvl="0" indent="-228600" defTabSz="932742">
              <a:spcBef>
                <a:spcPct val="20000"/>
              </a:spcBef>
              <a:buSzPct val="90000"/>
              <a:buFont typeface="Arial" panose="020B0604020202020204" pitchFamily="34" charset="0"/>
              <a:buChar char="•"/>
            </a:pP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Pass messages from an Azure web role to an Azure worker role</a:t>
            </a:r>
          </a:p>
        </p:txBody>
      </p:sp>
    </p:spTree>
    <p:extLst>
      <p:ext uri="{BB962C8B-B14F-4D97-AF65-F5344CB8AC3E}">
        <p14:creationId xmlns:p14="http://schemas.microsoft.com/office/powerpoint/2010/main" val="33899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321004"/>
            <a:ext cx="4167887" cy="2215991"/>
          </a:xfrm>
        </p:spPr>
        <p:txBody>
          <a:bodyPr/>
          <a:lstStyle/>
          <a:p>
            <a:r>
              <a:rPr lang="en-US" dirty="0"/>
              <a:t>AZ-100.2</a:t>
            </a:r>
            <a:br>
              <a:rPr lang="en-US" dirty="0"/>
            </a:br>
            <a:r>
              <a:rPr lang="en-US" dirty="0"/>
              <a:t>Module 03: Securing and Managing Storage</a:t>
            </a:r>
          </a:p>
        </p:txBody>
      </p:sp>
    </p:spTree>
    <p:extLst>
      <p:ext uri="{BB962C8B-B14F-4D97-AF65-F5344CB8AC3E}">
        <p14:creationId xmlns:p14="http://schemas.microsoft.com/office/powerpoint/2010/main" val="302506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01: Shared Access Keys</a:t>
            </a:r>
          </a:p>
        </p:txBody>
      </p:sp>
    </p:spTree>
    <p:extLst>
      <p:ext uri="{BB962C8B-B14F-4D97-AF65-F5344CB8AC3E}">
        <p14:creationId xmlns:p14="http://schemas.microsoft.com/office/powerpoint/2010/main" val="709344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278B4E-5670-47A3-81C6-EDD69EC348C3}"/>
              </a:ext>
            </a:extLst>
          </p:cNvPr>
          <p:cNvSpPr>
            <a:spLocks noGrp="1"/>
          </p:cNvSpPr>
          <p:nvPr>
            <p:ph type="title"/>
          </p:nvPr>
        </p:nvSpPr>
        <p:spPr/>
        <p:txBody>
          <a:bodyPr/>
          <a:lstStyle/>
          <a:p>
            <a:r>
              <a:rPr lang="en-US" b="1" dirty="0"/>
              <a:t>Storage Security Overview</a:t>
            </a:r>
            <a:endParaRPr lang="en-US" dirty="0"/>
          </a:p>
        </p:txBody>
      </p:sp>
      <p:sp>
        <p:nvSpPr>
          <p:cNvPr id="2" name="Text Placeholder 1">
            <a:extLst>
              <a:ext uri="{FF2B5EF4-FFF2-40B4-BE49-F238E27FC236}">
                <a16:creationId xmlns:a16="http://schemas.microsoft.com/office/drawing/2014/main" id="{85E783EC-82BA-45E6-958A-DA71DD535BDE}"/>
              </a:ext>
            </a:extLst>
          </p:cNvPr>
          <p:cNvSpPr>
            <a:spLocks noGrp="1"/>
          </p:cNvSpPr>
          <p:nvPr>
            <p:ph type="body" sz="quarter" idx="10"/>
          </p:nvPr>
        </p:nvSpPr>
        <p:spPr>
          <a:xfrm>
            <a:off x="584200" y="1435497"/>
            <a:ext cx="11018520" cy="4050340"/>
          </a:xfrm>
        </p:spPr>
        <p:txBody>
          <a:bodyPr/>
          <a:lstStyle/>
          <a:p>
            <a:r>
              <a:rPr lang="en-US" dirty="0"/>
              <a:t>Storage service encryption</a:t>
            </a:r>
          </a:p>
          <a:p>
            <a:r>
              <a:rPr lang="en-US" dirty="0"/>
              <a:t>Encryption in transit</a:t>
            </a:r>
          </a:p>
          <a:p>
            <a:r>
              <a:rPr lang="en-US" dirty="0"/>
              <a:t>Storage firewall - limit IP addresses through network security groups</a:t>
            </a:r>
          </a:p>
          <a:p>
            <a:r>
              <a:rPr lang="en-US" dirty="0"/>
              <a:t>Limit user access to storage accounts using RBAC</a:t>
            </a:r>
          </a:p>
          <a:p>
            <a:r>
              <a:rPr lang="en-US" dirty="0"/>
              <a:t>Analyze metrics and logs with Azure Monitor and Log Analytics</a:t>
            </a:r>
          </a:p>
          <a:p>
            <a:r>
              <a:rPr lang="en-US" dirty="0"/>
              <a:t>Storage keys</a:t>
            </a:r>
          </a:p>
          <a:p>
            <a:r>
              <a:rPr lang="en-US" dirty="0"/>
              <a:t>More granular security with Shared Access Signatures</a:t>
            </a:r>
          </a:p>
          <a:p>
            <a:r>
              <a:rPr lang="en-US" dirty="0"/>
              <a:t>Policy based signatures</a:t>
            </a:r>
          </a:p>
        </p:txBody>
      </p:sp>
    </p:spTree>
    <p:extLst>
      <p:ext uri="{BB962C8B-B14F-4D97-AF65-F5344CB8AC3E}">
        <p14:creationId xmlns:p14="http://schemas.microsoft.com/office/powerpoint/2010/main" val="40131151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01: Azure Storage Accounts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Shared Access Signature (SAS)</a:t>
            </a:r>
          </a:p>
        </p:txBody>
      </p:sp>
      <p:sp>
        <p:nvSpPr>
          <p:cNvPr id="6" name="Text Placeholder 5"/>
          <p:cNvSpPr>
            <a:spLocks noGrp="1"/>
          </p:cNvSpPr>
          <p:nvPr>
            <p:ph type="body" sz="quarter" idx="10"/>
          </p:nvPr>
        </p:nvSpPr>
        <p:spPr>
          <a:xfrm>
            <a:off x="584200" y="3425183"/>
            <a:ext cx="11018520" cy="2843855"/>
          </a:xfrm>
        </p:spPr>
        <p:txBody>
          <a:bodyPr/>
          <a:lstStyle/>
          <a:p>
            <a:r>
              <a:rPr lang="en-US" dirty="0"/>
              <a:t>Provides delegated access to resources</a:t>
            </a:r>
          </a:p>
          <a:p>
            <a:r>
              <a:rPr lang="en-US" dirty="0"/>
              <a:t>Grants access to clients without sharing your storage account keys</a:t>
            </a:r>
          </a:p>
          <a:p>
            <a:r>
              <a:rPr lang="en-US" dirty="0"/>
              <a:t>The account SAS delegates access to resources in one or more of the storage services: Blob, Queue, Table, or File service</a:t>
            </a:r>
          </a:p>
          <a:p>
            <a:r>
              <a:rPr lang="en-US" dirty="0"/>
              <a:t>The service SAS delegates access to a resource in just one of the storage services</a:t>
            </a:r>
          </a:p>
        </p:txBody>
      </p:sp>
      <p:pic>
        <p:nvPicPr>
          <p:cNvPr id="5" name="Picture 4" descr="Image of a user providing a SAS key to access a folder in the cloud. ">
            <a:extLst>
              <a:ext uri="{FF2B5EF4-FFF2-40B4-BE49-F238E27FC236}">
                <a16:creationId xmlns:a16="http://schemas.microsoft.com/office/drawing/2014/main" id="{DB3598B2-F947-49C2-ACFF-E9E55968B1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1264" y="1158240"/>
            <a:ext cx="7167409" cy="2066917"/>
          </a:xfrm>
          <a:prstGeom prst="rect">
            <a:avLst/>
          </a:prstGeom>
          <a:noFill/>
        </p:spPr>
      </p:pic>
    </p:spTree>
    <p:extLst>
      <p:ext uri="{BB962C8B-B14F-4D97-AF65-F5344CB8AC3E}">
        <p14:creationId xmlns:p14="http://schemas.microsoft.com/office/powerpoint/2010/main" val="355324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Configuring SAS Parameters</a:t>
            </a:r>
          </a:p>
        </p:txBody>
      </p:sp>
      <p:pic>
        <p:nvPicPr>
          <p:cNvPr id="7" name="Picture 6" descr="Screenshot of the Create a SAS key page. Required information is provided for Allowed Services (All), Allow Resource Types (all), Allowed Permissions (all), Start/Expiry Times, and Allowed protocols (HTTPS). ">
            <a:extLst>
              <a:ext uri="{FF2B5EF4-FFF2-40B4-BE49-F238E27FC236}">
                <a16:creationId xmlns:a16="http://schemas.microsoft.com/office/drawing/2014/main" id="{00C04163-BE50-434C-BF52-D39F8DA116A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4840598" cy="4833938"/>
          </a:xfrm>
          <a:prstGeom prst="rect">
            <a:avLst/>
          </a:prstGeom>
          <a:noFill/>
          <a:ln>
            <a:solidFill>
              <a:schemeClr val="tx1"/>
            </a:solidFill>
          </a:ln>
        </p:spPr>
      </p:pic>
      <p:sp>
        <p:nvSpPr>
          <p:cNvPr id="9" name="Text Placeholder 5">
            <a:extLst>
              <a:ext uri="{FF2B5EF4-FFF2-40B4-BE49-F238E27FC236}">
                <a16:creationId xmlns:a16="http://schemas.microsoft.com/office/drawing/2014/main" id="{1307D75E-DFAC-47D2-BBDF-040B88493424}"/>
              </a:ext>
            </a:extLst>
          </p:cNvPr>
          <p:cNvSpPr>
            <a:spLocks noGrp="1"/>
          </p:cNvSpPr>
          <p:nvPr>
            <p:ph type="body" sz="quarter" idx="10"/>
          </p:nvPr>
        </p:nvSpPr>
        <p:spPr>
          <a:xfrm>
            <a:off x="5958427" y="2019300"/>
            <a:ext cx="5689873" cy="1698927"/>
          </a:xfrm>
        </p:spPr>
        <p:txBody>
          <a:bodyPr/>
          <a:lstStyle/>
          <a:p>
            <a:pPr marL="0" indent="0">
              <a:buNone/>
            </a:pPr>
            <a:r>
              <a:rPr lang="en-US" sz="2400" dirty="0">
                <a:solidFill>
                  <a:schemeClr val="accent2">
                    <a:lumMod val="90000"/>
                    <a:lumOff val="10000"/>
                  </a:schemeClr>
                </a:solidFill>
                <a:latin typeface="+mn-lt"/>
                <a:cs typeface="+mn-cs"/>
              </a:rPr>
              <a:t>New-AzureStorageAccountSASToken</a:t>
            </a:r>
            <a:r>
              <a:rPr lang="en-US" sz="2400" dirty="0">
                <a:latin typeface="Consolas" panose="020B0609020204030204" pitchFamily="49" charset="0"/>
              </a:rPr>
              <a:t> </a:t>
            </a:r>
          </a:p>
          <a:p>
            <a:pPr marL="0" indent="0">
              <a:buNone/>
            </a:pPr>
            <a:r>
              <a:rPr lang="en-US" sz="2400" dirty="0">
                <a:latin typeface="Consolas" panose="020B0609020204030204" pitchFamily="49" charset="0"/>
              </a:rPr>
              <a:t> </a:t>
            </a:r>
            <a:r>
              <a:rPr lang="en-US" sz="2400" dirty="0">
                <a:solidFill>
                  <a:srgbClr val="0078D4"/>
                </a:solidFill>
                <a:latin typeface="+mn-lt"/>
                <a:cs typeface="+mn-cs"/>
              </a:rPr>
              <a:t>-Service</a:t>
            </a:r>
            <a:r>
              <a:rPr lang="en-US" sz="2400" dirty="0">
                <a:latin typeface="Consolas" panose="020B0609020204030204" pitchFamily="49" charset="0"/>
              </a:rPr>
              <a:t> </a:t>
            </a:r>
            <a:r>
              <a:rPr lang="en-US" sz="2400" dirty="0">
                <a:solidFill>
                  <a:schemeClr val="tx1"/>
                </a:solidFill>
                <a:latin typeface="+mn-lt"/>
                <a:cs typeface="+mn-cs"/>
              </a:rPr>
              <a:t>Blob,File,Table,Queue </a:t>
            </a:r>
          </a:p>
          <a:p>
            <a:pPr marL="0" indent="0">
              <a:buNone/>
            </a:pPr>
            <a:r>
              <a:rPr lang="en-US" sz="2400" dirty="0">
                <a:latin typeface="Consolas" panose="020B0609020204030204" pitchFamily="49" charset="0"/>
              </a:rPr>
              <a:t> </a:t>
            </a:r>
            <a:r>
              <a:rPr lang="en-US" sz="2400" dirty="0">
                <a:solidFill>
                  <a:srgbClr val="0078D4"/>
                </a:solidFill>
                <a:latin typeface="+mn-lt"/>
                <a:cs typeface="+mn-cs"/>
              </a:rPr>
              <a:t>-ResourceType </a:t>
            </a:r>
            <a:r>
              <a:rPr lang="en-US" sz="2400" dirty="0">
                <a:solidFill>
                  <a:schemeClr val="tx1"/>
                </a:solidFill>
                <a:latin typeface="+mn-lt"/>
                <a:cs typeface="+mn-cs"/>
              </a:rPr>
              <a:t>Service,Container,Object</a:t>
            </a:r>
          </a:p>
          <a:p>
            <a:pPr marL="0" indent="0">
              <a:buNone/>
            </a:pPr>
            <a:r>
              <a:rPr lang="en-US" sz="2400" dirty="0">
                <a:latin typeface="Consolas" panose="020B0609020204030204" pitchFamily="49" charset="0"/>
              </a:rPr>
              <a:t> </a:t>
            </a:r>
            <a:r>
              <a:rPr lang="en-US" sz="2400" dirty="0">
                <a:solidFill>
                  <a:srgbClr val="0078D4"/>
                </a:solidFill>
                <a:latin typeface="+mn-lt"/>
                <a:cs typeface="+mn-cs"/>
              </a:rPr>
              <a:t>-Permission </a:t>
            </a:r>
            <a:r>
              <a:rPr lang="en-US" sz="2400" dirty="0">
                <a:solidFill>
                  <a:schemeClr val="tx1"/>
                </a:solidFill>
                <a:latin typeface="+mn-lt"/>
                <a:cs typeface="+mn-cs"/>
              </a:rPr>
              <a:t>"racwdlup"</a:t>
            </a:r>
          </a:p>
        </p:txBody>
      </p:sp>
      <p:sp>
        <p:nvSpPr>
          <p:cNvPr id="5" name="Text Placeholder 5">
            <a:extLst>
              <a:ext uri="{FF2B5EF4-FFF2-40B4-BE49-F238E27FC236}">
                <a16:creationId xmlns:a16="http://schemas.microsoft.com/office/drawing/2014/main" id="{14C3FE7C-A186-47FB-9C26-939C23A0E05C}"/>
              </a:ext>
            </a:extLst>
          </p:cNvPr>
          <p:cNvSpPr txBox="1">
            <a:spLocks/>
          </p:cNvSpPr>
          <p:nvPr/>
        </p:nvSpPr>
        <p:spPr>
          <a:xfrm>
            <a:off x="5736064" y="1442844"/>
            <a:ext cx="5771995"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Account level SAS, full permissions</a:t>
            </a:r>
          </a:p>
        </p:txBody>
      </p:sp>
      <p:sp>
        <p:nvSpPr>
          <p:cNvPr id="2" name="Rectangle 1">
            <a:extLst>
              <a:ext uri="{FF2B5EF4-FFF2-40B4-BE49-F238E27FC236}">
                <a16:creationId xmlns:a16="http://schemas.microsoft.com/office/drawing/2014/main" id="{2264BADF-6F10-4A81-9CEB-705FBC68E3FA}"/>
              </a:ext>
            </a:extLst>
          </p:cNvPr>
          <p:cNvSpPr/>
          <p:nvPr/>
        </p:nvSpPr>
        <p:spPr>
          <a:xfrm>
            <a:off x="5958427" y="4587660"/>
            <a:ext cx="6096000" cy="1569660"/>
          </a:xfrm>
          <a:prstGeom prst="rect">
            <a:avLst/>
          </a:prstGeom>
        </p:spPr>
        <p:txBody>
          <a:bodyPr>
            <a:spAutoFit/>
          </a:bodyPr>
          <a:lstStyle/>
          <a:p>
            <a:r>
              <a:rPr lang="en-US" sz="2400" dirty="0">
                <a:solidFill>
                  <a:schemeClr val="accent2">
                    <a:lumMod val="90000"/>
                    <a:lumOff val="10000"/>
                  </a:schemeClr>
                </a:solidFill>
              </a:rPr>
              <a:t>New-AzureStorageBlobSASToken</a:t>
            </a:r>
            <a:r>
              <a:rPr lang="en-US" sz="2000" dirty="0">
                <a:gradFill>
                  <a:gsLst>
                    <a:gs pos="1250">
                      <a:schemeClr val="tx1"/>
                    </a:gs>
                    <a:gs pos="100000">
                      <a:schemeClr val="tx1"/>
                    </a:gs>
                  </a:gsLst>
                  <a:lin ang="5400000" scaled="0"/>
                </a:gradFill>
                <a:latin typeface="Consolas" panose="020B0609020204030204" pitchFamily="49" charset="0"/>
                <a:cs typeface="Segoe UI Semilight" panose="020B0402040204020203" pitchFamily="34" charset="0"/>
              </a:rPr>
              <a:t> </a:t>
            </a:r>
          </a:p>
          <a:p>
            <a:r>
              <a:rPr lang="en-US" sz="2000" dirty="0">
                <a:gradFill>
                  <a:gsLst>
                    <a:gs pos="1250">
                      <a:schemeClr val="tx1"/>
                    </a:gs>
                    <a:gs pos="100000">
                      <a:schemeClr val="tx1"/>
                    </a:gs>
                  </a:gsLst>
                  <a:lin ang="5400000" scaled="0"/>
                </a:gradFill>
                <a:latin typeface="Consolas" panose="020B0609020204030204" pitchFamily="49" charset="0"/>
                <a:cs typeface="Segoe UI Semilight" panose="020B0402040204020203" pitchFamily="34" charset="0"/>
              </a:rPr>
              <a:t>  </a:t>
            </a:r>
            <a:r>
              <a:rPr lang="en-US" sz="2400" dirty="0">
                <a:solidFill>
                  <a:srgbClr val="0078D4"/>
                </a:solidFill>
              </a:rPr>
              <a:t>-Container </a:t>
            </a:r>
            <a:r>
              <a:rPr lang="en-US" sz="2400" dirty="0"/>
              <a:t>"ContainerName" </a:t>
            </a:r>
          </a:p>
          <a:p>
            <a:r>
              <a:rPr lang="en-US" sz="2000" dirty="0">
                <a:gradFill>
                  <a:gsLst>
                    <a:gs pos="1250">
                      <a:schemeClr val="tx1"/>
                    </a:gs>
                    <a:gs pos="100000">
                      <a:schemeClr val="tx1"/>
                    </a:gs>
                  </a:gsLst>
                  <a:lin ang="5400000" scaled="0"/>
                </a:gradFill>
                <a:latin typeface="Consolas" panose="020B0609020204030204" pitchFamily="49" charset="0"/>
                <a:cs typeface="Segoe UI Semilight" panose="020B0402040204020203" pitchFamily="34" charset="0"/>
              </a:rPr>
              <a:t>  </a:t>
            </a:r>
            <a:r>
              <a:rPr lang="en-US" sz="2400" dirty="0">
                <a:solidFill>
                  <a:srgbClr val="0078D4"/>
                </a:solidFill>
              </a:rPr>
              <a:t>-Blob </a:t>
            </a:r>
            <a:r>
              <a:rPr lang="en-US" sz="2400" dirty="0"/>
              <a:t>"BlobName" </a:t>
            </a:r>
          </a:p>
          <a:p>
            <a:r>
              <a:rPr lang="en-US" sz="2000" dirty="0">
                <a:gradFill>
                  <a:gsLst>
                    <a:gs pos="1250">
                      <a:schemeClr val="tx1"/>
                    </a:gs>
                    <a:gs pos="100000">
                      <a:schemeClr val="tx1"/>
                    </a:gs>
                  </a:gsLst>
                  <a:lin ang="5400000" scaled="0"/>
                </a:gradFill>
                <a:latin typeface="Consolas" panose="020B0609020204030204" pitchFamily="49" charset="0"/>
                <a:cs typeface="Segoe UI Semilight" panose="020B0402040204020203" pitchFamily="34" charset="0"/>
              </a:rPr>
              <a:t>  </a:t>
            </a:r>
            <a:r>
              <a:rPr lang="en-US" sz="2400" dirty="0">
                <a:solidFill>
                  <a:srgbClr val="0078D4"/>
                </a:solidFill>
              </a:rPr>
              <a:t>-Permission </a:t>
            </a:r>
            <a:r>
              <a:rPr lang="en-US" sz="2400" dirty="0"/>
              <a:t>rwd</a:t>
            </a:r>
          </a:p>
        </p:txBody>
      </p:sp>
      <p:sp>
        <p:nvSpPr>
          <p:cNvPr id="8" name="Text Placeholder 5">
            <a:extLst>
              <a:ext uri="{FF2B5EF4-FFF2-40B4-BE49-F238E27FC236}">
                <a16:creationId xmlns:a16="http://schemas.microsoft.com/office/drawing/2014/main" id="{407FDF96-3729-48B3-9708-8646C327D85F}"/>
              </a:ext>
            </a:extLst>
          </p:cNvPr>
          <p:cNvSpPr txBox="1">
            <a:spLocks/>
          </p:cNvSpPr>
          <p:nvPr/>
        </p:nvSpPr>
        <p:spPr>
          <a:xfrm>
            <a:off x="5736063" y="3947556"/>
            <a:ext cx="5771995"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Blob level SAS, full permissions</a:t>
            </a:r>
          </a:p>
        </p:txBody>
      </p:sp>
    </p:spTree>
    <p:extLst>
      <p:ext uri="{BB962C8B-B14F-4D97-AF65-F5344CB8AC3E}">
        <p14:creationId xmlns:p14="http://schemas.microsoft.com/office/powerpoint/2010/main" val="65148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URI and SAS Parameters</a:t>
            </a:r>
          </a:p>
        </p:txBody>
      </p:sp>
      <p:sp>
        <p:nvSpPr>
          <p:cNvPr id="6" name="Text Placeholder 5"/>
          <p:cNvSpPr>
            <a:spLocks noGrp="1"/>
          </p:cNvSpPr>
          <p:nvPr>
            <p:ph type="body" sz="quarter" idx="10"/>
          </p:nvPr>
        </p:nvSpPr>
        <p:spPr>
          <a:xfrm>
            <a:off x="586740" y="1663892"/>
            <a:ext cx="11018520" cy="947952"/>
          </a:xfrm>
        </p:spPr>
        <p:txBody>
          <a:bodyPr/>
          <a:lstStyle/>
          <a:p>
            <a:r>
              <a:rPr lang="en-US" dirty="0"/>
              <a:t>A SAS is a signed URI that points to one or more storage resources </a:t>
            </a:r>
          </a:p>
          <a:p>
            <a:r>
              <a:rPr lang="en-US" dirty="0"/>
              <a:t>Consists of a storage resource URI and the SAS token</a:t>
            </a:r>
          </a:p>
        </p:txBody>
      </p:sp>
      <p:pic>
        <p:nvPicPr>
          <p:cNvPr id="4" name="Picture 3" descr="Image showing that the Storage Resource (https:\\ ..) and the SAS Tokey (?sv= .. ) combine to form the URI. ">
            <a:extLst>
              <a:ext uri="{FF2B5EF4-FFF2-40B4-BE49-F238E27FC236}">
                <a16:creationId xmlns:a16="http://schemas.microsoft.com/office/drawing/2014/main" id="{CBBCDFA1-759E-46C9-8335-A5CFFEE237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29034" y="2660970"/>
            <a:ext cx="6265137" cy="1374001"/>
          </a:xfrm>
          <a:prstGeom prst="rect">
            <a:avLst/>
          </a:prstGeom>
          <a:noFill/>
        </p:spPr>
      </p:pic>
      <p:sp>
        <p:nvSpPr>
          <p:cNvPr id="5" name="Text Placeholder 5">
            <a:extLst>
              <a:ext uri="{FF2B5EF4-FFF2-40B4-BE49-F238E27FC236}">
                <a16:creationId xmlns:a16="http://schemas.microsoft.com/office/drawing/2014/main" id="{C1A3284C-516A-4066-8617-DE67D177D8C9}"/>
              </a:ext>
            </a:extLst>
          </p:cNvPr>
          <p:cNvSpPr txBox="1">
            <a:spLocks/>
          </p:cNvSpPr>
          <p:nvPr/>
        </p:nvSpPr>
        <p:spPr>
          <a:xfrm>
            <a:off x="637541" y="4414348"/>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Includes parameters for resource URI, storage services version, services, resource types, start time, expiry time, resource, permissions, IP range, protocol, signature</a:t>
            </a:r>
          </a:p>
        </p:txBody>
      </p:sp>
    </p:spTree>
    <p:extLst>
      <p:ext uri="{BB962C8B-B14F-4D97-AF65-F5344CB8AC3E}">
        <p14:creationId xmlns:p14="http://schemas.microsoft.com/office/powerpoint/2010/main" val="173284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Best Practices</a:t>
            </a:r>
          </a:p>
        </p:txBody>
      </p:sp>
      <p:sp>
        <p:nvSpPr>
          <p:cNvPr id="6" name="Text Placeholder 5"/>
          <p:cNvSpPr>
            <a:spLocks noGrp="1"/>
          </p:cNvSpPr>
          <p:nvPr>
            <p:ph type="body" sz="quarter" idx="10"/>
          </p:nvPr>
        </p:nvSpPr>
        <p:spPr/>
        <p:txBody>
          <a:bodyPr/>
          <a:lstStyle/>
          <a:p>
            <a:r>
              <a:rPr lang="en-US" dirty="0"/>
              <a:t>Always use HTTPS to create or distribute an SAS</a:t>
            </a:r>
          </a:p>
          <a:p>
            <a:r>
              <a:rPr lang="en-US" dirty="0"/>
              <a:t>Reference stored access policies where possible</a:t>
            </a:r>
          </a:p>
          <a:p>
            <a:r>
              <a:rPr lang="en-US" dirty="0"/>
              <a:t>Be careful with SAS start time</a:t>
            </a:r>
          </a:p>
          <a:p>
            <a:r>
              <a:rPr lang="en-US" dirty="0"/>
              <a:t>Be specific with the resource to be accessed</a:t>
            </a:r>
          </a:p>
        </p:txBody>
      </p:sp>
    </p:spTree>
    <p:extLst>
      <p:ext uri="{BB962C8B-B14F-4D97-AF65-F5344CB8AC3E}">
        <p14:creationId xmlns:p14="http://schemas.microsoft.com/office/powerpoint/2010/main" val="209437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02: Azure Backup</a:t>
            </a:r>
          </a:p>
        </p:txBody>
      </p:sp>
    </p:spTree>
    <p:extLst>
      <p:ext uri="{BB962C8B-B14F-4D97-AF65-F5344CB8AC3E}">
        <p14:creationId xmlns:p14="http://schemas.microsoft.com/office/powerpoint/2010/main" val="411125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Backup</a:t>
            </a:r>
          </a:p>
        </p:txBody>
      </p:sp>
      <p:sp>
        <p:nvSpPr>
          <p:cNvPr id="6" name="Text Placeholder 5"/>
          <p:cNvSpPr>
            <a:spLocks noGrp="1"/>
          </p:cNvSpPr>
          <p:nvPr>
            <p:ph type="body" sz="quarter" idx="10"/>
          </p:nvPr>
        </p:nvSpPr>
        <p:spPr>
          <a:xfrm>
            <a:off x="584200" y="1435100"/>
            <a:ext cx="11018520" cy="4481227"/>
          </a:xfrm>
        </p:spPr>
        <p:txBody>
          <a:bodyPr/>
          <a:lstStyle/>
          <a:p>
            <a:r>
              <a:rPr lang="en-US" dirty="0"/>
              <a:t>Azure-based service used to back up and restore data in </a:t>
            </a:r>
            <a:br>
              <a:rPr lang="en-US" dirty="0"/>
            </a:br>
            <a:r>
              <a:rPr lang="en-US" dirty="0"/>
              <a:t>Microsoft cloud</a:t>
            </a:r>
          </a:p>
          <a:p>
            <a:r>
              <a:rPr lang="en-US" dirty="0"/>
              <a:t>Automatic Storage Management</a:t>
            </a:r>
          </a:p>
          <a:p>
            <a:r>
              <a:rPr lang="en-US" dirty="0"/>
              <a:t>Unlimited scaling</a:t>
            </a:r>
          </a:p>
          <a:p>
            <a:r>
              <a:rPr lang="en-US" dirty="0"/>
              <a:t>Multiple storage options</a:t>
            </a:r>
          </a:p>
          <a:p>
            <a:r>
              <a:rPr lang="en-US" dirty="0"/>
              <a:t>Unlimited data transfer</a:t>
            </a:r>
          </a:p>
          <a:p>
            <a:r>
              <a:rPr lang="en-US" dirty="0"/>
              <a:t>Data encryption</a:t>
            </a:r>
          </a:p>
          <a:p>
            <a:r>
              <a:rPr lang="en-US" dirty="0"/>
              <a:t>Application consistent backup</a:t>
            </a:r>
          </a:p>
          <a:p>
            <a:r>
              <a:rPr lang="en-US" dirty="0"/>
              <a:t>Long-term retention</a:t>
            </a:r>
          </a:p>
        </p:txBody>
      </p:sp>
    </p:spTree>
    <p:extLst>
      <p:ext uri="{BB962C8B-B14F-4D97-AF65-F5344CB8AC3E}">
        <p14:creationId xmlns:p14="http://schemas.microsoft.com/office/powerpoint/2010/main" val="122750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Recovery Services Vault</a:t>
            </a:r>
          </a:p>
        </p:txBody>
      </p:sp>
      <p:sp>
        <p:nvSpPr>
          <p:cNvPr id="6" name="Text Placeholder 5"/>
          <p:cNvSpPr>
            <a:spLocks noGrp="1"/>
          </p:cNvSpPr>
          <p:nvPr>
            <p:ph type="body" sz="quarter" idx="10"/>
          </p:nvPr>
        </p:nvSpPr>
        <p:spPr>
          <a:xfrm>
            <a:off x="584200" y="1435100"/>
            <a:ext cx="5638180" cy="4653582"/>
          </a:xfrm>
        </p:spPr>
        <p:txBody>
          <a:bodyPr/>
          <a:lstStyle/>
          <a:p>
            <a:r>
              <a:rPr lang="en-US" dirty="0"/>
              <a:t>Storage entity in Azure that houses data</a:t>
            </a:r>
          </a:p>
          <a:p>
            <a:r>
              <a:rPr lang="en-US" dirty="0"/>
              <a:t>Data for virtual machines (VMs), workloads, servers, or workstations</a:t>
            </a:r>
          </a:p>
          <a:p>
            <a:r>
              <a:rPr lang="en-US" dirty="0"/>
              <a:t>Support for System Center DPM, Windows Server, Azure Backup Server</a:t>
            </a:r>
          </a:p>
          <a:p>
            <a:r>
              <a:rPr lang="en-US" dirty="0"/>
              <a:t>Up to 25 Recovery Services vaults per region</a:t>
            </a:r>
          </a:p>
          <a:p>
            <a:r>
              <a:rPr lang="en-US" dirty="0"/>
              <a:t>Replaces Backup vaults</a:t>
            </a:r>
          </a:p>
        </p:txBody>
      </p:sp>
      <p:pic>
        <p:nvPicPr>
          <p:cNvPr id="5" name="Picture 4" descr="Screenshot of the Backup blade. The Recovery Services vault and backup information is highlighted. ">
            <a:extLst>
              <a:ext uri="{FF2B5EF4-FFF2-40B4-BE49-F238E27FC236}">
                <a16:creationId xmlns:a16="http://schemas.microsoft.com/office/drawing/2014/main" id="{5B54CC10-E41F-4CA2-9982-A1AB65627F1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45043" y="1435099"/>
            <a:ext cx="5264345" cy="3716763"/>
          </a:xfrm>
          <a:prstGeom prst="rect">
            <a:avLst/>
          </a:prstGeom>
          <a:noFill/>
          <a:ln>
            <a:solidFill>
              <a:schemeClr val="tx1"/>
            </a:solidFill>
          </a:ln>
        </p:spPr>
      </p:pic>
    </p:spTree>
    <p:extLst>
      <p:ext uri="{BB962C8B-B14F-4D97-AF65-F5344CB8AC3E}">
        <p14:creationId xmlns:p14="http://schemas.microsoft.com/office/powerpoint/2010/main" val="2152589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Security Features for Hybrid Backups</a:t>
            </a:r>
          </a:p>
        </p:txBody>
      </p:sp>
      <p:sp>
        <p:nvSpPr>
          <p:cNvPr id="6" name="Text Placeholder 5"/>
          <p:cNvSpPr>
            <a:spLocks noGrp="1"/>
          </p:cNvSpPr>
          <p:nvPr>
            <p:ph type="body" sz="quarter" idx="10"/>
          </p:nvPr>
        </p:nvSpPr>
        <p:spPr>
          <a:xfrm>
            <a:off x="586740" y="1665348"/>
            <a:ext cx="6070538" cy="2757678"/>
          </a:xfrm>
        </p:spPr>
        <p:txBody>
          <a:bodyPr/>
          <a:lstStyle/>
          <a:p>
            <a:r>
              <a:rPr lang="en-US" dirty="0"/>
              <a:t>Prevention – Authentication to ensure validated users</a:t>
            </a:r>
          </a:p>
          <a:p>
            <a:r>
              <a:rPr lang="en-US" dirty="0"/>
              <a:t>Alerting – Email notifications for critical events</a:t>
            </a:r>
          </a:p>
          <a:p>
            <a:r>
              <a:rPr lang="en-US" dirty="0"/>
              <a:t>Recovery – Extended retention and recovery points</a:t>
            </a:r>
          </a:p>
        </p:txBody>
      </p:sp>
      <p:pic>
        <p:nvPicPr>
          <p:cNvPr id="10" name="Picture 9" descr="Screenshot of the Security Features page. Four things are enabled: retention of deleted backup data, minimum retention range checks, alerts and notifications, and multiple layers of security. ">
            <a:extLst>
              <a:ext uri="{FF2B5EF4-FFF2-40B4-BE49-F238E27FC236}">
                <a16:creationId xmlns:a16="http://schemas.microsoft.com/office/drawing/2014/main" id="{AD4A8F60-368A-4BBE-A43E-6A510C25A11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97783" y="1708150"/>
            <a:ext cx="5211337" cy="4051300"/>
          </a:xfrm>
          <a:prstGeom prst="rect">
            <a:avLst/>
          </a:prstGeom>
          <a:noFill/>
          <a:ln>
            <a:solidFill>
              <a:schemeClr val="tx1"/>
            </a:solidFill>
          </a:ln>
        </p:spPr>
      </p:pic>
    </p:spTree>
    <p:extLst>
      <p:ext uri="{BB962C8B-B14F-4D97-AF65-F5344CB8AC3E}">
        <p14:creationId xmlns:p14="http://schemas.microsoft.com/office/powerpoint/2010/main" val="219761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Backup Files and Folders</a:t>
            </a:r>
          </a:p>
        </p:txBody>
      </p:sp>
      <p:pic>
        <p:nvPicPr>
          <p:cNvPr id="11" name="Picture 10" descr="Flowchart of the steps described in the text. ">
            <a:extLst>
              <a:ext uri="{FF2B5EF4-FFF2-40B4-BE49-F238E27FC236}">
                <a16:creationId xmlns:a16="http://schemas.microsoft.com/office/drawing/2014/main" id="{5E8D4659-4859-414A-B9DC-64650414C0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81498" y="1207008"/>
            <a:ext cx="7716197" cy="2474655"/>
          </a:xfrm>
          <a:prstGeom prst="rect">
            <a:avLst/>
          </a:prstGeom>
          <a:noFill/>
          <a:ln>
            <a:noFill/>
          </a:ln>
        </p:spPr>
      </p:pic>
      <p:sp>
        <p:nvSpPr>
          <p:cNvPr id="12" name="Text Placeholder 5">
            <a:extLst>
              <a:ext uri="{FF2B5EF4-FFF2-40B4-BE49-F238E27FC236}">
                <a16:creationId xmlns:a16="http://schemas.microsoft.com/office/drawing/2014/main" id="{78D1CE11-D14E-4BEC-9F48-EF8E913B6BD2}"/>
              </a:ext>
            </a:extLst>
          </p:cNvPr>
          <p:cNvSpPr txBox="1">
            <a:spLocks/>
          </p:cNvSpPr>
          <p:nvPr/>
        </p:nvSpPr>
        <p:spPr>
          <a:xfrm>
            <a:off x="584200" y="3720458"/>
            <a:ext cx="10352024" cy="264072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sz="2600" dirty="0"/>
              <a:t>Create a recovery services vault in the region you store the data, and determine how you want the data replicated</a:t>
            </a:r>
          </a:p>
          <a:p>
            <a:pPr marL="514350" indent="-514350">
              <a:buFont typeface="+mj-lt"/>
              <a:buAutoNum type="arabicPeriod"/>
            </a:pPr>
            <a:r>
              <a:rPr lang="en-US" sz="2600" dirty="0"/>
              <a:t>Download the Backup Agent for Windows Server or Windows Client and the vault credentials</a:t>
            </a:r>
          </a:p>
          <a:p>
            <a:pPr marL="514350" indent="-514350">
              <a:buFont typeface="+mj-lt"/>
              <a:buAutoNum type="arabicPeriod"/>
            </a:pPr>
            <a:r>
              <a:rPr lang="en-US" sz="2600" dirty="0"/>
              <a:t>Use Azure Recovery Services to back up files and folders</a:t>
            </a:r>
          </a:p>
          <a:p>
            <a:pPr marL="514350" indent="-514350">
              <a:buFont typeface="+mj-lt"/>
              <a:buAutoNum type="arabicPeriod"/>
            </a:pPr>
            <a:r>
              <a:rPr lang="en-US" sz="2600" dirty="0"/>
              <a:t>Schedule the back up and do the first-time backup</a:t>
            </a:r>
          </a:p>
        </p:txBody>
      </p:sp>
    </p:spTree>
    <p:extLst>
      <p:ext uri="{BB962C8B-B14F-4D97-AF65-F5344CB8AC3E}">
        <p14:creationId xmlns:p14="http://schemas.microsoft.com/office/powerpoint/2010/main" val="384426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Restore Files and Folders</a:t>
            </a:r>
          </a:p>
        </p:txBody>
      </p:sp>
      <p:sp>
        <p:nvSpPr>
          <p:cNvPr id="3" name="Text Placeholder 2">
            <a:extLst>
              <a:ext uri="{FF2B5EF4-FFF2-40B4-BE49-F238E27FC236}">
                <a16:creationId xmlns:a16="http://schemas.microsoft.com/office/drawing/2014/main" id="{E453A2DE-DD70-48FD-9EB1-EEF480D95E81}"/>
              </a:ext>
            </a:extLst>
          </p:cNvPr>
          <p:cNvSpPr>
            <a:spLocks noGrp="1"/>
          </p:cNvSpPr>
          <p:nvPr>
            <p:ph type="body" sz="quarter" idx="10"/>
          </p:nvPr>
        </p:nvSpPr>
        <p:spPr>
          <a:xfrm>
            <a:off x="590868" y="4286957"/>
            <a:ext cx="11018520" cy="1982081"/>
          </a:xfrm>
        </p:spPr>
        <p:txBody>
          <a:bodyPr/>
          <a:lstStyle/>
          <a:p>
            <a:pPr marL="457200" indent="-457200">
              <a:buFont typeface="Arial" panose="020B0604020202020204" pitchFamily="34" charset="0"/>
              <a:buChar char="•"/>
            </a:pPr>
            <a:r>
              <a:rPr lang="en-US" dirty="0"/>
              <a:t>Select recovery mode</a:t>
            </a:r>
          </a:p>
          <a:p>
            <a:pPr marL="457200" indent="-457200">
              <a:buFont typeface="Arial" panose="020B0604020202020204" pitchFamily="34" charset="0"/>
              <a:buChar char="•"/>
            </a:pPr>
            <a:r>
              <a:rPr lang="en-US" dirty="0"/>
              <a:t>Select volume and date</a:t>
            </a:r>
          </a:p>
          <a:p>
            <a:pPr marL="457200" indent="-457200">
              <a:buFont typeface="Arial" panose="020B0604020202020204" pitchFamily="34" charset="0"/>
              <a:buChar char="•"/>
            </a:pPr>
            <a:r>
              <a:rPr lang="en-US" dirty="0"/>
              <a:t>Select items to recover</a:t>
            </a:r>
          </a:p>
          <a:p>
            <a:pPr marL="457200" indent="-457200">
              <a:buFont typeface="Arial" panose="020B0604020202020204" pitchFamily="34" charset="0"/>
              <a:buChar char="•"/>
            </a:pPr>
            <a:r>
              <a:rPr lang="en-US" dirty="0"/>
              <a:t>Specify recovery options</a:t>
            </a:r>
          </a:p>
        </p:txBody>
      </p:sp>
      <p:pic>
        <p:nvPicPr>
          <p:cNvPr id="6" name="Picture 5" descr="Screenshot of the Backup Agent. The Recover Data menu item is selected and the Recover Data Wizard is displayed. The steps in the Wizard are highlighted. ">
            <a:extLst>
              <a:ext uri="{FF2B5EF4-FFF2-40B4-BE49-F238E27FC236}">
                <a16:creationId xmlns:a16="http://schemas.microsoft.com/office/drawing/2014/main" id="{0A894D05-CD17-427E-ACF7-8AB60F96B21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69211" y="1436688"/>
            <a:ext cx="10076366" cy="2579339"/>
          </a:xfrm>
          <a:prstGeom prst="rect">
            <a:avLst/>
          </a:prstGeom>
          <a:noFill/>
          <a:ln>
            <a:solidFill>
              <a:schemeClr val="tx1"/>
            </a:solidFill>
          </a:ln>
        </p:spPr>
      </p:pic>
    </p:spTree>
    <p:extLst>
      <p:ext uri="{BB962C8B-B14F-4D97-AF65-F5344CB8AC3E}">
        <p14:creationId xmlns:p14="http://schemas.microsoft.com/office/powerpoint/2010/main" val="5530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52637" y="433450"/>
            <a:ext cx="11018520" cy="553998"/>
          </a:xfrm>
        </p:spPr>
        <p:txBody>
          <a:bodyPr/>
          <a:lstStyle/>
          <a:p>
            <a:r>
              <a:rPr lang="en-US" b="1" dirty="0"/>
              <a:t>Introduction to Azure Storage</a:t>
            </a:r>
            <a:endParaRPr lang="en-US" dirty="0"/>
          </a:p>
        </p:txBody>
      </p:sp>
      <p:pic>
        <p:nvPicPr>
          <p:cNvPr id="2" name="Picture 1" descr="Diagram with tabular information showing how Azure storage works across IaaS and PaaS.">
            <a:extLst>
              <a:ext uri="{FF2B5EF4-FFF2-40B4-BE49-F238E27FC236}">
                <a16:creationId xmlns:a16="http://schemas.microsoft.com/office/drawing/2014/main" id="{F3FECC1C-49CE-48D5-9D1C-D755E33CBA7D}"/>
              </a:ext>
            </a:extLst>
          </p:cNvPr>
          <p:cNvPicPr>
            <a:picLocks noChangeAspect="1"/>
          </p:cNvPicPr>
          <p:nvPr/>
        </p:nvPicPr>
        <p:blipFill>
          <a:blip r:embed="rId3"/>
          <a:stretch>
            <a:fillRect/>
          </a:stretch>
        </p:blipFill>
        <p:spPr>
          <a:xfrm>
            <a:off x="584200" y="1487423"/>
            <a:ext cx="11025188" cy="4706113"/>
          </a:xfrm>
          <a:prstGeom prst="rect">
            <a:avLst/>
          </a:prstGeom>
          <a:ln>
            <a:solidFill>
              <a:schemeClr val="tx1"/>
            </a:solidFill>
          </a:ln>
        </p:spPr>
      </p:pic>
    </p:spTree>
    <p:extLst>
      <p:ext uri="{BB962C8B-B14F-4D97-AF65-F5344CB8AC3E}">
        <p14:creationId xmlns:p14="http://schemas.microsoft.com/office/powerpoint/2010/main" val="377637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278B4E-5670-47A3-81C6-EDD69EC348C3}"/>
              </a:ext>
            </a:extLst>
          </p:cNvPr>
          <p:cNvSpPr>
            <a:spLocks noGrp="1"/>
          </p:cNvSpPr>
          <p:nvPr>
            <p:ph type="title"/>
          </p:nvPr>
        </p:nvSpPr>
        <p:spPr/>
        <p:txBody>
          <a:bodyPr/>
          <a:lstStyle/>
          <a:p>
            <a:r>
              <a:rPr lang="en-US" b="1" dirty="0"/>
              <a:t>Backup and Recovery</a:t>
            </a:r>
            <a:endParaRPr lang="en-US" dirty="0"/>
          </a:p>
        </p:txBody>
      </p:sp>
      <p:sp>
        <p:nvSpPr>
          <p:cNvPr id="7" name="Text Placeholder 6">
            <a:extLst>
              <a:ext uri="{FF2B5EF4-FFF2-40B4-BE49-F238E27FC236}">
                <a16:creationId xmlns:a16="http://schemas.microsoft.com/office/drawing/2014/main" id="{9A26543D-8EEF-409C-A6DA-3826D759057D}"/>
              </a:ext>
            </a:extLst>
          </p:cNvPr>
          <p:cNvSpPr>
            <a:spLocks noGrp="1"/>
          </p:cNvSpPr>
          <p:nvPr>
            <p:ph type="body" sz="quarter" idx="10"/>
          </p:nvPr>
        </p:nvSpPr>
        <p:spPr>
          <a:xfrm>
            <a:off x="584200" y="1435497"/>
            <a:ext cx="11018520" cy="4481227"/>
          </a:xfrm>
        </p:spPr>
        <p:txBody>
          <a:bodyPr/>
          <a:lstStyle/>
          <a:p>
            <a:r>
              <a:rPr lang="en-US" dirty="0"/>
              <a:t>Azure Backup</a:t>
            </a:r>
          </a:p>
          <a:p>
            <a:pPr lvl="1"/>
            <a:r>
              <a:rPr lang="en-US" sz="2400" dirty="0"/>
              <a:t>Service that allows you to back up and restore data</a:t>
            </a:r>
          </a:p>
          <a:p>
            <a:pPr lvl="1"/>
            <a:r>
              <a:rPr lang="en-US" sz="2400" dirty="0"/>
              <a:t>Works with on-premises or cloud-based services</a:t>
            </a:r>
          </a:p>
          <a:p>
            <a:pPr lvl="1"/>
            <a:r>
              <a:rPr lang="en-US" sz="2400" dirty="0"/>
              <a:t>Replaces on-premises or off-site backup solution</a:t>
            </a:r>
          </a:p>
          <a:p>
            <a:pPr lvl="1"/>
            <a:r>
              <a:rPr lang="en-US" sz="2400" dirty="0"/>
              <a:t>Deployment scenarios</a:t>
            </a:r>
          </a:p>
          <a:p>
            <a:r>
              <a:rPr lang="en-US" dirty="0"/>
              <a:t>Azure Backup agent – deploy on Windows Server in Azure and on-premises</a:t>
            </a:r>
          </a:p>
          <a:p>
            <a:pPr lvl="1"/>
            <a:r>
              <a:rPr lang="en-US" sz="2400" dirty="0"/>
              <a:t>System Center DPM – deploy in Azure and on-premises</a:t>
            </a:r>
          </a:p>
          <a:p>
            <a:pPr lvl="1"/>
            <a:r>
              <a:rPr lang="en-US" sz="2400" dirty="0"/>
              <a:t>Azure Backup Server – deploy in Azure and on-premises</a:t>
            </a:r>
          </a:p>
          <a:p>
            <a:pPr lvl="1"/>
            <a:r>
              <a:rPr lang="en-US" sz="2400" dirty="0"/>
              <a:t>Azure Backup (VM extensions) – Azure makes backup copies of your VM</a:t>
            </a:r>
          </a:p>
        </p:txBody>
      </p:sp>
    </p:spTree>
    <p:extLst>
      <p:ext uri="{BB962C8B-B14F-4D97-AF65-F5344CB8AC3E}">
        <p14:creationId xmlns:p14="http://schemas.microsoft.com/office/powerpoint/2010/main" val="1555713777"/>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03: Azure File Sync</a:t>
            </a:r>
          </a:p>
        </p:txBody>
      </p:sp>
    </p:spTree>
    <p:extLst>
      <p:ext uri="{BB962C8B-B14F-4D97-AF65-F5344CB8AC3E}">
        <p14:creationId xmlns:p14="http://schemas.microsoft.com/office/powerpoint/2010/main" val="273934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File Sync</a:t>
            </a:r>
          </a:p>
        </p:txBody>
      </p:sp>
      <p:sp>
        <p:nvSpPr>
          <p:cNvPr id="8" name="Text Placeholder 5">
            <a:extLst>
              <a:ext uri="{FF2B5EF4-FFF2-40B4-BE49-F238E27FC236}">
                <a16:creationId xmlns:a16="http://schemas.microsoft.com/office/drawing/2014/main" id="{3E44F891-577A-4169-A3AA-54C6E8C081DA}"/>
              </a:ext>
            </a:extLst>
          </p:cNvPr>
          <p:cNvSpPr txBox="1">
            <a:spLocks/>
          </p:cNvSpPr>
          <p:nvPr/>
        </p:nvSpPr>
        <p:spPr>
          <a:xfrm>
            <a:off x="586740" y="1484003"/>
            <a:ext cx="11018520" cy="353327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Centralize file shares in Azure Files</a:t>
            </a:r>
          </a:p>
          <a:p>
            <a:pPr marL="0" indent="0">
              <a:buNone/>
            </a:pPr>
            <a:endParaRPr lang="en-US" dirty="0"/>
          </a:p>
          <a:p>
            <a:pPr marL="0" indent="0">
              <a:buNone/>
            </a:pPr>
            <a:r>
              <a:rPr lang="en-US" dirty="0"/>
              <a:t> </a:t>
            </a:r>
          </a:p>
          <a:p>
            <a:pPr marL="514350" indent="-514350">
              <a:buFont typeface="+mj-lt"/>
              <a:buAutoNum type="arabicPeriod"/>
            </a:pPr>
            <a:r>
              <a:rPr lang="en-US" dirty="0"/>
              <a:t>Lift and shift</a:t>
            </a:r>
          </a:p>
          <a:p>
            <a:pPr marL="514350" indent="-514350">
              <a:buFont typeface="+mj-lt"/>
              <a:buAutoNum type="arabicPeriod"/>
            </a:pPr>
            <a:r>
              <a:rPr lang="en-US" dirty="0"/>
              <a:t>Branch Office backups</a:t>
            </a:r>
          </a:p>
          <a:p>
            <a:pPr marL="514350" indent="-514350">
              <a:buFont typeface="+mj-lt"/>
              <a:buAutoNum type="arabicPeriod"/>
            </a:pPr>
            <a:r>
              <a:rPr lang="en-US" dirty="0"/>
              <a:t>Backup and Disaster Recovery</a:t>
            </a:r>
          </a:p>
          <a:p>
            <a:pPr marL="514350" indent="-514350">
              <a:buFont typeface="+mj-lt"/>
              <a:buAutoNum type="arabicPeriod"/>
            </a:pPr>
            <a:r>
              <a:rPr lang="en-US" dirty="0"/>
              <a:t>File Archiving</a:t>
            </a:r>
          </a:p>
        </p:txBody>
      </p:sp>
      <p:pic>
        <p:nvPicPr>
          <p:cNvPr id="9" name="Picture 8" descr="Illustration depicting that Azure File Sync can be used to cache an organization's file shares in Azure Files. Different graphics represent different geographic locations (Mexico, Munich, Seattle, and a branch office), with Azure represented by a standard cloud icon.">
            <a:extLst>
              <a:ext uri="{FF2B5EF4-FFF2-40B4-BE49-F238E27FC236}">
                <a16:creationId xmlns:a16="http://schemas.microsoft.com/office/drawing/2014/main" id="{CA0723AA-7B97-4768-9814-48310EBB6E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220133"/>
            <a:ext cx="5509260" cy="3153863"/>
          </a:xfrm>
          <a:prstGeom prst="rect">
            <a:avLst/>
          </a:prstGeom>
          <a:noFill/>
        </p:spPr>
      </p:pic>
    </p:spTree>
    <p:extLst>
      <p:ext uri="{BB962C8B-B14F-4D97-AF65-F5344CB8AC3E}">
        <p14:creationId xmlns:p14="http://schemas.microsoft.com/office/powerpoint/2010/main" val="393080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278B4E-5670-47A3-81C6-EDD69EC348C3}"/>
              </a:ext>
            </a:extLst>
          </p:cNvPr>
          <p:cNvSpPr>
            <a:spLocks noGrp="1"/>
          </p:cNvSpPr>
          <p:nvPr>
            <p:ph type="title"/>
          </p:nvPr>
        </p:nvSpPr>
        <p:spPr/>
        <p:txBody>
          <a:bodyPr/>
          <a:lstStyle/>
          <a:p>
            <a:r>
              <a:rPr lang="en-US" b="1" dirty="0"/>
              <a:t>File Sync Overview</a:t>
            </a:r>
            <a:endParaRPr lang="en-US" dirty="0"/>
          </a:p>
        </p:txBody>
      </p:sp>
      <p:sp>
        <p:nvSpPr>
          <p:cNvPr id="6" name="Text Placeholder 5">
            <a:extLst>
              <a:ext uri="{FF2B5EF4-FFF2-40B4-BE49-F238E27FC236}">
                <a16:creationId xmlns:a16="http://schemas.microsoft.com/office/drawing/2014/main" id="{4542FE5A-ABC1-4D00-8FD0-6DCB9EEFAA36}"/>
              </a:ext>
            </a:extLst>
          </p:cNvPr>
          <p:cNvSpPr>
            <a:spLocks noGrp="1"/>
          </p:cNvSpPr>
          <p:nvPr>
            <p:ph type="body" sz="quarter" idx="10"/>
          </p:nvPr>
        </p:nvSpPr>
        <p:spPr>
          <a:xfrm>
            <a:off x="584199" y="1437481"/>
            <a:ext cx="5874353" cy="4770537"/>
          </a:xfrm>
        </p:spPr>
        <p:txBody>
          <a:bodyPr/>
          <a:lstStyle/>
          <a:p>
            <a:r>
              <a:rPr lang="en-US" dirty="0"/>
              <a:t>Centralize your organization's file shares in Azure Files</a:t>
            </a:r>
          </a:p>
          <a:p>
            <a:r>
              <a:rPr lang="en-US" dirty="0"/>
              <a:t>Azure File Sync transforms Windows Server into a quick cache of your Azure file share</a:t>
            </a:r>
          </a:p>
          <a:p>
            <a:r>
              <a:rPr lang="en-US" dirty="0"/>
              <a:t>Use any available protocol access your data locally, including SMB, NFS, and FTPS</a:t>
            </a:r>
          </a:p>
          <a:p>
            <a:r>
              <a:rPr lang="en-US" dirty="0"/>
              <a:t>Have as many caches as you need globally</a:t>
            </a:r>
          </a:p>
        </p:txBody>
      </p:sp>
      <p:grpSp>
        <p:nvGrpSpPr>
          <p:cNvPr id="13" name="Group 12" descr="Graphic as shown in the video to show how installing Azure File Sync on a Windows server can make a quick cache of an Azure File share available locally.">
            <a:extLst>
              <a:ext uri="{FF2B5EF4-FFF2-40B4-BE49-F238E27FC236}">
                <a16:creationId xmlns:a16="http://schemas.microsoft.com/office/drawing/2014/main" id="{596DCE73-8FA1-4B6C-95D7-8ED053A40D15}"/>
              </a:ext>
            </a:extLst>
          </p:cNvPr>
          <p:cNvGrpSpPr/>
          <p:nvPr/>
        </p:nvGrpSpPr>
        <p:grpSpPr>
          <a:xfrm>
            <a:off x="5795723" y="1164919"/>
            <a:ext cx="6090236" cy="5312532"/>
            <a:chOff x="5795723" y="1164919"/>
            <a:chExt cx="6090236" cy="5312532"/>
          </a:xfrm>
        </p:grpSpPr>
        <p:pic>
          <p:nvPicPr>
            <p:cNvPr id="4" name="Picture 3">
              <a:extLst>
                <a:ext uri="{FF2B5EF4-FFF2-40B4-BE49-F238E27FC236}">
                  <a16:creationId xmlns:a16="http://schemas.microsoft.com/office/drawing/2014/main" id="{2D82068A-ECF2-4EDC-AAF6-40D542CD7CF2}"/>
                </a:ext>
              </a:extLst>
            </p:cNvPr>
            <p:cNvPicPr>
              <a:picLocks noChangeAspect="1"/>
            </p:cNvPicPr>
            <p:nvPr/>
          </p:nvPicPr>
          <p:blipFill>
            <a:blip r:embed="rId3"/>
            <a:stretch>
              <a:fillRect/>
            </a:stretch>
          </p:blipFill>
          <p:spPr>
            <a:xfrm>
              <a:off x="5795723" y="1164919"/>
              <a:ext cx="6090236" cy="3725449"/>
            </a:xfrm>
            <a:prstGeom prst="rect">
              <a:avLst/>
            </a:prstGeom>
          </p:spPr>
        </p:pic>
        <p:pic>
          <p:nvPicPr>
            <p:cNvPr id="11" name="Picture 10">
              <a:extLst>
                <a:ext uri="{FF2B5EF4-FFF2-40B4-BE49-F238E27FC236}">
                  <a16:creationId xmlns:a16="http://schemas.microsoft.com/office/drawing/2014/main" id="{CF0179CB-85A8-4B93-89B7-0C6D9AA7C3FA}"/>
                </a:ext>
              </a:extLst>
            </p:cNvPr>
            <p:cNvPicPr>
              <a:picLocks noChangeAspect="1"/>
            </p:cNvPicPr>
            <p:nvPr/>
          </p:nvPicPr>
          <p:blipFill>
            <a:blip r:embed="rId4"/>
            <a:stretch>
              <a:fillRect/>
            </a:stretch>
          </p:blipFill>
          <p:spPr>
            <a:xfrm>
              <a:off x="7959877" y="4908710"/>
              <a:ext cx="833395" cy="1568741"/>
            </a:xfrm>
            <a:prstGeom prst="rect">
              <a:avLst/>
            </a:prstGeom>
          </p:spPr>
        </p:pic>
        <p:sp>
          <p:nvSpPr>
            <p:cNvPr id="12" name="TextBox 11">
              <a:extLst>
                <a:ext uri="{FF2B5EF4-FFF2-40B4-BE49-F238E27FC236}">
                  <a16:creationId xmlns:a16="http://schemas.microsoft.com/office/drawing/2014/main" id="{31ED03BD-BB42-4FC6-9323-A870F6E4FE1A}"/>
                </a:ext>
              </a:extLst>
            </p:cNvPr>
            <p:cNvSpPr txBox="1"/>
            <p:nvPr/>
          </p:nvSpPr>
          <p:spPr>
            <a:xfrm>
              <a:off x="9115543" y="5674292"/>
              <a:ext cx="1841326" cy="307777"/>
            </a:xfrm>
            <a:prstGeom prst="rect">
              <a:avLst/>
            </a:prstGeom>
            <a:noFill/>
          </p:spPr>
          <p:txBody>
            <a:bodyPr wrap="square" lIns="0" tIns="0" rIns="0" bIns="0" rtlCol="0">
              <a:spAutoFit/>
            </a:bodyPr>
            <a:lstStyle/>
            <a:p>
              <a:pPr algn="l"/>
              <a:r>
                <a:rPr lang="en-US" sz="2000" b="1" dirty="0">
                  <a:solidFill>
                    <a:schemeClr val="accent2">
                      <a:lumMod val="90000"/>
                      <a:lumOff val="10000"/>
                    </a:schemeClr>
                  </a:solidFill>
                </a:rPr>
                <a:t>Local server</a:t>
              </a:r>
            </a:p>
          </p:txBody>
        </p:sp>
      </p:grpSp>
    </p:spTree>
    <p:extLst>
      <p:ext uri="{BB962C8B-B14F-4D97-AF65-F5344CB8AC3E}">
        <p14:creationId xmlns:p14="http://schemas.microsoft.com/office/powerpoint/2010/main" val="1616503426"/>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 Sync Service Deployment (Initial Steps)</a:t>
            </a:r>
          </a:p>
        </p:txBody>
      </p:sp>
      <p:sp>
        <p:nvSpPr>
          <p:cNvPr id="3" name="Text Placeholder 2">
            <a:extLst>
              <a:ext uri="{FF2B5EF4-FFF2-40B4-BE49-F238E27FC236}">
                <a16:creationId xmlns:a16="http://schemas.microsoft.com/office/drawing/2014/main" id="{E92522EA-F778-4749-B22E-2FF999592C39}"/>
              </a:ext>
            </a:extLst>
          </p:cNvPr>
          <p:cNvSpPr>
            <a:spLocks noGrp="1"/>
          </p:cNvSpPr>
          <p:nvPr>
            <p:ph type="body" sz="quarter" idx="10"/>
          </p:nvPr>
        </p:nvSpPr>
        <p:spPr>
          <a:xfrm>
            <a:off x="584200" y="3671133"/>
            <a:ext cx="11018520" cy="1982081"/>
          </a:xfrm>
        </p:spPr>
        <p:txBody>
          <a:bodyPr/>
          <a:lstStyle/>
          <a:p>
            <a:pPr marL="514350" lvl="0" indent="-514350">
              <a:buFont typeface="+mj-lt"/>
              <a:buAutoNum type="arabicPeriod"/>
            </a:pPr>
            <a:r>
              <a:rPr lang="en-US" u="sng" dirty="0">
                <a:hlinkClick r:id="rId3"/>
              </a:rPr>
              <a:t>Deploy the Storage Sync Service</a:t>
            </a:r>
            <a:endParaRPr lang="en-US" u="sng" dirty="0"/>
          </a:p>
          <a:p>
            <a:pPr marL="514350" lvl="0" indent="-514350">
              <a:buFont typeface="+mj-lt"/>
              <a:buAutoNum type="arabicPeriod"/>
            </a:pPr>
            <a:r>
              <a:rPr lang="en-US" u="sng" dirty="0">
                <a:hlinkClick r:id="rId4"/>
              </a:rPr>
              <a:t>Prepare Windows Server to use with Azure File Sync</a:t>
            </a:r>
            <a:r>
              <a:rPr lang="en-US" dirty="0"/>
              <a:t>. </a:t>
            </a:r>
          </a:p>
          <a:p>
            <a:pPr marL="514350" lvl="0" indent="-514350">
              <a:buFont typeface="+mj-lt"/>
              <a:buAutoNum type="arabicPeriod"/>
            </a:pPr>
            <a:r>
              <a:rPr lang="en-US" u="sng" dirty="0">
                <a:hlinkClick r:id="rId5"/>
              </a:rPr>
              <a:t>Install the Azure File Sync Agent</a:t>
            </a:r>
            <a:endParaRPr lang="en-US" u="sng" dirty="0"/>
          </a:p>
          <a:p>
            <a:pPr marL="514350" lvl="0" indent="-514350">
              <a:buFont typeface="+mj-lt"/>
              <a:buAutoNum type="arabicPeriod"/>
            </a:pPr>
            <a:r>
              <a:rPr lang="en-US" u="sng" dirty="0">
                <a:hlinkClick r:id="rId6"/>
              </a:rPr>
              <a:t>Register Windows Server with Storage Sync Service</a:t>
            </a:r>
            <a:endParaRPr lang="en-US" dirty="0"/>
          </a:p>
        </p:txBody>
      </p:sp>
      <p:pic>
        <p:nvPicPr>
          <p:cNvPr id="13" name="Picture 12" descr="Flowchart showing the prerequisites that need to be configured before synchronizing files using Azure File Sync. ">
            <a:extLst>
              <a:ext uri="{FF2B5EF4-FFF2-40B4-BE49-F238E27FC236}">
                <a16:creationId xmlns:a16="http://schemas.microsoft.com/office/drawing/2014/main" id="{FC55E478-8CD1-4808-A08E-8D23884662D7}"/>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737913" y="1436688"/>
            <a:ext cx="7396480" cy="2333625"/>
          </a:xfrm>
          <a:prstGeom prst="rect">
            <a:avLst/>
          </a:prstGeom>
          <a:noFill/>
        </p:spPr>
      </p:pic>
    </p:spTree>
    <p:extLst>
      <p:ext uri="{BB962C8B-B14F-4D97-AF65-F5344CB8AC3E}">
        <p14:creationId xmlns:p14="http://schemas.microsoft.com/office/powerpoint/2010/main" val="1814613580"/>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File Sync Service Deployment (Synchronization)</a:t>
            </a:r>
          </a:p>
        </p:txBody>
      </p:sp>
      <p:sp>
        <p:nvSpPr>
          <p:cNvPr id="6" name="Text Placeholder 5"/>
          <p:cNvSpPr>
            <a:spLocks noGrp="1"/>
          </p:cNvSpPr>
          <p:nvPr>
            <p:ph type="body" sz="quarter" idx="10"/>
          </p:nvPr>
        </p:nvSpPr>
        <p:spPr>
          <a:xfrm>
            <a:off x="584200" y="1541696"/>
            <a:ext cx="5856263" cy="3533275"/>
          </a:xfrm>
        </p:spPr>
        <p:txBody>
          <a:bodyPr/>
          <a:lstStyle/>
          <a:p>
            <a:r>
              <a:rPr lang="en-US" b="1" dirty="0"/>
              <a:t>Sync group d</a:t>
            </a:r>
            <a:r>
              <a:rPr lang="en-US" dirty="0"/>
              <a:t>efines the sync topology for a set of files. Must contain at least one cloud endpoint and one server endpoint.</a:t>
            </a:r>
          </a:p>
          <a:p>
            <a:r>
              <a:rPr lang="en-US" b="1" dirty="0"/>
              <a:t>Server endpoint </a:t>
            </a:r>
            <a:r>
              <a:rPr lang="en-US" dirty="0"/>
              <a:t>configuration includes: Registered server, Path, Cloud Tiering, and Volume Free Space</a:t>
            </a:r>
          </a:p>
        </p:txBody>
      </p:sp>
      <p:pic>
        <p:nvPicPr>
          <p:cNvPr id="5" name="Picture 4" descr="Conceptual illustration of the sync topology for a set of files. Diagram shows a Sync group consisting of an endpoint (file share) in the cloud and server endpoints that sync with the service.">
            <a:extLst>
              <a:ext uri="{FF2B5EF4-FFF2-40B4-BE49-F238E27FC236}">
                <a16:creationId xmlns:a16="http://schemas.microsoft.com/office/drawing/2014/main" id="{F12B8B79-DEA9-4C4B-B368-5D8C61CF5F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96223" y="1435099"/>
            <a:ext cx="4913166" cy="3910623"/>
          </a:xfrm>
          <a:prstGeom prst="rect">
            <a:avLst/>
          </a:prstGeom>
          <a:noFill/>
        </p:spPr>
      </p:pic>
    </p:spTree>
    <p:extLst>
      <p:ext uri="{BB962C8B-B14F-4D97-AF65-F5344CB8AC3E}">
        <p14:creationId xmlns:p14="http://schemas.microsoft.com/office/powerpoint/2010/main" val="1663073120"/>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Troubleshooting Azure File Sync</a:t>
            </a:r>
          </a:p>
        </p:txBody>
      </p:sp>
      <p:sp>
        <p:nvSpPr>
          <p:cNvPr id="6" name="Text Placeholder 5"/>
          <p:cNvSpPr>
            <a:spLocks noGrp="1"/>
          </p:cNvSpPr>
          <p:nvPr>
            <p:ph type="body" sz="quarter" idx="10"/>
          </p:nvPr>
        </p:nvSpPr>
        <p:spPr>
          <a:xfrm>
            <a:off x="588263" y="1520785"/>
            <a:ext cx="11018520" cy="1982081"/>
          </a:xfrm>
        </p:spPr>
        <p:txBody>
          <a:bodyPr/>
          <a:lstStyle/>
          <a:p>
            <a:r>
              <a:rPr lang="en-US" u="sng" dirty="0">
                <a:hlinkClick r:id="rId3"/>
              </a:rPr>
              <a:t>Agent installation and server registration</a:t>
            </a:r>
            <a:endParaRPr lang="en-US" dirty="0"/>
          </a:p>
          <a:p>
            <a:r>
              <a:rPr lang="en-US" u="sng" dirty="0">
                <a:hlinkClick r:id="rId4"/>
              </a:rPr>
              <a:t>Sync group management</a:t>
            </a:r>
            <a:endParaRPr lang="en-US" u="sng" dirty="0"/>
          </a:p>
          <a:p>
            <a:r>
              <a:rPr lang="en-US" u="sng" dirty="0">
                <a:hlinkClick r:id="rId5"/>
              </a:rPr>
              <a:t>File synchronization</a:t>
            </a:r>
            <a:endParaRPr lang="en-US" u="sng" dirty="0"/>
          </a:p>
          <a:p>
            <a:r>
              <a:rPr lang="en-US" u="sng" dirty="0">
                <a:hlinkClick r:id="rId6"/>
              </a:rPr>
              <a:t>Cloud tiering</a:t>
            </a:r>
            <a:endParaRPr lang="en-US" dirty="0"/>
          </a:p>
        </p:txBody>
      </p:sp>
    </p:spTree>
    <p:extLst>
      <p:ext uri="{BB962C8B-B14F-4D97-AF65-F5344CB8AC3E}">
        <p14:creationId xmlns:p14="http://schemas.microsoft.com/office/powerpoint/2010/main" val="50296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278B4E-5670-47A3-81C6-EDD69EC348C3}"/>
              </a:ext>
            </a:extLst>
          </p:cNvPr>
          <p:cNvSpPr>
            <a:spLocks noGrp="1"/>
          </p:cNvSpPr>
          <p:nvPr>
            <p:ph type="title"/>
          </p:nvPr>
        </p:nvSpPr>
        <p:spPr/>
        <p:txBody>
          <a:bodyPr/>
          <a:lstStyle/>
          <a:p>
            <a:r>
              <a:rPr lang="en-US" b="1" dirty="0"/>
              <a:t>Hybrid Storage with Azure File Sync</a:t>
            </a:r>
            <a:endParaRPr lang="en-US" dirty="0"/>
          </a:p>
        </p:txBody>
      </p:sp>
      <p:sp>
        <p:nvSpPr>
          <p:cNvPr id="5" name="Text Placeholder 4">
            <a:extLst>
              <a:ext uri="{FF2B5EF4-FFF2-40B4-BE49-F238E27FC236}">
                <a16:creationId xmlns:a16="http://schemas.microsoft.com/office/drawing/2014/main" id="{4461BA09-E200-48FC-8AC8-B4C4D98D56A9}"/>
              </a:ext>
            </a:extLst>
          </p:cNvPr>
          <p:cNvSpPr>
            <a:spLocks noGrp="1"/>
          </p:cNvSpPr>
          <p:nvPr>
            <p:ph type="body" sz="quarter" idx="10"/>
          </p:nvPr>
        </p:nvSpPr>
        <p:spPr>
          <a:xfrm>
            <a:off x="584200" y="1435497"/>
            <a:ext cx="11018520" cy="3791807"/>
          </a:xfrm>
        </p:spPr>
        <p:txBody>
          <a:bodyPr/>
          <a:lstStyle/>
          <a:p>
            <a:r>
              <a:rPr lang="en-US" dirty="0"/>
              <a:t>Azure File Sync lets you replicate your locally stored on-premises data to Azure</a:t>
            </a:r>
          </a:p>
          <a:p>
            <a:r>
              <a:rPr lang="en-US" dirty="0"/>
              <a:t>Provides multi-site sync</a:t>
            </a:r>
          </a:p>
          <a:p>
            <a:r>
              <a:rPr lang="en-US" dirty="0"/>
              <a:t>Tier the coolest data, where the file server becomes an on-premises cache</a:t>
            </a:r>
          </a:p>
          <a:p>
            <a:r>
              <a:rPr lang="en-US" dirty="0"/>
              <a:t>Only the files you need are on the file server as you extend the logical drive into the cloud</a:t>
            </a:r>
          </a:p>
          <a:p>
            <a:r>
              <a:rPr lang="en-US" dirty="0"/>
              <a:t>Provides integrated backup and restore</a:t>
            </a:r>
          </a:p>
        </p:txBody>
      </p:sp>
    </p:spTree>
    <p:extLst>
      <p:ext uri="{BB962C8B-B14F-4D97-AF65-F5344CB8AC3E}">
        <p14:creationId xmlns:p14="http://schemas.microsoft.com/office/powerpoint/2010/main" val="332437486"/>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t>Configure and Deploy Azure File Sync</a:t>
            </a:r>
          </a:p>
        </p:txBody>
      </p:sp>
      <p:sp>
        <p:nvSpPr>
          <p:cNvPr id="8" name="Text Placeholder 2">
            <a:extLst>
              <a:ext uri="{FF2B5EF4-FFF2-40B4-BE49-F238E27FC236}">
                <a16:creationId xmlns:a16="http://schemas.microsoft.com/office/drawing/2014/main" id="{132D9675-9560-41D2-9A2B-0AB765252418}"/>
              </a:ext>
            </a:extLst>
          </p:cNvPr>
          <p:cNvSpPr>
            <a:spLocks noGrp="1"/>
          </p:cNvSpPr>
          <p:nvPr>
            <p:ph type="body" sz="quarter" idx="10"/>
          </p:nvPr>
        </p:nvSpPr>
        <p:spPr>
          <a:xfrm>
            <a:off x="586740" y="1662362"/>
            <a:ext cx="11018520" cy="4912114"/>
          </a:xfrm>
        </p:spPr>
        <p:txBody>
          <a:bodyPr/>
          <a:lstStyle/>
          <a:p>
            <a:pPr marL="457200" indent="-457200">
              <a:buFont typeface="+mj-lt"/>
              <a:buAutoNum type="arabicPeriod"/>
            </a:pPr>
            <a:r>
              <a:rPr lang="en-US" dirty="0"/>
              <a:t>Create a storage account</a:t>
            </a:r>
          </a:p>
          <a:p>
            <a:pPr marL="457200" indent="-457200">
              <a:buFont typeface="+mj-lt"/>
              <a:buAutoNum type="arabicPeriod"/>
            </a:pPr>
            <a:r>
              <a:rPr lang="en-US" u="sng" dirty="0">
                <a:hlinkClick r:id="rId3"/>
              </a:rPr>
              <a:t>Deploy the Storage Sync Service</a:t>
            </a:r>
            <a:endParaRPr lang="en-US" dirty="0"/>
          </a:p>
          <a:p>
            <a:pPr marL="457200" indent="-457200">
              <a:buFont typeface="+mj-lt"/>
              <a:buAutoNum type="arabicPeriod"/>
            </a:pPr>
            <a:r>
              <a:rPr lang="en-US" dirty="0"/>
              <a:t>Create a </a:t>
            </a:r>
            <a:r>
              <a:rPr lang="en-US" u="sng" dirty="0">
                <a:hlinkClick r:id="rId4"/>
              </a:rPr>
              <a:t>Sync Group</a:t>
            </a:r>
            <a:r>
              <a:rPr lang="en-US" dirty="0"/>
              <a:t> where you specify an Azure file share to sync with</a:t>
            </a:r>
          </a:p>
          <a:p>
            <a:pPr marL="457200" indent="-457200">
              <a:buFont typeface="+mj-lt"/>
              <a:buAutoNum type="arabicPeriod"/>
            </a:pPr>
            <a:r>
              <a:rPr lang="en-US" dirty="0"/>
              <a:t>Create a file share in the storage account</a:t>
            </a:r>
          </a:p>
          <a:p>
            <a:pPr marL="457200" indent="-457200">
              <a:buFont typeface="+mj-lt"/>
              <a:buAutoNum type="arabicPeriod"/>
            </a:pPr>
            <a:r>
              <a:rPr lang="en-US" u="sng" dirty="0">
                <a:hlinkClick r:id="rId5"/>
              </a:rPr>
              <a:t>Register your on-premise or local server</a:t>
            </a:r>
            <a:r>
              <a:rPr lang="en-US" dirty="0"/>
              <a:t> with the storage sync service</a:t>
            </a:r>
          </a:p>
          <a:p>
            <a:pPr marL="457200" indent="-457200">
              <a:buFont typeface="+mj-lt"/>
              <a:buAutoNum type="arabicPeriod"/>
            </a:pPr>
            <a:r>
              <a:rPr lang="en-US" dirty="0"/>
              <a:t>Configure the synchronization which involves deploying the </a:t>
            </a:r>
            <a:r>
              <a:rPr lang="en-US" u="sng" dirty="0">
                <a:hlinkClick r:id="rId6"/>
              </a:rPr>
              <a:t>File Sync agent</a:t>
            </a:r>
            <a:endParaRPr lang="en-US" dirty="0"/>
          </a:p>
          <a:p>
            <a:pPr marL="457200" indent="-457200">
              <a:buFont typeface="+mj-lt"/>
              <a:buAutoNum type="arabicPeriod"/>
            </a:pPr>
            <a:r>
              <a:rPr lang="en-US" u="sng" dirty="0">
                <a:hlinkClick r:id="rId7"/>
              </a:rPr>
              <a:t>Add a server endpoint</a:t>
            </a:r>
            <a:endParaRPr lang="en-US" dirty="0"/>
          </a:p>
          <a:p>
            <a:endParaRPr lang="en-US" dirty="0"/>
          </a:p>
        </p:txBody>
      </p:sp>
    </p:spTree>
    <p:extLst>
      <p:ext uri="{BB962C8B-B14F-4D97-AF65-F5344CB8AC3E}">
        <p14:creationId xmlns:p14="http://schemas.microsoft.com/office/powerpoint/2010/main" val="3078414684"/>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p:txBody>
          <a:bodyPr/>
          <a:lstStyle/>
          <a:p>
            <a:r>
              <a:rPr lang="en-US" dirty="0">
                <a:hlinkClick r:id="rId3"/>
              </a:rPr>
              <a:t>Lab 3</a:t>
            </a:r>
            <a:r>
              <a:rPr lang="en-US" dirty="0"/>
              <a:t>: Backup Azure File Shares</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4200" y="1435100"/>
            <a:ext cx="11018520" cy="3016210"/>
          </a:xfrm>
        </p:spPr>
        <p:txBody>
          <a:bodyPr/>
          <a:lstStyle/>
          <a:p>
            <a:r>
              <a:rPr lang="en-US" dirty="0"/>
              <a:t>Configure a Recovery Services vault to back up Azure Files</a:t>
            </a:r>
          </a:p>
          <a:p>
            <a:r>
              <a:rPr lang="en-US" dirty="0"/>
              <a:t>Run an on-demand backup job to create a restore point</a:t>
            </a:r>
          </a:p>
          <a:p>
            <a:r>
              <a:rPr lang="en-US" dirty="0"/>
              <a:t>Restore a file or files from a restore point</a:t>
            </a:r>
          </a:p>
          <a:p>
            <a:r>
              <a:rPr lang="en-US" dirty="0"/>
              <a:t>Manage Backup jobs</a:t>
            </a:r>
          </a:p>
          <a:p>
            <a:r>
              <a:rPr lang="en-US" dirty="0"/>
              <a:t>Stop protection on Azure Files</a:t>
            </a:r>
          </a:p>
          <a:p>
            <a:r>
              <a:rPr lang="en-US" dirty="0"/>
              <a:t>Delete your backup data</a:t>
            </a:r>
            <a:endParaRPr lang="en-US" dirty="0">
              <a:latin typeface="Open Sans" panose="020B0606030504020204" pitchFamily="34" charset="0"/>
              <a:ea typeface="Calibri" panose="020F0502020204030204" pitchFamily="34" charset="0"/>
              <a:cs typeface="Open Sans" panose="020B0606030504020204" pitchFamily="34" charset="0"/>
            </a:endParaRPr>
          </a:p>
        </p:txBody>
      </p:sp>
    </p:spTree>
    <p:extLst>
      <p:ext uri="{BB962C8B-B14F-4D97-AF65-F5344CB8AC3E}">
        <p14:creationId xmlns:p14="http://schemas.microsoft.com/office/powerpoint/2010/main" val="32456345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Storage</a:t>
            </a:r>
          </a:p>
        </p:txBody>
      </p:sp>
      <p:sp>
        <p:nvSpPr>
          <p:cNvPr id="6" name="Text Placeholder 5"/>
          <p:cNvSpPr>
            <a:spLocks noGrp="1"/>
          </p:cNvSpPr>
          <p:nvPr>
            <p:ph type="body" sz="quarter" idx="10"/>
          </p:nvPr>
        </p:nvSpPr>
        <p:spPr>
          <a:xfrm>
            <a:off x="586740" y="1546934"/>
            <a:ext cx="6170899" cy="4247317"/>
          </a:xfrm>
        </p:spPr>
        <p:txBody>
          <a:bodyPr/>
          <a:lstStyle/>
          <a:p>
            <a:r>
              <a:rPr lang="en-US" dirty="0"/>
              <a:t>A service that you can use to store files, messages, tables, and other types of information</a:t>
            </a:r>
          </a:p>
          <a:p>
            <a:r>
              <a:rPr lang="en-US" dirty="0"/>
              <a:t>Three categories of Azure storage:</a:t>
            </a:r>
          </a:p>
          <a:p>
            <a:pPr lvl="1"/>
            <a:r>
              <a:rPr lang="en-US" sz="2400" dirty="0"/>
              <a:t>Storage for virtual machines – Disks and File Shares</a:t>
            </a:r>
          </a:p>
          <a:p>
            <a:pPr lvl="1"/>
            <a:r>
              <a:rPr lang="en-US" sz="2400" dirty="0"/>
              <a:t>Unstructured data – Blobs and Data Lake Store</a:t>
            </a:r>
          </a:p>
          <a:p>
            <a:pPr lvl="1"/>
            <a:r>
              <a:rPr lang="en-US" sz="2400" dirty="0"/>
              <a:t>Structured data - Tables, Cosmos DB, and Azure SQL DB</a:t>
            </a:r>
          </a:p>
        </p:txBody>
      </p:sp>
      <p:pic>
        <p:nvPicPr>
          <p:cNvPr id="2" name="Picture 1" descr="Screenshot of the storage account page. Shows the available services: Blobs, Files, Tables, and Queues.">
            <a:extLst>
              <a:ext uri="{FF2B5EF4-FFF2-40B4-BE49-F238E27FC236}">
                <a16:creationId xmlns:a16="http://schemas.microsoft.com/office/drawing/2014/main" id="{C9746170-127A-47A4-A5FB-E54BF9157245}"/>
              </a:ext>
            </a:extLst>
          </p:cNvPr>
          <p:cNvPicPr>
            <a:picLocks noChangeAspect="1"/>
          </p:cNvPicPr>
          <p:nvPr/>
        </p:nvPicPr>
        <p:blipFill>
          <a:blip r:embed="rId3"/>
          <a:stretch>
            <a:fillRect/>
          </a:stretch>
        </p:blipFill>
        <p:spPr>
          <a:xfrm>
            <a:off x="7002966" y="1435100"/>
            <a:ext cx="4606422" cy="4733925"/>
          </a:xfrm>
          <a:prstGeom prst="rect">
            <a:avLst/>
          </a:prstGeom>
          <a:ln>
            <a:solidFill>
              <a:schemeClr val="tx1"/>
            </a:solidFill>
          </a:ln>
        </p:spPr>
      </p:pic>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AZ-100.2</a:t>
            </a:r>
            <a:br>
              <a:rPr lang="en-US" dirty="0"/>
            </a:br>
            <a:r>
              <a:rPr lang="en-US" dirty="0"/>
              <a:t>Module 04: Storing and Accessing Data</a:t>
            </a:r>
          </a:p>
        </p:txBody>
      </p:sp>
    </p:spTree>
    <p:extLst>
      <p:ext uri="{BB962C8B-B14F-4D97-AF65-F5344CB8AC3E}">
        <p14:creationId xmlns:p14="http://schemas.microsoft.com/office/powerpoint/2010/main" val="95979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01: Azure Content Delivery Network</a:t>
            </a:r>
          </a:p>
        </p:txBody>
      </p:sp>
    </p:spTree>
    <p:extLst>
      <p:ext uri="{BB962C8B-B14F-4D97-AF65-F5344CB8AC3E}">
        <p14:creationId xmlns:p14="http://schemas.microsoft.com/office/powerpoint/2010/main" val="61089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Benefits</a:t>
            </a:r>
          </a:p>
        </p:txBody>
      </p:sp>
      <p:sp>
        <p:nvSpPr>
          <p:cNvPr id="6" name="Text Placeholder 5"/>
          <p:cNvSpPr>
            <a:spLocks noGrp="1"/>
          </p:cNvSpPr>
          <p:nvPr>
            <p:ph type="body" sz="quarter" idx="10"/>
          </p:nvPr>
        </p:nvSpPr>
        <p:spPr>
          <a:xfrm>
            <a:off x="586740" y="1340042"/>
            <a:ext cx="11018520" cy="3767185"/>
          </a:xfrm>
        </p:spPr>
        <p:txBody>
          <a:bodyPr/>
          <a:lstStyle/>
          <a:p>
            <a:r>
              <a:rPr lang="en-US" b="1" dirty="0"/>
              <a:t>Lower latency and faster delivery of content</a:t>
            </a:r>
          </a:p>
          <a:p>
            <a:r>
              <a:rPr lang="en-US" b="1" dirty="0"/>
              <a:t>Reduced load on server or application</a:t>
            </a:r>
          </a:p>
          <a:p>
            <a:pPr marL="0" indent="0">
              <a:buNone/>
            </a:pPr>
            <a:endParaRPr lang="en-US" sz="800" dirty="0"/>
          </a:p>
          <a:p>
            <a:r>
              <a:rPr lang="en-US" b="1" dirty="0"/>
              <a:t>Typical uses:</a:t>
            </a:r>
          </a:p>
          <a:p>
            <a:pPr lvl="1"/>
            <a:r>
              <a:rPr lang="en-US" dirty="0"/>
              <a:t>Delivering static resources for client apps</a:t>
            </a:r>
          </a:p>
          <a:p>
            <a:pPr lvl="1"/>
            <a:r>
              <a:rPr lang="en-US" dirty="0"/>
              <a:t>Delivering public static and shared content </a:t>
            </a:r>
            <a:br>
              <a:rPr lang="en-US" dirty="0"/>
            </a:br>
            <a:r>
              <a:rPr lang="en-US" dirty="0"/>
              <a:t>to devices</a:t>
            </a:r>
          </a:p>
          <a:p>
            <a:pPr lvl="1"/>
            <a:r>
              <a:rPr lang="en-US" dirty="0"/>
              <a:t>Serving static content websites</a:t>
            </a:r>
          </a:p>
          <a:p>
            <a:pPr lvl="1"/>
            <a:r>
              <a:rPr lang="en-US" dirty="0"/>
              <a:t>Streaming video files to clients on demand</a:t>
            </a:r>
          </a:p>
          <a:p>
            <a:pPr lvl="1"/>
            <a:r>
              <a:rPr lang="en-US" dirty="0"/>
              <a:t>Supporting IoT solutions</a:t>
            </a:r>
          </a:p>
        </p:txBody>
      </p:sp>
      <p:pic>
        <p:nvPicPr>
          <p:cNvPr id="5" name="Picture 4" descr="Conceptual graphic showing how CDN works. Rectangles representing the source content, a CDN edge server, and various client illustrate how the content delivery network can be used to distribute cached, static content must more quickly to clients.">
            <a:extLst>
              <a:ext uri="{FF2B5EF4-FFF2-40B4-BE49-F238E27FC236}">
                <a16:creationId xmlns:a16="http://schemas.microsoft.com/office/drawing/2014/main" id="{65AB793E-6980-4723-881C-B1A2181279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4620" y="2783215"/>
            <a:ext cx="4964430" cy="2016236"/>
          </a:xfrm>
          <a:prstGeom prst="rect">
            <a:avLst/>
          </a:prstGeom>
          <a:noFill/>
          <a:ln>
            <a:noFill/>
          </a:ln>
        </p:spPr>
      </p:pic>
    </p:spTree>
    <p:extLst>
      <p:ext uri="{BB962C8B-B14F-4D97-AF65-F5344CB8AC3E}">
        <p14:creationId xmlns:p14="http://schemas.microsoft.com/office/powerpoint/2010/main" val="101645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CDN Works</a:t>
            </a:r>
          </a:p>
        </p:txBody>
      </p:sp>
      <p:sp>
        <p:nvSpPr>
          <p:cNvPr id="9" name="Text Placeholder 5">
            <a:extLst>
              <a:ext uri="{FF2B5EF4-FFF2-40B4-BE49-F238E27FC236}">
                <a16:creationId xmlns:a16="http://schemas.microsoft.com/office/drawing/2014/main" id="{1307D75E-DFAC-47D2-BBDF-040B88493424}"/>
              </a:ext>
            </a:extLst>
          </p:cNvPr>
          <p:cNvSpPr>
            <a:spLocks noGrp="1"/>
          </p:cNvSpPr>
          <p:nvPr>
            <p:ph type="body" sz="quarter" idx="10"/>
          </p:nvPr>
        </p:nvSpPr>
        <p:spPr>
          <a:xfrm>
            <a:off x="588262" y="1160075"/>
            <a:ext cx="6726938" cy="4017897"/>
          </a:xfrm>
        </p:spPr>
        <p:txBody>
          <a:bodyPr/>
          <a:lstStyle/>
          <a:p>
            <a:pPr marL="457200" indent="-457200">
              <a:buFont typeface="+mj-lt"/>
              <a:buAutoNum type="arabicPeriod"/>
            </a:pPr>
            <a:r>
              <a:rPr lang="en-US" dirty="0"/>
              <a:t>User requests a file</a:t>
            </a:r>
          </a:p>
          <a:p>
            <a:pPr marL="457200" indent="-457200">
              <a:buFont typeface="+mj-lt"/>
              <a:buAutoNum type="arabicPeriod"/>
            </a:pPr>
            <a:r>
              <a:rPr lang="en-US" dirty="0"/>
              <a:t>Edge server requests file from origin</a:t>
            </a:r>
          </a:p>
          <a:p>
            <a:pPr marL="457200" indent="-457200">
              <a:buFont typeface="+mj-lt"/>
              <a:buAutoNum type="arabicPeriod"/>
            </a:pPr>
            <a:r>
              <a:rPr lang="en-US" dirty="0"/>
              <a:t>Origin returns the file to the edge server</a:t>
            </a:r>
          </a:p>
          <a:p>
            <a:pPr marL="457200" indent="-457200">
              <a:buFont typeface="+mj-lt"/>
              <a:buAutoNum type="arabicPeriod"/>
            </a:pPr>
            <a:r>
              <a:rPr lang="en-US" dirty="0"/>
              <a:t>Edge server caches the file and returns the file to the original requestor</a:t>
            </a:r>
          </a:p>
          <a:p>
            <a:pPr marL="457200" indent="-457200">
              <a:buFont typeface="+mj-lt"/>
              <a:buAutoNum type="arabicPeriod"/>
            </a:pPr>
            <a:r>
              <a:rPr lang="en-US" dirty="0"/>
              <a:t>Additional user requests the same file</a:t>
            </a:r>
          </a:p>
          <a:p>
            <a:pPr marL="457200" indent="-457200">
              <a:buFont typeface="+mj-lt"/>
              <a:buAutoNum type="arabicPeriod"/>
            </a:pPr>
            <a:r>
              <a:rPr lang="en-US" dirty="0"/>
              <a:t>Edge server returns the file from the cache</a:t>
            </a:r>
          </a:p>
        </p:txBody>
      </p:sp>
      <p:pic>
        <p:nvPicPr>
          <p:cNvPr id="5" name="Picture 4" descr="Users are shown accessing Point of Presence Edge Servers. The Edge Servers are retrieving information from the original source of the content. ">
            <a:extLst>
              <a:ext uri="{FF2B5EF4-FFF2-40B4-BE49-F238E27FC236}">
                <a16:creationId xmlns:a16="http://schemas.microsoft.com/office/drawing/2014/main" id="{228FE374-26F5-4DFC-BBB6-273E0797851E}"/>
              </a:ext>
            </a:extLst>
          </p:cNvPr>
          <p:cNvPicPr/>
          <p:nvPr/>
        </p:nvPicPr>
        <p:blipFill>
          <a:blip r:embed="rId3"/>
          <a:stretch>
            <a:fillRect/>
          </a:stretch>
        </p:blipFill>
        <p:spPr>
          <a:xfrm>
            <a:off x="7514178" y="1981199"/>
            <a:ext cx="4089560" cy="2268329"/>
          </a:xfrm>
          <a:prstGeom prst="rect">
            <a:avLst/>
          </a:prstGeom>
        </p:spPr>
      </p:pic>
    </p:spTree>
    <p:extLst>
      <p:ext uri="{BB962C8B-B14F-4D97-AF65-F5344CB8AC3E}">
        <p14:creationId xmlns:p14="http://schemas.microsoft.com/office/powerpoint/2010/main" val="348409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Profiles</a:t>
            </a:r>
          </a:p>
        </p:txBody>
      </p:sp>
      <p:sp>
        <p:nvSpPr>
          <p:cNvPr id="6" name="Text Placeholder 5"/>
          <p:cNvSpPr>
            <a:spLocks noGrp="1"/>
          </p:cNvSpPr>
          <p:nvPr>
            <p:ph type="body" sz="quarter" idx="10"/>
          </p:nvPr>
        </p:nvSpPr>
        <p:spPr>
          <a:xfrm>
            <a:off x="584200" y="1435497"/>
            <a:ext cx="7237627" cy="2308324"/>
          </a:xfrm>
        </p:spPr>
        <p:txBody>
          <a:bodyPr/>
          <a:lstStyle/>
          <a:p>
            <a:r>
              <a:rPr lang="en-US" dirty="0"/>
              <a:t>A CDN profile is a collection of CDN endpoints with the same </a:t>
            </a:r>
            <a:br>
              <a:rPr lang="en-US" dirty="0"/>
            </a:br>
            <a:r>
              <a:rPr lang="en-US" dirty="0"/>
              <a:t>pricing tier and provider (origin)</a:t>
            </a:r>
          </a:p>
          <a:p>
            <a:r>
              <a:rPr lang="en-US" dirty="0"/>
              <a:t>Can create multiple profiles to organize endpoints</a:t>
            </a:r>
          </a:p>
          <a:p>
            <a:r>
              <a:rPr lang="en-US" dirty="0"/>
              <a:t>Up to eight profiles per subscription</a:t>
            </a:r>
          </a:p>
          <a:p>
            <a:r>
              <a:rPr lang="en-US" dirty="0"/>
              <a:t>Subscription pricing tiers:</a:t>
            </a:r>
          </a:p>
          <a:p>
            <a:pPr lvl="1"/>
            <a:r>
              <a:rPr lang="en-US" dirty="0"/>
              <a:t>Premium Verizon</a:t>
            </a:r>
          </a:p>
          <a:p>
            <a:pPr lvl="1"/>
            <a:r>
              <a:rPr lang="en-US" dirty="0"/>
              <a:t>Standard Verizon</a:t>
            </a:r>
          </a:p>
          <a:p>
            <a:pPr lvl="1"/>
            <a:r>
              <a:rPr lang="en-US" dirty="0"/>
              <a:t>Standard Akamai</a:t>
            </a:r>
          </a:p>
        </p:txBody>
      </p:sp>
      <p:pic>
        <p:nvPicPr>
          <p:cNvPr id="5" name="Picture 4" descr="Screenshot of creating a new CDN profile. Required information is provided for: Name, Subscription, Resource group, Resource Group location, and Pricing Tier. The Pricing Tier drop-down shows: Premium Verizon, Standard Verizon, and Standard Akamai. ">
            <a:extLst>
              <a:ext uri="{FF2B5EF4-FFF2-40B4-BE49-F238E27FC236}">
                <a16:creationId xmlns:a16="http://schemas.microsoft.com/office/drawing/2014/main" id="{29F90FC7-1041-41C1-9BD8-F89F7302AF8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19535" y="1435100"/>
            <a:ext cx="3589853" cy="4632068"/>
          </a:xfrm>
          <a:prstGeom prst="rect">
            <a:avLst/>
          </a:prstGeom>
          <a:noFill/>
          <a:ln>
            <a:solidFill>
              <a:schemeClr val="tx1"/>
            </a:solidFill>
          </a:ln>
        </p:spPr>
      </p:pic>
    </p:spTree>
    <p:extLst>
      <p:ext uri="{BB962C8B-B14F-4D97-AF65-F5344CB8AC3E}">
        <p14:creationId xmlns:p14="http://schemas.microsoft.com/office/powerpoint/2010/main" val="326005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Endpoints</a:t>
            </a:r>
          </a:p>
        </p:txBody>
      </p:sp>
      <p:sp>
        <p:nvSpPr>
          <p:cNvPr id="3" name="Text Placeholder 2">
            <a:extLst>
              <a:ext uri="{FF2B5EF4-FFF2-40B4-BE49-F238E27FC236}">
                <a16:creationId xmlns:a16="http://schemas.microsoft.com/office/drawing/2014/main" id="{A18F07CF-5F4C-4B64-A260-178065E81FD0}"/>
              </a:ext>
            </a:extLst>
          </p:cNvPr>
          <p:cNvSpPr>
            <a:spLocks noGrp="1"/>
          </p:cNvSpPr>
          <p:nvPr>
            <p:ph type="body" sz="quarter" idx="10"/>
          </p:nvPr>
        </p:nvSpPr>
        <p:spPr>
          <a:xfrm>
            <a:off x="584200" y="1435496"/>
            <a:ext cx="7205133" cy="4136517"/>
          </a:xfrm>
        </p:spPr>
        <p:txBody>
          <a:bodyPr/>
          <a:lstStyle/>
          <a:p>
            <a:r>
              <a:rPr lang="en-US" dirty="0"/>
              <a:t>Origin types: Storage, Cloud Service, Web App, and Custom origin</a:t>
            </a:r>
          </a:p>
          <a:p>
            <a:r>
              <a:rPr lang="en-US" dirty="0"/>
              <a:t>The CDN endpoint for this storage example: </a:t>
            </a:r>
            <a:r>
              <a:rPr lang="en-US" i="1" dirty="0"/>
              <a:t>ASHStorage.azureedge.net/…</a:t>
            </a:r>
          </a:p>
          <a:p>
            <a:r>
              <a:rPr lang="en-US" dirty="0"/>
              <a:t>Add custom domain mapping to your CDN endpoint and enable custom domain HTTPS</a:t>
            </a:r>
          </a:p>
          <a:p>
            <a:r>
              <a:rPr lang="en-US" dirty="0"/>
              <a:t>Additional CDN features for your delivery, such as compression, query string, and geo filtering</a:t>
            </a:r>
          </a:p>
        </p:txBody>
      </p:sp>
      <p:pic>
        <p:nvPicPr>
          <p:cNvPr id="7" name="Picture 6" descr="Screenshot of the Create CDN endpoint page. Required information is provided for CDN endpoint name, Origin Type (Storage), and Origin Hostname.">
            <a:extLst>
              <a:ext uri="{FF2B5EF4-FFF2-40B4-BE49-F238E27FC236}">
                <a16:creationId xmlns:a16="http://schemas.microsoft.com/office/drawing/2014/main" id="{2D921B79-977D-4918-882C-F88D02D936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94133" y="1428750"/>
            <a:ext cx="3515255" cy="3786717"/>
          </a:xfrm>
          <a:prstGeom prst="rect">
            <a:avLst/>
          </a:prstGeom>
          <a:noFill/>
        </p:spPr>
      </p:pic>
    </p:spTree>
    <p:extLst>
      <p:ext uri="{BB962C8B-B14F-4D97-AF65-F5344CB8AC3E}">
        <p14:creationId xmlns:p14="http://schemas.microsoft.com/office/powerpoint/2010/main" val="3023265386"/>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Time-to-Live (Default Caching)</a:t>
            </a:r>
          </a:p>
        </p:txBody>
      </p:sp>
      <p:sp>
        <p:nvSpPr>
          <p:cNvPr id="4" name="Text Placeholder 3">
            <a:extLst>
              <a:ext uri="{FF2B5EF4-FFF2-40B4-BE49-F238E27FC236}">
                <a16:creationId xmlns:a16="http://schemas.microsoft.com/office/drawing/2014/main" id="{5F8901C8-A3C4-44A8-AB13-40F6D16ECBB8}"/>
              </a:ext>
            </a:extLst>
          </p:cNvPr>
          <p:cNvSpPr>
            <a:spLocks noGrp="1"/>
          </p:cNvSpPr>
          <p:nvPr>
            <p:ph type="body" sz="quarter" idx="10"/>
          </p:nvPr>
        </p:nvSpPr>
        <p:spPr>
          <a:xfrm>
            <a:off x="584200" y="4373134"/>
            <a:ext cx="11018520" cy="1895904"/>
          </a:xfrm>
        </p:spPr>
        <p:txBody>
          <a:bodyPr/>
          <a:lstStyle/>
          <a:p>
            <a:r>
              <a:rPr lang="en-US" dirty="0"/>
              <a:t>Blob content can be cached in Azure CDN until its TTL elapses</a:t>
            </a:r>
          </a:p>
          <a:p>
            <a:r>
              <a:rPr lang="en-US" dirty="0"/>
              <a:t>If there aren’t any Cache-directive headers, the Cache Expiration Duration controls the endpoint caching</a:t>
            </a:r>
          </a:p>
          <a:p>
            <a:r>
              <a:rPr lang="en-US" dirty="0"/>
              <a:t>TTL is configured as days, hours, minutes, and seconds</a:t>
            </a:r>
          </a:p>
        </p:txBody>
      </p:sp>
      <p:pic>
        <p:nvPicPr>
          <p:cNvPr id="6" name="Picture 5" descr="Screenshot of the Global Caching Rules. The Cache expiration duration is shown as 10 days, 0 hours, 0 minutes, and 0 seconds. ">
            <a:extLst>
              <a:ext uri="{FF2B5EF4-FFF2-40B4-BE49-F238E27FC236}">
                <a16:creationId xmlns:a16="http://schemas.microsoft.com/office/drawing/2014/main" id="{08E170FE-F71B-4A47-9366-05007EB10F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86843" y="1428750"/>
            <a:ext cx="6863645" cy="2138539"/>
          </a:xfrm>
          <a:prstGeom prst="rect">
            <a:avLst/>
          </a:prstGeom>
          <a:noFill/>
          <a:ln>
            <a:solidFill>
              <a:schemeClr val="tx1"/>
            </a:solidFill>
          </a:ln>
        </p:spPr>
      </p:pic>
    </p:spTree>
    <p:extLst>
      <p:ext uri="{BB962C8B-B14F-4D97-AF65-F5344CB8AC3E}">
        <p14:creationId xmlns:p14="http://schemas.microsoft.com/office/powerpoint/2010/main" val="610695215"/>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CDN Time-to-Live (Caching)</a:t>
            </a:r>
          </a:p>
        </p:txBody>
      </p:sp>
      <p:sp>
        <p:nvSpPr>
          <p:cNvPr id="4" name="Text Placeholder 3">
            <a:extLst>
              <a:ext uri="{FF2B5EF4-FFF2-40B4-BE49-F238E27FC236}">
                <a16:creationId xmlns:a16="http://schemas.microsoft.com/office/drawing/2014/main" id="{70364012-893A-4E63-9942-DCA3CCD7996C}"/>
              </a:ext>
            </a:extLst>
          </p:cNvPr>
          <p:cNvSpPr>
            <a:spLocks noGrp="1"/>
          </p:cNvSpPr>
          <p:nvPr>
            <p:ph type="body" sz="quarter" idx="10"/>
          </p:nvPr>
        </p:nvSpPr>
        <p:spPr>
          <a:xfrm>
            <a:off x="584200" y="4335012"/>
            <a:ext cx="11018520" cy="1465016"/>
          </a:xfrm>
        </p:spPr>
        <p:txBody>
          <a:bodyPr/>
          <a:lstStyle/>
          <a:p>
            <a:r>
              <a:rPr lang="en-US" dirty="0"/>
              <a:t>Override the global caching rules with custom caching rules</a:t>
            </a:r>
          </a:p>
          <a:p>
            <a:r>
              <a:rPr lang="en-US" dirty="0"/>
              <a:t>Caching rules based on specific match conditions</a:t>
            </a:r>
          </a:p>
          <a:p>
            <a:r>
              <a:rPr lang="en-US" dirty="0"/>
              <a:t>Evaluated in order, top to down</a:t>
            </a:r>
          </a:p>
        </p:txBody>
      </p:sp>
      <p:pic>
        <p:nvPicPr>
          <p:cNvPr id="9" name="Picture 8" descr="Screenshot for Custom caching rules. The Match condition is path. The Match value is /images/*.jpg. The Caching behavior is Override. There are 30 days, 0 hours, 0 minutes, and 0 seconds. ">
            <a:extLst>
              <a:ext uri="{FF2B5EF4-FFF2-40B4-BE49-F238E27FC236}">
                <a16:creationId xmlns:a16="http://schemas.microsoft.com/office/drawing/2014/main" id="{B56B2F7C-A16E-4D2D-B63E-D9FC05F0E33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20711" y="1428750"/>
            <a:ext cx="6841067" cy="2522361"/>
          </a:xfrm>
          <a:prstGeom prst="rect">
            <a:avLst/>
          </a:prstGeom>
          <a:noFill/>
          <a:ln>
            <a:solidFill>
              <a:schemeClr val="tx1"/>
            </a:solidFill>
          </a:ln>
        </p:spPr>
      </p:pic>
    </p:spTree>
    <p:extLst>
      <p:ext uri="{BB962C8B-B14F-4D97-AF65-F5344CB8AC3E}">
        <p14:creationId xmlns:p14="http://schemas.microsoft.com/office/powerpoint/2010/main" val="1885975104"/>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Compression</a:t>
            </a:r>
          </a:p>
        </p:txBody>
      </p:sp>
      <p:sp>
        <p:nvSpPr>
          <p:cNvPr id="3" name="Text Placeholder 2">
            <a:extLst>
              <a:ext uri="{FF2B5EF4-FFF2-40B4-BE49-F238E27FC236}">
                <a16:creationId xmlns:a16="http://schemas.microsoft.com/office/drawing/2014/main" id="{0FBA5A81-130E-4A8E-8A7E-7DCC944DEBFC}"/>
              </a:ext>
            </a:extLst>
          </p:cNvPr>
          <p:cNvSpPr>
            <a:spLocks noGrp="1"/>
          </p:cNvSpPr>
          <p:nvPr>
            <p:ph type="body" sz="quarter" idx="10"/>
          </p:nvPr>
        </p:nvSpPr>
        <p:spPr>
          <a:xfrm>
            <a:off x="584200" y="4373134"/>
            <a:ext cx="11018520" cy="1982081"/>
          </a:xfrm>
        </p:spPr>
        <p:txBody>
          <a:bodyPr/>
          <a:lstStyle/>
          <a:p>
            <a:r>
              <a:rPr lang="en-US" dirty="0"/>
              <a:t>Improve file transfer speed and increase page-load performance</a:t>
            </a:r>
          </a:p>
          <a:p>
            <a:r>
              <a:rPr lang="en-US" dirty="0"/>
              <a:t>Reduce bandwidth costs and provide a more responsive experience</a:t>
            </a:r>
          </a:p>
          <a:p>
            <a:r>
              <a:rPr lang="en-US" dirty="0"/>
              <a:t>Enable compression on the origin server or on the CDN edge servers</a:t>
            </a:r>
          </a:p>
          <a:p>
            <a:r>
              <a:rPr lang="en-US" dirty="0"/>
              <a:t>Specify which MIME formats are compressed</a:t>
            </a:r>
          </a:p>
        </p:txBody>
      </p:sp>
      <p:pic>
        <p:nvPicPr>
          <p:cNvPr id="10" name="Picture 9" descr="Screenshot of the Compression blade. Compression is enabled. The formats to compress include: test/plain, text/html, text/css, and text/javascript. ">
            <a:extLst>
              <a:ext uri="{FF2B5EF4-FFF2-40B4-BE49-F238E27FC236}">
                <a16:creationId xmlns:a16="http://schemas.microsoft.com/office/drawing/2014/main" id="{BD931909-28ED-4D18-B491-96E1F419BE8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27111" y="1435100"/>
            <a:ext cx="6807200" cy="2612672"/>
          </a:xfrm>
          <a:prstGeom prst="rect">
            <a:avLst/>
          </a:prstGeom>
          <a:noFill/>
          <a:ln>
            <a:solidFill>
              <a:schemeClr val="tx1"/>
            </a:solidFill>
          </a:ln>
        </p:spPr>
      </p:pic>
    </p:spTree>
    <p:extLst>
      <p:ext uri="{BB962C8B-B14F-4D97-AF65-F5344CB8AC3E}">
        <p14:creationId xmlns:p14="http://schemas.microsoft.com/office/powerpoint/2010/main" val="978208626"/>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Optimize Your Content Delivery</a:t>
            </a:r>
            <a:endParaRPr lang="en-US" dirty="0"/>
          </a:p>
        </p:txBody>
      </p:sp>
      <p:sp>
        <p:nvSpPr>
          <p:cNvPr id="2" name="Text Placeholder 1">
            <a:extLst>
              <a:ext uri="{FF2B5EF4-FFF2-40B4-BE49-F238E27FC236}">
                <a16:creationId xmlns:a16="http://schemas.microsoft.com/office/drawing/2014/main" id="{4D373304-87E8-40F8-BCB6-CAC9E5453590}"/>
              </a:ext>
            </a:extLst>
          </p:cNvPr>
          <p:cNvSpPr>
            <a:spLocks noGrp="1"/>
          </p:cNvSpPr>
          <p:nvPr>
            <p:ph type="body" sz="quarter" idx="10"/>
          </p:nvPr>
        </p:nvSpPr>
        <p:spPr>
          <a:xfrm>
            <a:off x="584200" y="1435497"/>
            <a:ext cx="11018520" cy="4185761"/>
          </a:xfrm>
        </p:spPr>
        <p:txBody>
          <a:bodyPr/>
          <a:lstStyle/>
          <a:p>
            <a:r>
              <a:rPr lang="en-US" dirty="0"/>
              <a:t>Optimize CDN on the backend to improve performance based on the scenario</a:t>
            </a:r>
          </a:p>
          <a:p>
            <a:pPr lvl="1"/>
            <a:r>
              <a:rPr lang="en-US" sz="2400" dirty="0"/>
              <a:t>General web delivery</a:t>
            </a:r>
          </a:p>
          <a:p>
            <a:pPr lvl="1"/>
            <a:r>
              <a:rPr lang="en-US" sz="2400" dirty="0"/>
              <a:t>General media streaming</a:t>
            </a:r>
          </a:p>
          <a:p>
            <a:pPr lvl="1"/>
            <a:r>
              <a:rPr lang="en-US" sz="2400" dirty="0"/>
              <a:t>Video on demand media streaming</a:t>
            </a:r>
          </a:p>
          <a:p>
            <a:pPr lvl="1"/>
            <a:r>
              <a:rPr lang="en-US" sz="2400" dirty="0"/>
              <a:t>Large file download (preferred for anything greater than 10 Mb)</a:t>
            </a:r>
            <a:endParaRPr lang="en-US" dirty="0"/>
          </a:p>
          <a:p>
            <a:endParaRPr lang="en-US" dirty="0"/>
          </a:p>
          <a:p>
            <a:r>
              <a:rPr lang="en-US" dirty="0"/>
              <a:t>Object chunking for large file downloads</a:t>
            </a:r>
          </a:p>
          <a:p>
            <a:r>
              <a:rPr lang="en-US" dirty="0"/>
              <a:t>Prefetch for improving large file delivery</a:t>
            </a:r>
          </a:p>
        </p:txBody>
      </p:sp>
    </p:spTree>
    <p:extLst>
      <p:ext uri="{BB962C8B-B14F-4D97-AF65-F5344CB8AC3E}">
        <p14:creationId xmlns:p14="http://schemas.microsoft.com/office/powerpoint/2010/main" val="17951581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hlinkClick r:id="rId3"/>
              </a:rPr>
              <a:t>Azure Storage Accounts</a:t>
            </a:r>
            <a:endParaRPr lang="en-US" dirty="0"/>
          </a:p>
        </p:txBody>
      </p:sp>
      <p:sp>
        <p:nvSpPr>
          <p:cNvPr id="6" name="Text Placeholder 5"/>
          <p:cNvSpPr>
            <a:spLocks noGrp="1"/>
          </p:cNvSpPr>
          <p:nvPr>
            <p:ph type="body" sz="quarter" idx="10"/>
          </p:nvPr>
        </p:nvSpPr>
        <p:spPr>
          <a:xfrm>
            <a:off x="584200" y="4715217"/>
            <a:ext cx="11018520" cy="1553821"/>
          </a:xfrm>
        </p:spPr>
        <p:txBody>
          <a:bodyPr/>
          <a:lstStyle/>
          <a:p>
            <a:r>
              <a:rPr lang="en-US" dirty="0"/>
              <a:t>Two types of Storage: General purpose and Blob storage</a:t>
            </a:r>
          </a:p>
          <a:p>
            <a:r>
              <a:rPr lang="en-US" dirty="0"/>
              <a:t>General purpose storage has two tiers: Standard and Premium. </a:t>
            </a:r>
          </a:p>
          <a:p>
            <a:r>
              <a:rPr lang="en-US" dirty="0"/>
              <a:t>Blob storage has three tiers: Hot, Cool, and Archive</a:t>
            </a:r>
          </a:p>
        </p:txBody>
      </p:sp>
      <p:pic>
        <p:nvPicPr>
          <p:cNvPr id="5" name="Picture 4" descr="Screenshot of the three account kind selection drop-down. ">
            <a:extLst>
              <a:ext uri="{FF2B5EF4-FFF2-40B4-BE49-F238E27FC236}">
                <a16:creationId xmlns:a16="http://schemas.microsoft.com/office/drawing/2014/main" id="{C32E68D9-079E-437D-975A-1982233B720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89110" y="1435100"/>
            <a:ext cx="10076366" cy="2690851"/>
          </a:xfrm>
          <a:prstGeom prst="rect">
            <a:avLst/>
          </a:prstGeom>
          <a:noFill/>
          <a:ln>
            <a:solidFill>
              <a:schemeClr val="tx1"/>
            </a:solidFill>
          </a:ln>
        </p:spPr>
      </p:pic>
    </p:spTree>
    <p:extLst>
      <p:ext uri="{BB962C8B-B14F-4D97-AF65-F5344CB8AC3E}">
        <p14:creationId xmlns:p14="http://schemas.microsoft.com/office/powerpoint/2010/main" val="330047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a:xfrm>
            <a:off x="588263" y="457200"/>
            <a:ext cx="11018520" cy="553998"/>
          </a:xfrm>
        </p:spPr>
        <p:txBody>
          <a:bodyPr/>
          <a:lstStyle/>
          <a:p>
            <a:r>
              <a:rPr lang="en-US" dirty="0"/>
              <a:t>Lab 4: Optimize Your Content Delivery </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4200" y="1435100"/>
            <a:ext cx="11018520" cy="3336811"/>
          </a:xfrm>
        </p:spPr>
        <p:txBody>
          <a:bodyPr/>
          <a:lstStyle/>
          <a:p>
            <a:pPr>
              <a:spcBef>
                <a:spcPts val="600"/>
              </a:spcBef>
              <a:spcAft>
                <a:spcPts val="600"/>
              </a:spcAft>
            </a:pPr>
            <a:r>
              <a:rPr lang="en-US" b="1" dirty="0">
                <a:ea typeface="Calibri" panose="020F0502020204030204" pitchFamily="34" charset="0"/>
                <a:hlinkClick r:id="rId3"/>
              </a:rPr>
              <a:t>Enable Azure CDN </a:t>
            </a:r>
            <a:endParaRPr lang="en-US" b="1" dirty="0">
              <a:ea typeface="Calibri" panose="020F0502020204030204" pitchFamily="34" charset="0"/>
            </a:endParaRPr>
          </a:p>
          <a:p>
            <a:pPr lvl="1">
              <a:spcBef>
                <a:spcPts val="500"/>
              </a:spcBef>
            </a:pPr>
            <a:r>
              <a:rPr lang="en-US" sz="2400" u="sng" dirty="0">
                <a:hlinkClick r:id="rId4"/>
              </a:rPr>
              <a:t>Create a new CDN profile</a:t>
            </a:r>
            <a:endParaRPr lang="en-US" sz="2400" dirty="0"/>
          </a:p>
          <a:p>
            <a:pPr lvl="1">
              <a:spcBef>
                <a:spcPts val="500"/>
              </a:spcBef>
            </a:pPr>
            <a:r>
              <a:rPr lang="en-US" sz="2400" u="sng" dirty="0">
                <a:hlinkClick r:id="rId5"/>
              </a:rPr>
              <a:t>Create a new CDN endpoint</a:t>
            </a:r>
            <a:br>
              <a:rPr lang="en-US" u="sng" dirty="0"/>
            </a:br>
            <a:endParaRPr lang="en-US" sz="1000" u="sng" dirty="0"/>
          </a:p>
          <a:p>
            <a:pPr>
              <a:spcBef>
                <a:spcPts val="0"/>
              </a:spcBef>
              <a:spcAft>
                <a:spcPts val="600"/>
              </a:spcAft>
            </a:pPr>
            <a:r>
              <a:rPr lang="en-US" b="1" dirty="0">
                <a:ea typeface="Calibri" panose="020F0502020204030204" pitchFamily="34" charset="0"/>
                <a:hlinkClick r:id="rId6"/>
              </a:rPr>
              <a:t>Create Caching Rules</a:t>
            </a:r>
            <a:endParaRPr lang="en-US" b="1" dirty="0">
              <a:ea typeface="Calibri" panose="020F0502020204030204" pitchFamily="34" charset="0"/>
            </a:endParaRPr>
          </a:p>
          <a:p>
            <a:pPr lvl="1">
              <a:spcBef>
                <a:spcPts val="500"/>
              </a:spcBef>
            </a:pPr>
            <a:r>
              <a:rPr lang="en-US" sz="2400" u="sng" dirty="0">
                <a:hlinkClick r:id="rId7"/>
              </a:rPr>
              <a:t>Access the azure CDN caching rules page</a:t>
            </a:r>
            <a:endParaRPr lang="en-US" sz="2400" dirty="0"/>
          </a:p>
          <a:p>
            <a:pPr lvl="1">
              <a:spcBef>
                <a:spcPts val="500"/>
              </a:spcBef>
            </a:pPr>
            <a:r>
              <a:rPr lang="en-US" sz="2400" u="sng" dirty="0">
                <a:hlinkClick r:id="rId8"/>
              </a:rPr>
              <a:t>Set global caching rules</a:t>
            </a:r>
            <a:endParaRPr lang="en-US" sz="2400" dirty="0"/>
          </a:p>
          <a:p>
            <a:pPr lvl="1">
              <a:spcBef>
                <a:spcPts val="500"/>
              </a:spcBef>
            </a:pPr>
            <a:r>
              <a:rPr lang="en-US" sz="2400" u="sng" dirty="0">
                <a:hlinkClick r:id="rId9"/>
              </a:rPr>
              <a:t>Set custom caching rules</a:t>
            </a:r>
            <a:endParaRPr lang="en-US" sz="2400" b="1" dirty="0">
              <a:ea typeface="Calibri" panose="020F0502020204030204" pitchFamily="34" charset="0"/>
            </a:endParaRPr>
          </a:p>
        </p:txBody>
      </p:sp>
    </p:spTree>
    <p:extLst>
      <p:ext uri="{BB962C8B-B14F-4D97-AF65-F5344CB8AC3E}">
        <p14:creationId xmlns:p14="http://schemas.microsoft.com/office/powerpoint/2010/main" val="824446042"/>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02: Import and Export Service</a:t>
            </a:r>
          </a:p>
        </p:txBody>
      </p:sp>
    </p:spTree>
    <p:extLst>
      <p:ext uri="{BB962C8B-B14F-4D97-AF65-F5344CB8AC3E}">
        <p14:creationId xmlns:p14="http://schemas.microsoft.com/office/powerpoint/2010/main" val="26720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Import and Export Service</a:t>
            </a:r>
          </a:p>
        </p:txBody>
      </p:sp>
      <p:sp>
        <p:nvSpPr>
          <p:cNvPr id="6" name="Text Placeholder 5"/>
          <p:cNvSpPr>
            <a:spLocks noGrp="1"/>
          </p:cNvSpPr>
          <p:nvPr>
            <p:ph type="body" sz="quarter" idx="10"/>
          </p:nvPr>
        </p:nvSpPr>
        <p:spPr>
          <a:xfrm>
            <a:off x="588263" y="1194761"/>
            <a:ext cx="11018520" cy="3964162"/>
          </a:xfrm>
        </p:spPr>
        <p:txBody>
          <a:bodyPr/>
          <a:lstStyle/>
          <a:p>
            <a:r>
              <a:rPr lang="en-US" dirty="0"/>
              <a:t>Import/transfer large amounts of data to Azure Blob storage and Azure Files</a:t>
            </a:r>
          </a:p>
          <a:p>
            <a:r>
              <a:rPr lang="en-US" dirty="0"/>
              <a:t>Export/transfer data from Azure storage to hard disk drives</a:t>
            </a:r>
          </a:p>
          <a:p>
            <a:endParaRPr lang="en-US" dirty="0"/>
          </a:p>
          <a:p>
            <a:r>
              <a:rPr lang="en-US" dirty="0"/>
              <a:t>Migrating data to the cloud</a:t>
            </a:r>
          </a:p>
          <a:p>
            <a:r>
              <a:rPr lang="en-US" dirty="0"/>
              <a:t>Content distribution</a:t>
            </a:r>
          </a:p>
          <a:p>
            <a:r>
              <a:rPr lang="en-US" dirty="0"/>
              <a:t>Backup</a:t>
            </a:r>
          </a:p>
          <a:p>
            <a:r>
              <a:rPr lang="en-US" dirty="0"/>
              <a:t>Data recovery</a:t>
            </a:r>
            <a:endParaRPr lang="en-US" b="1" dirty="0"/>
          </a:p>
        </p:txBody>
      </p:sp>
    </p:spTree>
    <p:extLst>
      <p:ext uri="{BB962C8B-B14F-4D97-AF65-F5344CB8AC3E}">
        <p14:creationId xmlns:p14="http://schemas.microsoft.com/office/powerpoint/2010/main" val="198446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32DE78-29A4-4DAF-AD25-FA211C789F5E}"/>
              </a:ext>
            </a:extLst>
          </p:cNvPr>
          <p:cNvPicPr>
            <a:picLocks noChangeAspect="1"/>
          </p:cNvPicPr>
          <p:nvPr/>
        </p:nvPicPr>
        <p:blipFill>
          <a:blip r:embed="rId3"/>
          <a:stretch>
            <a:fillRect/>
          </a:stretch>
        </p:blipFill>
        <p:spPr>
          <a:xfrm>
            <a:off x="3595816" y="1573213"/>
            <a:ext cx="8302497" cy="4991100"/>
          </a:xfrm>
          <a:prstGeom prst="rect">
            <a:avLst/>
          </a:prstGeom>
        </p:spPr>
      </p:pic>
      <p:sp>
        <p:nvSpPr>
          <p:cNvPr id="17" name="Title 16"/>
          <p:cNvSpPr>
            <a:spLocks noGrp="1"/>
          </p:cNvSpPr>
          <p:nvPr>
            <p:ph type="title"/>
          </p:nvPr>
        </p:nvSpPr>
        <p:spPr/>
        <p:txBody>
          <a:bodyPr/>
          <a:lstStyle/>
          <a:p>
            <a:r>
              <a:rPr lang="en-US" dirty="0"/>
              <a:t>Import Jobs Process</a:t>
            </a:r>
            <a:endParaRPr lang="en-US" i="1" dirty="0"/>
          </a:p>
        </p:txBody>
      </p:sp>
      <p:sp>
        <p:nvSpPr>
          <p:cNvPr id="10" name="Text Placeholder 5">
            <a:extLst>
              <a:ext uri="{FF2B5EF4-FFF2-40B4-BE49-F238E27FC236}">
                <a16:creationId xmlns:a16="http://schemas.microsoft.com/office/drawing/2014/main" id="{7AD8B00C-5FDF-4C80-9A17-6C751DB5E30A}"/>
              </a:ext>
            </a:extLst>
          </p:cNvPr>
          <p:cNvSpPr>
            <a:spLocks noGrp="1"/>
          </p:cNvSpPr>
          <p:nvPr>
            <p:ph type="body" sz="quarter" idx="10"/>
          </p:nvPr>
        </p:nvSpPr>
        <p:spPr>
          <a:xfrm>
            <a:off x="590868" y="1435100"/>
            <a:ext cx="3808137" cy="4825937"/>
          </a:xfrm>
        </p:spPr>
        <p:txBody>
          <a:bodyPr/>
          <a:lstStyle/>
          <a:p>
            <a:r>
              <a:rPr lang="en-US" dirty="0"/>
              <a:t>Automatic Storage Management</a:t>
            </a:r>
          </a:p>
          <a:p>
            <a:r>
              <a:rPr lang="en-US" dirty="0"/>
              <a:t>Unlimited data transfer</a:t>
            </a:r>
          </a:p>
          <a:p>
            <a:r>
              <a:rPr lang="en-US" dirty="0"/>
              <a:t>Data encryption</a:t>
            </a:r>
          </a:p>
          <a:p>
            <a:r>
              <a:rPr lang="en-US" dirty="0"/>
              <a:t>Unlimited scaling</a:t>
            </a:r>
          </a:p>
          <a:p>
            <a:r>
              <a:rPr lang="en-US" dirty="0"/>
              <a:t>Multiple storage options</a:t>
            </a:r>
          </a:p>
          <a:p>
            <a:r>
              <a:rPr lang="en-US" dirty="0"/>
              <a:t>Long-term retention</a:t>
            </a:r>
          </a:p>
          <a:p>
            <a:r>
              <a:rPr lang="en-US" dirty="0"/>
              <a:t>Application consistent backup</a:t>
            </a:r>
          </a:p>
        </p:txBody>
      </p:sp>
    </p:spTree>
    <p:extLst>
      <p:ext uri="{BB962C8B-B14F-4D97-AF65-F5344CB8AC3E}">
        <p14:creationId xmlns:p14="http://schemas.microsoft.com/office/powerpoint/2010/main" val="300967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Export Jobs</a:t>
            </a:r>
          </a:p>
        </p:txBody>
      </p:sp>
      <p:pic>
        <p:nvPicPr>
          <p:cNvPr id="4" name="Picture 3">
            <a:extLst>
              <a:ext uri="{FF2B5EF4-FFF2-40B4-BE49-F238E27FC236}">
                <a16:creationId xmlns:a16="http://schemas.microsoft.com/office/drawing/2014/main" id="{42942F63-0251-4653-BC23-B05832BC956B}"/>
              </a:ext>
            </a:extLst>
          </p:cNvPr>
          <p:cNvPicPr>
            <a:picLocks noChangeAspect="1"/>
          </p:cNvPicPr>
          <p:nvPr/>
        </p:nvPicPr>
        <p:blipFill>
          <a:blip r:embed="rId3"/>
          <a:stretch>
            <a:fillRect/>
          </a:stretch>
        </p:blipFill>
        <p:spPr>
          <a:xfrm>
            <a:off x="1383957" y="1435100"/>
            <a:ext cx="8884508" cy="4718565"/>
          </a:xfrm>
          <a:prstGeom prst="rect">
            <a:avLst/>
          </a:prstGeom>
        </p:spPr>
      </p:pic>
    </p:spTree>
    <p:extLst>
      <p:ext uri="{BB962C8B-B14F-4D97-AF65-F5344CB8AC3E}">
        <p14:creationId xmlns:p14="http://schemas.microsoft.com/office/powerpoint/2010/main" val="3643566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27E13-BF17-4889-AE01-E27185642B75}"/>
              </a:ext>
            </a:extLst>
          </p:cNvPr>
          <p:cNvSpPr>
            <a:spLocks noGrp="1"/>
          </p:cNvSpPr>
          <p:nvPr>
            <p:ph type="title"/>
          </p:nvPr>
        </p:nvSpPr>
        <p:spPr>
          <a:xfrm>
            <a:off x="588263" y="457200"/>
            <a:ext cx="11018520" cy="553998"/>
          </a:xfrm>
        </p:spPr>
        <p:txBody>
          <a:bodyPr/>
          <a:lstStyle/>
          <a:p>
            <a:r>
              <a:rPr lang="en-US" dirty="0"/>
              <a:t>Azure Import/Export Tool</a:t>
            </a:r>
          </a:p>
        </p:txBody>
      </p:sp>
      <p:sp>
        <p:nvSpPr>
          <p:cNvPr id="3" name="Text Placeholder 2">
            <a:extLst>
              <a:ext uri="{FF2B5EF4-FFF2-40B4-BE49-F238E27FC236}">
                <a16:creationId xmlns:a16="http://schemas.microsoft.com/office/drawing/2014/main" id="{DB217581-4C25-474C-AA65-F135D48152FC}"/>
              </a:ext>
            </a:extLst>
          </p:cNvPr>
          <p:cNvSpPr>
            <a:spLocks noGrp="1"/>
          </p:cNvSpPr>
          <p:nvPr>
            <p:ph type="body" sz="quarter" idx="10"/>
          </p:nvPr>
        </p:nvSpPr>
        <p:spPr>
          <a:xfrm>
            <a:off x="586740" y="1469464"/>
            <a:ext cx="11018520" cy="3877985"/>
          </a:xfrm>
        </p:spPr>
        <p:txBody>
          <a:bodyPr/>
          <a:lstStyle/>
          <a:p>
            <a:r>
              <a:rPr lang="en-US" u="sng" dirty="0">
                <a:hlinkClick r:id="rId3"/>
              </a:rPr>
              <a:t>Install and set up the Azure Import/Export Tool</a:t>
            </a:r>
            <a:endParaRPr lang="en-US" dirty="0"/>
          </a:p>
          <a:p>
            <a:r>
              <a:rPr lang="en-US" u="sng" dirty="0">
                <a:hlinkClick r:id="rId4"/>
              </a:rPr>
              <a:t>Prepare your hard drives for a job where you import data from your drives </a:t>
            </a:r>
            <a:br>
              <a:rPr lang="en-US" u="sng" dirty="0">
                <a:hlinkClick r:id="rId4"/>
              </a:rPr>
            </a:br>
            <a:r>
              <a:rPr lang="en-US" u="sng" dirty="0">
                <a:hlinkClick r:id="rId4"/>
              </a:rPr>
              <a:t>to Azure Blob Storage</a:t>
            </a:r>
            <a:endParaRPr lang="en-US" dirty="0"/>
          </a:p>
          <a:p>
            <a:r>
              <a:rPr lang="en-US" u="sng" dirty="0">
                <a:hlinkClick r:id="rId5"/>
              </a:rPr>
              <a:t>Review the status of a job with Copy Log Files</a:t>
            </a:r>
            <a:endParaRPr lang="en-US" dirty="0"/>
          </a:p>
          <a:p>
            <a:r>
              <a:rPr lang="en-US" u="sng" dirty="0">
                <a:hlinkClick r:id="rId6"/>
              </a:rPr>
              <a:t>Repair an import job</a:t>
            </a:r>
            <a:endParaRPr lang="en-US" dirty="0"/>
          </a:p>
          <a:p>
            <a:r>
              <a:rPr lang="en-US" u="sng" dirty="0">
                <a:hlinkClick r:id="rId7"/>
              </a:rPr>
              <a:t>Repair an export job</a:t>
            </a:r>
            <a:endParaRPr lang="en-US" dirty="0"/>
          </a:p>
          <a:p>
            <a:r>
              <a:rPr lang="en-US" u="sng" dirty="0">
                <a:hlinkClick r:id="rId8"/>
              </a:rPr>
              <a:t>Troubleshoot the Azure Import/Export Tool</a:t>
            </a:r>
            <a:endParaRPr lang="en-US" b="1" dirty="0">
              <a:ea typeface="Calibri" panose="020F0502020204030204" pitchFamily="34" charset="0"/>
            </a:endParaRPr>
          </a:p>
        </p:txBody>
      </p:sp>
    </p:spTree>
    <p:extLst>
      <p:ext uri="{BB962C8B-B14F-4D97-AF65-F5344CB8AC3E}">
        <p14:creationId xmlns:p14="http://schemas.microsoft.com/office/powerpoint/2010/main" val="3666566504"/>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AzCopy</a:t>
            </a:r>
          </a:p>
        </p:txBody>
      </p:sp>
      <p:sp>
        <p:nvSpPr>
          <p:cNvPr id="6" name="Text Placeholder 5"/>
          <p:cNvSpPr>
            <a:spLocks noGrp="1"/>
          </p:cNvSpPr>
          <p:nvPr>
            <p:ph type="body" sz="quarter" idx="10"/>
          </p:nvPr>
        </p:nvSpPr>
        <p:spPr>
          <a:xfrm>
            <a:off x="586740" y="1406815"/>
            <a:ext cx="11018520" cy="1378839"/>
          </a:xfrm>
        </p:spPr>
        <p:txBody>
          <a:bodyPr/>
          <a:lstStyle/>
          <a:p>
            <a:r>
              <a:rPr lang="en-US" b="1" dirty="0"/>
              <a:t>Command-line utility for transferring data</a:t>
            </a:r>
          </a:p>
          <a:p>
            <a:r>
              <a:rPr lang="en-US" b="1" dirty="0"/>
              <a:t>Designed for copying data to/from Microsoft Azure Blob, File, and Table storage</a:t>
            </a:r>
          </a:p>
        </p:txBody>
      </p:sp>
      <p:pic>
        <p:nvPicPr>
          <p:cNvPr id="5" name="Picture 4" descr="Screenshot of the PowerShell cmd window. The Help for AZCopy is shown. ">
            <a:extLst>
              <a:ext uri="{FF2B5EF4-FFF2-40B4-BE49-F238E27FC236}">
                <a16:creationId xmlns:a16="http://schemas.microsoft.com/office/drawing/2014/main" id="{4851CD7F-3800-4698-AA05-880C0990316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26737" y="3043647"/>
            <a:ext cx="9621520" cy="3106782"/>
          </a:xfrm>
          <a:prstGeom prst="rect">
            <a:avLst/>
          </a:prstGeom>
          <a:noFill/>
          <a:ln>
            <a:noFill/>
          </a:ln>
        </p:spPr>
      </p:pic>
    </p:spTree>
    <p:extLst>
      <p:ext uri="{BB962C8B-B14F-4D97-AF65-F5344CB8AC3E}">
        <p14:creationId xmlns:p14="http://schemas.microsoft.com/office/powerpoint/2010/main" val="234827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871544"/>
            <a:ext cx="4167887" cy="1661993"/>
          </a:xfrm>
        </p:spPr>
        <p:txBody>
          <a:bodyPr/>
          <a:lstStyle/>
          <a:p>
            <a:r>
              <a:rPr lang="en-US" dirty="0"/>
              <a:t>AZ-100.2</a:t>
            </a:r>
            <a:br>
              <a:rPr lang="en-US" dirty="0"/>
            </a:br>
            <a:r>
              <a:rPr lang="en-US" dirty="0"/>
              <a:t>Module 05: Monitoring Storage</a:t>
            </a:r>
          </a:p>
        </p:txBody>
      </p:sp>
    </p:spTree>
    <p:extLst>
      <p:ext uri="{BB962C8B-B14F-4D97-AF65-F5344CB8AC3E}">
        <p14:creationId xmlns:p14="http://schemas.microsoft.com/office/powerpoint/2010/main" val="230299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t>Lesson 01: Metrics and Alerts</a:t>
            </a:r>
          </a:p>
        </p:txBody>
      </p:sp>
    </p:spTree>
    <p:extLst>
      <p:ext uri="{BB962C8B-B14F-4D97-AF65-F5344CB8AC3E}">
        <p14:creationId xmlns:p14="http://schemas.microsoft.com/office/powerpoint/2010/main" val="178177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Monitor Metrics</a:t>
            </a:r>
          </a:p>
        </p:txBody>
      </p:sp>
      <p:sp>
        <p:nvSpPr>
          <p:cNvPr id="6" name="Text Placeholder 5"/>
          <p:cNvSpPr>
            <a:spLocks noGrp="1"/>
          </p:cNvSpPr>
          <p:nvPr>
            <p:ph type="body" sz="quarter" idx="10"/>
          </p:nvPr>
        </p:nvSpPr>
        <p:spPr>
          <a:xfrm>
            <a:off x="584200" y="3806635"/>
            <a:ext cx="10839704" cy="2326791"/>
          </a:xfrm>
        </p:spPr>
        <p:txBody>
          <a:bodyPr/>
          <a:lstStyle/>
          <a:p>
            <a:r>
              <a:rPr lang="en-US" dirty="0"/>
              <a:t>Azure Monitor provides unified user interfaces for monitoring across different Azure services</a:t>
            </a:r>
          </a:p>
          <a:p>
            <a:r>
              <a:rPr lang="en-US" dirty="0"/>
              <a:t>Azure Storage integrates Azure Monitor by sending metric data to the Azure Monitor platform</a:t>
            </a:r>
          </a:p>
          <a:p>
            <a:r>
              <a:rPr lang="en-US" dirty="0"/>
              <a:t>Access metrics with: portal, Monitor APIs, OMS, and Event Hubs</a:t>
            </a:r>
          </a:p>
        </p:txBody>
      </p:sp>
      <p:pic>
        <p:nvPicPr>
          <p:cNvPr id="5" name="Picture 4" descr="Screenshot of the Monitor Metrics blade. The Metrics Preview (selected) and Metrics choices are shown. ">
            <a:extLst>
              <a:ext uri="{FF2B5EF4-FFF2-40B4-BE49-F238E27FC236}">
                <a16:creationId xmlns:a16="http://schemas.microsoft.com/office/drawing/2014/main" id="{468E7E97-D726-4733-BD00-00F99DAC8CB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25574"/>
            <a:ext cx="10083800" cy="2232025"/>
          </a:xfrm>
          <a:prstGeom prst="rect">
            <a:avLst/>
          </a:prstGeom>
          <a:noFill/>
          <a:ln>
            <a:solidFill>
              <a:schemeClr val="tx1"/>
            </a:solidFill>
          </a:ln>
        </p:spPr>
      </p:pic>
    </p:spTree>
    <p:extLst>
      <p:ext uri="{BB962C8B-B14F-4D97-AF65-F5344CB8AC3E}">
        <p14:creationId xmlns:p14="http://schemas.microsoft.com/office/powerpoint/2010/main" val="8325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9209</Words>
  <Application>Microsoft Office PowerPoint</Application>
  <PresentationFormat>Widescreen</PresentationFormat>
  <Paragraphs>1231</Paragraphs>
  <Slides>105</Slides>
  <Notes>95</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105</vt:i4>
      </vt:variant>
    </vt:vector>
  </HeadingPairs>
  <TitlesOfParts>
    <vt:vector size="116" baseType="lpstr">
      <vt:lpstr>Arial</vt:lpstr>
      <vt:lpstr>Consolas</vt:lpstr>
      <vt:lpstr>Open Sans</vt:lpstr>
      <vt:lpstr>Segoe UI</vt:lpstr>
      <vt:lpstr>Segoe UI Light</vt:lpstr>
      <vt:lpstr>Segoe UI Semibold</vt:lpstr>
      <vt:lpstr>Segoe UI Semilight</vt:lpstr>
      <vt:lpstr>Wingdings</vt:lpstr>
      <vt:lpstr>WHITE TEMPLATE</vt:lpstr>
      <vt:lpstr>SOFT BLACK TEMPLATE</vt:lpstr>
      <vt:lpstr>Bitmap Image</vt:lpstr>
      <vt:lpstr>AZ-100.2 Implementing and Managing Storage</vt:lpstr>
      <vt:lpstr>Course Agenda</vt:lpstr>
      <vt:lpstr>Course Agenda - continued</vt:lpstr>
      <vt:lpstr>Implement and Manage Storage</vt:lpstr>
      <vt:lpstr>AZ-100.2  Module 01: Overview of Azure Storage</vt:lpstr>
      <vt:lpstr>Lesson 01: Azure Storage Accounts</vt:lpstr>
      <vt:lpstr>Introduction to Azure Storage</vt:lpstr>
      <vt:lpstr>Azure Storage</vt:lpstr>
      <vt:lpstr>Azure Storage Accounts</vt:lpstr>
      <vt:lpstr>Standard and Premium Storage Accounts</vt:lpstr>
      <vt:lpstr>Storage Account Endpoints</vt:lpstr>
      <vt:lpstr>Configuring Custom Domain Names</vt:lpstr>
      <vt:lpstr>Storage Pricing and Billing</vt:lpstr>
      <vt:lpstr>Creating Storage Accounts</vt:lpstr>
      <vt:lpstr>Lesson 02: Data Replication</vt:lpstr>
      <vt:lpstr>Planning Storage</vt:lpstr>
      <vt:lpstr>Replication Options</vt:lpstr>
      <vt:lpstr>Locally Redundant Storage</vt:lpstr>
      <vt:lpstr>Geo-redundant Storage</vt:lpstr>
      <vt:lpstr>Zone Redundant Storage</vt:lpstr>
      <vt:lpstr>Replication Option Comparison</vt:lpstr>
      <vt:lpstr>Storage Accounts PowerShell Tasks</vt:lpstr>
      <vt:lpstr>Lesson 03: Azure Storage Explorer</vt:lpstr>
      <vt:lpstr>Azure Storage Explorer</vt:lpstr>
      <vt:lpstr>Overview of Azure Storage Explorer</vt:lpstr>
      <vt:lpstr>Keyword Search in Azure Storage Explorer</vt:lpstr>
      <vt:lpstr>Storage Access Tools</vt:lpstr>
      <vt:lpstr>Lab 1 A: Storage Explorer Functionality</vt:lpstr>
      <vt:lpstr>Lab 1 B: Use Storage Explorer</vt:lpstr>
      <vt:lpstr>AZ-100.2  Module 02: Storage Services</vt:lpstr>
      <vt:lpstr>Lesson 01: Virtual Machine Storage</vt:lpstr>
      <vt:lpstr>Virtual Machine Storage</vt:lpstr>
      <vt:lpstr>Virtual Machine Disks</vt:lpstr>
      <vt:lpstr>Premium Storage</vt:lpstr>
      <vt:lpstr>Resiliency with Managed Disks</vt:lpstr>
      <vt:lpstr>Virtual Machine Storage</vt:lpstr>
      <vt:lpstr>Virtual Machine Storage</vt:lpstr>
      <vt:lpstr>Lesson 02: Blob Storage</vt:lpstr>
      <vt:lpstr>Blob Storage</vt:lpstr>
      <vt:lpstr>Blob Containers</vt:lpstr>
      <vt:lpstr>Uploading Blobs</vt:lpstr>
      <vt:lpstr>Lab 2A: Blob Storage</vt:lpstr>
      <vt:lpstr>Lesson 03: Azure Files</vt:lpstr>
      <vt:lpstr>Azure Files</vt:lpstr>
      <vt:lpstr>Azure Files Usage</vt:lpstr>
      <vt:lpstr>Creating File Shares</vt:lpstr>
      <vt:lpstr>Naming and Referencing File Shares</vt:lpstr>
      <vt:lpstr>Mapping File Shares (Windows)</vt:lpstr>
      <vt:lpstr>Mounting File Shares (Linux)</vt:lpstr>
      <vt:lpstr>Secure Transfer Required</vt:lpstr>
      <vt:lpstr>Lab 2 B: Create a File Share</vt:lpstr>
      <vt:lpstr>Lesson 04: Structured Storage</vt:lpstr>
      <vt:lpstr>Structured Storage Overview</vt:lpstr>
      <vt:lpstr>Table Storage</vt:lpstr>
      <vt:lpstr>Implementing Table Storage</vt:lpstr>
      <vt:lpstr>Queue Storage</vt:lpstr>
      <vt:lpstr>AZ-100.2 Module 03: Securing and Managing Storage</vt:lpstr>
      <vt:lpstr>Lesson 01: Shared Access Keys</vt:lpstr>
      <vt:lpstr>Storage Security Overview</vt:lpstr>
      <vt:lpstr>Shared Access Signature (SAS)</vt:lpstr>
      <vt:lpstr>Configuring SAS Parameters</vt:lpstr>
      <vt:lpstr>URI and SAS Parameters</vt:lpstr>
      <vt:lpstr>Best Practices</vt:lpstr>
      <vt:lpstr>Lesson 02: Azure Backup</vt:lpstr>
      <vt:lpstr>Azure Backup</vt:lpstr>
      <vt:lpstr>Recovery Services Vault</vt:lpstr>
      <vt:lpstr>Security Features for Hybrid Backups</vt:lpstr>
      <vt:lpstr>Backup Files and Folders</vt:lpstr>
      <vt:lpstr>Restore Files and Folders</vt:lpstr>
      <vt:lpstr>Backup and Recovery</vt:lpstr>
      <vt:lpstr>Lesson 03: Azure File Sync</vt:lpstr>
      <vt:lpstr>Azure File Sync</vt:lpstr>
      <vt:lpstr>File Sync Overview</vt:lpstr>
      <vt:lpstr>File Sync Service Deployment (Initial Steps)</vt:lpstr>
      <vt:lpstr>File Sync Service Deployment (Synchronization)</vt:lpstr>
      <vt:lpstr>Troubleshooting Azure File Sync</vt:lpstr>
      <vt:lpstr>Hybrid Storage with Azure File Sync</vt:lpstr>
      <vt:lpstr>Configure and Deploy Azure File Sync</vt:lpstr>
      <vt:lpstr>Lab 3: Backup Azure File Shares</vt:lpstr>
      <vt:lpstr>AZ-100.2 Module 04: Storing and Accessing Data</vt:lpstr>
      <vt:lpstr>Lesson 01: Azure Content Delivery Network</vt:lpstr>
      <vt:lpstr>CDN Benefits</vt:lpstr>
      <vt:lpstr>How CDN Works</vt:lpstr>
      <vt:lpstr>CDN Profiles</vt:lpstr>
      <vt:lpstr>CDN Endpoints</vt:lpstr>
      <vt:lpstr>CDN Time-to-Live (Default Caching)</vt:lpstr>
      <vt:lpstr>CDN Time-to-Live (Caching)</vt:lpstr>
      <vt:lpstr>CDN Compression</vt:lpstr>
      <vt:lpstr>Optimize Your Content Delivery</vt:lpstr>
      <vt:lpstr>Lab 4: Optimize Your Content Delivery </vt:lpstr>
      <vt:lpstr>Lesson 02: Import and Export Service</vt:lpstr>
      <vt:lpstr>Import and Export Service</vt:lpstr>
      <vt:lpstr>Import Jobs Process</vt:lpstr>
      <vt:lpstr>Export Jobs</vt:lpstr>
      <vt:lpstr>Azure Import/Export Tool</vt:lpstr>
      <vt:lpstr>AzCopy</vt:lpstr>
      <vt:lpstr>AZ-100.2 Module 05: Monitoring Storage</vt:lpstr>
      <vt:lpstr>Lesson 01: Metrics and Alerts</vt:lpstr>
      <vt:lpstr>Monitor Metrics</vt:lpstr>
      <vt:lpstr>Capacity and Transaction Metrics</vt:lpstr>
      <vt:lpstr>Azure Monitor Alerts</vt:lpstr>
      <vt:lpstr>Alert Rules</vt:lpstr>
      <vt:lpstr>Action Groups</vt:lpstr>
      <vt:lpstr>Signal Types and Metrics</vt:lpstr>
      <vt:lpstr>Monitoring Storage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2018-09-13T22:53:47Z</dcterms:created>
  <dcterms:modified xsi:type="dcterms:W3CDTF">2019-01-22T19:05:57Z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2018-09-13T22:53:51.4623947Z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