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 id="2147484642" r:id="rId2"/>
  </p:sldMasterIdLst>
  <p:notesMasterIdLst>
    <p:notesMasterId r:id="rId107"/>
  </p:notesMasterIdLst>
  <p:handoutMasterIdLst>
    <p:handoutMasterId r:id="rId108"/>
  </p:handoutMasterIdLst>
  <p:sldIdLst>
    <p:sldId id="1884" r:id="rId3"/>
    <p:sldId id="1885" r:id="rId4"/>
    <p:sldId id="1720" r:id="rId5"/>
    <p:sldId id="1719" r:id="rId6"/>
    <p:sldId id="1865" r:id="rId7"/>
    <p:sldId id="1877" r:id="rId8"/>
    <p:sldId id="1862" r:id="rId9"/>
    <p:sldId id="1868" r:id="rId10"/>
    <p:sldId id="1881" r:id="rId11"/>
    <p:sldId id="1870" r:id="rId12"/>
    <p:sldId id="1879" r:id="rId13"/>
    <p:sldId id="1871" r:id="rId14"/>
    <p:sldId id="1872" r:id="rId15"/>
    <p:sldId id="1873" r:id="rId16"/>
    <p:sldId id="1874" r:id="rId17"/>
    <p:sldId id="1875" r:id="rId18"/>
    <p:sldId id="1886" r:id="rId19"/>
    <p:sldId id="1887" r:id="rId20"/>
    <p:sldId id="1888" r:id="rId21"/>
    <p:sldId id="1899" r:id="rId22"/>
    <p:sldId id="1900" r:id="rId23"/>
    <p:sldId id="1880" r:id="rId24"/>
    <p:sldId id="1901" r:id="rId25"/>
    <p:sldId id="1902" r:id="rId26"/>
    <p:sldId id="1903" r:id="rId27"/>
    <p:sldId id="1904" r:id="rId28"/>
    <p:sldId id="1905" r:id="rId29"/>
    <p:sldId id="1906" r:id="rId30"/>
    <p:sldId id="1907" r:id="rId31"/>
    <p:sldId id="1889" r:id="rId32"/>
    <p:sldId id="1890" r:id="rId33"/>
    <p:sldId id="1908" r:id="rId34"/>
    <p:sldId id="1896" r:id="rId35"/>
    <p:sldId id="1909" r:id="rId36"/>
    <p:sldId id="1910" r:id="rId37"/>
    <p:sldId id="1911" r:id="rId38"/>
    <p:sldId id="1912" r:id="rId39"/>
    <p:sldId id="1913" r:id="rId40"/>
    <p:sldId id="1882" r:id="rId41"/>
    <p:sldId id="1914" r:id="rId42"/>
    <p:sldId id="1915" r:id="rId43"/>
    <p:sldId id="1916" r:id="rId44"/>
    <p:sldId id="1898" r:id="rId45"/>
    <p:sldId id="1917" r:id="rId46"/>
    <p:sldId id="1918" r:id="rId47"/>
    <p:sldId id="1919" r:id="rId48"/>
    <p:sldId id="1920" r:id="rId49"/>
    <p:sldId id="1921" r:id="rId50"/>
    <p:sldId id="1922" r:id="rId51"/>
    <p:sldId id="1923" r:id="rId52"/>
    <p:sldId id="1924" r:id="rId53"/>
    <p:sldId id="1925" r:id="rId54"/>
    <p:sldId id="1926" r:id="rId55"/>
    <p:sldId id="1928" r:id="rId56"/>
    <p:sldId id="1929" r:id="rId57"/>
    <p:sldId id="1930" r:id="rId58"/>
    <p:sldId id="1931" r:id="rId59"/>
    <p:sldId id="1860" r:id="rId60"/>
    <p:sldId id="1932" r:id="rId61"/>
    <p:sldId id="1933" r:id="rId62"/>
    <p:sldId id="1934" r:id="rId63"/>
    <p:sldId id="1935" r:id="rId64"/>
    <p:sldId id="1936" r:id="rId65"/>
    <p:sldId id="1937" r:id="rId66"/>
    <p:sldId id="1938" r:id="rId67"/>
    <p:sldId id="1939" r:id="rId68"/>
    <p:sldId id="1940" r:id="rId69"/>
    <p:sldId id="1941" r:id="rId70"/>
    <p:sldId id="1942" r:id="rId71"/>
    <p:sldId id="1943" r:id="rId72"/>
    <p:sldId id="1944" r:id="rId73"/>
    <p:sldId id="1945" r:id="rId74"/>
    <p:sldId id="1946" r:id="rId75"/>
    <p:sldId id="1947" r:id="rId76"/>
    <p:sldId id="1948" r:id="rId77"/>
    <p:sldId id="1949" r:id="rId78"/>
    <p:sldId id="1950" r:id="rId79"/>
    <p:sldId id="1951" r:id="rId80"/>
    <p:sldId id="1952" r:id="rId81"/>
    <p:sldId id="1953" r:id="rId82"/>
    <p:sldId id="1954" r:id="rId83"/>
    <p:sldId id="1955" r:id="rId84"/>
    <p:sldId id="1956" r:id="rId85"/>
    <p:sldId id="1957" r:id="rId86"/>
    <p:sldId id="1958" r:id="rId87"/>
    <p:sldId id="1959" r:id="rId88"/>
    <p:sldId id="1960" r:id="rId89"/>
    <p:sldId id="1961" r:id="rId90"/>
    <p:sldId id="1962" r:id="rId91"/>
    <p:sldId id="1963" r:id="rId92"/>
    <p:sldId id="1964" r:id="rId93"/>
    <p:sldId id="1965" r:id="rId94"/>
    <p:sldId id="1966" r:id="rId95"/>
    <p:sldId id="1967" r:id="rId96"/>
    <p:sldId id="1968" r:id="rId97"/>
    <p:sldId id="1969" r:id="rId98"/>
    <p:sldId id="1970" r:id="rId99"/>
    <p:sldId id="1973" r:id="rId100"/>
    <p:sldId id="1974" r:id="rId101"/>
    <p:sldId id="1975" r:id="rId102"/>
    <p:sldId id="1976" r:id="rId103"/>
    <p:sldId id="1977" r:id="rId104"/>
    <p:sldId id="1978" r:id="rId105"/>
    <p:sldId id="1979" r:id="rId10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884"/>
            <p14:sldId id="1885"/>
            <p14:sldId id="1720"/>
          </p14:sldIdLst>
        </p14:section>
        <p14:section name="Brand Template" id="{B4EF25B8-D191-4AE9-B836-C4F3EB629A42}">
          <p14:sldIdLst/>
        </p14:section>
        <p14:section name="White Template" id="{04454F12-45BE-4F2A-A2D8-A2D3CF479A47}">
          <p14:sldIdLst>
            <p14:sldId id="1719"/>
            <p14:sldId id="1865"/>
            <p14:sldId id="1877"/>
            <p14:sldId id="1862"/>
            <p14:sldId id="1868"/>
            <p14:sldId id="1881"/>
            <p14:sldId id="1870"/>
            <p14:sldId id="1879"/>
            <p14:sldId id="1871"/>
            <p14:sldId id="1872"/>
            <p14:sldId id="1873"/>
            <p14:sldId id="1874"/>
            <p14:sldId id="1875"/>
          </p14:sldIdLst>
        </p14:section>
        <p14:section name="Brand Template" id="{F39EAE04-3BE8-4BB0-8958-0A7814B0DD57}">
          <p14:sldIdLst/>
        </p14:section>
        <p14:section name="White Template" id="{1578DA1B-20A5-48DA-9E82-81B0D90FC284}">
          <p14:sldIdLst>
            <p14:sldId id="1886"/>
            <p14:sldId id="1887"/>
            <p14:sldId id="1888"/>
            <p14:sldId id="1899"/>
            <p14:sldId id="1900"/>
            <p14:sldId id="1880"/>
            <p14:sldId id="1901"/>
            <p14:sldId id="1902"/>
            <p14:sldId id="1903"/>
            <p14:sldId id="1904"/>
            <p14:sldId id="1905"/>
            <p14:sldId id="1906"/>
            <p14:sldId id="1907"/>
            <p14:sldId id="1889"/>
            <p14:sldId id="1890"/>
            <p14:sldId id="1908"/>
            <p14:sldId id="1896"/>
          </p14:sldIdLst>
        </p14:section>
        <p14:section name="Brand Template" id="{C3EC4C91-9B53-470B-892D-6BCF06596668}">
          <p14:sldIdLst/>
        </p14:section>
        <p14:section name="White Template" id="{44434114-F3AC-467A-9257-E29068EC4302}">
          <p14:sldIdLst>
            <p14:sldId id="1909"/>
            <p14:sldId id="1910"/>
            <p14:sldId id="1911"/>
            <p14:sldId id="1912"/>
            <p14:sldId id="1913"/>
            <p14:sldId id="1882"/>
            <p14:sldId id="1914"/>
            <p14:sldId id="1915"/>
            <p14:sldId id="1916"/>
            <p14:sldId id="1898"/>
            <p14:sldId id="1917"/>
            <p14:sldId id="1918"/>
            <p14:sldId id="1919"/>
            <p14:sldId id="1920"/>
            <p14:sldId id="1921"/>
            <p14:sldId id="1922"/>
            <p14:sldId id="1923"/>
            <p14:sldId id="1924"/>
            <p14:sldId id="1925"/>
            <p14:sldId id="1926"/>
            <p14:sldId id="1928"/>
            <p14:sldId id="1929"/>
            <p14:sldId id="1930"/>
            <p14:sldId id="1931"/>
            <p14:sldId id="1860"/>
            <p14:sldId id="1932"/>
            <p14:sldId id="1933"/>
            <p14:sldId id="1934"/>
            <p14:sldId id="1935"/>
            <p14:sldId id="1936"/>
            <p14:sldId id="1937"/>
            <p14:sldId id="1938"/>
            <p14:sldId id="1939"/>
          </p14:sldIdLst>
        </p14:section>
        <p14:section name="Brand Template" id="{AB91B26F-49F1-4994-9D4F-115A7B1BF8C7}">
          <p14:sldIdLst/>
        </p14:section>
        <p14:section name="White Template" id="{0DAA59F1-1AD8-4A24-B438-A2E264F63A48}">
          <p14:sldIdLst>
            <p14:sldId id="1940"/>
            <p14:sldId id="1941"/>
            <p14:sldId id="1942"/>
            <p14:sldId id="1943"/>
            <p14:sldId id="1944"/>
            <p14:sldId id="1945"/>
            <p14:sldId id="1946"/>
            <p14:sldId id="1947"/>
            <p14:sldId id="1948"/>
            <p14:sldId id="1949"/>
            <p14:sldId id="1950"/>
            <p14:sldId id="1951"/>
            <p14:sldId id="1952"/>
            <p14:sldId id="1953"/>
            <p14:sldId id="1954"/>
            <p14:sldId id="1955"/>
            <p14:sldId id="1956"/>
            <p14:sldId id="1957"/>
            <p14:sldId id="1958"/>
            <p14:sldId id="1959"/>
            <p14:sldId id="1960"/>
            <p14:sldId id="1961"/>
            <p14:sldId id="1962"/>
            <p14:sldId id="1963"/>
          </p14:sldIdLst>
        </p14:section>
        <p14:section name="Brand Template" id="{C09E3039-0556-49AA-90E1-12951E6F243D}">
          <p14:sldIdLst/>
        </p14:section>
        <p14:section name="White Template" id="{6806D61E-B4A7-471E-B97A-62498BD01CF3}">
          <p14:sldIdLst>
            <p14:sldId id="1964"/>
            <p14:sldId id="1965"/>
            <p14:sldId id="1966"/>
            <p14:sldId id="1967"/>
            <p14:sldId id="1968"/>
            <p14:sldId id="1969"/>
            <p14:sldId id="1970"/>
            <p14:sldId id="1973"/>
            <p14:sldId id="1974"/>
            <p14:sldId id="1975"/>
            <p14:sldId id="1976"/>
            <p14:sldId id="1977"/>
            <p14:sldId id="1978"/>
            <p14:sldId id="1979"/>
          </p14:sldIdLst>
        </p14:section>
        <p14:section name="Soft Black template" id="{888AB95E-1B7E-4E95-8F39-C5D0E8372BC2}">
          <p14:sldIdLst/>
        </p14:section>
        <p14:section name="Default Section" id="{8827542C-A82B-4BD3-8E31-4013F0351AC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6EF"/>
    <a:srgbClr val="0078D4"/>
    <a:srgbClr val="1A1A1A"/>
    <a:srgbClr val="FFFFFF"/>
    <a:srgbClr val="00BCF2"/>
    <a:srgbClr val="40CDF5"/>
    <a:srgbClr val="40587C"/>
    <a:srgbClr val="00B0E3"/>
    <a:srgbClr val="00188F"/>
    <a:srgbClr val="0052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0" autoAdjust="0"/>
    <p:restoredTop sz="89006" autoAdjust="0"/>
  </p:normalViewPr>
  <p:slideViewPr>
    <p:cSldViewPr snapToGrid="0">
      <p:cViewPr varScale="1">
        <p:scale>
          <a:sx n="72" d="100"/>
          <a:sy n="72" d="100"/>
        </p:scale>
        <p:origin x="534" y="66"/>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theme" Target="theme/theme1.xml"/><Relationship Id="rId16" Type="http://schemas.openxmlformats.org/officeDocument/2006/relationships/slide" Target="slides/slide14.xml"/><Relationship Id="rId107" Type="http://schemas.openxmlformats.org/officeDocument/2006/relationships/notesMaster" Target="notesMasters/notesMaster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tableStyles" Target="tableStyle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handoutMaster" Target="handoutMasters/handoutMaster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commentAuthors" Target="commentAuthor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1/14/2019 3:16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1/14/2019 3:16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1/14/2019 3:16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Virtual Machines Readiness Assessment tool - https://azure.microsoft.com/en-us/downloads/vm-readiness-assessment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1/14/2019 3:19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09282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Microsoft Azure Virtual Machine Optimization Assessment - https://azure.microsoft.com/en-us/downloads/vm-optimization-assessment/</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1/14/2019 3:19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60984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Be sure to read about each of the virtual machine types. Focus less on the specifications and more on the general usage scenarios for the different types of machines. Is there a group of machines you find particularly interesting?</a:t>
            </a:r>
          </a:p>
          <a:p>
            <a:endParaRPr lang="en-US" dirty="0"/>
          </a:p>
          <a:p>
            <a:r>
              <a:rPr lang="en-US" dirty="0"/>
              <a:t>For more information, you can see:</a:t>
            </a:r>
          </a:p>
          <a:p>
            <a:r>
              <a:rPr lang="en-US" dirty="0"/>
              <a:t>Sizes for Windows virtual machines in Azure - https://docs.microsoft.com/en-us/azure/virtual-machines/windows/sizes?toc=%2Fazure%2Fvirtual-machines%2Fwindows%2Ftoc.json#size-tables </a:t>
            </a:r>
          </a:p>
          <a:p>
            <a:r>
              <a:rPr lang="en-US" dirty="0"/>
              <a:t>Sizes for Linux virtual machines in Azure - https://docs.microsoft.com/en-us/azure/virtual-machines/linux/sizes?toc=%2fazure%2fvirtual-machines%2flinux%2ftoc.json </a:t>
            </a:r>
          </a:p>
          <a:p>
            <a:r>
              <a:rPr lang="en-US" dirty="0"/>
              <a:t>VM Sizes - https://azure.microsoft.com/en-us/documentation/articles/virtual-machines-windows-sizes/#size-tables</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1/14/2019 3:19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42503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Can you think of any other things to consider before creating a virtual machine? How about pricing (next topic)? </a:t>
            </a:r>
          </a:p>
          <a:p>
            <a:endParaRPr lang="en-US" dirty="0"/>
          </a:p>
          <a:p>
            <a:r>
              <a:rPr lang="en-US" dirty="0"/>
              <a:t>For more information, you can see:</a:t>
            </a:r>
          </a:p>
          <a:p>
            <a:r>
              <a:rPr lang="en-US" dirty="0"/>
              <a:t>What do I need to think about before creating a VM? - https://docs.microsoft.com/en-us/azure/virtual-machines/windows/overview#what-do-i-need-to-think-about-before-creating-a-vm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1/14/2019 3:19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73876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Take a few minutes to experiment with the pricing tools. </a:t>
            </a:r>
          </a:p>
          <a:p>
            <a:endParaRPr lang="en-US" dirty="0"/>
          </a:p>
          <a:p>
            <a:r>
              <a:rPr lang="en-US" dirty="0"/>
              <a:t>For more information, you can see:</a:t>
            </a:r>
          </a:p>
          <a:p>
            <a:r>
              <a:rPr lang="en-US" dirty="0"/>
              <a:t>Linux Virtual Machines Pricing - https://azure.microsoft.com/en-us/pricing/details/virtual-machines/linux/ </a:t>
            </a:r>
          </a:p>
          <a:p>
            <a:r>
              <a:rPr lang="en-US" dirty="0"/>
              <a:t>Windows Virtual Machines Pricing - https://azure.microsoft.com/en-us/pricing/details/virtual-machines/windows/ </a:t>
            </a:r>
          </a:p>
          <a:p>
            <a:r>
              <a:rPr lang="en-US" dirty="0"/>
              <a:t>Online Pricing Calculator - https://azure.microsoft.com/en-us/pricing/calculator/ </a:t>
            </a:r>
          </a:p>
          <a:p>
            <a:r>
              <a:rPr lang="en-US" dirty="0"/>
              <a:t>TCO Calculator - https://azure.microsoft.com/en-us/pricing/tco/calculator/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1/14/2019 3:19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181477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1/14/2019 3:22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 Virtual Machines - https://www.youtube.com/embed/1WtG7yFVqbI</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1/14/2019 3:22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925170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How do I create my first machine? - https://docs.microsoft.com/en-us/azure/virtual-machines/windows/overview#how-do-i-create-my-first-vm</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1/14/2019 3:22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453124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 Virtual Machines - https://www.youtube.com/embed/r-F-lAcioiI</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3:22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018405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Windows VM - https://docs.microsoft.com/en-us/azure/virtual-machines/windows/quick-create-portal</a:t>
            </a:r>
          </a:p>
          <a:p>
            <a:endParaRPr kumimoji="0" lang="en-US" sz="1800" b="0" i="0" u="none" strike="noStrike" kern="0" cap="none" spc="0" normalizeH="0" baseline="0" noProof="0" dirty="0">
              <a:ln>
                <a:noFill/>
              </a:ln>
              <a:solidFill>
                <a:sysClr val="windowText" lastClr="000000"/>
              </a:solidFill>
              <a:effectLst/>
              <a:uLnTx/>
              <a:uFillTx/>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Once your virtual machine is running take some time to navigate and explore the different settings. To reduce costs, always stop your virtual machine when it is not in use.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3:22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518468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3:16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the next video, Corey will go through all the virtual network PowerShell commands. For these topic pages we are just taking the defaults.</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1/14/2019 3:22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1213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endParaRPr lang="en-US" dirty="0"/>
          </a:p>
          <a:p>
            <a:r>
              <a:rPr lang="en-US" dirty="0"/>
              <a:t>Sample PowerShell Script - https://docs.microsoft.com/en-us/azure/virtual-machines/scripts/virtual-machines-windows-powershell-sample-create-vm#sample-script</a:t>
            </a:r>
          </a:p>
          <a:p>
            <a:endParaRPr lang="en-US" dirty="0"/>
          </a:p>
          <a:p>
            <a:r>
              <a:rPr lang="en-US" dirty="0"/>
              <a:t>Common PowerShell commands for creating and managing Azure Virtual Machines - https://docs.microsoft.com/en-us/azure/virtual-machines/windows/ps-common-ref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1/14/2019 3:22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55745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For more information, see:</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Use the portal to move a VM to another resource group – https://docs.microsoft.com/en-us/azure/virtual-machines/windows/move-vm#use-powershell-to-move-a-vm</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1/14/2019 3:22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87473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VM using PowerShell - https://www.youtube.com/embed/JS90kU0ybmw </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3:22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3360124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Review the reference link for the details on how parameters, variables, outputs, and resources are defined. </a:t>
            </a:r>
          </a:p>
          <a:p>
            <a:endParaRPr lang="en-US" dirty="0"/>
          </a:p>
          <a:p>
            <a:r>
              <a:rPr lang="en-US" dirty="0"/>
              <a:t>For more information, you can see:</a:t>
            </a:r>
          </a:p>
          <a:p>
            <a:r>
              <a:rPr lang="en-US" dirty="0"/>
              <a:t>Understand the structure and syntax of Azure Resource Manager Templates - https://docs.microsoft.com/en-us/azure/azure-resource-manager/resource-group-authoring-templates#template-limits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1/14/2019 3:22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797301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Don't forget to properly secure any username and password parameters that are included in the JSON files.</a:t>
            </a:r>
          </a:p>
          <a:p>
            <a:endParaRPr lang="en-US" dirty="0"/>
          </a:p>
          <a:p>
            <a:r>
              <a:rPr lang="en-US" dirty="0"/>
              <a:t>✔️ Take a minute to look through the QuickStart templates. Are there any you are interested in?</a:t>
            </a:r>
          </a:p>
          <a:p>
            <a:endParaRPr lang="en-US" dirty="0"/>
          </a:p>
          <a:p>
            <a:r>
              <a:rPr lang="en-US" dirty="0"/>
              <a:t>For more information, you can see:</a:t>
            </a:r>
          </a:p>
          <a:p>
            <a:r>
              <a:rPr lang="en-US" dirty="0"/>
              <a:t>Azure QuickStart templates - https://azure.microsoft.com/en-us/resources/templates/</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1/14/2019 3:22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311615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VM using ARM - https://www.youtube.com/embed/MkPruUHiv5o</a:t>
            </a:r>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3:22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1196943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and deploy your first Azure Resource Manager template - https://docs.microsoft.com/en-us/azure/azure-resource-manager/resource-manager-create-first-template</a:t>
            </a:r>
          </a:p>
          <a:p>
            <a:endParaRPr lang="en-US" dirty="0"/>
          </a:p>
          <a:p>
            <a:r>
              <a:rPr lang="en-US" sz="882" kern="1200" dirty="0">
                <a:solidFill>
                  <a:schemeClr val="tx1"/>
                </a:solidFill>
                <a:effectLst/>
                <a:latin typeface="Segoe UI Light" pitchFamily="34" charset="0"/>
                <a:ea typeface="+mn-ea"/>
                <a:cs typeface="+mn-cs"/>
              </a:rPr>
              <a:t>✔️ If you have time and interest, try some of the other tasks in this tutorial.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Troubleshoot common Azure deployment errors with Azure Resource Manager - https://docs.microsoft.com/en-us/azure/azure-resource-manager/resource-manager-common-deployment-errors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3:22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6011681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1/14/2019 3:25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 and Managing VM Images - https://www.youtube.com/embed/v7GH8IeSo7c</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1/14/2019 3:25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925170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3:16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9200628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When preparing your VHD be sure to remove any guest virtualization tools and agents. Also, ensure the VM is configured to pull its IP address and DNS settings from DHCP. This ensures that the server obtains an IP address within the virtual network when it starts up.</a:t>
            </a:r>
          </a:p>
          <a:p>
            <a:endParaRPr lang="en-US" dirty="0"/>
          </a:p>
          <a:p>
            <a:r>
              <a:rPr lang="en-US" dirty="0"/>
              <a:t>For more information, you can see:</a:t>
            </a:r>
          </a:p>
          <a:p>
            <a:r>
              <a:rPr lang="en-US" dirty="0"/>
              <a:t>Upload a specialized VHD - https://docs.microsoft.com/en-us/azure/virtual-machines/windows/create-vm-specialized#option-2-upload-a-specialized-vhd </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1/14/2019 3:25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453124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 and Managing VM Images (Part 1) - https://www.youtube.com/embed/LyX_liuh3Wc</a:t>
            </a:r>
          </a:p>
          <a:p>
            <a:endParaRPr lang="en-US" dirty="0"/>
          </a:p>
          <a:p>
            <a:r>
              <a:rPr lang="en-US" dirty="0"/>
              <a:t>This is a two-part video which continues in the next topic. If you want to try this yourself the script can be found on GitHub - https://github.com/MicrosoftDocs/azure-docs/blob/master/articles/virtual-machines/scripts/virtual-machines-windows-powershell-upload-generalized-script.md.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3:25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2583199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Creating and Managing VM Images (Part 2) - https://www.youtube.com/embed/MjnJ-D92gMo</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If you want to try this yourself the script can be found on GitHub - https://github.com/MicrosoftDocs/azure-docs/blob/master/articles/virtual-machines/scripts/virtual-machines-windows-powershell-upload-generalized-script.md.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3:25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36041773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Custom Image - https://docs.microsoft.com/en-us/azure/virtual-machines/windows/tutorial-custom-images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3:25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38085078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Take a few minutes to look through the Marketplace at the Linux distributions. Are there any you are interested in?</a:t>
            </a:r>
          </a:p>
          <a:p>
            <a:endParaRPr lang="en-US" dirty="0"/>
          </a:p>
          <a:p>
            <a:r>
              <a:rPr lang="en-US" dirty="0"/>
              <a:t>For more information, you can see:</a:t>
            </a:r>
          </a:p>
          <a:p>
            <a:r>
              <a:rPr lang="en-US" dirty="0"/>
              <a:t>Linux virtual machines and open technologies - https://azure.microsoft.com/en-us/services/virtual-machines/linux-and-open/</a:t>
            </a:r>
          </a:p>
          <a:p>
            <a:r>
              <a:rPr lang="en-US" dirty="0"/>
              <a:t>Linux virtual machines (Documentation) - https://docs.microsoft.com/en-us/azure/virtual-machines/linux/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1/14/2019 3:25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088040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Deploying Linux VMs - https://www.youtube.com/embed/k7mPJhRVXoA</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3:25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13070771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Azure currently requires at least a 2048-bit key length and the SSH-RSA format for public and private keys. </a:t>
            </a:r>
          </a:p>
          <a:p>
            <a:endParaRPr lang="en-US" dirty="0"/>
          </a:p>
          <a:p>
            <a:r>
              <a:rPr lang="en-US" dirty="0"/>
              <a:t>For more information, you can see:</a:t>
            </a:r>
          </a:p>
          <a:p>
            <a:r>
              <a:rPr lang="en-US" dirty="0"/>
              <a:t>How to use SSH keys with Windows on Azure - https://docs.microsoft.com/en-us/azure/virtual-machines/linux/ssh-from-windows#overview-of-ssh-and-keys</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1/14/2019 3:25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1213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 SSH Keys - https://www.youtube.com/embed/dVYU6I_Hpo4</a:t>
            </a:r>
          </a:p>
          <a:p>
            <a:endParaRPr lang="en-US" dirty="0"/>
          </a:p>
          <a:p>
            <a:r>
              <a:rPr lang="en-US" dirty="0"/>
              <a:t>For more information, you can see:</a:t>
            </a:r>
          </a:p>
          <a:p>
            <a:r>
              <a:rPr lang="en-US" dirty="0"/>
              <a:t>Create SSH keys with PuTTYgen - https://docs.microsoft.com/en-us/azure/virtual-machines/linux/ssh-from-windows#create-ssh-keys-with-puttygen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1/14/2019 3:25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20046034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Online Labs - https://www.microsoft.com/handsonlabs/SelfPacedLabs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3:25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14562723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1/14/2019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1/14/2019 3:19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https://www.youtube.com/embed/nJYw54Rxdgg</a:t>
            </a:r>
          </a:p>
          <a:p>
            <a:endParaRPr lang="en-US" dirty="0"/>
          </a:p>
          <a:p>
            <a:r>
              <a:rPr lang="en-US" dirty="0"/>
              <a:t>✔️ </a:t>
            </a:r>
            <a:r>
              <a:rPr lang="en-US" sz="882" kern="1200" dirty="0">
                <a:solidFill>
                  <a:schemeClr val="tx1"/>
                </a:solidFill>
                <a:effectLst/>
                <a:latin typeface="Segoe UI Light" pitchFamily="34" charset="0"/>
                <a:ea typeface="+mn-ea"/>
                <a:cs typeface="+mn-cs"/>
              </a:rPr>
              <a:t>This video is a comprehensive overview of the topics in Modules 4 and 5</a:t>
            </a:r>
            <a:r>
              <a:rPr lang="en-US" dirty="0"/>
              <a:t>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1/14/2019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19251707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a minute to locate the VM IP information. </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1/14/2019 3:41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453124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Private IP addresses can also be dynamic or static. </a:t>
            </a:r>
            <a:r>
              <a:rPr lang="en-US" dirty="0"/>
              <a:t>Take time to look at the assignment method in the Portal. </a:t>
            </a:r>
            <a:r>
              <a:rPr lang="en-US" sz="882" kern="1200" dirty="0">
                <a:solidFill>
                  <a:schemeClr val="tx1"/>
                </a:solidFill>
                <a:effectLst/>
                <a:latin typeface="Segoe UI Light" pitchFamily="34" charset="0"/>
                <a:ea typeface="+mn-ea"/>
                <a:cs typeface="+mn-cs"/>
              </a:rPr>
              <a:t> Read more at the reference link. Which type of IP allocation will you use? Does it depend on the virtual machine role?</a:t>
            </a:r>
          </a:p>
          <a:p>
            <a:endParaRPr lang="en-US" dirty="0"/>
          </a:p>
          <a:p>
            <a:r>
              <a:rPr lang="en-US" dirty="0"/>
              <a:t>For more information, you can see:</a:t>
            </a:r>
          </a:p>
          <a:p>
            <a:r>
              <a:rPr lang="en-US" dirty="0"/>
              <a:t>Public IP addresses - https://docs.microsoft.com/en-us/azure/virtual-network/virtual-network-ip-addresses-overview-arm#public-ip-addresses</a:t>
            </a:r>
          </a:p>
          <a:p>
            <a:r>
              <a:rPr lang="en-US" dirty="0"/>
              <a:t>Private IP addresses - https://docs.microsoft.com/en-us/azure/virtual-network/virtual-network-ip-addresses-overview-arm#private-ip-addresses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3:41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9968435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Remember there is a separate course on Networking. </a:t>
            </a:r>
          </a:p>
          <a:p>
            <a:endParaRPr lang="en-US" dirty="0"/>
          </a:p>
          <a:p>
            <a:r>
              <a:rPr lang="en-US" dirty="0"/>
              <a:t>For more information, you can see:</a:t>
            </a:r>
          </a:p>
          <a:p>
            <a:r>
              <a:rPr lang="en-US" dirty="0"/>
              <a:t>Network Security Groups - https://docs.microsoft.com/en-us/azure/virtual-network/security-overview#network-security-groups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1/14/2019 3:41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811380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For more information, see:</a:t>
            </a:r>
          </a:p>
          <a:p>
            <a:r>
              <a:rPr lang="en-US" sz="882" kern="1200" dirty="0">
                <a:solidFill>
                  <a:schemeClr val="tx1"/>
                </a:solidFill>
                <a:effectLst/>
                <a:latin typeface="Segoe UI Light" pitchFamily="34" charset="0"/>
                <a:ea typeface="+mn-ea"/>
                <a:cs typeface="+mn-cs"/>
              </a:rPr>
              <a:t>Network Security – https://docs.microsoft.com/en-us/azure/virtual-network/security-overview</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3:41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31655611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endParaRPr lang="en-US" dirty="0"/>
          </a:p>
          <a:p>
            <a:r>
              <a:rPr lang="en-US" dirty="0"/>
              <a:t>Create and manage a Windows virtual machine that has multiple NIC - https://docs.microsoft.com/en-us/azure/virtual-machines/windows/multiple-nics?toc=%2fazure%2fvirtual-network%2ftoc.json#add-a-nic-to-an-existing-vm</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1/14/2019 3:41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234867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VMs with Multiple NICs - https://docs.microsoft.com/en-us/azure/virtual-machines/windows/multiple-nics?toc=/azure/virtual-network/toc.json#create-a-vm-with-multiple-nics</a:t>
            </a:r>
          </a:p>
          <a:p>
            <a:endParaRPr lang="en-US" dirty="0"/>
          </a:p>
          <a:p>
            <a:r>
              <a:rPr lang="en-US" sz="882" kern="1200" dirty="0">
                <a:solidFill>
                  <a:schemeClr val="tx1"/>
                </a:solidFill>
                <a:effectLst/>
                <a:latin typeface="Segoe UI Light" pitchFamily="34" charset="0"/>
                <a:ea typeface="+mn-ea"/>
                <a:cs typeface="+mn-cs"/>
              </a:rPr>
              <a:t>For more information, see:</a:t>
            </a:r>
          </a:p>
          <a:p>
            <a:r>
              <a:rPr lang="en-US" sz="882" kern="1200" dirty="0">
                <a:solidFill>
                  <a:schemeClr val="tx1"/>
                </a:solidFill>
                <a:effectLst/>
                <a:latin typeface="Segoe UI Light" pitchFamily="34" charset="0"/>
                <a:ea typeface="+mn-ea"/>
                <a:cs typeface="+mn-cs"/>
              </a:rPr>
              <a:t>Add network interfaces to or remove network interfaces from virtual machines – https://docs.microsoft.com/en-us/azure/virtual-network/virtual-network-network-interface-vm</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3:41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56</a:t>
            </a:fld>
            <a:endParaRPr lang="en-US" dirty="0"/>
          </a:p>
        </p:txBody>
      </p:sp>
    </p:spTree>
    <p:extLst>
      <p:ext uri="{BB962C8B-B14F-4D97-AF65-F5344CB8AC3E}">
        <p14:creationId xmlns:p14="http://schemas.microsoft.com/office/powerpoint/2010/main" val="6221231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effectLst/>
                <a:latin typeface="Segoe UI Light" pitchFamily="34" charset="0"/>
                <a:ea typeface="+mn-ea"/>
                <a:cs typeface="+mn-cs"/>
              </a:rPr>
              <a:t>Note</a:t>
            </a:r>
            <a:r>
              <a:rPr lang="en-US" sz="882" kern="1200" dirty="0">
                <a:solidFill>
                  <a:schemeClr val="tx1"/>
                </a:solidFill>
                <a:effectLst/>
                <a:latin typeface="Segoe UI Light" pitchFamily="34" charset="0"/>
                <a:ea typeface="+mn-ea"/>
                <a:cs typeface="+mn-cs"/>
              </a:rPr>
              <a:t>: This default numbers in this video are accurate as of the time of the recording. Azure is constantly being updated so be sure to check the documentation if something seems out of date.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Virtual Machine Storage - https://www.youtube.com/watch?v=og_rZYBLvCs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1/14/2019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58</a:t>
            </a:fld>
            <a:endParaRPr lang="en-US" dirty="0"/>
          </a:p>
        </p:txBody>
      </p:sp>
    </p:spTree>
    <p:extLst>
      <p:ext uri="{BB962C8B-B14F-4D97-AF65-F5344CB8AC3E}">
        <p14:creationId xmlns:p14="http://schemas.microsoft.com/office/powerpoint/2010/main" val="14695256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VM Storage Demonstration - https://www.youtube.com/embed/sKg5Hz1tSmQ</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3:41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59</a:t>
            </a:fld>
            <a:endParaRPr lang="en-US" dirty="0"/>
          </a:p>
        </p:txBody>
      </p:sp>
    </p:spTree>
    <p:extLst>
      <p:ext uri="{BB962C8B-B14F-4D97-AF65-F5344CB8AC3E}">
        <p14:creationId xmlns:p14="http://schemas.microsoft.com/office/powerpoint/2010/main" val="4208069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Don’t store data on the temporary disk. It provides temporary storage for applications and processes and is intended to only store data such as page or swap files.</a:t>
            </a:r>
          </a:p>
          <a:p>
            <a:endParaRPr lang="en-US" dirty="0"/>
          </a:p>
          <a:p>
            <a:r>
              <a:rPr lang="en-US" dirty="0"/>
              <a:t>For more information, you can see:</a:t>
            </a:r>
          </a:p>
          <a:p>
            <a:r>
              <a:rPr lang="en-US" dirty="0"/>
              <a:t>About disk storage for Azure Windows virtual machines - https://docs.microsoft.com/en-us/azure/virtual-machines/windows/about-disks-and-vhds?toc=%2Fazure%2Fvirtual-machines%2Fwindows%2Ftoc.json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60</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video (@5:30) the SAP HANA link has changed.  SAP HANA (Large Instances) overview and architecture on Azure - https://docs.microsoft.com/en-us/azure/virtual-machines/workloads/sap/hana-overview-architecture</a:t>
            </a:r>
          </a:p>
          <a:p>
            <a:endParaRPr lang="en-US" dirty="0"/>
          </a:p>
          <a:p>
            <a:r>
              <a:rPr lang="en-US" dirty="0"/>
              <a:t>Course Introduction - https://docs.microsoft.com/en-us/azure/virtual-machines/workloads/sap/hana-overview-architecture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1/14/2019 3:19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251707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For the best performance for your application, we recommend that you migrate any VM disk that requires high IOPS to Premium Storage. If your disk does not require high IOPS, you can help limit costs by keeping it in standard Azure Storage. In standard storage, VM disk data is stored on hard disk drives (HDDs) instead of on SSDs.</a:t>
            </a:r>
          </a:p>
          <a:p>
            <a:endParaRPr lang="en-US" dirty="0"/>
          </a:p>
          <a:p>
            <a:r>
              <a:rPr lang="en-US" dirty="0"/>
              <a:t>For more information, you can see:</a:t>
            </a:r>
          </a:p>
          <a:p>
            <a:r>
              <a:rPr lang="en-US" dirty="0"/>
              <a:t>Managed disks overview - https://docs.microsoft.com/en-us/azure/virtual-machines/windows/managed-disks-overview</a:t>
            </a:r>
          </a:p>
          <a:p>
            <a:r>
              <a:rPr lang="en-US" dirty="0"/>
              <a:t>Premium Storage - https://docs.microsoft.com/en-us/azure/virtual-machines/windows/premium-storage</a:t>
            </a:r>
          </a:p>
          <a:p>
            <a:r>
              <a:rPr lang="en-US" dirty="0"/>
              <a:t>Standard Storage - https://docs.microsoft.com/en-us/azure/virtual-machines/windows/standard-storage</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61</a:t>
            </a:fld>
            <a:endParaRPr lang="en-US" dirty="0"/>
          </a:p>
        </p:txBody>
      </p:sp>
    </p:spTree>
    <p:extLst>
      <p:ext uri="{BB962C8B-B14F-4D97-AF65-F5344CB8AC3E}">
        <p14:creationId xmlns:p14="http://schemas.microsoft.com/office/powerpoint/2010/main" val="321813166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Resiliency with Managed Disks - https://channel9.msdn.com/Blogs/Azure/Managed-Disks-for-Azure-Resiliency/player</a:t>
            </a:r>
          </a:p>
          <a:p>
            <a:endParaRPr lang="en-US" dirty="0"/>
          </a:p>
          <a:p>
            <a:r>
              <a:rPr lang="en-US" dirty="0"/>
              <a:t>✔ </a:t>
            </a:r>
            <a:r>
              <a:rPr lang="en-US" sz="882" kern="1200" dirty="0">
                <a:solidFill>
                  <a:schemeClr val="tx1"/>
                </a:solidFill>
                <a:effectLst/>
                <a:latin typeface="Segoe UI Light" pitchFamily="34" charset="0"/>
                <a:ea typeface="+mn-ea"/>
                <a:cs typeface="+mn-cs"/>
              </a:rPr>
              <a:t>Azure Managed Disks simplifies disk management for Azure IaaS VMs by managing the storage accounts associated with the VM disks. You only specify the type (Standard HDD, Standard SSD, or Premium SSD) and the size of disk you need, and Azure creates and manages the disk for you. This video covers managed disks, snapshots, and premium storage.</a:t>
            </a:r>
            <a:r>
              <a:rPr lang="en-US" dirty="0"/>
              <a:t>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1/14/2019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62</a:t>
            </a:fld>
            <a:endParaRPr lang="en-US" dirty="0"/>
          </a:p>
        </p:txBody>
      </p:sp>
    </p:spTree>
    <p:extLst>
      <p:ext uri="{BB962C8B-B14F-4D97-AF65-F5344CB8AC3E}">
        <p14:creationId xmlns:p14="http://schemas.microsoft.com/office/powerpoint/2010/main" val="34186079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Attach and Detach Disks - https://www.youtube.com/embed/LXblaftKoxM</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1/14/2019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63</a:t>
            </a:fld>
            <a:endParaRPr lang="en-US" dirty="0"/>
          </a:p>
        </p:txBody>
      </p:sp>
    </p:spTree>
    <p:extLst>
      <p:ext uri="{BB962C8B-B14F-4D97-AF65-F5344CB8AC3E}">
        <p14:creationId xmlns:p14="http://schemas.microsoft.com/office/powerpoint/2010/main" val="30373695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Upload Custom Disks - https://www.youtube.com/watch?v=uG1wVoc7oVQ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1/14/2019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64</a:t>
            </a:fld>
            <a:endParaRPr lang="en-US" dirty="0"/>
          </a:p>
        </p:txBody>
      </p:sp>
    </p:spTree>
    <p:extLst>
      <p:ext uri="{BB962C8B-B14F-4D97-AF65-F5344CB8AC3E}">
        <p14:creationId xmlns:p14="http://schemas.microsoft.com/office/powerpoint/2010/main" val="29596803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Migrating from Managed Disks - https://www.youtube.com/watch?v=hXCBMQlPfR8</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1/14/2019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65</a:t>
            </a:fld>
            <a:endParaRPr lang="en-US" dirty="0"/>
          </a:p>
        </p:txBody>
      </p:sp>
    </p:spTree>
    <p:extLst>
      <p:ext uri="{BB962C8B-B14F-4D97-AF65-F5344CB8AC3E}">
        <p14:creationId xmlns:p14="http://schemas.microsoft.com/office/powerpoint/2010/main" val="33096883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00" dirty="0">
                <a:solidFill>
                  <a:srgbClr val="92D050"/>
                </a:solidFill>
                <a:latin typeface="Segoe UI Emoji" panose="020B0502040204020203" pitchFamily="34" charset="0"/>
              </a:rPr>
              <a:t>✔️</a:t>
            </a:r>
            <a:r>
              <a:rPr lang="en-US" dirty="0"/>
              <a:t>Can you see the advantage of completing tasks with PowerShell?</a:t>
            </a:r>
            <a:endParaRPr lang="en-US" sz="900" dirty="0">
              <a:latin typeface="Segoe UI Emoji"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3:41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66</a:t>
            </a:fld>
            <a:endParaRPr lang="en-US" dirty="0"/>
          </a:p>
        </p:txBody>
      </p:sp>
    </p:spTree>
    <p:extLst>
      <p:ext uri="{BB962C8B-B14F-4D97-AF65-F5344CB8AC3E}">
        <p14:creationId xmlns:p14="http://schemas.microsoft.com/office/powerpoint/2010/main" val="217263685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1/14/2019 3:43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67</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3:43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68</a:t>
            </a:fld>
            <a:endParaRPr lang="en-US" dirty="0"/>
          </a:p>
        </p:txBody>
      </p:sp>
    </p:spTree>
    <p:extLst>
      <p:ext uri="{BB962C8B-B14F-4D97-AF65-F5344CB8AC3E}">
        <p14:creationId xmlns:p14="http://schemas.microsoft.com/office/powerpoint/2010/main" val="14249881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To reduce the impact of downtime due to one or more of these events, we recommend placing multiple virtual machines into an availability set (next topic). </a:t>
            </a:r>
          </a:p>
          <a:p>
            <a:endParaRPr lang="en-US" dirty="0"/>
          </a:p>
          <a:p>
            <a:r>
              <a:rPr lang="en-US" dirty="0"/>
              <a:t>For more information, you can see:</a:t>
            </a:r>
          </a:p>
          <a:p>
            <a:r>
              <a:rPr lang="en-US" dirty="0"/>
              <a:t>Manage the availability of Windows virtual machines in Azure - https://docs.microsoft.com/en-us/azure/virtual-machines/windows/manage-availability</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1/14/2019 3:43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811380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You can create a virtual machine and an availability set at the same time. Or you create an availability set and then add virtual machines to it. This is a matter of personal preference. </a:t>
            </a:r>
          </a:p>
          <a:p>
            <a:endParaRPr lang="en-US" dirty="0"/>
          </a:p>
          <a:p>
            <a:r>
              <a:rPr lang="en-US" dirty="0"/>
              <a:t>For more information, you can see:</a:t>
            </a:r>
          </a:p>
          <a:p>
            <a:endParaRPr lang="en-US" dirty="0"/>
          </a:p>
          <a:p>
            <a:r>
              <a:rPr lang="en-US" dirty="0"/>
              <a:t>SLA for Virtual Machines - https://azure.microsoft.com/en-us/support/legal/sla/virtual-machines/v1_8/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1/14/2019 3:43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96413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advantages do you think IaaS has over other business models? Read the reference link to learn more. </a:t>
            </a:r>
          </a:p>
          <a:p>
            <a:endParaRPr lang="en-US" dirty="0"/>
          </a:p>
          <a:p>
            <a:r>
              <a:rPr lang="en-US" dirty="0"/>
              <a:t>For more information, you can see:</a:t>
            </a:r>
          </a:p>
          <a:p>
            <a:r>
              <a:rPr lang="en-US" dirty="0"/>
              <a:t>Infrastructure as a Service - https://azure.microsoft.com/en-us/overview/what-is-iaas/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1/14/2019 3:19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12137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Placing your virtual machines into an availability set does not protect your application from operating system or application-specific failures, it does limit the impact of potential physical hardware failures, network outages, or power interruptions. Can you see why this important and how this is implemented?</a:t>
            </a:r>
          </a:p>
          <a:p>
            <a:endParaRPr lang="en-US" dirty="0"/>
          </a:p>
          <a:p>
            <a:r>
              <a:rPr lang="en-US" dirty="0"/>
              <a:t>For more information, you can see:</a:t>
            </a:r>
          </a:p>
          <a:p>
            <a:r>
              <a:rPr lang="en-US" dirty="0"/>
              <a:t>Configure multiple virtual machines in an availability set for redundancy - https://docs.microsoft.com/en-us/azure/virtual-machines/windows/manage-availability?toc=%2Fazure%2Fvirtual-machines%2Fwindows%2Ftoc.json#configure-multiple-virtual-machines-in-an-availability-set-for-redundancy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1/14/2019 3:43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6180243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Availability Sets - https://www.youtube.com/embed/Lh4hrWE07nY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3:43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72</a:t>
            </a:fld>
            <a:endParaRPr lang="en-US" dirty="0"/>
          </a:p>
        </p:txBody>
      </p:sp>
    </p:spTree>
    <p:extLst>
      <p:ext uri="{BB962C8B-B14F-4D97-AF65-F5344CB8AC3E}">
        <p14:creationId xmlns:p14="http://schemas.microsoft.com/office/powerpoint/2010/main" val="1693605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Do you see the difference between virtual machines and scale sets? Read the link to learn more.  </a:t>
            </a:r>
          </a:p>
          <a:p>
            <a:endParaRPr lang="en-US" dirty="0"/>
          </a:p>
          <a:p>
            <a:r>
              <a:rPr lang="en-US" dirty="0"/>
              <a:t>For more information, you can see:</a:t>
            </a:r>
          </a:p>
          <a:p>
            <a:r>
              <a:rPr lang="en-US" dirty="0"/>
              <a:t>Why use virtual machine scale sets? - https://docs.microsoft.com/en-us/azure/virtual-machine-scale-sets/overview#why-use-virtual-machine-scale-sets</a:t>
            </a:r>
          </a:p>
          <a:p>
            <a:r>
              <a:rPr lang="en-US" dirty="0"/>
              <a:t>Differences between virtual machines and scale sets - https://docs.microsoft.com/en-us/azure/virtual-machine-scale-sets/overview#differences-between-virtual-machines-and-scale-sets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1/14/2019 3:43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0468149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Autoscale minimizes the number of unnecessary VM instances that run your application when demand is low, while customers continue to receive an acceptable level of performance as demand grows and additional VM instances are automatically added. </a:t>
            </a:r>
          </a:p>
          <a:p>
            <a:endParaRPr lang="en-US" dirty="0"/>
          </a:p>
          <a:p>
            <a:r>
              <a:rPr lang="en-US" dirty="0"/>
              <a:t>For more information, you can see:</a:t>
            </a:r>
          </a:p>
          <a:p>
            <a:r>
              <a:rPr lang="en-US" dirty="0"/>
              <a:t>Azure Autoscale - https://azure.microsoft.com/en-us/features/autoscale/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1/14/2019 3:43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864771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a look in the portal at the basic autoscale parameters.</a:t>
            </a:r>
          </a:p>
          <a:p>
            <a:endParaRPr lang="en-US" dirty="0"/>
          </a:p>
          <a:p>
            <a:r>
              <a:rPr lang="en-US" dirty="0"/>
              <a:t>For more information, you can see:</a:t>
            </a:r>
          </a:p>
          <a:p>
            <a:r>
              <a:rPr lang="en-US" dirty="0"/>
              <a:t>Best Practices for Autoscale - https://docs.microsoft.com/en-us/azure/monitoring-and-diagnostics/insights-autoscale-best-practices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1/14/2019 3:43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6814124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Create a rule to automatically scale out - https://docs.microsoft.com/en-us/azure/virtual-machine-scale-sets/virtual-machine-scale-sets-autoscale-portal#create-a-rule-to-automatically-scale-out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1/14/2019 3:43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095682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Scale Sets - https://www.youtube.com/embed/IhYRZ8ny6b0</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3:43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79</a:t>
            </a:fld>
            <a:endParaRPr lang="en-US" dirty="0"/>
          </a:p>
        </p:txBody>
      </p:sp>
    </p:spTree>
    <p:extLst>
      <p:ext uri="{BB962C8B-B14F-4D97-AF65-F5344CB8AC3E}">
        <p14:creationId xmlns:p14="http://schemas.microsoft.com/office/powerpoint/2010/main" val="278701887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QuickStart: Create a virtual machine scale set in the Azure portal - https://docs.microsoft.com/en-us/azure/virtual-machine-scale-sets/quick-create-portal</a:t>
            </a:r>
          </a:p>
          <a:p>
            <a:r>
              <a:rPr lang="en-US" dirty="0"/>
              <a:t>QuickStart: Create a virtual machine scale set with the Azure CLI 2.0 – https://docs.microsoft.com/en-us/azure/virtual-machine-scale-sets/quick-create-cli </a:t>
            </a:r>
          </a:p>
          <a:p>
            <a:r>
              <a:rPr lang="en-US" dirty="0"/>
              <a:t>QuickStart: Create a virtual machine scale set with Azure PowerShell - https://docs.microsoft.com/en-us/azure/virtual-machine-scale-sets/quick-create-powershell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3:43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80</a:t>
            </a:fld>
            <a:endParaRPr lang="en-US" dirty="0"/>
          </a:p>
        </p:txBody>
      </p:sp>
    </p:spTree>
    <p:extLst>
      <p:ext uri="{BB962C8B-B14F-4D97-AF65-F5344CB8AC3E}">
        <p14:creationId xmlns:p14="http://schemas.microsoft.com/office/powerpoint/2010/main" val="227322401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Automatically scale a virtual machine scale set in the Azure portal - https://docs.microsoft.com/en-us/azure/virtual-machine-scale-sets/virtual-machine-scale-sets-autoscale-portal</a:t>
            </a:r>
          </a:p>
          <a:p>
            <a:r>
              <a:rPr lang="en-US" dirty="0"/>
              <a:t>Tutorial: Automatically scale a virtual machine scale set with Azure PowerShell - https://docs.microsoft.com/en-us/azure/virtual-machine-scale-sets/tutorial-autoscale-powershell </a:t>
            </a:r>
          </a:p>
          <a:p>
            <a:r>
              <a:rPr lang="en-US" dirty="0"/>
              <a:t>Tutorial: Automatically scale a virtual machine scale set with the Azure CLI 2.0 - https://docs.microsoft.com/en-us/azure/virtual-machine-scale-sets/tutorial-autoscale-cli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3:43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81</a:t>
            </a:fld>
            <a:endParaRPr lang="en-US" dirty="0"/>
          </a:p>
        </p:txBody>
      </p:sp>
    </p:spTree>
    <p:extLst>
      <p:ext uri="{BB962C8B-B14F-4D97-AF65-F5344CB8AC3E}">
        <p14:creationId xmlns:p14="http://schemas.microsoft.com/office/powerpoint/2010/main" val="254396964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✔️VM extensions can be applied to an existing VM through the Azure portal. Select the VM in the portal, then choose Extensions. Take a minute to see what extensions are available for your virtual machine. Do any of the extensions sound interesting to you?</a:t>
            </a:r>
          </a:p>
          <a:p>
            <a:endParaRPr lang="en-US" dirty="0"/>
          </a:p>
          <a:p>
            <a:r>
              <a:rPr lang="en-US" dirty="0"/>
              <a:t>For more information, you can see:</a:t>
            </a:r>
          </a:p>
          <a:p>
            <a:r>
              <a:rPr lang="en-US" dirty="0"/>
              <a:t>Virtual machine extensions and features for Windows - https://docs.microsoft.com/en-us/azure/virtual-machines/extensions/features-windows?toc=%2Fazure%2Fvirtual-machines%2Fwindows%2Ftoc.json </a:t>
            </a:r>
          </a:p>
          <a:p>
            <a:r>
              <a:rPr lang="en-US" dirty="0"/>
              <a:t>Virtual machine extensions and features for Linux - https://docs.microsoft.com/en-us/azure/virtual-machines/extensions/features-linux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1/14/2019 3:43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10639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Which of these scenarios are you most interested in?</a:t>
            </a:r>
          </a:p>
          <a:p>
            <a:endParaRPr lang="en-US" dirty="0"/>
          </a:p>
          <a:p>
            <a:r>
              <a:rPr lang="en-US" dirty="0"/>
              <a:t>For more information, you can see:</a:t>
            </a:r>
          </a:p>
          <a:p>
            <a:r>
              <a:rPr lang="en-US" dirty="0"/>
              <a:t>Overview of Windows virtual machines in Azure - https://docs.microsoft.com/en-us/azure/virtual-machines/windows/overview?toc=%2Fazure%2Fvirtual-machines%2Fwindows%2Ftoc.json </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1/14/2019 3:19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5895539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Can you think of any custom script extensions that you might want to create?</a:t>
            </a:r>
          </a:p>
          <a:p>
            <a:endParaRPr lang="en-US" dirty="0"/>
          </a:p>
          <a:p>
            <a:r>
              <a:rPr lang="en-US" dirty="0"/>
              <a:t>For more information, you can see:</a:t>
            </a:r>
          </a:p>
          <a:p>
            <a:r>
              <a:rPr lang="en-US" dirty="0"/>
              <a:t>Get started with Azure PowerShell - https://docs.microsoft.com/en-us/powershell/azure/get-started-azureps?view=azurermps-6.2.0</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1/14/2019 3:43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7001392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Use DSC when the Custom Script extension will not work for your application. </a:t>
            </a:r>
          </a:p>
          <a:p>
            <a:endParaRPr lang="en-US" dirty="0"/>
          </a:p>
          <a:p>
            <a:r>
              <a:rPr lang="en-US" dirty="0"/>
              <a:t>For more information, you can see:</a:t>
            </a:r>
          </a:p>
          <a:p>
            <a:r>
              <a:rPr lang="en-US" dirty="0"/>
              <a:t>Introduction to the Azure Desired State Configuration extension handler - https://docs.microsoft.com/en-us/azure/virtual-machines/extensions/dsc-overview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1/14/2019 3:43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9977606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Windows PowerShell DSC comes with a set of built-in configuration resources. For example, File Resource, Log Resource, and User Resource. Use the reference link to view the resources that are available to you. Are there any resources that you might be interested in? Take a few minutes to discuss the resources and configuration parameters. </a:t>
            </a:r>
          </a:p>
          <a:p>
            <a:endParaRPr lang="en-US" dirty="0"/>
          </a:p>
          <a:p>
            <a:r>
              <a:rPr lang="en-US" dirty="0"/>
              <a:t>For more information, you can see:</a:t>
            </a:r>
          </a:p>
          <a:p>
            <a:r>
              <a:rPr lang="en-US" dirty="0"/>
              <a:t>Built-In Windows PowerShell Desired State Configuration Resources - https://docs.microsoft.com/en-us/powershell/dsc/builtinresource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1/14/2019 3:43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2083983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Be sure to watch Corey’s video to see these steps in action. If you have time, try it for yourself. The next topic shows the code implementation.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1/14/2019 3:43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6898909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endParaRPr lang="en-US" dirty="0"/>
          </a:p>
          <a:p>
            <a:r>
              <a:rPr lang="en-US" dirty="0"/>
              <a:t>DSC extension PowerShell cmdlets - https://docs.microsoft.com/en-us/azure/virtual-machines/extensions/dsc-overview#dsc-extension-powershell-cmdlets </a:t>
            </a:r>
          </a:p>
          <a:p>
            <a:r>
              <a:rPr lang="en-US" dirty="0"/>
              <a:t>Publish-AzureRmVMDscConfiguration - https://docs.microsoft.com/en-us/powershell/module/azurerm.compute/publish-azurermvmdscconfiguration?view=azurermps-6.2.0</a:t>
            </a:r>
          </a:p>
          <a:p>
            <a:r>
              <a:rPr lang="en-US" dirty="0"/>
              <a:t>Set-AzureRmVMDscExtension - https://docs.microsoft.com/en-us/powershell/module/azurerm.compute/set-azurermvmdscextension?view=azurermps-6.2.0</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3:43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88</a:t>
            </a:fld>
            <a:endParaRPr lang="en-US" dirty="0"/>
          </a:p>
        </p:txBody>
      </p:sp>
    </p:spTree>
    <p:extLst>
      <p:ext uri="{BB962C8B-B14F-4D97-AF65-F5344CB8AC3E}">
        <p14:creationId xmlns:p14="http://schemas.microsoft.com/office/powerpoint/2010/main" val="135665997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DSC and Custom Scripts - https://www.youtube.com/embed/dw_EE8cUfEU</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3:43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89</a:t>
            </a:fld>
            <a:endParaRPr lang="en-US" dirty="0"/>
          </a:p>
        </p:txBody>
      </p:sp>
    </p:spTree>
    <p:extLst>
      <p:ext uri="{BB962C8B-B14F-4D97-AF65-F5344CB8AC3E}">
        <p14:creationId xmlns:p14="http://schemas.microsoft.com/office/powerpoint/2010/main" val="397040411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solidFill>
                  <a:schemeClr val="accent3">
                    <a:lumMod val="60000"/>
                    <a:lumOff val="40000"/>
                  </a:schemeClr>
                </a:solidFill>
                <a:latin typeface="Segoe UI Emoji" panose="020B0502040204020203" pitchFamily="34" charset="0"/>
                <a:ea typeface="Verdana" panose="020B0604030504040204" pitchFamily="34" charset="0"/>
                <a:cs typeface="Segoe UI Emoji" panose="020B0502040204020203" pitchFamily="34" charset="0"/>
              </a:rPr>
              <a:t>✔️</a:t>
            </a:r>
            <a:r>
              <a:rPr lang="en-US" sz="900" dirty="0">
                <a:solidFill>
                  <a:srgbClr val="000000"/>
                </a:solidFill>
                <a:latin typeface="Segoe UI" panose="020B0502040204020203" pitchFamily="34" charset="0"/>
                <a:ea typeface="Verdana" panose="020B0604030504040204" pitchFamily="34" charset="0"/>
              </a:rPr>
              <a:t> </a:t>
            </a:r>
            <a:r>
              <a:rPr lang="en-US" dirty="0"/>
              <a:t>Notice this tutorial uses a different PowerShell command. Use the reference link to learn more.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effectLst/>
              <a:latin typeface="Open Sans"/>
              <a:ea typeface="Verdana" panose="020B0604030504040204"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effectLst/>
                <a:latin typeface="Open Sans"/>
                <a:ea typeface="Verdana" panose="020B0604030504040204" pitchFamily="34" charset="0"/>
              </a:rPr>
              <a:t>For more information, you can see: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effectLst/>
                <a:latin typeface="Open Sans"/>
                <a:ea typeface="Verdana" panose="020B0604030504040204" pitchFamily="34" charset="0"/>
              </a:rPr>
              <a:t>DSC extension PowerShell cmdlets - https://docs.microsoft.com/en-us/azure/virtual-machines/extensions/dsc-overview#dsc-extension-powershell-cmdlets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effectLst/>
                <a:latin typeface="Open Sans"/>
                <a:ea typeface="Verdana" panose="020B0604030504040204" pitchFamily="34" charset="0"/>
              </a:rPr>
              <a:t>Publish-AzureRmVMDscConfiguration - https://docs.microsoft.com/en-us/powershell/module/azurerm.compute/publish-azurermvmdscconfiguration?view=azurermps-6.2.0</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effectLst/>
                <a:latin typeface="Open Sans"/>
                <a:ea typeface="Verdana" panose="020B0604030504040204" pitchFamily="34" charset="0"/>
              </a:rPr>
              <a:t>Set-AzureRmVMDscExtension - https://docs.microsoft.com/en-us/powershell/module/azurerm.compute/set-azurermvmdscextension?view=azurermps-6.2.0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effectLst/>
              <a:latin typeface="Open Sans"/>
              <a:ea typeface="Verdana" panose="020B0604030504040204"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3:43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90</a:t>
            </a:fld>
            <a:endParaRPr lang="en-US" dirty="0"/>
          </a:p>
        </p:txBody>
      </p:sp>
    </p:spTree>
    <p:extLst>
      <p:ext uri="{BB962C8B-B14F-4D97-AF65-F5344CB8AC3E}">
        <p14:creationId xmlns:p14="http://schemas.microsoft.com/office/powerpoint/2010/main" val="136206754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1/14/2019 3:44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Managing Virtual Machines - https://www.youtube.com/embed/uo7Mfq9Vibk</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1/14/2019 3:44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93</a:t>
            </a:fld>
            <a:endParaRPr lang="en-US" dirty="0"/>
          </a:p>
        </p:txBody>
      </p:sp>
    </p:spTree>
    <p:extLst>
      <p:ext uri="{BB962C8B-B14F-4D97-AF65-F5344CB8AC3E}">
        <p14:creationId xmlns:p14="http://schemas.microsoft.com/office/powerpoint/2010/main" val="192517078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Migrate Servers to Azure course provides detailed information on Azure Site Recovery. </a:t>
            </a:r>
          </a:p>
          <a:p>
            <a:endParaRPr lang="en-US" dirty="0"/>
          </a:p>
          <a:p>
            <a:r>
              <a:rPr lang="en-US" dirty="0"/>
              <a:t>✔️ Have you tried any of these backup methods? Do you have a backup plan?</a:t>
            </a:r>
          </a:p>
          <a:p>
            <a:endParaRPr lang="en-US" dirty="0"/>
          </a:p>
          <a:p>
            <a:r>
              <a:rPr lang="en-US" dirty="0"/>
              <a:t>For more information, you can see:</a:t>
            </a:r>
          </a:p>
          <a:p>
            <a:r>
              <a:rPr lang="en-US" dirty="0"/>
              <a:t>About site recovery - https://docs.microsoft.com/en-us/azure/site-recovery/site-recovery-overview </a:t>
            </a:r>
          </a:p>
          <a:p>
            <a:r>
              <a:rPr lang="en-US" dirty="0"/>
              <a:t>Replicate an Azure VM to another Azure region - https://docs.microsoft.com/en-us/azure/site-recovery/azure-to-azure-quickstart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1/14/2019 3:44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81138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This video compares what you may already know about on-premises virtual machines with virtual machines in the cloud. Can you see the differences and similarities?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1/14/2019 3:19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78589474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For more information, you can see:</a:t>
            </a:r>
          </a:p>
          <a:p>
            <a:br>
              <a:rPr lang="en-US" sz="882" kern="1200" dirty="0">
                <a:solidFill>
                  <a:schemeClr val="tx1"/>
                </a:solidFill>
                <a:effectLst/>
                <a:latin typeface="Segoe UI Light" pitchFamily="34" charset="0"/>
                <a:ea typeface="+mn-ea"/>
                <a:cs typeface="+mn-cs"/>
              </a:rPr>
            </a:br>
            <a:r>
              <a:rPr lang="en-US" sz="882" kern="1200" dirty="0">
                <a:solidFill>
                  <a:schemeClr val="tx1"/>
                </a:solidFill>
                <a:effectLst/>
                <a:latin typeface="Segoe UI Light" pitchFamily="34" charset="0"/>
                <a:ea typeface="+mn-ea"/>
                <a:cs typeface="+mn-cs"/>
              </a:rPr>
              <a:t>Backing up Virtual Machines - https://azure.microsoft.com/en-us/documentation/articles/backup-azure-vms-first-look-arm/ </a:t>
            </a:r>
          </a:p>
          <a:p>
            <a:r>
              <a:rPr lang="en-US" sz="882" kern="1200" dirty="0">
                <a:solidFill>
                  <a:schemeClr val="tx1"/>
                </a:solidFill>
                <a:effectLst/>
                <a:latin typeface="Segoe UI Light" pitchFamily="34" charset="0"/>
                <a:ea typeface="+mn-ea"/>
                <a:cs typeface="+mn-cs"/>
              </a:rPr>
              <a:t>Plan your VM backup infrastructure in Azure - https://docs.microsoft.com/en-us/azure/backup/backup-azure-vms-introduction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1/14/2019 3:44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4531247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endParaRPr lang="en-US" dirty="0"/>
          </a:p>
          <a:p>
            <a:r>
              <a:rPr lang="en-US" dirty="0"/>
              <a:t>Use the Azure portal to restore virtual machines - https://docs.microsoft.com/en-us/azure/backup/backup-azure-arm-restore-vms</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1/14/2019 3:44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9641366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VM Backup and Restore - https://docs.microsoft.com/en-us/azure/virtual-machines/windows/tutorial-backup-vms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3:44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97</a:t>
            </a:fld>
            <a:endParaRPr lang="en-US" dirty="0"/>
          </a:p>
        </p:txBody>
      </p:sp>
    </p:spTree>
    <p:extLst>
      <p:ext uri="{BB962C8B-B14F-4D97-AF65-F5344CB8AC3E}">
        <p14:creationId xmlns:p14="http://schemas.microsoft.com/office/powerpoint/2010/main" val="362122887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Monitoring VMs - https://www.youtube.com/embed/uK6K_w75Fjk</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1/14/2019 3:44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99</a:t>
            </a:fld>
            <a:endParaRPr lang="en-US" dirty="0"/>
          </a:p>
        </p:txBody>
      </p:sp>
    </p:spTree>
    <p:extLst>
      <p:ext uri="{BB962C8B-B14F-4D97-AF65-F5344CB8AC3E}">
        <p14:creationId xmlns:p14="http://schemas.microsoft.com/office/powerpoint/2010/main" val="279750304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a few minutes to navigate the Overview page and the Monitoring section to see what is available for your virtual machine. </a:t>
            </a:r>
          </a:p>
          <a:p>
            <a:endParaRPr lang="en-US" dirty="0"/>
          </a:p>
          <a:p>
            <a:r>
              <a:rPr lang="en-US" dirty="0"/>
              <a:t>For more information, you can see:</a:t>
            </a:r>
          </a:p>
          <a:p>
            <a:r>
              <a:rPr lang="en-US" dirty="0"/>
              <a:t>How to monitor virtual machines in Azure - https://docs.microsoft.com/en-us/azure/virtual-machines/windows/monitor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1/14/2019 3:44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3590707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diagnostics settings can't be updated when the virtual machine isn't running.</a:t>
            </a:r>
          </a:p>
          <a:p>
            <a:endParaRPr lang="en-US" dirty="0"/>
          </a:p>
          <a:p>
            <a:r>
              <a:rPr lang="en-US" dirty="0"/>
              <a:t>For more information, you can see:</a:t>
            </a:r>
          </a:p>
          <a:p>
            <a:r>
              <a:rPr lang="en-US" dirty="0"/>
              <a:t>Overview of metrics in Microsoft Azure - https://docs.microsoft.com/en-us/azure/monitoring-and-diagnostics/monitoring-overview-metrics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1/14/2019 3:44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0229119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Introduction to Azure Advisor - https://docs.microsoft.com/en-us/azure/advisor/advisor-overview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1/14/2019 3:44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5084571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Advisor - https://channel9.msdn.com/Blogs/Azure/Azure-Advisor-your-personalized-guide-to-optimal-resource-configuration/player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1/14/2019 3:44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103</a:t>
            </a:fld>
            <a:endParaRPr lang="en-US" dirty="0"/>
          </a:p>
        </p:txBody>
      </p:sp>
    </p:spTree>
    <p:extLst>
      <p:ext uri="{BB962C8B-B14F-4D97-AF65-F5344CB8AC3E}">
        <p14:creationId xmlns:p14="http://schemas.microsoft.com/office/powerpoint/2010/main" val="174832833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Notice this tutorial uses a different PowerShell command. Use the reference link to learn more.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3:44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104</a:t>
            </a:fld>
            <a:endParaRPr lang="en-US" dirty="0"/>
          </a:p>
        </p:txBody>
      </p:sp>
    </p:spTree>
    <p:extLst>
      <p:ext uri="{BB962C8B-B14F-4D97-AF65-F5344CB8AC3E}">
        <p14:creationId xmlns:p14="http://schemas.microsoft.com/office/powerpoint/2010/main" val="3138637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 </a:t>
            </a:r>
          </a:p>
          <a:p>
            <a:r>
              <a:rPr lang="en-US" dirty="0"/>
              <a:t>Microsoft server software support for Microsoft Azure virtual machines - https://support.microsoft.com/en-us/help/2721672/microsoft-server-software-support-for-microsoft-azure-virtual-machines </a:t>
            </a:r>
          </a:p>
          <a:p>
            <a:r>
              <a:rPr lang="en-US" dirty="0"/>
              <a:t>Linux on distributions endorsed by Azure - https://docs.microsoft.com/en-us/azure/virtual-machines/linux/endorsed-distros#supported-distributions–versions.</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1/14/2019 3:19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422263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12192000" cy="1000664"/>
          </a:xfrm>
          <a:solidFill>
            <a:srgbClr val="0070C0"/>
          </a:solidFill>
        </p:spPr>
        <p:txBody>
          <a:bodyPr anchor="b"/>
          <a:lstStyle>
            <a:lvl1pPr algn="l">
              <a:defRPr sz="6000">
                <a:solidFill>
                  <a:schemeClr val="bg1"/>
                </a:solidFill>
              </a:defRPr>
            </a:lvl1pPr>
          </a:lstStyle>
          <a:p>
            <a:r>
              <a:rPr lang="en-US" dirty="0"/>
              <a:t> Click to edit Master title style</a:t>
            </a:r>
          </a:p>
        </p:txBody>
      </p:sp>
    </p:spTree>
    <p:extLst>
      <p:ext uri="{BB962C8B-B14F-4D97-AF65-F5344CB8AC3E}">
        <p14:creationId xmlns:p14="http://schemas.microsoft.com/office/powerpoint/2010/main" val="5348823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theme" Target="../theme/theme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image" Target="../media/image4.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 id="2147484742" r:id="rId26"/>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5.xml"/><Relationship Id="rId1" Type="http://schemas.openxmlformats.org/officeDocument/2006/relationships/slideLayout" Target="../slideLayouts/slideLayout6.xml"/><Relationship Id="rId4" Type="http://schemas.openxmlformats.org/officeDocument/2006/relationships/image" Target="../media/image44.png"/></Relationships>
</file>

<file path=ppt/slides/_rels/slide102.xml.rels><?xml version="1.0" encoding="UTF-8" standalone="yes"?>
<Relationships xmlns="http://schemas.openxmlformats.org/package/2006/relationships"><Relationship Id="rId3" Type="http://schemas.openxmlformats.org/officeDocument/2006/relationships/hyperlink" Target="https://docs.microsoft.com/en-us/azure/advisor/advisor-high-availability-recommendations" TargetMode="External"/><Relationship Id="rId7" Type="http://schemas.openxmlformats.org/officeDocument/2006/relationships/image" Target="../media/image45.png"/><Relationship Id="rId2" Type="http://schemas.openxmlformats.org/officeDocument/2006/relationships/notesSlide" Target="../notesSlides/notesSlide86.xml"/><Relationship Id="rId1" Type="http://schemas.openxmlformats.org/officeDocument/2006/relationships/slideLayout" Target="../slideLayouts/slideLayout6.xml"/><Relationship Id="rId6" Type="http://schemas.openxmlformats.org/officeDocument/2006/relationships/hyperlink" Target="https://docs.microsoft.com/en-us/azure/advisor/advisor-cost-recommendations" TargetMode="External"/><Relationship Id="rId5" Type="http://schemas.openxmlformats.org/officeDocument/2006/relationships/hyperlink" Target="https://docs.microsoft.com/en-us/azure/advisor/advisor-performance-recommendations" TargetMode="External"/><Relationship Id="rId4" Type="http://schemas.openxmlformats.org/officeDocument/2006/relationships/hyperlink" Target="https://docs.microsoft.com/en-us/azure/advisor/advisor-security-recommendations" TargetMode="External"/></Relationships>
</file>

<file path=ppt/slides/_rels/slide10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7.xml"/><Relationship Id="rId1" Type="http://schemas.openxmlformats.org/officeDocument/2006/relationships/slideLayout" Target="../slideLayouts/slideLayout9.xml"/></Relationships>
</file>

<file path=ppt/slides/_rels/slide104.xml.rels><?xml version="1.0" encoding="UTF-8" standalone="yes"?>
<Relationships xmlns="http://schemas.openxmlformats.org/package/2006/relationships"><Relationship Id="rId3" Type="http://schemas.openxmlformats.org/officeDocument/2006/relationships/hyperlink" Target="https://docs.microsoft.com/en-us/azure/advisor/advisor-get-started" TargetMode="External"/><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azure/virtual-machines/windows/sizes-general" TargetMode="External"/><Relationship Id="rId7" Type="http://schemas.openxmlformats.org/officeDocument/2006/relationships/hyperlink" Target="https://docs.microsoft.com/en-us/azure/virtual-machines/windows/sizes-hpc"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hyperlink" Target="https://docs.microsoft.com/en-us/azure/virtual-machines/windows/sizes-gpu" TargetMode="External"/><Relationship Id="rId5" Type="http://schemas.openxmlformats.org/officeDocument/2006/relationships/hyperlink" Target="https://docs.microsoft.com/en-us/azure/virtual-machines/windows/sizes-storage" TargetMode="External"/><Relationship Id="rId4" Type="http://schemas.openxmlformats.org/officeDocument/2006/relationships/hyperlink" Target="https://docs.microsoft.com/en-us/azure/virtual-machines/windows/sizes-compute"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azure.microsoft.com/en-us/pricing/calculator/"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azure.microsoft.com/en-us/pricing/tco/calculator/"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zure/virtual-machines/windows/quick-create-portal"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en-us/powershell/module/azurerm.compute/set-azurermvmoperatingsystem" TargetMode="External"/><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powershell/module/azurerm.compute/set-azurermvmsourceimage" TargetMode="External"/><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hyperlink" Target="https://docs.microsoft.com/en-us/powershell/module/azurerm.compute/new-azurermvmconfig" TargetMode="External"/><Relationship Id="rId5" Type="http://schemas.openxmlformats.org/officeDocument/2006/relationships/hyperlink" Target="https://docs.microsoft.com/en-us/powershell/module/azurerm.compute/add-azurermvmnetworkinterface" TargetMode="External"/><Relationship Id="rId4" Type="http://schemas.openxmlformats.org/officeDocument/2006/relationships/hyperlink" Target="https://docs.microsoft.com/en-us/powershell/module/azurerm.compute/set-azurermvmosdisk"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hyperlink" Target="https://docs.microsoft.com/en-us/azure/azure-resource-manager/resource-manager-create-first-template" TargetMode="External"/><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s://docs.microsoft.com/en-us/azure/virtual-machines/windows/tutorial-custom-images" TargetMode="External"/><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hyperlink" Target="https://www.microsoft.com/handsonlabs/SelfPacedLabs" TargetMode="External"/><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hyperlink" Target="https://docs.microsoft.com/en-us/azure/virtual-network/virtual-networks-create-nsg-arm-pportal" TargetMode="External"/><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hyperlink" Target="https://docs.microsoft.com/en-us/azure/virtual-machines/windows/multiple-nics?toc=/azure/virtual-network/toc.json#create-a-vm-with-multiple-nics" TargetMode="External"/><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hyperlink" Target="https://docs.microsoft.com/en-us/azure/virtual-machines/windows/premium-storage" TargetMode="External"/><Relationship Id="rId2" Type="http://schemas.openxmlformats.org/officeDocument/2006/relationships/notesSlide" Target="../notesSlides/notesSlide50.xml"/><Relationship Id="rId1" Type="http://schemas.openxmlformats.org/officeDocument/2006/relationships/slideLayout" Target="../slideLayouts/slideLayout6.xml"/><Relationship Id="rId4" Type="http://schemas.openxmlformats.org/officeDocument/2006/relationships/hyperlink" Target="https://docs.microsoft.com/en-us/azure/virtual-machines/windows/managed-disks-overview" TargetMode="Externa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hyperlink" Target="https://docs.microsoft.com/en-us/azure/virtual-machines/windows/attach-disk-ps" TargetMode="External"/><Relationship Id="rId2" Type="http://schemas.openxmlformats.org/officeDocument/2006/relationships/notesSlide" Target="../notesSlides/notesSlide55.xml"/><Relationship Id="rId1" Type="http://schemas.openxmlformats.org/officeDocument/2006/relationships/slideLayout" Target="../slideLayouts/slideLayout6.xml"/><Relationship Id="rId6" Type="http://schemas.openxmlformats.org/officeDocument/2006/relationships/hyperlink" Target="https://docs.microsoft.com/en-us/azure/virtual-machines/windows/convert-unmanaged-to-managed-disks" TargetMode="External"/><Relationship Id="rId5" Type="http://schemas.openxmlformats.org/officeDocument/2006/relationships/hyperlink" Target="https://docs.microsoft.com/en-us/azure/virtual-machines/windows/convert-disk-storage" TargetMode="External"/><Relationship Id="rId4" Type="http://schemas.openxmlformats.org/officeDocument/2006/relationships/hyperlink" Target="https://docs.microsoft.com/en-us/azure/virtual-machines/windows/detach-disk" TargetMode="Externa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3" Type="http://schemas.openxmlformats.org/officeDocument/2006/relationships/hyperlink" Target="https://docs.microsoft.com/en-us/azure/virtual-machines/windows/tutorial-availability-sets" TargetMode="External"/><Relationship Id="rId2" Type="http://schemas.openxmlformats.org/officeDocument/2006/relationships/hyperlink" Target="https://www.microsoft.com/handsonlabs/SelfPacedLabs" TargetMode="Externa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4.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7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hyperlink" Target="https://docs.microsoft.com/en-us/azure/virtual-machine-scale-sets/quick-create-portal" TargetMode="External"/><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hyperlink" Target="https://docs.microsoft.com/en-us/azure/virtual-machine-scale-sets/virtual-machine-scale-sets-autoscale-portal" TargetMode="External"/><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hyperlink" Target="https://docs.microsoft.com/en-us/powershell/dsc/builtinresource" TargetMode="External"/><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hyperlink" Target="https://docs.microsoft.com/en-us/azure/virtual-machines/windows/tutorial-automate-vm-deployment?toc=/en-us/azure/virtual-machines/extensions/toc.json&amp;bc=/en-us/azure/bread/toc.json" TargetMode="External"/><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3" Type="http://schemas.openxmlformats.org/officeDocument/2006/relationships/hyperlink" Target="https://docs.microsoft.com/en-us/azure/virtual-machines/windows/tutorial-backup-vms" TargetMode="External"/><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7991" y="2385637"/>
            <a:ext cx="4167887" cy="2086725"/>
          </a:xfrm>
        </p:spPr>
        <p:txBody>
          <a:bodyPr/>
          <a:lstStyle/>
          <a:p>
            <a:r>
              <a:rPr lang="en-US" sz="3600" dirty="0">
                <a:latin typeface="Segoe UI Semibold" panose="020B0702040204020203" pitchFamily="34" charset="0"/>
                <a:cs typeface="Segoe UI Semibold" panose="020B0702040204020203" pitchFamily="34" charset="0"/>
              </a:rPr>
              <a:t>AZ-100.3</a:t>
            </a:r>
            <a:br>
              <a:rPr lang="en-US" sz="3600" dirty="0">
                <a:latin typeface="Segoe UI Semibold" panose="020B0702040204020203" pitchFamily="34" charset="0"/>
                <a:cs typeface="Segoe UI Semibold" panose="020B0702040204020203" pitchFamily="34" charset="0"/>
              </a:rPr>
            </a:br>
            <a:r>
              <a:rPr lang="en-US" sz="3600" dirty="0">
                <a:latin typeface="Segoe UI Semibold" panose="020B0702040204020203" pitchFamily="34" charset="0"/>
                <a:cs typeface="Segoe UI Semibold" panose="020B0702040204020203" pitchFamily="34" charset="0"/>
              </a:rPr>
              <a:t>Deploying and Managing Virtual Machines</a:t>
            </a:r>
          </a:p>
        </p:txBody>
      </p:sp>
    </p:spTree>
    <p:extLst>
      <p:ext uri="{BB962C8B-B14F-4D97-AF65-F5344CB8AC3E}">
        <p14:creationId xmlns:p14="http://schemas.microsoft.com/office/powerpoint/2010/main" val="184591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Supported Operating Systems</a:t>
            </a:r>
          </a:p>
        </p:txBody>
      </p:sp>
      <p:sp>
        <p:nvSpPr>
          <p:cNvPr id="6" name="Text Placeholder 5"/>
          <p:cNvSpPr>
            <a:spLocks noGrp="1"/>
          </p:cNvSpPr>
          <p:nvPr>
            <p:ph type="body" sz="quarter" idx="10"/>
          </p:nvPr>
        </p:nvSpPr>
        <p:spPr>
          <a:xfrm>
            <a:off x="584200" y="4442896"/>
            <a:ext cx="10909300" cy="1378839"/>
          </a:xfrm>
        </p:spPr>
        <p:txBody>
          <a:bodyPr/>
          <a:lstStyle/>
          <a:p>
            <a:r>
              <a:rPr lang="en-US" dirty="0"/>
              <a:t>Windows Server includes many common products, requires a license, doesn’t support OS upgrades</a:t>
            </a:r>
          </a:p>
          <a:p>
            <a:r>
              <a:rPr lang="en-US" dirty="0"/>
              <a:t>Linux distributions are supported, upgrade of the OS is supported</a:t>
            </a:r>
          </a:p>
        </p:txBody>
      </p:sp>
      <p:pic>
        <p:nvPicPr>
          <p:cNvPr id="5" name="Picture 4" descr="Screenshot of the Azure Marketplace. Ubuntu and Windows Server 2016 virtual machines are shown. ">
            <a:extLst>
              <a:ext uri="{FF2B5EF4-FFF2-40B4-BE49-F238E27FC236}">
                <a16:creationId xmlns:a16="http://schemas.microsoft.com/office/drawing/2014/main" id="{5E432413-EC80-4F01-89CF-A1A749EFC75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53134" y="1412597"/>
            <a:ext cx="7705165" cy="2628900"/>
          </a:xfrm>
          <a:prstGeom prst="rect">
            <a:avLst/>
          </a:prstGeom>
          <a:noFill/>
          <a:ln>
            <a:noFill/>
          </a:ln>
        </p:spPr>
      </p:pic>
    </p:spTree>
    <p:extLst>
      <p:ext uri="{BB962C8B-B14F-4D97-AF65-F5344CB8AC3E}">
        <p14:creationId xmlns:p14="http://schemas.microsoft.com/office/powerpoint/2010/main" val="2295597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Monitoring</a:t>
            </a:r>
          </a:p>
        </p:txBody>
      </p:sp>
      <p:sp>
        <p:nvSpPr>
          <p:cNvPr id="3" name="Text Placeholder 2">
            <a:extLst>
              <a:ext uri="{FF2B5EF4-FFF2-40B4-BE49-F238E27FC236}">
                <a16:creationId xmlns:a16="http://schemas.microsoft.com/office/drawing/2014/main" id="{A10B5453-7DE0-4AE1-9F37-66BD063FAF4C}"/>
              </a:ext>
            </a:extLst>
          </p:cNvPr>
          <p:cNvSpPr>
            <a:spLocks noGrp="1"/>
          </p:cNvSpPr>
          <p:nvPr>
            <p:ph type="body" sz="quarter" idx="10"/>
          </p:nvPr>
        </p:nvSpPr>
        <p:spPr>
          <a:xfrm>
            <a:off x="584200" y="4717844"/>
            <a:ext cx="11018520" cy="1551194"/>
          </a:xfrm>
        </p:spPr>
        <p:txBody>
          <a:bodyPr/>
          <a:lstStyle/>
          <a:p>
            <a:r>
              <a:rPr lang="en-US" sz="2400" dirty="0"/>
              <a:t>The Overview screen of the Azure portal shows CPU, Network, Disk bytes, and Disk operations. You can also show the data for different periods of time. </a:t>
            </a:r>
          </a:p>
          <a:p>
            <a:r>
              <a:rPr lang="en-US" sz="2400" dirty="0"/>
              <a:t>The Monitoring section provides access to Metrics, Diagnostic settings, Advisor recommendations, and Diagram.</a:t>
            </a:r>
          </a:p>
        </p:txBody>
      </p:sp>
      <p:pic>
        <p:nvPicPr>
          <p:cNvPr id="4" name="Picture 3" descr="Screenshot of the Overview page. Two charts are shown: CPU average and Network (total). .">
            <a:extLst>
              <a:ext uri="{FF2B5EF4-FFF2-40B4-BE49-F238E27FC236}">
                <a16:creationId xmlns:a16="http://schemas.microsoft.com/office/drawing/2014/main" id="{77FEAC8F-F0B8-4B24-9FFC-7A3D5A7C90C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05940" y="1435100"/>
            <a:ext cx="8823959" cy="2851150"/>
          </a:xfrm>
          <a:prstGeom prst="rect">
            <a:avLst/>
          </a:prstGeom>
          <a:noFill/>
          <a:ln>
            <a:solidFill>
              <a:schemeClr val="tx1"/>
            </a:solidFill>
          </a:ln>
        </p:spPr>
      </p:pic>
    </p:spTree>
    <p:extLst>
      <p:ext uri="{BB962C8B-B14F-4D97-AF65-F5344CB8AC3E}">
        <p14:creationId xmlns:p14="http://schemas.microsoft.com/office/powerpoint/2010/main" val="3401136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Diagnostic Settings</a:t>
            </a:r>
          </a:p>
        </p:txBody>
      </p:sp>
      <p:sp>
        <p:nvSpPr>
          <p:cNvPr id="3" name="Text Placeholder 2">
            <a:extLst>
              <a:ext uri="{FF2B5EF4-FFF2-40B4-BE49-F238E27FC236}">
                <a16:creationId xmlns:a16="http://schemas.microsoft.com/office/drawing/2014/main" id="{588303D4-0439-4EA0-831D-33E88FEE4119}"/>
              </a:ext>
            </a:extLst>
          </p:cNvPr>
          <p:cNvSpPr>
            <a:spLocks noGrp="1"/>
          </p:cNvSpPr>
          <p:nvPr>
            <p:ph type="body" sz="quarter" idx="10"/>
          </p:nvPr>
        </p:nvSpPr>
        <p:spPr>
          <a:xfrm>
            <a:off x="584200" y="1435497"/>
            <a:ext cx="11018520" cy="3877985"/>
          </a:xfrm>
        </p:spPr>
        <p:txBody>
          <a:bodyPr/>
          <a:lstStyle/>
          <a:p>
            <a:r>
              <a:rPr lang="en-US" dirty="0"/>
              <a:t>The VM’s Diagnostic setting blade is different for Windows and Linux machines. </a:t>
            </a:r>
          </a:p>
          <a:p>
            <a:r>
              <a:rPr lang="en-US" dirty="0"/>
              <a:t>On Windows machines you have access to Performance counters, Logs, Crash dumps, Sinks, and Agent. </a:t>
            </a:r>
          </a:p>
          <a:p>
            <a:endParaRPr lang="en-US" dirty="0"/>
          </a:p>
          <a:p>
            <a:endParaRPr lang="en-US" dirty="0"/>
          </a:p>
          <a:p>
            <a:endParaRPr lang="en-US" dirty="0"/>
          </a:p>
          <a:p>
            <a:r>
              <a:rPr lang="en-US" dirty="0"/>
              <a:t>On Linux machines your choices are Metrics, Syslog, and Agent. </a:t>
            </a:r>
          </a:p>
        </p:txBody>
      </p:sp>
      <p:pic>
        <p:nvPicPr>
          <p:cNvPr id="5" name="Picture 4" descr="Screenshot of the Windows selections: Overview, performance counters, logs, crash dumps, sinks, and agent. ">
            <a:extLst>
              <a:ext uri="{FF2B5EF4-FFF2-40B4-BE49-F238E27FC236}">
                <a16:creationId xmlns:a16="http://schemas.microsoft.com/office/drawing/2014/main" id="{F2F000CF-DB80-41A2-B433-F2CAA8CE0F9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07865" y="3413760"/>
            <a:ext cx="8168115" cy="1209914"/>
          </a:xfrm>
          <a:prstGeom prst="rect">
            <a:avLst/>
          </a:prstGeom>
          <a:noFill/>
          <a:ln>
            <a:noFill/>
          </a:ln>
        </p:spPr>
      </p:pic>
      <p:pic>
        <p:nvPicPr>
          <p:cNvPr id="6" name="Picture 5" descr="Screenshot of the Linux selections: Overview, metrics, syslog, and agent.">
            <a:extLst>
              <a:ext uri="{FF2B5EF4-FFF2-40B4-BE49-F238E27FC236}">
                <a16:creationId xmlns:a16="http://schemas.microsoft.com/office/drawing/2014/main" id="{E3AEBBF9-90E3-4AC8-90D2-4E7224A8213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656868" y="5420897"/>
            <a:ext cx="4275348" cy="934455"/>
          </a:xfrm>
          <a:prstGeom prst="rect">
            <a:avLst/>
          </a:prstGeom>
          <a:noFill/>
          <a:ln>
            <a:noFill/>
          </a:ln>
        </p:spPr>
      </p:pic>
    </p:spTree>
    <p:extLst>
      <p:ext uri="{BB962C8B-B14F-4D97-AF65-F5344CB8AC3E}">
        <p14:creationId xmlns:p14="http://schemas.microsoft.com/office/powerpoint/2010/main" val="2147312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Advisor Recommendations</a:t>
            </a:r>
          </a:p>
        </p:txBody>
      </p:sp>
      <p:sp>
        <p:nvSpPr>
          <p:cNvPr id="3" name="Text Placeholder 2">
            <a:extLst>
              <a:ext uri="{FF2B5EF4-FFF2-40B4-BE49-F238E27FC236}">
                <a16:creationId xmlns:a16="http://schemas.microsoft.com/office/drawing/2014/main" id="{0A9D7255-3B1B-463F-BE74-07DFD468E234}"/>
              </a:ext>
            </a:extLst>
          </p:cNvPr>
          <p:cNvSpPr>
            <a:spLocks noGrp="1"/>
          </p:cNvSpPr>
          <p:nvPr>
            <p:ph type="body" sz="quarter" idx="10"/>
          </p:nvPr>
        </p:nvSpPr>
        <p:spPr>
          <a:xfrm>
            <a:off x="590868" y="4064397"/>
            <a:ext cx="11018520" cy="2954655"/>
          </a:xfrm>
        </p:spPr>
        <p:txBody>
          <a:bodyPr/>
          <a:lstStyle/>
          <a:p>
            <a:pPr lvl="0"/>
            <a:r>
              <a:rPr lang="en-US" sz="2400" u="sng" dirty="0">
                <a:hlinkClick r:id="rId3"/>
              </a:rPr>
              <a:t>High Availability recommendations</a:t>
            </a:r>
            <a:r>
              <a:rPr lang="en-US" sz="2400" dirty="0"/>
              <a:t> helps you ensure and improve the continuity of your business-critical applications. </a:t>
            </a:r>
          </a:p>
          <a:p>
            <a:pPr lvl="0"/>
            <a:r>
              <a:rPr lang="en-US" sz="2400" u="sng" dirty="0">
                <a:hlinkClick r:id="rId4"/>
              </a:rPr>
              <a:t>Security recommendations</a:t>
            </a:r>
            <a:r>
              <a:rPr lang="en-US" sz="2400" dirty="0"/>
              <a:t> to detect threats and vulnerabilities that might lead to security breaches.</a:t>
            </a:r>
          </a:p>
          <a:p>
            <a:pPr lvl="0"/>
            <a:r>
              <a:rPr lang="en-US" sz="2400" u="sng" dirty="0">
                <a:hlinkClick r:id="rId5"/>
              </a:rPr>
              <a:t>Performance recommendations</a:t>
            </a:r>
            <a:r>
              <a:rPr lang="en-US" sz="2400" dirty="0"/>
              <a:t> to improve the speed of your applications.</a:t>
            </a:r>
          </a:p>
          <a:p>
            <a:pPr lvl="0"/>
            <a:r>
              <a:rPr lang="en-US" sz="2400" u="sng" dirty="0">
                <a:hlinkClick r:id="rId6"/>
              </a:rPr>
              <a:t>Cost recommendations</a:t>
            </a:r>
            <a:r>
              <a:rPr lang="en-US" sz="2400" dirty="0"/>
              <a:t> to optimize and reduce your overall Azure spending.</a:t>
            </a:r>
          </a:p>
          <a:p>
            <a:endParaRPr lang="en-US" sz="2400" dirty="0"/>
          </a:p>
        </p:txBody>
      </p:sp>
      <p:pic>
        <p:nvPicPr>
          <p:cNvPr id="7" name="Picture 6" descr="Screenshot of the Advisor recommendations page. There are 3 recommendations. The impact is high and the impacted resources are 2. ">
            <a:extLst>
              <a:ext uri="{FF2B5EF4-FFF2-40B4-BE49-F238E27FC236}">
                <a16:creationId xmlns:a16="http://schemas.microsoft.com/office/drawing/2014/main" id="{3FE6CB8F-2E33-493F-BC55-715269E6910B}"/>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838141" y="1435100"/>
            <a:ext cx="8071669" cy="2313939"/>
          </a:xfrm>
          <a:prstGeom prst="rect">
            <a:avLst/>
          </a:prstGeom>
          <a:noFill/>
          <a:ln>
            <a:solidFill>
              <a:schemeClr val="tx1"/>
            </a:solidFill>
          </a:ln>
        </p:spPr>
      </p:pic>
    </p:spTree>
    <p:extLst>
      <p:ext uri="{BB962C8B-B14F-4D97-AF65-F5344CB8AC3E}">
        <p14:creationId xmlns:p14="http://schemas.microsoft.com/office/powerpoint/2010/main" val="134430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Advisor</a:t>
            </a:r>
          </a:p>
        </p:txBody>
      </p:sp>
      <p:pic>
        <p:nvPicPr>
          <p:cNvPr id="2" name="Picture 1" descr="Screenshot of the azure Advisor dashboard showing access to personalized, actionable recommendations.">
            <a:extLst>
              <a:ext uri="{FF2B5EF4-FFF2-40B4-BE49-F238E27FC236}">
                <a16:creationId xmlns:a16="http://schemas.microsoft.com/office/drawing/2014/main" id="{C9D8C024-0673-4AF3-B1E2-583CBAAAB9C8}"/>
              </a:ext>
            </a:extLst>
          </p:cNvPr>
          <p:cNvPicPr>
            <a:picLocks noChangeAspect="1"/>
          </p:cNvPicPr>
          <p:nvPr/>
        </p:nvPicPr>
        <p:blipFill>
          <a:blip r:embed="rId3"/>
          <a:stretch>
            <a:fillRect/>
          </a:stretch>
        </p:blipFill>
        <p:spPr>
          <a:xfrm>
            <a:off x="467832" y="1406275"/>
            <a:ext cx="10426995" cy="4844172"/>
          </a:xfrm>
          <a:prstGeom prst="rect">
            <a:avLst/>
          </a:prstGeom>
          <a:ln>
            <a:solidFill>
              <a:schemeClr val="tx1"/>
            </a:solidFill>
          </a:ln>
        </p:spPr>
      </p:pic>
    </p:spTree>
    <p:extLst>
      <p:ext uri="{BB962C8B-B14F-4D97-AF65-F5344CB8AC3E}">
        <p14:creationId xmlns:p14="http://schemas.microsoft.com/office/powerpoint/2010/main" val="1454533141"/>
      </p:ext>
    </p:extLst>
  </p:cSld>
  <p:clrMapOvr>
    <a:masterClrMapping/>
  </p:clrMapOvr>
  <p:transition>
    <p:fad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27E13-BF17-4889-AE01-E27185642B75}"/>
              </a:ext>
            </a:extLst>
          </p:cNvPr>
          <p:cNvSpPr>
            <a:spLocks noGrp="1"/>
          </p:cNvSpPr>
          <p:nvPr>
            <p:ph type="title"/>
          </p:nvPr>
        </p:nvSpPr>
        <p:spPr/>
        <p:txBody>
          <a:bodyPr/>
          <a:lstStyle/>
          <a:p>
            <a:r>
              <a:rPr lang="en-US" dirty="0">
                <a:hlinkClick r:id="rId3"/>
              </a:rPr>
              <a:t>Lab 6B</a:t>
            </a:r>
            <a:r>
              <a:rPr lang="en-US" dirty="0"/>
              <a:t>: Advisor Recommendations</a:t>
            </a:r>
          </a:p>
        </p:txBody>
      </p:sp>
      <p:sp>
        <p:nvSpPr>
          <p:cNvPr id="3" name="Text Placeholder 2">
            <a:extLst>
              <a:ext uri="{FF2B5EF4-FFF2-40B4-BE49-F238E27FC236}">
                <a16:creationId xmlns:a16="http://schemas.microsoft.com/office/drawing/2014/main" id="{DB217581-4C25-474C-AA65-F135D48152FC}"/>
              </a:ext>
            </a:extLst>
          </p:cNvPr>
          <p:cNvSpPr>
            <a:spLocks noGrp="1"/>
          </p:cNvSpPr>
          <p:nvPr>
            <p:ph type="body" sz="quarter" idx="10"/>
          </p:nvPr>
        </p:nvSpPr>
        <p:spPr/>
        <p:txBody>
          <a:bodyPr/>
          <a:lstStyle/>
          <a:p>
            <a:pPr lvl="0"/>
            <a:r>
              <a:rPr lang="en-US" dirty="0"/>
              <a:t>Get recommendation details and implement a solution.</a:t>
            </a:r>
          </a:p>
          <a:p>
            <a:pPr lvl="0"/>
            <a:r>
              <a:rPr lang="en-US" dirty="0"/>
              <a:t>Filter advisor recommendations.</a:t>
            </a:r>
          </a:p>
          <a:p>
            <a:pPr lvl="0"/>
            <a:r>
              <a:rPr lang="en-US" dirty="0"/>
              <a:t>Postpone or dismiss recommendations. </a:t>
            </a:r>
          </a:p>
          <a:p>
            <a:pPr lvl="0"/>
            <a:r>
              <a:rPr lang="en-US" dirty="0"/>
              <a:t>Exclude subscriptions or resource groups.</a:t>
            </a:r>
          </a:p>
          <a:p>
            <a:pPr lvl="0"/>
            <a:r>
              <a:rPr lang="en-US" dirty="0"/>
              <a:t>Configure the utilization rules.</a:t>
            </a:r>
          </a:p>
          <a:p>
            <a:pPr lvl="0"/>
            <a:r>
              <a:rPr lang="en-US" dirty="0"/>
              <a:t>Download your recommendations.</a:t>
            </a:r>
          </a:p>
        </p:txBody>
      </p:sp>
    </p:spTree>
    <p:extLst>
      <p:ext uri="{BB962C8B-B14F-4D97-AF65-F5344CB8AC3E}">
        <p14:creationId xmlns:p14="http://schemas.microsoft.com/office/powerpoint/2010/main" val="103668907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p:spPr>
        <p:txBody>
          <a:bodyPr/>
          <a:lstStyle/>
          <a:p>
            <a:r>
              <a:rPr lang="en-US" dirty="0"/>
              <a:t>Lesson 02: Planning Considerations</a:t>
            </a:r>
          </a:p>
        </p:txBody>
      </p:sp>
    </p:spTree>
    <p:extLst>
      <p:ext uri="{BB962C8B-B14F-4D97-AF65-F5344CB8AC3E}">
        <p14:creationId xmlns:p14="http://schemas.microsoft.com/office/powerpoint/2010/main" val="4147502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Virtual Machine Readiness Assessment</a:t>
            </a:r>
          </a:p>
        </p:txBody>
      </p:sp>
      <p:sp>
        <p:nvSpPr>
          <p:cNvPr id="6" name="Text Placeholder 5"/>
          <p:cNvSpPr>
            <a:spLocks noGrp="1"/>
          </p:cNvSpPr>
          <p:nvPr>
            <p:ph type="body" sz="quarter" idx="10"/>
          </p:nvPr>
        </p:nvSpPr>
        <p:spPr>
          <a:xfrm>
            <a:off x="584200" y="1435497"/>
            <a:ext cx="5854700" cy="4136517"/>
          </a:xfrm>
        </p:spPr>
        <p:txBody>
          <a:bodyPr/>
          <a:lstStyle/>
          <a:p>
            <a:pPr lvl="0"/>
            <a:r>
              <a:rPr lang="en-US" dirty="0"/>
              <a:t>High-level checklist and a detailed report.</a:t>
            </a:r>
          </a:p>
          <a:p>
            <a:pPr lvl="0"/>
            <a:r>
              <a:rPr lang="en-US" dirty="0"/>
              <a:t>Highlights areas which are ready to move and areas which may need additional configuration or design changes</a:t>
            </a:r>
          </a:p>
          <a:p>
            <a:pPr lvl="0"/>
            <a:r>
              <a:rPr lang="en-US" dirty="0"/>
              <a:t>Offers expert guidance and advice tailored to your environment</a:t>
            </a:r>
          </a:p>
          <a:p>
            <a:pPr marL="0" indent="0">
              <a:buNone/>
            </a:pPr>
            <a:endParaRPr lang="en-US" b="1" dirty="0"/>
          </a:p>
        </p:txBody>
      </p:sp>
      <p:pic>
        <p:nvPicPr>
          <p:cNvPr id="7" name="Picture 6" descr="Screenshot of the VM Readiness Assessment page showing what was checked. There are two sections: Ready and Set. Each item is checked off. ">
            <a:extLst>
              <a:ext uri="{FF2B5EF4-FFF2-40B4-BE49-F238E27FC236}">
                <a16:creationId xmlns:a16="http://schemas.microsoft.com/office/drawing/2014/main" id="{3C4FAB05-7B2C-42F4-BB32-D70956110E5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987970" y="1435100"/>
            <a:ext cx="4621418" cy="3397761"/>
          </a:xfrm>
          <a:prstGeom prst="rect">
            <a:avLst/>
          </a:prstGeom>
          <a:noFill/>
          <a:ln>
            <a:solidFill>
              <a:schemeClr val="tx1"/>
            </a:solidFill>
          </a:ln>
        </p:spPr>
      </p:pic>
    </p:spTree>
    <p:extLst>
      <p:ext uri="{BB962C8B-B14F-4D97-AF65-F5344CB8AC3E}">
        <p14:creationId xmlns:p14="http://schemas.microsoft.com/office/powerpoint/2010/main" val="391355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Virtual Machine Optimization Assessment</a:t>
            </a:r>
          </a:p>
        </p:txBody>
      </p:sp>
      <p:sp>
        <p:nvSpPr>
          <p:cNvPr id="6" name="Text Placeholder 5"/>
          <p:cNvSpPr>
            <a:spLocks noGrp="1"/>
          </p:cNvSpPr>
          <p:nvPr>
            <p:ph type="body" sz="quarter" idx="10"/>
          </p:nvPr>
        </p:nvSpPr>
        <p:spPr>
          <a:xfrm>
            <a:off x="677163" y="1435100"/>
            <a:ext cx="10803637" cy="4912114"/>
          </a:xfrm>
        </p:spPr>
        <p:txBody>
          <a:bodyPr/>
          <a:lstStyle/>
          <a:p>
            <a:r>
              <a:rPr lang="en-US" dirty="0"/>
              <a:t>Prioritized recommendations across six focus areas including security and compliance, performance and scalability, and availability and business continuity </a:t>
            </a:r>
          </a:p>
          <a:p>
            <a:endParaRPr lang="en-US" b="1" dirty="0"/>
          </a:p>
          <a:p>
            <a:pPr lvl="0"/>
            <a:r>
              <a:rPr lang="en-US" dirty="0"/>
              <a:t>Improvements we suggest and why they’re worth considering</a:t>
            </a:r>
          </a:p>
          <a:p>
            <a:pPr lvl="0"/>
            <a:r>
              <a:rPr lang="en-US" dirty="0"/>
              <a:t>Which specific components of your environment are affected</a:t>
            </a:r>
          </a:p>
          <a:p>
            <a:pPr lvl="0"/>
            <a:r>
              <a:rPr lang="en-US" dirty="0"/>
              <a:t>Troubleshooting tips</a:t>
            </a:r>
          </a:p>
          <a:p>
            <a:pPr lvl="0"/>
            <a:r>
              <a:rPr lang="en-US" dirty="0"/>
              <a:t>Step-by-step tune up instructions</a:t>
            </a:r>
          </a:p>
          <a:p>
            <a:pPr lvl="0"/>
            <a:r>
              <a:rPr lang="en-US" dirty="0"/>
              <a:t>Best practice guidance</a:t>
            </a:r>
          </a:p>
          <a:p>
            <a:endParaRPr lang="en-US" b="1" dirty="0"/>
          </a:p>
        </p:txBody>
      </p:sp>
    </p:spTree>
    <p:extLst>
      <p:ext uri="{BB962C8B-B14F-4D97-AF65-F5344CB8AC3E}">
        <p14:creationId xmlns:p14="http://schemas.microsoft.com/office/powerpoint/2010/main" val="1643693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Virtual Machine Sizes</a:t>
            </a:r>
          </a:p>
        </p:txBody>
      </p:sp>
      <p:graphicFrame>
        <p:nvGraphicFramePr>
          <p:cNvPr id="5" name="Table 4">
            <a:extLst>
              <a:ext uri="{FF2B5EF4-FFF2-40B4-BE49-F238E27FC236}">
                <a16:creationId xmlns:a16="http://schemas.microsoft.com/office/drawing/2014/main" id="{153E478C-528F-43DB-8BBC-4499491F0D73}"/>
              </a:ext>
            </a:extLst>
          </p:cNvPr>
          <p:cNvGraphicFramePr>
            <a:graphicFrameLocks noGrp="1"/>
          </p:cNvGraphicFramePr>
          <p:nvPr>
            <p:extLst/>
          </p:nvPr>
        </p:nvGraphicFramePr>
        <p:xfrm>
          <a:off x="584200" y="1190068"/>
          <a:ext cx="11025187" cy="5239311"/>
        </p:xfrm>
        <a:graphic>
          <a:graphicData uri="http://schemas.openxmlformats.org/drawingml/2006/table">
            <a:tbl>
              <a:tblPr firstRow="1" firstCol="1" bandRow="1">
                <a:tableStyleId>{5C22544A-7EE6-4342-B048-85BDC9FD1C3A}</a:tableStyleId>
              </a:tblPr>
              <a:tblGrid>
                <a:gridCol w="1946856">
                  <a:extLst>
                    <a:ext uri="{9D8B030D-6E8A-4147-A177-3AD203B41FA5}">
                      <a16:colId xmlns:a16="http://schemas.microsoft.com/office/drawing/2014/main" val="2041811728"/>
                    </a:ext>
                  </a:extLst>
                </a:gridCol>
                <a:gridCol w="1292075">
                  <a:extLst>
                    <a:ext uri="{9D8B030D-6E8A-4147-A177-3AD203B41FA5}">
                      <a16:colId xmlns:a16="http://schemas.microsoft.com/office/drawing/2014/main" val="1822784006"/>
                    </a:ext>
                  </a:extLst>
                </a:gridCol>
                <a:gridCol w="7786256">
                  <a:extLst>
                    <a:ext uri="{9D8B030D-6E8A-4147-A177-3AD203B41FA5}">
                      <a16:colId xmlns:a16="http://schemas.microsoft.com/office/drawing/2014/main" val="3160190726"/>
                    </a:ext>
                  </a:extLst>
                </a:gridCol>
              </a:tblGrid>
              <a:tr h="213449">
                <a:tc>
                  <a:txBody>
                    <a:bodyPr/>
                    <a:lstStyle/>
                    <a:p>
                      <a:pPr marL="0" marR="0">
                        <a:lnSpc>
                          <a:spcPct val="107000"/>
                        </a:lnSpc>
                        <a:spcBef>
                          <a:spcPts val="0"/>
                        </a:spcBef>
                        <a:spcAft>
                          <a:spcPts val="800"/>
                        </a:spcAft>
                      </a:pPr>
                      <a:r>
                        <a:rPr lang="en-US" sz="1800" dirty="0">
                          <a:solidFill>
                            <a:srgbClr val="FFFFFF"/>
                          </a:solidFill>
                          <a:effectLst/>
                          <a:latin typeface="Segoe UI Semilight" panose="020B0402040204020203" pitchFamily="34" charset="0"/>
                          <a:cs typeface="Segoe UI Semilight" panose="020B0402040204020203" pitchFamily="34" charset="0"/>
                        </a:rPr>
                        <a:t>VM Type</a:t>
                      </a:r>
                      <a:endParaRPr lang="en-US" sz="1800"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tc>
                <a:tc>
                  <a:txBody>
                    <a:bodyPr/>
                    <a:lstStyle/>
                    <a:p>
                      <a:pPr marL="0" marR="0">
                        <a:lnSpc>
                          <a:spcPct val="107000"/>
                        </a:lnSpc>
                        <a:spcBef>
                          <a:spcPts val="0"/>
                        </a:spcBef>
                        <a:spcAft>
                          <a:spcPts val="0"/>
                        </a:spcAft>
                      </a:pPr>
                      <a:r>
                        <a:rPr lang="en-US" sz="1800" dirty="0">
                          <a:effectLst/>
                          <a:latin typeface="Segoe UI Semilight" panose="020B0402040204020203" pitchFamily="34" charset="0"/>
                          <a:cs typeface="Segoe UI Semilight" panose="020B0402040204020203" pitchFamily="34" charset="0"/>
                        </a:rPr>
                        <a:t>Sizes</a:t>
                      </a:r>
                      <a:endParaRPr lang="en-US" sz="180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tc>
                <a:tc>
                  <a:txBody>
                    <a:bodyPr/>
                    <a:lstStyle/>
                    <a:p>
                      <a:pPr marL="0" marR="0">
                        <a:lnSpc>
                          <a:spcPct val="107000"/>
                        </a:lnSpc>
                        <a:spcBef>
                          <a:spcPts val="0"/>
                        </a:spcBef>
                        <a:spcAft>
                          <a:spcPts val="800"/>
                        </a:spcAft>
                      </a:pPr>
                      <a:r>
                        <a:rPr lang="en-US" sz="1800" b="0" dirty="0">
                          <a:effectLst/>
                          <a:latin typeface="Segoe UI Semilight" panose="020B0402040204020203" pitchFamily="34" charset="0"/>
                          <a:cs typeface="Segoe UI Semilight" panose="020B0402040204020203" pitchFamily="34" charset="0"/>
                        </a:rPr>
                        <a:t>Description</a:t>
                      </a:r>
                      <a:endParaRPr lang="en-US" sz="18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tc>
                <a:extLst>
                  <a:ext uri="{0D108BD9-81ED-4DB2-BD59-A6C34878D82A}">
                    <a16:rowId xmlns:a16="http://schemas.microsoft.com/office/drawing/2014/main" val="155003482"/>
                  </a:ext>
                </a:extLst>
              </a:tr>
              <a:tr h="1135126">
                <a:tc>
                  <a:txBody>
                    <a:bodyPr/>
                    <a:lstStyle/>
                    <a:p>
                      <a:pPr marL="0" marR="0">
                        <a:lnSpc>
                          <a:spcPct val="107000"/>
                        </a:lnSpc>
                        <a:spcBef>
                          <a:spcPts val="0"/>
                        </a:spcBef>
                        <a:spcAft>
                          <a:spcPts val="800"/>
                        </a:spcAft>
                      </a:pPr>
                      <a:r>
                        <a:rPr lang="en-US" sz="1800" u="sng" dirty="0">
                          <a:solidFill>
                            <a:srgbClr val="FFFFFF"/>
                          </a:solidFill>
                          <a:effectLst/>
                          <a:latin typeface="Segoe UI Semilight" panose="020B0402040204020203" pitchFamily="34" charset="0"/>
                          <a:cs typeface="Segoe UI Semilight" panose="020B0402040204020203" pitchFamily="34" charset="0"/>
                          <a:hlinkClick r:id="rId3">
                            <a:extLst>
                              <a:ext uri="{A12FA001-AC4F-418D-AE19-62706E023703}">
                                <ahyp:hlinkClr xmlns:ahyp="http://schemas.microsoft.com/office/drawing/2018/hyperlinkcolor" val="tx"/>
                              </a:ext>
                            </a:extLst>
                          </a:hlinkClick>
                        </a:rPr>
                        <a:t>General Purpose</a:t>
                      </a:r>
                      <a:endParaRPr lang="en-US" sz="1800"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tc>
                <a:tc>
                  <a:txBody>
                    <a:bodyPr/>
                    <a:lstStyle/>
                    <a:p>
                      <a:pPr marL="0" marR="0">
                        <a:lnSpc>
                          <a:spcPct val="107000"/>
                        </a:lnSpc>
                        <a:spcBef>
                          <a:spcPts val="0"/>
                        </a:spcBef>
                        <a:spcAft>
                          <a:spcPts val="0"/>
                        </a:spcAft>
                      </a:pPr>
                      <a:r>
                        <a:rPr lang="en-US" sz="1800" dirty="0">
                          <a:effectLst/>
                          <a:latin typeface="Segoe UI Semilight" panose="020B0402040204020203" pitchFamily="34" charset="0"/>
                          <a:cs typeface="Segoe UI Semilight" panose="020B0402040204020203" pitchFamily="34" charset="0"/>
                        </a:rPr>
                        <a:t>B, Dsv3, Dv3, DSv2, Dv2, Av2</a:t>
                      </a:r>
                      <a:endParaRPr lang="en-US" sz="180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tc>
                <a:tc>
                  <a:txBody>
                    <a:bodyPr/>
                    <a:lstStyle/>
                    <a:p>
                      <a:pPr marL="0" marR="0">
                        <a:lnSpc>
                          <a:spcPct val="107000"/>
                        </a:lnSpc>
                        <a:spcBef>
                          <a:spcPts val="0"/>
                        </a:spcBef>
                        <a:spcAft>
                          <a:spcPts val="800"/>
                        </a:spcAft>
                      </a:pPr>
                      <a:r>
                        <a:rPr lang="en-US" sz="1800" b="0" dirty="0">
                          <a:effectLst/>
                          <a:latin typeface="Segoe UI Semilight" panose="020B0402040204020203" pitchFamily="34" charset="0"/>
                          <a:cs typeface="Segoe UI Semilight" panose="020B0402040204020203" pitchFamily="34" charset="0"/>
                        </a:rPr>
                        <a:t>Balanced CPU-to-memory ratio. Ideal for testing and development, small to medium databases, and low to medium traffic web servers.</a:t>
                      </a:r>
                      <a:endParaRPr lang="en-US" sz="18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tc>
                <a:extLst>
                  <a:ext uri="{0D108BD9-81ED-4DB2-BD59-A6C34878D82A}">
                    <a16:rowId xmlns:a16="http://schemas.microsoft.com/office/drawing/2014/main" val="1549502112"/>
                  </a:ext>
                </a:extLst>
              </a:tr>
              <a:tr h="674288">
                <a:tc>
                  <a:txBody>
                    <a:bodyPr/>
                    <a:lstStyle/>
                    <a:p>
                      <a:pPr marL="0" marR="0">
                        <a:lnSpc>
                          <a:spcPct val="107000"/>
                        </a:lnSpc>
                        <a:spcBef>
                          <a:spcPts val="0"/>
                        </a:spcBef>
                        <a:spcAft>
                          <a:spcPts val="800"/>
                        </a:spcAft>
                      </a:pPr>
                      <a:r>
                        <a:rPr lang="en-US" sz="1800" u="sng" dirty="0">
                          <a:solidFill>
                            <a:srgbClr val="FFFFFF"/>
                          </a:solidFill>
                          <a:effectLst/>
                          <a:latin typeface="Segoe UI Semilight" panose="020B0402040204020203" pitchFamily="34" charset="0"/>
                          <a:cs typeface="Segoe UI Semilight" panose="020B0402040204020203" pitchFamily="34" charset="0"/>
                          <a:hlinkClick r:id="rId4">
                            <a:extLst>
                              <a:ext uri="{A12FA001-AC4F-418D-AE19-62706E023703}">
                                <ahyp:hlinkClr xmlns:ahyp="http://schemas.microsoft.com/office/drawing/2018/hyperlinkcolor" val="tx"/>
                              </a:ext>
                            </a:extLst>
                          </a:hlinkClick>
                        </a:rPr>
                        <a:t>Compute Optimized</a:t>
                      </a:r>
                      <a:endParaRPr lang="en-US" sz="1800"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tc>
                <a:tc>
                  <a:txBody>
                    <a:bodyPr/>
                    <a:lstStyle/>
                    <a:p>
                      <a:pPr marL="0" marR="0">
                        <a:lnSpc>
                          <a:spcPct val="107000"/>
                        </a:lnSpc>
                        <a:spcBef>
                          <a:spcPts val="0"/>
                        </a:spcBef>
                        <a:spcAft>
                          <a:spcPts val="0"/>
                        </a:spcAft>
                      </a:pPr>
                      <a:r>
                        <a:rPr lang="en-US" sz="1800" dirty="0">
                          <a:effectLst/>
                          <a:latin typeface="Segoe UI Semilight" panose="020B0402040204020203" pitchFamily="34" charset="0"/>
                          <a:cs typeface="Segoe UI Semilight" panose="020B0402040204020203" pitchFamily="34" charset="0"/>
                        </a:rPr>
                        <a:t>Fsv2, Fs, F</a:t>
                      </a:r>
                      <a:endParaRPr lang="en-US" sz="180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tc>
                <a:tc>
                  <a:txBody>
                    <a:bodyPr/>
                    <a:lstStyle/>
                    <a:p>
                      <a:pPr marL="0" marR="0">
                        <a:lnSpc>
                          <a:spcPct val="107000"/>
                        </a:lnSpc>
                        <a:spcBef>
                          <a:spcPts val="0"/>
                        </a:spcBef>
                        <a:spcAft>
                          <a:spcPts val="800"/>
                        </a:spcAft>
                      </a:pPr>
                      <a:r>
                        <a:rPr lang="en-US" sz="1800" b="0" dirty="0">
                          <a:effectLst/>
                          <a:latin typeface="Segoe UI Semilight" panose="020B0402040204020203" pitchFamily="34" charset="0"/>
                          <a:cs typeface="Segoe UI Semilight" panose="020B0402040204020203" pitchFamily="34" charset="0"/>
                        </a:rPr>
                        <a:t>High CPU-to-memory ratio. Good for medium traffic web servers, network appliances, batch processes, and application servers.</a:t>
                      </a:r>
                      <a:endParaRPr lang="en-US" sz="18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tc>
                <a:extLst>
                  <a:ext uri="{0D108BD9-81ED-4DB2-BD59-A6C34878D82A}">
                    <a16:rowId xmlns:a16="http://schemas.microsoft.com/office/drawing/2014/main" val="2970292575"/>
                  </a:ext>
                </a:extLst>
              </a:tr>
              <a:tr h="1135126">
                <a:tc>
                  <a:txBody>
                    <a:bodyPr/>
                    <a:lstStyle/>
                    <a:p>
                      <a:pPr marL="0" marR="0">
                        <a:lnSpc>
                          <a:spcPct val="107000"/>
                        </a:lnSpc>
                        <a:spcBef>
                          <a:spcPts val="0"/>
                        </a:spcBef>
                        <a:spcAft>
                          <a:spcPts val="800"/>
                        </a:spcAft>
                      </a:pPr>
                      <a:r>
                        <a:rPr lang="en-US" sz="1800" u="sng" dirty="0">
                          <a:solidFill>
                            <a:srgbClr val="FFFFFF"/>
                          </a:solidFill>
                          <a:effectLst/>
                          <a:latin typeface="Segoe UI Semilight" panose="020B0402040204020203" pitchFamily="34" charset="0"/>
                          <a:cs typeface="Segoe UI Semilight" panose="020B0402040204020203" pitchFamily="34" charset="0"/>
                          <a:hlinkClick r:id="rId4">
                            <a:extLst>
                              <a:ext uri="{A12FA001-AC4F-418D-AE19-62706E023703}">
                                <ahyp:hlinkClr xmlns:ahyp="http://schemas.microsoft.com/office/drawing/2018/hyperlinkcolor" val="tx"/>
                              </a:ext>
                            </a:extLst>
                          </a:hlinkClick>
                        </a:rPr>
                        <a:t>Memory Optimized</a:t>
                      </a:r>
                      <a:endParaRPr lang="en-US" sz="1800"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tc>
                <a:tc>
                  <a:txBody>
                    <a:bodyPr/>
                    <a:lstStyle/>
                    <a:p>
                      <a:pPr marL="0" marR="0">
                        <a:lnSpc>
                          <a:spcPct val="107000"/>
                        </a:lnSpc>
                        <a:spcBef>
                          <a:spcPts val="0"/>
                        </a:spcBef>
                        <a:spcAft>
                          <a:spcPts val="0"/>
                        </a:spcAft>
                      </a:pPr>
                      <a:r>
                        <a:rPr lang="en-US" sz="1800" dirty="0">
                          <a:effectLst/>
                          <a:latin typeface="Segoe UI Semilight" panose="020B0402040204020203" pitchFamily="34" charset="0"/>
                          <a:cs typeface="Segoe UI Semilight" panose="020B0402040204020203" pitchFamily="34" charset="0"/>
                        </a:rPr>
                        <a:t>Esv3, Ev3, M, GS, G, DSv2, Dv2</a:t>
                      </a:r>
                      <a:endParaRPr lang="en-US" sz="180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tc>
                <a:tc>
                  <a:txBody>
                    <a:bodyPr/>
                    <a:lstStyle/>
                    <a:p>
                      <a:pPr marL="0" marR="0">
                        <a:lnSpc>
                          <a:spcPct val="107000"/>
                        </a:lnSpc>
                        <a:spcBef>
                          <a:spcPts val="0"/>
                        </a:spcBef>
                        <a:spcAft>
                          <a:spcPts val="800"/>
                        </a:spcAft>
                      </a:pPr>
                      <a:r>
                        <a:rPr lang="en-US" sz="1800" b="0" dirty="0">
                          <a:effectLst/>
                          <a:latin typeface="Segoe UI Semilight" panose="020B0402040204020203" pitchFamily="34" charset="0"/>
                          <a:cs typeface="Segoe UI Semilight" panose="020B0402040204020203" pitchFamily="34" charset="0"/>
                        </a:rPr>
                        <a:t>High memory-to-CPU ratio. Great for relational database servers, medium to large caches, and in-memory analytics.</a:t>
                      </a:r>
                      <a:endParaRPr lang="en-US" sz="18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tc>
                <a:extLst>
                  <a:ext uri="{0D108BD9-81ED-4DB2-BD59-A6C34878D82A}">
                    <a16:rowId xmlns:a16="http://schemas.microsoft.com/office/drawing/2014/main" val="2017997621"/>
                  </a:ext>
                </a:extLst>
              </a:tr>
              <a:tr h="443869">
                <a:tc>
                  <a:txBody>
                    <a:bodyPr/>
                    <a:lstStyle/>
                    <a:p>
                      <a:pPr marL="0" marR="0">
                        <a:lnSpc>
                          <a:spcPct val="107000"/>
                        </a:lnSpc>
                        <a:spcBef>
                          <a:spcPts val="0"/>
                        </a:spcBef>
                        <a:spcAft>
                          <a:spcPts val="800"/>
                        </a:spcAft>
                      </a:pPr>
                      <a:r>
                        <a:rPr lang="en-US" sz="1800" u="sng" dirty="0">
                          <a:solidFill>
                            <a:srgbClr val="FFFFFF"/>
                          </a:solidFill>
                          <a:effectLst/>
                          <a:latin typeface="Segoe UI Semilight" panose="020B0402040204020203" pitchFamily="34" charset="0"/>
                          <a:cs typeface="Segoe UI Semilight" panose="020B0402040204020203" pitchFamily="34" charset="0"/>
                          <a:hlinkClick r:id="rId5">
                            <a:extLst>
                              <a:ext uri="{A12FA001-AC4F-418D-AE19-62706E023703}">
                                <ahyp:hlinkClr xmlns:ahyp="http://schemas.microsoft.com/office/drawing/2018/hyperlinkcolor" val="tx"/>
                              </a:ext>
                            </a:extLst>
                          </a:hlinkClick>
                        </a:rPr>
                        <a:t>Storage Optimized</a:t>
                      </a:r>
                      <a:endParaRPr lang="en-US" sz="1800"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tc>
                <a:tc>
                  <a:txBody>
                    <a:bodyPr/>
                    <a:lstStyle/>
                    <a:p>
                      <a:pPr marL="0" marR="0">
                        <a:lnSpc>
                          <a:spcPct val="107000"/>
                        </a:lnSpc>
                        <a:spcBef>
                          <a:spcPts val="0"/>
                        </a:spcBef>
                        <a:spcAft>
                          <a:spcPts val="0"/>
                        </a:spcAft>
                      </a:pPr>
                      <a:r>
                        <a:rPr lang="en-US" sz="1800" dirty="0">
                          <a:effectLst/>
                          <a:latin typeface="Segoe UI Semilight" panose="020B0402040204020203" pitchFamily="34" charset="0"/>
                          <a:cs typeface="Segoe UI Semilight" panose="020B0402040204020203" pitchFamily="34" charset="0"/>
                        </a:rPr>
                        <a:t>Ls</a:t>
                      </a:r>
                      <a:endParaRPr lang="en-US" sz="180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tc>
                <a:tc>
                  <a:txBody>
                    <a:bodyPr/>
                    <a:lstStyle/>
                    <a:p>
                      <a:pPr marL="0" marR="0">
                        <a:lnSpc>
                          <a:spcPct val="107000"/>
                        </a:lnSpc>
                        <a:spcBef>
                          <a:spcPts val="0"/>
                        </a:spcBef>
                        <a:spcAft>
                          <a:spcPts val="800"/>
                        </a:spcAft>
                      </a:pPr>
                      <a:r>
                        <a:rPr lang="en-US" sz="1800" b="0" dirty="0">
                          <a:effectLst/>
                          <a:latin typeface="Segoe UI Semilight" panose="020B0402040204020203" pitchFamily="34" charset="0"/>
                          <a:cs typeface="Segoe UI Semilight" panose="020B0402040204020203" pitchFamily="34" charset="0"/>
                        </a:rPr>
                        <a:t>High disk throughput and IO. Ideal for Big Data, SQL, and NoSQL databases.</a:t>
                      </a:r>
                      <a:endParaRPr lang="en-US" sz="18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tc>
                <a:extLst>
                  <a:ext uri="{0D108BD9-81ED-4DB2-BD59-A6C34878D82A}">
                    <a16:rowId xmlns:a16="http://schemas.microsoft.com/office/drawing/2014/main" val="3373754523"/>
                  </a:ext>
                </a:extLst>
              </a:tr>
              <a:tr h="904707">
                <a:tc>
                  <a:txBody>
                    <a:bodyPr/>
                    <a:lstStyle/>
                    <a:p>
                      <a:pPr marL="0" marR="0">
                        <a:lnSpc>
                          <a:spcPct val="107000"/>
                        </a:lnSpc>
                        <a:spcBef>
                          <a:spcPts val="0"/>
                        </a:spcBef>
                        <a:spcAft>
                          <a:spcPts val="800"/>
                        </a:spcAft>
                      </a:pPr>
                      <a:r>
                        <a:rPr lang="en-US" sz="1800" u="sng" dirty="0">
                          <a:solidFill>
                            <a:srgbClr val="FFFFFF"/>
                          </a:solidFill>
                          <a:effectLst/>
                          <a:latin typeface="Segoe UI Semilight" panose="020B0402040204020203" pitchFamily="34" charset="0"/>
                          <a:cs typeface="Segoe UI Semilight" panose="020B0402040204020203" pitchFamily="34" charset="0"/>
                          <a:hlinkClick r:id="rId6">
                            <a:extLst>
                              <a:ext uri="{A12FA001-AC4F-418D-AE19-62706E023703}">
                                <ahyp:hlinkClr xmlns:ahyp="http://schemas.microsoft.com/office/drawing/2018/hyperlinkcolor" val="tx"/>
                              </a:ext>
                            </a:extLst>
                          </a:hlinkClick>
                        </a:rPr>
                        <a:t>GPU</a:t>
                      </a:r>
                      <a:endParaRPr lang="en-US" sz="1800"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tc>
                <a:tc>
                  <a:txBody>
                    <a:bodyPr/>
                    <a:lstStyle/>
                    <a:p>
                      <a:pPr marL="0" marR="0">
                        <a:lnSpc>
                          <a:spcPct val="107000"/>
                        </a:lnSpc>
                        <a:spcBef>
                          <a:spcPts val="0"/>
                        </a:spcBef>
                        <a:spcAft>
                          <a:spcPts val="0"/>
                        </a:spcAft>
                      </a:pPr>
                      <a:r>
                        <a:rPr lang="en-US" sz="1800" dirty="0">
                          <a:effectLst/>
                          <a:latin typeface="Segoe UI Semilight" panose="020B0402040204020203" pitchFamily="34" charset="0"/>
                          <a:cs typeface="Segoe UI Semilight" panose="020B0402040204020203" pitchFamily="34" charset="0"/>
                        </a:rPr>
                        <a:t>NV, NC, NCv2, NCv3, ND</a:t>
                      </a:r>
                      <a:endParaRPr lang="en-US" sz="180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tc>
                <a:tc>
                  <a:txBody>
                    <a:bodyPr/>
                    <a:lstStyle/>
                    <a:p>
                      <a:pPr marL="0" marR="0">
                        <a:lnSpc>
                          <a:spcPct val="107000"/>
                        </a:lnSpc>
                        <a:spcBef>
                          <a:spcPts val="0"/>
                        </a:spcBef>
                        <a:spcAft>
                          <a:spcPts val="800"/>
                        </a:spcAft>
                      </a:pPr>
                      <a:r>
                        <a:rPr lang="en-US" sz="1800" b="0" dirty="0">
                          <a:effectLst/>
                          <a:latin typeface="Segoe UI Semilight" panose="020B0402040204020203" pitchFamily="34" charset="0"/>
                          <a:cs typeface="Segoe UI Semilight" panose="020B0402040204020203" pitchFamily="34" charset="0"/>
                        </a:rPr>
                        <a:t>Specialized virtual machines targeted for heavy graphic rendering and video editing, as well as model training and inferencing (ND) with deep learning. Available with single or multiple GPUs.</a:t>
                      </a:r>
                      <a:endParaRPr lang="en-US" sz="18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tc>
                <a:extLst>
                  <a:ext uri="{0D108BD9-81ED-4DB2-BD59-A6C34878D82A}">
                    <a16:rowId xmlns:a16="http://schemas.microsoft.com/office/drawing/2014/main" val="2411735370"/>
                  </a:ext>
                </a:extLst>
              </a:tr>
              <a:tr h="674288">
                <a:tc>
                  <a:txBody>
                    <a:bodyPr/>
                    <a:lstStyle/>
                    <a:p>
                      <a:pPr marL="0" marR="0">
                        <a:lnSpc>
                          <a:spcPct val="107000"/>
                        </a:lnSpc>
                        <a:spcBef>
                          <a:spcPts val="0"/>
                        </a:spcBef>
                        <a:spcAft>
                          <a:spcPts val="800"/>
                        </a:spcAft>
                      </a:pPr>
                      <a:r>
                        <a:rPr lang="en-US" sz="1800" u="sng" dirty="0">
                          <a:solidFill>
                            <a:srgbClr val="FFFFFF"/>
                          </a:solidFill>
                          <a:effectLst/>
                          <a:latin typeface="Segoe UI Semilight" panose="020B0402040204020203" pitchFamily="34" charset="0"/>
                          <a:cs typeface="Segoe UI Semilight" panose="020B0402040204020203" pitchFamily="34" charset="0"/>
                          <a:hlinkClick r:id="rId7">
                            <a:extLst>
                              <a:ext uri="{A12FA001-AC4F-418D-AE19-62706E023703}">
                                <ahyp:hlinkClr xmlns:ahyp="http://schemas.microsoft.com/office/drawing/2018/hyperlinkcolor" val="tx"/>
                              </a:ext>
                            </a:extLst>
                          </a:hlinkClick>
                        </a:rPr>
                        <a:t>High Performance Compute</a:t>
                      </a:r>
                      <a:endParaRPr lang="en-US" sz="1800"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tc>
                <a:tc>
                  <a:txBody>
                    <a:bodyPr/>
                    <a:lstStyle/>
                    <a:p>
                      <a:pPr marL="0" marR="0">
                        <a:lnSpc>
                          <a:spcPct val="107000"/>
                        </a:lnSpc>
                        <a:spcBef>
                          <a:spcPts val="0"/>
                        </a:spcBef>
                        <a:spcAft>
                          <a:spcPts val="0"/>
                        </a:spcAft>
                      </a:pPr>
                      <a:r>
                        <a:rPr lang="en-US" sz="1800" dirty="0">
                          <a:effectLst/>
                          <a:latin typeface="Segoe UI Semilight" panose="020B0402040204020203" pitchFamily="34" charset="0"/>
                          <a:cs typeface="Segoe UI Semilight" panose="020B0402040204020203" pitchFamily="34" charset="0"/>
                        </a:rPr>
                        <a:t>H</a:t>
                      </a:r>
                      <a:endParaRPr lang="en-US" sz="180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tc>
                <a:tc>
                  <a:txBody>
                    <a:bodyPr/>
                    <a:lstStyle/>
                    <a:p>
                      <a:pPr marL="0" marR="0">
                        <a:lnSpc>
                          <a:spcPct val="107000"/>
                        </a:lnSpc>
                        <a:spcBef>
                          <a:spcPts val="0"/>
                        </a:spcBef>
                        <a:spcAft>
                          <a:spcPts val="800"/>
                        </a:spcAft>
                      </a:pPr>
                      <a:r>
                        <a:rPr lang="en-US" sz="1800" b="0" dirty="0">
                          <a:effectLst/>
                          <a:latin typeface="Segoe UI Semilight" panose="020B0402040204020203" pitchFamily="34" charset="0"/>
                          <a:cs typeface="Segoe UI Semilight" panose="020B0402040204020203" pitchFamily="34" charset="0"/>
                        </a:rPr>
                        <a:t>Our fastest and most powerful CPU virtual machines with optional high-throughput network interfaces (RDMA).</a:t>
                      </a:r>
                      <a:endParaRPr lang="en-US" sz="18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tc>
                <a:extLst>
                  <a:ext uri="{0D108BD9-81ED-4DB2-BD59-A6C34878D82A}">
                    <a16:rowId xmlns:a16="http://schemas.microsoft.com/office/drawing/2014/main" val="3805937926"/>
                  </a:ext>
                </a:extLst>
              </a:tr>
            </a:tbl>
          </a:graphicData>
        </a:graphic>
      </p:graphicFrame>
    </p:spTree>
    <p:extLst>
      <p:ext uri="{BB962C8B-B14F-4D97-AF65-F5344CB8AC3E}">
        <p14:creationId xmlns:p14="http://schemas.microsoft.com/office/powerpoint/2010/main" val="1063423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Design Considerations</a:t>
            </a:r>
          </a:p>
        </p:txBody>
      </p:sp>
      <p:sp>
        <p:nvSpPr>
          <p:cNvPr id="6" name="Text Placeholder 5"/>
          <p:cNvSpPr>
            <a:spLocks noGrp="1"/>
          </p:cNvSpPr>
          <p:nvPr>
            <p:ph type="body" sz="quarter" idx="10"/>
          </p:nvPr>
        </p:nvSpPr>
        <p:spPr>
          <a:xfrm>
            <a:off x="584200" y="1435100"/>
            <a:ext cx="9272913" cy="2499146"/>
          </a:xfrm>
        </p:spPr>
        <p:txBody>
          <a:bodyPr/>
          <a:lstStyle/>
          <a:p>
            <a:r>
              <a:rPr lang="en-US" dirty="0"/>
              <a:t>The names of your application resources</a:t>
            </a:r>
          </a:p>
          <a:p>
            <a:r>
              <a:rPr lang="en-US" dirty="0"/>
              <a:t>The location where the resources are stored</a:t>
            </a:r>
          </a:p>
          <a:p>
            <a:r>
              <a:rPr lang="en-US" dirty="0"/>
              <a:t>The size of the VM</a:t>
            </a:r>
          </a:p>
          <a:p>
            <a:r>
              <a:rPr lang="en-US" dirty="0"/>
              <a:t>The maximum number of VMs that can be created</a:t>
            </a:r>
          </a:p>
          <a:p>
            <a:r>
              <a:rPr lang="en-US" dirty="0"/>
              <a:t>The operating system that the VM runs</a:t>
            </a:r>
          </a:p>
        </p:txBody>
      </p:sp>
    </p:spTree>
    <p:extLst>
      <p:ext uri="{BB962C8B-B14F-4D97-AF65-F5344CB8AC3E}">
        <p14:creationId xmlns:p14="http://schemas.microsoft.com/office/powerpoint/2010/main" val="2173911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Virtual Machine Pricing Tools</a:t>
            </a:r>
          </a:p>
        </p:txBody>
      </p:sp>
      <p:sp>
        <p:nvSpPr>
          <p:cNvPr id="6" name="Text Placeholder 5"/>
          <p:cNvSpPr>
            <a:spLocks noGrp="1"/>
          </p:cNvSpPr>
          <p:nvPr>
            <p:ph type="body" sz="quarter" idx="10"/>
          </p:nvPr>
        </p:nvSpPr>
        <p:spPr>
          <a:xfrm>
            <a:off x="584200" y="1257300"/>
            <a:ext cx="9272913" cy="3016210"/>
          </a:xfrm>
        </p:spPr>
        <p:txBody>
          <a:bodyPr/>
          <a:lstStyle/>
          <a:p>
            <a:r>
              <a:rPr lang="en-US" b="1" dirty="0">
                <a:hlinkClick r:id="rId3"/>
              </a:rPr>
              <a:t>Pricing Calculator</a:t>
            </a:r>
            <a:endParaRPr lang="en-US" b="1" dirty="0"/>
          </a:p>
          <a:p>
            <a:endParaRPr lang="en-US" b="1" dirty="0"/>
          </a:p>
          <a:p>
            <a:endParaRPr lang="en-US" b="1" dirty="0"/>
          </a:p>
          <a:p>
            <a:endParaRPr lang="en-US" b="1" dirty="0"/>
          </a:p>
          <a:p>
            <a:pPr marL="0" indent="0">
              <a:buNone/>
            </a:pPr>
            <a:endParaRPr lang="en-US" b="1" dirty="0"/>
          </a:p>
          <a:p>
            <a:r>
              <a:rPr lang="en-US" b="1" dirty="0">
                <a:hlinkClick r:id="rId4"/>
              </a:rPr>
              <a:t>Total Cost of Ownership (TCO) Calculator</a:t>
            </a:r>
            <a:endParaRPr lang="en-US" b="1" dirty="0"/>
          </a:p>
        </p:txBody>
      </p:sp>
      <p:pic>
        <p:nvPicPr>
          <p:cNvPr id="4" name="Picture 3" descr="Screenshot of the online Pricing Calculator estimating a D1 virtual machine on the Standard tier. ">
            <a:extLst>
              <a:ext uri="{FF2B5EF4-FFF2-40B4-BE49-F238E27FC236}">
                <a16:creationId xmlns:a16="http://schemas.microsoft.com/office/drawing/2014/main" id="{49EC48B6-23DA-42D8-AA2E-D5EE3971AFE2}"/>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377314" y="1778001"/>
            <a:ext cx="7309485" cy="1993900"/>
          </a:xfrm>
          <a:prstGeom prst="rect">
            <a:avLst/>
          </a:prstGeom>
          <a:noFill/>
          <a:ln>
            <a:solidFill>
              <a:schemeClr val="tx1"/>
            </a:solidFill>
          </a:ln>
        </p:spPr>
      </p:pic>
      <p:pic>
        <p:nvPicPr>
          <p:cNvPr id="5" name="Picture 4" descr="Screenshot of the TCO Calculator  Servers page. Selections include Workload, Environment, Operating System, Servers, Procs per server, RAM, Optimize by, and GPU.">
            <a:extLst>
              <a:ext uri="{FF2B5EF4-FFF2-40B4-BE49-F238E27FC236}">
                <a16:creationId xmlns:a16="http://schemas.microsoft.com/office/drawing/2014/main" id="{5D5EED43-1F81-4A54-962C-19A23200639A}"/>
              </a:ext>
            </a:extLst>
          </p:cNvPr>
          <p:cNvPicPr/>
          <p:nvPr/>
        </p:nvPicPr>
        <p:blipFill>
          <a:blip r:embed="rId6"/>
          <a:stretch>
            <a:fillRect/>
          </a:stretch>
        </p:blipFill>
        <p:spPr>
          <a:xfrm>
            <a:off x="1371600" y="4468178"/>
            <a:ext cx="7416800" cy="1800860"/>
          </a:xfrm>
          <a:prstGeom prst="rect">
            <a:avLst/>
          </a:prstGeom>
          <a:ln>
            <a:solidFill>
              <a:schemeClr val="tx1"/>
            </a:solidFill>
          </a:ln>
        </p:spPr>
      </p:pic>
    </p:spTree>
    <p:extLst>
      <p:ext uri="{BB962C8B-B14F-4D97-AF65-F5344CB8AC3E}">
        <p14:creationId xmlns:p14="http://schemas.microsoft.com/office/powerpoint/2010/main" val="2580635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8000" y="2094128"/>
            <a:ext cx="4167887" cy="1661993"/>
          </a:xfrm>
        </p:spPr>
        <p:txBody>
          <a:bodyPr/>
          <a:lstStyle/>
          <a:p>
            <a:r>
              <a:rPr lang="en-US" dirty="0"/>
              <a:t>AZ-100.3</a:t>
            </a:r>
            <a:br>
              <a:rPr lang="en-US" dirty="0"/>
            </a:br>
            <a:r>
              <a:rPr lang="en-US" dirty="0"/>
              <a:t>Module 02: Creating Virtual Machines</a:t>
            </a:r>
          </a:p>
        </p:txBody>
      </p:sp>
    </p:spTree>
    <p:extLst>
      <p:ext uri="{BB962C8B-B14F-4D97-AF65-F5344CB8AC3E}">
        <p14:creationId xmlns:p14="http://schemas.microsoft.com/office/powerpoint/2010/main" val="151430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10764102" cy="997196"/>
          </a:xfrm>
        </p:spPr>
        <p:txBody>
          <a:bodyPr/>
          <a:lstStyle/>
          <a:p>
            <a:r>
              <a:rPr lang="en-US" dirty="0"/>
              <a:t>Lesson 01: </a:t>
            </a:r>
            <a:r>
              <a:rPr lang="en-US" b="1" dirty="0"/>
              <a:t>Overview of Virtual Machine Creation Process</a:t>
            </a:r>
            <a:endParaRPr lang="en-US" dirty="0"/>
          </a:p>
        </p:txBody>
      </p:sp>
    </p:spTree>
    <p:extLst>
      <p:ext uri="{BB962C8B-B14F-4D97-AF65-F5344CB8AC3E}">
        <p14:creationId xmlns:p14="http://schemas.microsoft.com/office/powerpoint/2010/main" val="266364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Creating Virtual Machines</a:t>
            </a:r>
          </a:p>
        </p:txBody>
      </p:sp>
      <p:sp>
        <p:nvSpPr>
          <p:cNvPr id="2" name="Text Placeholder 1">
            <a:extLst>
              <a:ext uri="{FF2B5EF4-FFF2-40B4-BE49-F238E27FC236}">
                <a16:creationId xmlns:a16="http://schemas.microsoft.com/office/drawing/2014/main" id="{FC3BF54B-F3B2-4211-82C0-92B6C4361569}"/>
              </a:ext>
            </a:extLst>
          </p:cNvPr>
          <p:cNvSpPr>
            <a:spLocks noGrp="1"/>
          </p:cNvSpPr>
          <p:nvPr>
            <p:ph type="body" sz="quarter" idx="10"/>
          </p:nvPr>
        </p:nvSpPr>
        <p:spPr>
          <a:xfrm>
            <a:off x="584200" y="1435497"/>
            <a:ext cx="11018520" cy="5084469"/>
          </a:xfrm>
        </p:spPr>
        <p:txBody>
          <a:bodyPr/>
          <a:lstStyle/>
          <a:p>
            <a:r>
              <a:rPr lang="en-US" dirty="0"/>
              <a:t>Tools for deploying virtual machines</a:t>
            </a:r>
          </a:p>
          <a:p>
            <a:r>
              <a:rPr lang="en-US" dirty="0"/>
              <a:t>Creating and managing virtual machine images</a:t>
            </a:r>
          </a:p>
          <a:p>
            <a:pPr lvl="1"/>
            <a:r>
              <a:rPr lang="en-US" sz="2400" dirty="0">
                <a:latin typeface="Segoe UI Semilight" panose="020B0402040204020203" pitchFamily="34" charset="0"/>
                <a:cs typeface="Segoe UI Semilight" panose="020B0402040204020203" pitchFamily="34" charset="0"/>
              </a:rPr>
              <a:t>Azure portal, PowerShell, CLI, Visual studio, ARM templates</a:t>
            </a:r>
          </a:p>
          <a:p>
            <a:r>
              <a:rPr lang="en-US" dirty="0"/>
              <a:t>Linux Virtual machines</a:t>
            </a:r>
          </a:p>
          <a:p>
            <a:pPr lvl="1"/>
            <a:r>
              <a:rPr lang="en-US" sz="2400" dirty="0">
                <a:latin typeface="Segoe UI Semilight" panose="020B0402040204020203" pitchFamily="34" charset="0"/>
                <a:cs typeface="Segoe UI Semilight" panose="020B0402040204020203" pitchFamily="34" charset="0"/>
              </a:rPr>
              <a:t>Endorsed versus non-endorsed distributions</a:t>
            </a:r>
          </a:p>
          <a:p>
            <a:r>
              <a:rPr lang="en-US" dirty="0"/>
              <a:t>New Virtual machines – key decision points</a:t>
            </a:r>
          </a:p>
          <a:p>
            <a:pPr lvl="1"/>
            <a:r>
              <a:rPr lang="en-US" sz="2400" dirty="0">
                <a:latin typeface="Segoe UI Semilight" panose="020B0402040204020203" pitchFamily="34" charset="0"/>
                <a:cs typeface="Segoe UI Semilight" panose="020B0402040204020203" pitchFamily="34" charset="0"/>
              </a:rPr>
              <a:t>Images (custom or Azure marketplace)</a:t>
            </a:r>
          </a:p>
          <a:p>
            <a:pPr lvl="1"/>
            <a:r>
              <a:rPr lang="en-US" sz="2400" dirty="0">
                <a:latin typeface="Segoe UI Semilight" panose="020B0402040204020203" pitchFamily="34" charset="0"/>
                <a:cs typeface="Segoe UI Semilight" panose="020B0402040204020203" pitchFamily="34" charset="0"/>
              </a:rPr>
              <a:t>Licensing</a:t>
            </a:r>
          </a:p>
          <a:p>
            <a:pPr lvl="1"/>
            <a:r>
              <a:rPr lang="en-US" sz="2400" dirty="0">
                <a:latin typeface="Segoe UI Semilight" panose="020B0402040204020203" pitchFamily="34" charset="0"/>
                <a:cs typeface="Segoe UI Semilight" panose="020B0402040204020203" pitchFamily="34" charset="0"/>
              </a:rPr>
              <a:t>Storage</a:t>
            </a:r>
          </a:p>
          <a:p>
            <a:pPr lvl="1"/>
            <a:r>
              <a:rPr lang="en-US" sz="2400" dirty="0">
                <a:latin typeface="Segoe UI Semilight" panose="020B0402040204020203" pitchFamily="34" charset="0"/>
                <a:cs typeface="Segoe UI Semilight" panose="020B0402040204020203" pitchFamily="34" charset="0"/>
              </a:rPr>
              <a:t>VM Size</a:t>
            </a:r>
          </a:p>
          <a:p>
            <a:pPr lvl="1"/>
            <a:r>
              <a:rPr lang="en-US" sz="2400" dirty="0">
                <a:latin typeface="Segoe UI Semilight" panose="020B0402040204020203" pitchFamily="34" charset="0"/>
                <a:cs typeface="Segoe UI Semilight" panose="020B0402040204020203" pitchFamily="34" charset="0"/>
              </a:rPr>
              <a:t>Networking configuration</a:t>
            </a:r>
          </a:p>
        </p:txBody>
      </p:sp>
    </p:spTree>
    <p:extLst>
      <p:ext uri="{BB962C8B-B14F-4D97-AF65-F5344CB8AC3E}">
        <p14:creationId xmlns:p14="http://schemas.microsoft.com/office/powerpoint/2010/main" val="163721474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Course Agenda</a:t>
            </a:r>
          </a:p>
        </p:txBody>
      </p:sp>
      <p:sp>
        <p:nvSpPr>
          <p:cNvPr id="6" name="Text Placeholder 5"/>
          <p:cNvSpPr>
            <a:spLocks noGrp="1"/>
          </p:cNvSpPr>
          <p:nvPr>
            <p:ph type="body" sz="quarter" idx="10"/>
          </p:nvPr>
        </p:nvSpPr>
        <p:spPr/>
        <p:txBody>
          <a:bodyPr/>
          <a:lstStyle/>
          <a:p>
            <a:r>
              <a:rPr lang="en-US" dirty="0"/>
              <a:t>M01: Introduction to Virtual Machines</a:t>
            </a:r>
          </a:p>
          <a:p>
            <a:pPr lvl="1"/>
            <a:r>
              <a:rPr lang="en-US" dirty="0"/>
              <a:t>L01: Azure Virtual Machines: Course Overview</a:t>
            </a:r>
          </a:p>
          <a:p>
            <a:pPr lvl="1"/>
            <a:r>
              <a:rPr lang="en-US" dirty="0"/>
              <a:t>L02: Planning Considerations</a:t>
            </a:r>
          </a:p>
          <a:p>
            <a:r>
              <a:rPr lang="en-US" dirty="0"/>
              <a:t>M02: Creating Virtual Machines</a:t>
            </a:r>
          </a:p>
          <a:p>
            <a:pPr lvl="1"/>
            <a:r>
              <a:rPr lang="en-US" dirty="0"/>
              <a:t>L01: Overview of Virtual Machine Creation Process</a:t>
            </a:r>
          </a:p>
          <a:p>
            <a:pPr lvl="1"/>
            <a:r>
              <a:rPr lang="en-US" dirty="0"/>
              <a:t>L02: Creating Virtual Machines in the Azure Portal</a:t>
            </a:r>
          </a:p>
          <a:p>
            <a:pPr lvl="1"/>
            <a:r>
              <a:rPr lang="en-US" dirty="0"/>
              <a:t>L03: Creating Virtual Machines (PowerShell)</a:t>
            </a:r>
          </a:p>
          <a:p>
            <a:pPr lvl="1"/>
            <a:r>
              <a:rPr lang="en-US" dirty="0"/>
              <a:t>L04: Creating Virtual Machines using ARM Templates</a:t>
            </a:r>
          </a:p>
          <a:p>
            <a:r>
              <a:rPr lang="en-US" dirty="0"/>
              <a:t>M03: Deploying Virtual Machine Images</a:t>
            </a:r>
          </a:p>
          <a:p>
            <a:pPr lvl="1"/>
            <a:r>
              <a:rPr lang="en-US" dirty="0"/>
              <a:t>L01: Deploying Custom Images</a:t>
            </a:r>
          </a:p>
          <a:p>
            <a:pPr lvl="1"/>
            <a:r>
              <a:rPr lang="en-US" dirty="0"/>
              <a:t>L02: Deploying Linux Virtual Machines</a:t>
            </a:r>
          </a:p>
        </p:txBody>
      </p:sp>
    </p:spTree>
    <p:extLst>
      <p:ext uri="{BB962C8B-B14F-4D97-AF65-F5344CB8AC3E}">
        <p14:creationId xmlns:p14="http://schemas.microsoft.com/office/powerpoint/2010/main" val="241955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10764102" cy="997196"/>
          </a:xfrm>
        </p:spPr>
        <p:txBody>
          <a:bodyPr/>
          <a:lstStyle/>
          <a:p>
            <a:r>
              <a:rPr lang="en-US" dirty="0"/>
              <a:t>Lesson 02: </a:t>
            </a:r>
            <a:r>
              <a:rPr lang="en-US" b="1" dirty="0"/>
              <a:t>Creating Virtual Machines in the Azure Portal</a:t>
            </a:r>
            <a:endParaRPr lang="en-US" dirty="0"/>
          </a:p>
        </p:txBody>
      </p:sp>
    </p:spTree>
    <p:extLst>
      <p:ext uri="{BB962C8B-B14F-4D97-AF65-F5344CB8AC3E}">
        <p14:creationId xmlns:p14="http://schemas.microsoft.com/office/powerpoint/2010/main" val="2795032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Creating Virtual Machines (Portal)</a:t>
            </a:r>
          </a:p>
        </p:txBody>
      </p:sp>
      <p:pic>
        <p:nvPicPr>
          <p:cNvPr id="4" name="Picture 3" descr="Flowchart showing the steps described in the content. ">
            <a:extLst>
              <a:ext uri="{FF2B5EF4-FFF2-40B4-BE49-F238E27FC236}">
                <a16:creationId xmlns:a16="http://schemas.microsoft.com/office/drawing/2014/main" id="{E54DDA1D-B0BD-444C-8432-1B26974338E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07309" y="1063661"/>
            <a:ext cx="7247792" cy="2428840"/>
          </a:xfrm>
          <a:prstGeom prst="rect">
            <a:avLst/>
          </a:prstGeom>
          <a:noFill/>
          <a:ln>
            <a:noFill/>
          </a:ln>
        </p:spPr>
      </p:pic>
      <p:sp>
        <p:nvSpPr>
          <p:cNvPr id="5" name="Text Placeholder 5">
            <a:extLst>
              <a:ext uri="{FF2B5EF4-FFF2-40B4-BE49-F238E27FC236}">
                <a16:creationId xmlns:a16="http://schemas.microsoft.com/office/drawing/2014/main" id="{1804CE37-10BA-4922-966E-FE98202D3716}"/>
              </a:ext>
            </a:extLst>
          </p:cNvPr>
          <p:cNvSpPr>
            <a:spLocks noGrp="1"/>
          </p:cNvSpPr>
          <p:nvPr>
            <p:ph type="body" sz="quarter" idx="10"/>
          </p:nvPr>
        </p:nvSpPr>
        <p:spPr>
          <a:xfrm>
            <a:off x="584200" y="3377319"/>
            <a:ext cx="10702037" cy="2843855"/>
          </a:xfrm>
        </p:spPr>
        <p:txBody>
          <a:bodyPr/>
          <a:lstStyle/>
          <a:p>
            <a:pPr marL="514350" lvl="0" indent="-514350">
              <a:buFont typeface="+mj-lt"/>
              <a:buAutoNum type="arabicPeriod"/>
            </a:pPr>
            <a:r>
              <a:rPr lang="en-US" b="1" dirty="0"/>
              <a:t>Select an Market place image or VHD disk</a:t>
            </a:r>
            <a:r>
              <a:rPr lang="en-US" dirty="0"/>
              <a:t> </a:t>
            </a:r>
          </a:p>
          <a:p>
            <a:pPr marL="514350" lvl="0" indent="-514350">
              <a:buFont typeface="+mj-lt"/>
              <a:buAutoNum type="arabicPeriod"/>
            </a:pPr>
            <a:r>
              <a:rPr lang="en-US" b="1" dirty="0"/>
              <a:t>Provide required informatio</a:t>
            </a:r>
            <a:r>
              <a:rPr lang="en-US" dirty="0"/>
              <a:t>n such as host name, user name, and password for the new virtual machine</a:t>
            </a:r>
          </a:p>
          <a:p>
            <a:pPr marL="514350" lvl="0" indent="-514350">
              <a:buFont typeface="+mj-lt"/>
              <a:buAutoNum type="arabicPeriod"/>
            </a:pPr>
            <a:r>
              <a:rPr lang="en-US" b="1" dirty="0"/>
              <a:t>Provide optional information</a:t>
            </a:r>
            <a:r>
              <a:rPr lang="en-US" dirty="0"/>
              <a:t> like domain membership, virtual networks, storage account, cloud service, and availability set</a:t>
            </a:r>
          </a:p>
          <a:p>
            <a:pPr marL="514350" lvl="0" indent="-514350">
              <a:buFont typeface="+mj-lt"/>
              <a:buAutoNum type="arabicPeriod"/>
            </a:pPr>
            <a:r>
              <a:rPr lang="en-US" b="1" dirty="0"/>
              <a:t>Provision the machine</a:t>
            </a:r>
            <a:endParaRPr lang="en-US" dirty="0"/>
          </a:p>
        </p:txBody>
      </p:sp>
    </p:spTree>
    <p:extLst>
      <p:ext uri="{BB962C8B-B14F-4D97-AF65-F5344CB8AC3E}">
        <p14:creationId xmlns:p14="http://schemas.microsoft.com/office/powerpoint/2010/main" val="351037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B5B1A-29CC-4819-A5E4-465FD9C00627}"/>
              </a:ext>
            </a:extLst>
          </p:cNvPr>
          <p:cNvSpPr>
            <a:spLocks noGrp="1"/>
          </p:cNvSpPr>
          <p:nvPr>
            <p:ph type="title"/>
          </p:nvPr>
        </p:nvSpPr>
        <p:spPr/>
        <p:txBody>
          <a:bodyPr/>
          <a:lstStyle/>
          <a:p>
            <a:r>
              <a:rPr lang="en-US" dirty="0"/>
              <a:t>Creating Virtual Machines</a:t>
            </a:r>
          </a:p>
        </p:txBody>
      </p:sp>
      <p:sp>
        <p:nvSpPr>
          <p:cNvPr id="3" name="Text Placeholder 2">
            <a:extLst>
              <a:ext uri="{FF2B5EF4-FFF2-40B4-BE49-F238E27FC236}">
                <a16:creationId xmlns:a16="http://schemas.microsoft.com/office/drawing/2014/main" id="{7EF20EC5-3354-4973-810C-80D9740145C5}"/>
              </a:ext>
            </a:extLst>
          </p:cNvPr>
          <p:cNvSpPr>
            <a:spLocks noGrp="1"/>
          </p:cNvSpPr>
          <p:nvPr>
            <p:ph type="body" sz="quarter" idx="10"/>
          </p:nvPr>
        </p:nvSpPr>
        <p:spPr>
          <a:xfrm>
            <a:off x="584200" y="1435497"/>
            <a:ext cx="11018520" cy="2646878"/>
          </a:xfrm>
        </p:spPr>
        <p:txBody>
          <a:bodyPr/>
          <a:lstStyle/>
          <a:p>
            <a:r>
              <a:rPr lang="en-US" dirty="0"/>
              <a:t>Tools for deploying virtual machines</a:t>
            </a:r>
          </a:p>
          <a:p>
            <a:pPr lvl="1"/>
            <a:r>
              <a:rPr lang="en-US" sz="2400" dirty="0"/>
              <a:t>Azure portal</a:t>
            </a:r>
          </a:p>
          <a:p>
            <a:pPr lvl="1"/>
            <a:r>
              <a:rPr lang="en-US" sz="2400" dirty="0"/>
              <a:t>PowerShell</a:t>
            </a:r>
          </a:p>
          <a:p>
            <a:pPr lvl="1"/>
            <a:r>
              <a:rPr lang="en-US" sz="2400" dirty="0"/>
              <a:t>CLI</a:t>
            </a:r>
          </a:p>
          <a:p>
            <a:pPr lvl="1"/>
            <a:r>
              <a:rPr lang="en-US" sz="2400" dirty="0"/>
              <a:t>Visual Studio</a:t>
            </a:r>
          </a:p>
          <a:p>
            <a:pPr lvl="1"/>
            <a:r>
              <a:rPr lang="en-US" sz="2400" dirty="0"/>
              <a:t>ARM templates</a:t>
            </a:r>
          </a:p>
        </p:txBody>
      </p:sp>
    </p:spTree>
    <p:extLst>
      <p:ext uri="{BB962C8B-B14F-4D97-AF65-F5344CB8AC3E}">
        <p14:creationId xmlns:p14="http://schemas.microsoft.com/office/powerpoint/2010/main" val="417785699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27E13-BF17-4889-AE01-E27185642B75}"/>
              </a:ext>
            </a:extLst>
          </p:cNvPr>
          <p:cNvSpPr>
            <a:spLocks noGrp="1"/>
          </p:cNvSpPr>
          <p:nvPr>
            <p:ph type="title"/>
          </p:nvPr>
        </p:nvSpPr>
        <p:spPr>
          <a:xfrm>
            <a:off x="588263" y="457200"/>
            <a:ext cx="11018520" cy="553998"/>
          </a:xfrm>
        </p:spPr>
        <p:txBody>
          <a:bodyPr/>
          <a:lstStyle/>
          <a:p>
            <a:r>
              <a:rPr lang="en-US" b="1" dirty="0">
                <a:hlinkClick r:id="rId3"/>
              </a:rPr>
              <a:t>Lab 2A</a:t>
            </a:r>
            <a:r>
              <a:rPr lang="en-US" b="1" dirty="0"/>
              <a:t>: Create a Windows Virtual Machine</a:t>
            </a:r>
          </a:p>
        </p:txBody>
      </p:sp>
      <p:sp>
        <p:nvSpPr>
          <p:cNvPr id="3" name="Text Placeholder 2">
            <a:extLst>
              <a:ext uri="{FF2B5EF4-FFF2-40B4-BE49-F238E27FC236}">
                <a16:creationId xmlns:a16="http://schemas.microsoft.com/office/drawing/2014/main" id="{DB217581-4C25-474C-AA65-F135D48152FC}"/>
              </a:ext>
            </a:extLst>
          </p:cNvPr>
          <p:cNvSpPr>
            <a:spLocks noGrp="1"/>
          </p:cNvSpPr>
          <p:nvPr>
            <p:ph type="body" sz="quarter" idx="10"/>
          </p:nvPr>
        </p:nvSpPr>
        <p:spPr>
          <a:xfrm>
            <a:off x="584200" y="1435497"/>
            <a:ext cx="11018520" cy="3987630"/>
          </a:xfrm>
        </p:spPr>
        <p:txBody>
          <a:bodyPr/>
          <a:lstStyle/>
          <a:p>
            <a:r>
              <a:rPr lang="en-US" dirty="0"/>
              <a:t>Create a virtual machine</a:t>
            </a:r>
          </a:p>
          <a:p>
            <a:r>
              <a:rPr lang="en-US" dirty="0"/>
              <a:t>Connect to a virtual machine</a:t>
            </a:r>
          </a:p>
          <a:p>
            <a:r>
              <a:rPr lang="en-US" dirty="0"/>
              <a:t>Install a Web Server</a:t>
            </a:r>
          </a:p>
          <a:p>
            <a:r>
              <a:rPr lang="en-US" dirty="0"/>
              <a:t>Open port 80 for web traffic</a:t>
            </a:r>
          </a:p>
          <a:p>
            <a:r>
              <a:rPr lang="en-US" dirty="0"/>
              <a:t>Test the IIS welcome page.</a:t>
            </a:r>
          </a:p>
          <a:p>
            <a:pPr marL="0" indent="0" defTabSz="914367">
              <a:lnSpc>
                <a:spcPct val="107000"/>
              </a:lnSpc>
              <a:spcAft>
                <a:spcPts val="800"/>
              </a:spcAft>
              <a:buNone/>
            </a:pPr>
            <a:endParaRPr lang="en-US" sz="1800" dirty="0">
              <a:solidFill>
                <a:srgbClr val="92D050"/>
              </a:solidFill>
              <a:latin typeface="Segoe UI Emoji" panose="020B0502040204020203" pitchFamily="34" charset="0"/>
            </a:endParaRPr>
          </a:p>
          <a:p>
            <a:endParaRPr lang="en-US" dirty="0"/>
          </a:p>
          <a:p>
            <a:endParaRPr lang="en-US" dirty="0"/>
          </a:p>
        </p:txBody>
      </p:sp>
      <p:sp>
        <p:nvSpPr>
          <p:cNvPr id="5" name="Rectangle 4">
            <a:extLst>
              <a:ext uri="{FF2B5EF4-FFF2-40B4-BE49-F238E27FC236}">
                <a16:creationId xmlns:a16="http://schemas.microsoft.com/office/drawing/2014/main" id="{A3F40286-ED57-4325-BC89-B70D409C3DEA}"/>
              </a:ext>
            </a:extLst>
          </p:cNvPr>
          <p:cNvSpPr/>
          <p:nvPr/>
        </p:nvSpPr>
        <p:spPr>
          <a:xfrm>
            <a:off x="584200" y="5020235"/>
            <a:ext cx="11025188" cy="1248803"/>
          </a:xfrm>
          <a:prstGeom prst="rect">
            <a:avLst/>
          </a:prstGeom>
        </p:spPr>
        <p:txBody>
          <a:bodyPr wrap="square">
            <a:spAutoFit/>
          </a:bodyPr>
          <a:lstStyle/>
          <a:p>
            <a:pPr>
              <a:lnSpc>
                <a:spcPct val="107000"/>
              </a:lnSpc>
              <a:spcAft>
                <a:spcPts val="800"/>
              </a:spcAft>
            </a:pPr>
            <a:r>
              <a:rPr lang="en-US" sz="2400" dirty="0">
                <a:solidFill>
                  <a:srgbClr val="92D050"/>
                </a:solidFill>
                <a:latin typeface="Segoe UI Emoji" panose="020B0502040204020203" pitchFamily="34" charset="0"/>
              </a:rPr>
              <a:t>✔️ </a:t>
            </a:r>
            <a:r>
              <a:rPr lang="en-US" sz="2400" dirty="0">
                <a:latin typeface="Segoe UI Semilight" panose="020B0402040204020203" pitchFamily="34" charset="0"/>
                <a:cs typeface="Segoe UI Semilight" panose="020B0402040204020203" pitchFamily="34" charset="0"/>
              </a:rPr>
              <a:t>Once your virtual machine is running take some time to navigate and explore the different settings. To reduce costs, always stop your virtual machine when it is not in use. </a:t>
            </a:r>
          </a:p>
        </p:txBody>
      </p:sp>
    </p:spTree>
    <p:extLst>
      <p:ext uri="{BB962C8B-B14F-4D97-AF65-F5344CB8AC3E}">
        <p14:creationId xmlns:p14="http://schemas.microsoft.com/office/powerpoint/2010/main" val="421862599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102" cy="498598"/>
          </a:xfrm>
        </p:spPr>
        <p:txBody>
          <a:bodyPr/>
          <a:lstStyle/>
          <a:p>
            <a:r>
              <a:rPr lang="en-US" dirty="0"/>
              <a:t>Lesson 03: </a:t>
            </a:r>
            <a:r>
              <a:rPr lang="en-US" b="1" dirty="0"/>
              <a:t>Creating Virtual Machines (PowerShell)</a:t>
            </a:r>
            <a:r>
              <a:rPr lang="en-US" dirty="0"/>
              <a:t> </a:t>
            </a:r>
          </a:p>
        </p:txBody>
      </p:sp>
    </p:spTree>
    <p:extLst>
      <p:ext uri="{BB962C8B-B14F-4D97-AF65-F5344CB8AC3E}">
        <p14:creationId xmlns:p14="http://schemas.microsoft.com/office/powerpoint/2010/main" val="3682317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Virtual Machine Example (Part 1)</a:t>
            </a:r>
          </a:p>
        </p:txBody>
      </p:sp>
      <p:sp>
        <p:nvSpPr>
          <p:cNvPr id="3" name="Text Placeholder 2">
            <a:extLst>
              <a:ext uri="{FF2B5EF4-FFF2-40B4-BE49-F238E27FC236}">
                <a16:creationId xmlns:a16="http://schemas.microsoft.com/office/drawing/2014/main" id="{5ED29A6F-7349-4294-92FB-ACF08A3B6611}"/>
              </a:ext>
            </a:extLst>
          </p:cNvPr>
          <p:cNvSpPr>
            <a:spLocks noGrp="1"/>
          </p:cNvSpPr>
          <p:nvPr>
            <p:ph type="body" sz="quarter" idx="10"/>
          </p:nvPr>
        </p:nvSpPr>
        <p:spPr>
          <a:xfrm>
            <a:off x="586390" y="1434370"/>
            <a:ext cx="7147910" cy="5078313"/>
          </a:xfrm>
        </p:spPr>
        <p:txBody>
          <a:bodyPr/>
          <a:lstStyle/>
          <a:p>
            <a:pPr>
              <a:spcBef>
                <a:spcPts val="0"/>
              </a:spcBef>
            </a:pPr>
            <a:r>
              <a:rPr lang="en-US" sz="2200" dirty="0">
                <a:latin typeface="Consolas" panose="020B0609020204030204" pitchFamily="49" charset="0"/>
              </a:rPr>
              <a:t># 1. Set the admin username and pwd</a:t>
            </a:r>
          </a:p>
          <a:p>
            <a:r>
              <a:rPr lang="en-US" sz="2200" dirty="0">
                <a:solidFill>
                  <a:schemeClr val="tx1"/>
                </a:solidFill>
                <a:latin typeface="Consolas" panose="020B0609020204030204" pitchFamily="49" charset="0"/>
              </a:rPr>
              <a:t>$cred = Get-Credential</a:t>
            </a:r>
          </a:p>
          <a:p>
            <a:pPr>
              <a:spcBef>
                <a:spcPts val="0"/>
              </a:spcBef>
            </a:pPr>
            <a:r>
              <a:rPr lang="en-US" sz="2200" dirty="0">
                <a:latin typeface="Consolas" panose="020B0609020204030204" pitchFamily="49" charset="0"/>
              </a:rPr>
              <a:t># 2. Create the initial configuration </a:t>
            </a:r>
          </a:p>
          <a:p>
            <a:r>
              <a:rPr lang="en-US" sz="2200" dirty="0">
                <a:solidFill>
                  <a:schemeClr val="tx1"/>
                </a:solidFill>
                <a:latin typeface="Consolas" panose="020B0609020204030204" pitchFamily="49" charset="0"/>
              </a:rPr>
              <a:t>$vm = New-AzureRmVMConfig -VMName myVM </a:t>
            </a:r>
          </a:p>
          <a:p>
            <a:r>
              <a:rPr lang="en-US" sz="2200" dirty="0">
                <a:solidFill>
                  <a:schemeClr val="tx1"/>
                </a:solidFill>
                <a:latin typeface="Consolas" panose="020B0609020204030204" pitchFamily="49" charset="0"/>
              </a:rPr>
              <a:t>-VMSize Standard_D1</a:t>
            </a:r>
          </a:p>
          <a:p>
            <a:pPr>
              <a:spcBef>
                <a:spcPts val="0"/>
              </a:spcBef>
            </a:pPr>
            <a:r>
              <a:rPr lang="en-US" sz="2200" dirty="0">
                <a:latin typeface="Consolas" panose="020B0609020204030204" pitchFamily="49" charset="0"/>
              </a:rPr>
              <a:t># 3. Add the OS information</a:t>
            </a:r>
          </a:p>
          <a:p>
            <a:r>
              <a:rPr lang="en-US" sz="2200" dirty="0">
                <a:solidFill>
                  <a:schemeClr val="tx1"/>
                </a:solidFill>
                <a:latin typeface="Consolas" panose="020B0609020204030204" pitchFamily="49" charset="0"/>
              </a:rPr>
              <a:t>$vm = </a:t>
            </a:r>
            <a:r>
              <a:rPr lang="en-US" sz="2200" dirty="0">
                <a:solidFill>
                  <a:schemeClr val="tx1"/>
                </a:solidFill>
                <a:latin typeface="Consolas" panose="020B0609020204030204" pitchFamily="49" charset="0"/>
                <a:hlinkClick r:id="rId3">
                  <a:extLst>
                    <a:ext uri="{A12FA001-AC4F-418D-AE19-62706E023703}">
                      <ahyp:hlinkClr xmlns:ahyp="http://schemas.microsoft.com/office/drawing/2018/hyperlinkcolor" val="tx"/>
                    </a:ext>
                  </a:extLst>
                </a:hlinkClick>
              </a:rPr>
              <a:t>Set-AzureRmVMOperatingSystem</a:t>
            </a:r>
            <a:r>
              <a:rPr lang="en-US" sz="2200" dirty="0">
                <a:solidFill>
                  <a:schemeClr val="tx1"/>
                </a:solidFill>
                <a:latin typeface="Consolas" panose="020B0609020204030204" pitchFamily="49" charset="0"/>
              </a:rPr>
              <a:t> `</a:t>
            </a:r>
          </a:p>
          <a:p>
            <a:r>
              <a:rPr lang="en-US" sz="2200" dirty="0">
                <a:solidFill>
                  <a:schemeClr val="tx1"/>
                </a:solidFill>
                <a:latin typeface="Consolas" panose="020B0609020204030204" pitchFamily="49" charset="0"/>
              </a:rPr>
              <a:t>  -VM $vm `</a:t>
            </a:r>
          </a:p>
          <a:p>
            <a:r>
              <a:rPr lang="en-US" sz="2200" dirty="0">
                <a:solidFill>
                  <a:schemeClr val="tx1"/>
                </a:solidFill>
                <a:latin typeface="Consolas" panose="020B0609020204030204" pitchFamily="49" charset="0"/>
              </a:rPr>
              <a:t>  -Windows `</a:t>
            </a:r>
          </a:p>
          <a:p>
            <a:r>
              <a:rPr lang="en-US" sz="2200" dirty="0">
                <a:solidFill>
                  <a:schemeClr val="tx1"/>
                </a:solidFill>
                <a:latin typeface="Consolas" panose="020B0609020204030204" pitchFamily="49" charset="0"/>
              </a:rPr>
              <a:t>  -ComputerName myVM `</a:t>
            </a:r>
          </a:p>
          <a:p>
            <a:r>
              <a:rPr lang="en-US" sz="2200" dirty="0">
                <a:solidFill>
                  <a:schemeClr val="tx1"/>
                </a:solidFill>
                <a:latin typeface="Consolas" panose="020B0609020204030204" pitchFamily="49" charset="0"/>
              </a:rPr>
              <a:t>  -Credential $cred `</a:t>
            </a:r>
          </a:p>
          <a:p>
            <a:r>
              <a:rPr lang="en-US" sz="2200" dirty="0">
                <a:solidFill>
                  <a:schemeClr val="tx1"/>
                </a:solidFill>
                <a:latin typeface="Consolas" panose="020B0609020204030204" pitchFamily="49" charset="0"/>
              </a:rPr>
              <a:t>  -ProvisionVMAgent `</a:t>
            </a:r>
          </a:p>
          <a:p>
            <a:r>
              <a:rPr lang="en-US" sz="2200" dirty="0">
                <a:solidFill>
                  <a:schemeClr val="tx1"/>
                </a:solidFill>
                <a:latin typeface="Consolas" panose="020B0609020204030204" pitchFamily="49" charset="0"/>
              </a:rPr>
              <a:t>  -EnableAutoUpdate </a:t>
            </a:r>
          </a:p>
        </p:txBody>
      </p:sp>
      <p:pic>
        <p:nvPicPr>
          <p:cNvPr id="2" name="Picture 1" descr="Flowchart with first 3 of 7 steps highlighted: get the admin creds, create the initial VM configuration, and add the OS information. ">
            <a:extLst>
              <a:ext uri="{FF2B5EF4-FFF2-40B4-BE49-F238E27FC236}">
                <a16:creationId xmlns:a16="http://schemas.microsoft.com/office/drawing/2014/main" id="{2DDE8797-D007-42A9-A660-1B37BEC2D059}"/>
              </a:ext>
            </a:extLst>
          </p:cNvPr>
          <p:cNvPicPr>
            <a:picLocks noChangeAspect="1"/>
          </p:cNvPicPr>
          <p:nvPr/>
        </p:nvPicPr>
        <p:blipFill>
          <a:blip r:embed="rId4"/>
          <a:stretch>
            <a:fillRect/>
          </a:stretch>
        </p:blipFill>
        <p:spPr>
          <a:xfrm>
            <a:off x="7988300" y="2019301"/>
            <a:ext cx="3376612" cy="1714500"/>
          </a:xfrm>
          <a:prstGeom prst="rect">
            <a:avLst/>
          </a:prstGeom>
        </p:spPr>
      </p:pic>
      <p:pic>
        <p:nvPicPr>
          <p:cNvPr id="7" name="Picture 6" descr="Flowchart with last 4 steps of 7 steps highlighted: add the image information, add the OS disk information, add the network interface card, and create the virtual machine. ">
            <a:extLst>
              <a:ext uri="{FF2B5EF4-FFF2-40B4-BE49-F238E27FC236}">
                <a16:creationId xmlns:a16="http://schemas.microsoft.com/office/drawing/2014/main" id="{570ED22A-21E6-46C1-8FE7-4986506E8E02}"/>
              </a:ext>
            </a:extLst>
          </p:cNvPr>
          <p:cNvPicPr>
            <a:picLocks noChangeAspect="1"/>
          </p:cNvPicPr>
          <p:nvPr/>
        </p:nvPicPr>
        <p:blipFill>
          <a:blip r:embed="rId5"/>
          <a:stretch>
            <a:fillRect/>
          </a:stretch>
        </p:blipFill>
        <p:spPr>
          <a:xfrm>
            <a:off x="7543800" y="4092575"/>
            <a:ext cx="3913188" cy="1736725"/>
          </a:xfrm>
          <a:prstGeom prst="rect">
            <a:avLst/>
          </a:prstGeom>
        </p:spPr>
      </p:pic>
    </p:spTree>
    <p:extLst>
      <p:ext uri="{BB962C8B-B14F-4D97-AF65-F5344CB8AC3E}">
        <p14:creationId xmlns:p14="http://schemas.microsoft.com/office/powerpoint/2010/main" val="289531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Virtual Machine Example (Part 2)</a:t>
            </a:r>
          </a:p>
        </p:txBody>
      </p:sp>
      <p:sp>
        <p:nvSpPr>
          <p:cNvPr id="5" name="Text Placeholder 2">
            <a:extLst>
              <a:ext uri="{FF2B5EF4-FFF2-40B4-BE49-F238E27FC236}">
                <a16:creationId xmlns:a16="http://schemas.microsoft.com/office/drawing/2014/main" id="{A1064A86-56D5-4162-A531-9346F06F0B3B}"/>
              </a:ext>
            </a:extLst>
          </p:cNvPr>
          <p:cNvSpPr>
            <a:spLocks noGrp="1"/>
          </p:cNvSpPr>
          <p:nvPr>
            <p:ph type="body" sz="quarter" idx="10"/>
          </p:nvPr>
        </p:nvSpPr>
        <p:spPr>
          <a:xfrm>
            <a:off x="586390" y="1434371"/>
            <a:ext cx="10843610" cy="4468916"/>
          </a:xfrm>
        </p:spPr>
        <p:txBody>
          <a:bodyPr/>
          <a:lstStyle/>
          <a:p>
            <a:pPr marL="0" indent="0">
              <a:spcBef>
                <a:spcPts val="0"/>
              </a:spcBef>
              <a:buNone/>
            </a:pPr>
            <a:r>
              <a:rPr lang="en-US" sz="2200" dirty="0">
                <a:solidFill>
                  <a:schemeClr val="tx1"/>
                </a:solidFill>
                <a:latin typeface="Consolas" panose="020B0609020204030204" pitchFamily="49" charset="0"/>
              </a:rPr>
              <a:t># 4. Add the image information</a:t>
            </a:r>
          </a:p>
          <a:p>
            <a:pPr marL="0" indent="0">
              <a:buNone/>
            </a:pPr>
            <a:r>
              <a:rPr lang="en-US" sz="2200" dirty="0">
                <a:solidFill>
                  <a:schemeClr val="tx1"/>
                </a:solidFill>
                <a:latin typeface="Consolas" panose="020B0609020204030204" pitchFamily="49" charset="0"/>
              </a:rPr>
              <a:t>$vm = </a:t>
            </a:r>
            <a:r>
              <a:rPr lang="en-US" sz="2200" dirty="0">
                <a:solidFill>
                  <a:schemeClr val="tx1"/>
                </a:solidFill>
                <a:latin typeface="Consolas" panose="020B0609020204030204" pitchFamily="49" charset="0"/>
                <a:hlinkClick r:id="rId3">
                  <a:extLst>
                    <a:ext uri="{A12FA001-AC4F-418D-AE19-62706E023703}">
                      <ahyp:hlinkClr xmlns:ahyp="http://schemas.microsoft.com/office/drawing/2018/hyperlinkcolor" val="tx"/>
                    </a:ext>
                  </a:extLst>
                </a:hlinkClick>
              </a:rPr>
              <a:t>Set-AzureRmVMSourceImage</a:t>
            </a:r>
            <a:r>
              <a:rPr lang="en-US" sz="2200" dirty="0">
                <a:solidFill>
                  <a:schemeClr val="tx1"/>
                </a:solidFill>
                <a:latin typeface="Consolas" panose="020B0609020204030204" pitchFamily="49" charset="0"/>
              </a:rPr>
              <a:t> -VM $vm -PublisherName MicrosoftWindowsServer -Offer WindowsServer -Skus 2016-Datacenter -Version latest</a:t>
            </a:r>
          </a:p>
          <a:p>
            <a:pPr marL="0" indent="0">
              <a:spcBef>
                <a:spcPts val="0"/>
              </a:spcBef>
              <a:buNone/>
            </a:pPr>
            <a:r>
              <a:rPr lang="en-US" sz="2200" dirty="0">
                <a:solidFill>
                  <a:schemeClr val="tx1"/>
                </a:solidFill>
                <a:latin typeface="Consolas" panose="020B0609020204030204" pitchFamily="49" charset="0"/>
              </a:rPr>
              <a:t># 5. Add the OS settings</a:t>
            </a:r>
          </a:p>
          <a:p>
            <a:pPr marL="0" indent="0">
              <a:buNone/>
            </a:pPr>
            <a:r>
              <a:rPr lang="en-US" sz="2200" dirty="0">
                <a:solidFill>
                  <a:schemeClr val="tx1"/>
                </a:solidFill>
                <a:latin typeface="Consolas" panose="020B0609020204030204" pitchFamily="49" charset="0"/>
              </a:rPr>
              <a:t>$vm = </a:t>
            </a:r>
            <a:r>
              <a:rPr lang="en-US" sz="2200" dirty="0">
                <a:solidFill>
                  <a:schemeClr val="tx1"/>
                </a:solidFill>
                <a:latin typeface="Consolas" panose="020B0609020204030204" pitchFamily="49" charset="0"/>
                <a:hlinkClick r:id="rId4">
                  <a:extLst>
                    <a:ext uri="{A12FA001-AC4F-418D-AE19-62706E023703}">
                      <ahyp:hlinkClr xmlns:ahyp="http://schemas.microsoft.com/office/drawing/2018/hyperlinkcolor" val="tx"/>
                    </a:ext>
                  </a:extLst>
                </a:hlinkClick>
              </a:rPr>
              <a:t>Set-AzureRmVMOSDisk</a:t>
            </a:r>
            <a:r>
              <a:rPr lang="en-US" sz="2200" dirty="0">
                <a:solidFill>
                  <a:schemeClr val="tx1"/>
                </a:solidFill>
                <a:latin typeface="Consolas" panose="020B0609020204030204" pitchFamily="49" charset="0"/>
              </a:rPr>
              <a:t> -VM $vm -Name myOsDisk -DiskSizeInGB 128 -CreateOption FromImage -Caching ReadWrite</a:t>
            </a:r>
          </a:p>
          <a:p>
            <a:pPr marL="0" indent="0">
              <a:buNone/>
            </a:pPr>
            <a:r>
              <a:rPr lang="en-US" sz="2200" dirty="0">
                <a:solidFill>
                  <a:schemeClr val="tx1"/>
                </a:solidFill>
                <a:latin typeface="Consolas" panose="020B0609020204030204" pitchFamily="49" charset="0"/>
              </a:rPr>
              <a:t># 6. Add the NIC</a:t>
            </a:r>
          </a:p>
          <a:p>
            <a:pPr marL="0" indent="0">
              <a:buNone/>
            </a:pPr>
            <a:r>
              <a:rPr lang="en-US" sz="2200" dirty="0">
                <a:solidFill>
                  <a:schemeClr val="tx1"/>
                </a:solidFill>
                <a:latin typeface="Consolas" panose="020B0609020204030204" pitchFamily="49" charset="0"/>
              </a:rPr>
              <a:t>$vm = </a:t>
            </a:r>
            <a:r>
              <a:rPr lang="en-US" sz="2200" dirty="0">
                <a:solidFill>
                  <a:schemeClr val="tx1"/>
                </a:solidFill>
                <a:latin typeface="Consolas" panose="020B0609020204030204" pitchFamily="49" charset="0"/>
                <a:hlinkClick r:id="rId5">
                  <a:extLst>
                    <a:ext uri="{A12FA001-AC4F-418D-AE19-62706E023703}">
                      <ahyp:hlinkClr xmlns:ahyp="http://schemas.microsoft.com/office/drawing/2018/hyperlinkcolor" val="tx"/>
                    </a:ext>
                  </a:extLst>
                </a:hlinkClick>
              </a:rPr>
              <a:t>Add-AzureRmVMNetworkInterface</a:t>
            </a:r>
            <a:r>
              <a:rPr lang="en-US" sz="2200" dirty="0">
                <a:solidFill>
                  <a:schemeClr val="tx1"/>
                </a:solidFill>
                <a:latin typeface="Consolas" panose="020B0609020204030204" pitchFamily="49" charset="0"/>
              </a:rPr>
              <a:t> -VM $vm –Id $nic.Id </a:t>
            </a:r>
          </a:p>
          <a:p>
            <a:pPr marL="0" indent="0">
              <a:buNone/>
            </a:pPr>
            <a:r>
              <a:rPr lang="en-US" sz="2200" dirty="0">
                <a:solidFill>
                  <a:schemeClr val="tx1"/>
                </a:solidFill>
                <a:latin typeface="Consolas" panose="020B0609020204030204" pitchFamily="49" charset="0"/>
              </a:rPr>
              <a:t># 7. Create the VM</a:t>
            </a:r>
          </a:p>
          <a:p>
            <a:pPr marL="0" indent="0">
              <a:buNone/>
            </a:pPr>
            <a:r>
              <a:rPr lang="en-US" sz="2200" dirty="0">
                <a:solidFill>
                  <a:schemeClr val="tx1"/>
                </a:solidFill>
                <a:latin typeface="Consolas" panose="020B0609020204030204" pitchFamily="49" charset="0"/>
                <a:hlinkClick r:id="rId6">
                  <a:extLst>
                    <a:ext uri="{A12FA001-AC4F-418D-AE19-62706E023703}">
                      <ahyp:hlinkClr xmlns:ahyp="http://schemas.microsoft.com/office/drawing/2018/hyperlinkcolor" val="tx"/>
                    </a:ext>
                  </a:extLst>
                </a:hlinkClick>
              </a:rPr>
              <a:t>New-AzureRmVM</a:t>
            </a:r>
            <a:r>
              <a:rPr lang="en-US" sz="2200" dirty="0">
                <a:solidFill>
                  <a:schemeClr val="tx1"/>
                </a:solidFill>
                <a:latin typeface="Consolas" panose="020B0609020204030204" pitchFamily="49" charset="0"/>
              </a:rPr>
              <a:t> -ResourceGroupName myResourceGroupVM -Location EastUS -VM $vm</a:t>
            </a:r>
          </a:p>
        </p:txBody>
      </p:sp>
    </p:spTree>
    <p:extLst>
      <p:ext uri="{BB962C8B-B14F-4D97-AF65-F5344CB8AC3E}">
        <p14:creationId xmlns:p14="http://schemas.microsoft.com/office/powerpoint/2010/main" val="3877661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Moving Virtual Machines Between Resource Groups</a:t>
            </a:r>
            <a:endParaRPr lang="en-US" b="1" dirty="0"/>
          </a:p>
        </p:txBody>
      </p:sp>
      <p:sp>
        <p:nvSpPr>
          <p:cNvPr id="6" name="Text Placeholder 5"/>
          <p:cNvSpPr>
            <a:spLocks noGrp="1"/>
          </p:cNvSpPr>
          <p:nvPr>
            <p:ph type="body" sz="quarter" idx="10"/>
          </p:nvPr>
        </p:nvSpPr>
        <p:spPr>
          <a:xfrm>
            <a:off x="412198" y="3344131"/>
            <a:ext cx="11125201" cy="3182410"/>
          </a:xfrm>
        </p:spPr>
        <p:txBody>
          <a:bodyPr/>
          <a:lstStyle/>
          <a:p>
            <a:pPr marL="520700" lvl="1" indent="-292100">
              <a:buNone/>
            </a:pPr>
            <a:r>
              <a:rPr lang="en-US" sz="2200" dirty="0">
                <a:solidFill>
                  <a:schemeClr val="tx1"/>
                </a:solidFill>
                <a:latin typeface="Consolas" panose="020B0609020204030204" pitchFamily="49" charset="0"/>
              </a:rPr>
              <a:t>Get-AzureRMResource -ResourceGroupName &lt;sourceResourceGroupName&gt; |      Format-table -Property ResourceId </a:t>
            </a:r>
          </a:p>
          <a:p>
            <a:pPr marL="520700" lvl="1" indent="-292100">
              <a:buNone/>
            </a:pPr>
            <a:r>
              <a:rPr lang="en-US" sz="2200" dirty="0">
                <a:solidFill>
                  <a:schemeClr val="tx1"/>
                </a:solidFill>
                <a:latin typeface="Consolas" panose="020B0609020204030204" pitchFamily="49" charset="0"/>
              </a:rPr>
              <a:t>Move-AzureRmResource -DestinationResourceGroupName "&lt;myDestinationResourceGroup&gt;" -ResourceId &lt;myResourceId,myResourceId,myResourceId&gt;</a:t>
            </a:r>
          </a:p>
          <a:p>
            <a:pPr marL="520700" indent="-292100">
              <a:buNone/>
            </a:pPr>
            <a:r>
              <a:rPr lang="en-US" sz="2200" dirty="0">
                <a:solidFill>
                  <a:schemeClr val="tx1"/>
                </a:solidFill>
                <a:latin typeface="Consolas" panose="020B0609020204030204" pitchFamily="49" charset="0"/>
                <a:cs typeface="+mn-cs"/>
              </a:rPr>
              <a:t>Move-AzureRmResource -DestinationSubscriptionId "&lt;myDestinationSubscriptionID&gt;" -DestinationResourceGroupName "&lt;myDestinationResourceGroup&gt;"  -ResourceId &lt;myResourceId,myResourceId,myResourceId&gt;</a:t>
            </a:r>
            <a:endParaRPr lang="en-US" b="1" dirty="0"/>
          </a:p>
        </p:txBody>
      </p:sp>
      <p:pic>
        <p:nvPicPr>
          <p:cNvPr id="2" name="Picture 1" descr="Screenshot of page in the portal to move a virtual machine. Two choices shown: Move to another resource group, and Move to another subscription.">
            <a:extLst>
              <a:ext uri="{FF2B5EF4-FFF2-40B4-BE49-F238E27FC236}">
                <a16:creationId xmlns:a16="http://schemas.microsoft.com/office/drawing/2014/main" id="{851C87C9-7DF8-485F-ADDA-13F3218BA149}"/>
              </a:ext>
            </a:extLst>
          </p:cNvPr>
          <p:cNvPicPr>
            <a:picLocks noChangeAspect="1"/>
          </p:cNvPicPr>
          <p:nvPr/>
        </p:nvPicPr>
        <p:blipFill>
          <a:blip r:embed="rId3"/>
          <a:stretch>
            <a:fillRect/>
          </a:stretch>
        </p:blipFill>
        <p:spPr>
          <a:xfrm>
            <a:off x="3184524" y="1333500"/>
            <a:ext cx="4930775" cy="1724424"/>
          </a:xfrm>
          <a:prstGeom prst="rect">
            <a:avLst/>
          </a:prstGeom>
          <a:ln>
            <a:solidFill>
              <a:schemeClr val="tx1"/>
            </a:solidFill>
          </a:ln>
        </p:spPr>
      </p:pic>
    </p:spTree>
    <p:extLst>
      <p:ext uri="{BB962C8B-B14F-4D97-AF65-F5344CB8AC3E}">
        <p14:creationId xmlns:p14="http://schemas.microsoft.com/office/powerpoint/2010/main" val="298899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B5B1A-29CC-4819-A5E4-465FD9C00627}"/>
              </a:ext>
            </a:extLst>
          </p:cNvPr>
          <p:cNvSpPr>
            <a:spLocks noGrp="1"/>
          </p:cNvSpPr>
          <p:nvPr>
            <p:ph type="title"/>
          </p:nvPr>
        </p:nvSpPr>
        <p:spPr/>
        <p:txBody>
          <a:bodyPr/>
          <a:lstStyle/>
          <a:p>
            <a:r>
              <a:rPr lang="en-US" dirty="0"/>
              <a:t>Create a VM using PowerShell</a:t>
            </a:r>
          </a:p>
        </p:txBody>
      </p:sp>
      <p:sp>
        <p:nvSpPr>
          <p:cNvPr id="3" name="Text Placeholder 2">
            <a:extLst>
              <a:ext uri="{FF2B5EF4-FFF2-40B4-BE49-F238E27FC236}">
                <a16:creationId xmlns:a16="http://schemas.microsoft.com/office/drawing/2014/main" id="{9281C747-B844-498C-AFA1-8363914A30E3}"/>
              </a:ext>
            </a:extLst>
          </p:cNvPr>
          <p:cNvSpPr>
            <a:spLocks noGrp="1"/>
          </p:cNvSpPr>
          <p:nvPr>
            <p:ph type="body" sz="quarter" idx="10"/>
          </p:nvPr>
        </p:nvSpPr>
        <p:spPr>
          <a:xfrm>
            <a:off x="586390" y="1434370"/>
            <a:ext cx="11018520" cy="5515356"/>
          </a:xfrm>
        </p:spPr>
        <p:txBody>
          <a:bodyPr/>
          <a:lstStyle/>
          <a:p>
            <a:r>
              <a:rPr lang="en-US" dirty="0">
                <a:solidFill>
                  <a:schemeClr val="accent3"/>
                </a:solidFill>
              </a:rPr>
              <a:t># Create a VM with </a:t>
            </a:r>
            <a:r>
              <a:rPr lang="en-US" b="1" dirty="0">
                <a:solidFill>
                  <a:schemeClr val="accent3"/>
                </a:solidFill>
              </a:rPr>
              <a:t>New-AzureRMVM</a:t>
            </a:r>
            <a:r>
              <a:rPr lang="en-US" dirty="0">
                <a:solidFill>
                  <a:schemeClr val="accent3"/>
                </a:solidFill>
              </a:rPr>
              <a:t>. Name the resources.</a:t>
            </a:r>
            <a:br>
              <a:rPr lang="en-US" dirty="0"/>
            </a:br>
            <a:r>
              <a:rPr lang="en-US" dirty="0">
                <a:solidFill>
                  <a:schemeClr val="accent2">
                    <a:lumMod val="90000"/>
                    <a:lumOff val="10000"/>
                  </a:schemeClr>
                </a:solidFill>
              </a:rPr>
              <a:t>New-AzureRmVm `</a:t>
            </a:r>
          </a:p>
          <a:p>
            <a:r>
              <a:rPr lang="en-US" dirty="0"/>
              <a:t> 	</a:t>
            </a:r>
            <a:r>
              <a:rPr lang="en-US" dirty="0">
                <a:solidFill>
                  <a:srgbClr val="0078D4"/>
                </a:solidFill>
              </a:rPr>
              <a:t>-ResourceGroupName </a:t>
            </a:r>
            <a:r>
              <a:rPr lang="en-US" dirty="0">
                <a:solidFill>
                  <a:schemeClr val="accent4"/>
                </a:solidFill>
              </a:rPr>
              <a:t>"myResourceGroup"</a:t>
            </a:r>
            <a:r>
              <a:rPr lang="en-US" dirty="0"/>
              <a:t> `</a:t>
            </a:r>
          </a:p>
          <a:p>
            <a:r>
              <a:rPr lang="en-US" dirty="0">
                <a:solidFill>
                  <a:srgbClr val="0078D4"/>
                </a:solidFill>
              </a:rPr>
              <a:t>	-Name</a:t>
            </a:r>
            <a:r>
              <a:rPr lang="en-US" dirty="0"/>
              <a:t> </a:t>
            </a:r>
            <a:r>
              <a:rPr lang="en-US" dirty="0">
                <a:solidFill>
                  <a:schemeClr val="accent4"/>
                </a:solidFill>
              </a:rPr>
              <a:t>“MyVM” </a:t>
            </a:r>
            <a:r>
              <a:rPr lang="en-US" dirty="0"/>
              <a:t>`</a:t>
            </a:r>
          </a:p>
          <a:p>
            <a:r>
              <a:rPr lang="en-US" dirty="0">
                <a:solidFill>
                  <a:srgbClr val="0078D4"/>
                </a:solidFill>
              </a:rPr>
              <a:t>	-Location </a:t>
            </a:r>
            <a:r>
              <a:rPr lang="en-US" dirty="0">
                <a:solidFill>
                  <a:schemeClr val="accent4"/>
                </a:solidFill>
              </a:rPr>
              <a:t>“East US” </a:t>
            </a:r>
            <a:r>
              <a:rPr lang="en-US" dirty="0"/>
              <a:t>`</a:t>
            </a:r>
          </a:p>
          <a:p>
            <a:r>
              <a:rPr lang="en-US" dirty="0"/>
              <a:t>	</a:t>
            </a:r>
            <a:r>
              <a:rPr lang="en-US" dirty="0">
                <a:solidFill>
                  <a:srgbClr val="0078D4"/>
                </a:solidFill>
              </a:rPr>
              <a:t>-VirtualNetworkName </a:t>
            </a:r>
            <a:r>
              <a:rPr lang="en-US" dirty="0">
                <a:solidFill>
                  <a:schemeClr val="accent4"/>
                </a:solidFill>
              </a:rPr>
              <a:t>"myVnet" </a:t>
            </a:r>
            <a:r>
              <a:rPr lang="en-US" dirty="0"/>
              <a:t>`</a:t>
            </a:r>
          </a:p>
          <a:p>
            <a:r>
              <a:rPr lang="en-US" dirty="0"/>
              <a:t>    	</a:t>
            </a:r>
            <a:r>
              <a:rPr lang="en-US" dirty="0">
                <a:solidFill>
                  <a:srgbClr val="0078D4"/>
                </a:solidFill>
              </a:rPr>
              <a:t>-SubnetName </a:t>
            </a:r>
            <a:r>
              <a:rPr lang="en-US" dirty="0">
                <a:solidFill>
                  <a:schemeClr val="accent4"/>
                </a:solidFill>
              </a:rPr>
              <a:t>"mySubnet" </a:t>
            </a:r>
            <a:r>
              <a:rPr lang="en-US" dirty="0"/>
              <a:t>`</a:t>
            </a:r>
          </a:p>
          <a:p>
            <a:r>
              <a:rPr lang="en-US" dirty="0"/>
              <a:t>    	</a:t>
            </a:r>
            <a:r>
              <a:rPr lang="en-US" dirty="0">
                <a:solidFill>
                  <a:srgbClr val="0078D4"/>
                </a:solidFill>
              </a:rPr>
              <a:t>-SecurityGroupName </a:t>
            </a:r>
            <a:r>
              <a:rPr lang="en-US" dirty="0">
                <a:solidFill>
                  <a:schemeClr val="accent4"/>
                </a:solidFill>
              </a:rPr>
              <a:t>"myNetworkSecurityGroup" </a:t>
            </a:r>
            <a:r>
              <a:rPr lang="en-US" dirty="0"/>
              <a:t>`</a:t>
            </a:r>
          </a:p>
          <a:p>
            <a:r>
              <a:rPr lang="en-US" dirty="0"/>
              <a:t>    	</a:t>
            </a:r>
            <a:r>
              <a:rPr lang="en-US" dirty="0">
                <a:solidFill>
                  <a:srgbClr val="0078D4"/>
                </a:solidFill>
              </a:rPr>
              <a:t>-PublicIpAddressName </a:t>
            </a:r>
            <a:r>
              <a:rPr lang="en-US" dirty="0">
                <a:solidFill>
                  <a:schemeClr val="accent4"/>
                </a:solidFill>
              </a:rPr>
              <a:t>"myPublicIpAddress" </a:t>
            </a:r>
            <a:r>
              <a:rPr lang="en-US" dirty="0"/>
              <a:t>`</a:t>
            </a:r>
          </a:p>
          <a:p>
            <a:r>
              <a:rPr lang="en-US" dirty="0"/>
              <a:t>    	</a:t>
            </a:r>
            <a:r>
              <a:rPr lang="en-US" dirty="0">
                <a:solidFill>
                  <a:srgbClr val="0078D4"/>
                </a:solidFill>
              </a:rPr>
              <a:t>-OpenPorts </a:t>
            </a:r>
            <a:r>
              <a:rPr lang="en-US" dirty="0"/>
              <a:t>80,3389</a:t>
            </a:r>
          </a:p>
          <a:p>
            <a:endParaRPr lang="en-US" dirty="0"/>
          </a:p>
        </p:txBody>
      </p:sp>
    </p:spTree>
    <p:extLst>
      <p:ext uri="{BB962C8B-B14F-4D97-AF65-F5344CB8AC3E}">
        <p14:creationId xmlns:p14="http://schemas.microsoft.com/office/powerpoint/2010/main" val="369918376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10764102" cy="997196"/>
          </a:xfrm>
        </p:spPr>
        <p:txBody>
          <a:bodyPr/>
          <a:lstStyle/>
          <a:p>
            <a:r>
              <a:rPr lang="en-US" dirty="0"/>
              <a:t>Lesson 04: </a:t>
            </a:r>
            <a:r>
              <a:rPr lang="en-US" b="1" dirty="0"/>
              <a:t>Creating Virtual Machines using ARM Templates</a:t>
            </a:r>
            <a:endParaRPr lang="en-US" dirty="0"/>
          </a:p>
        </p:txBody>
      </p:sp>
    </p:spTree>
    <p:extLst>
      <p:ext uri="{BB962C8B-B14F-4D97-AF65-F5344CB8AC3E}">
        <p14:creationId xmlns:p14="http://schemas.microsoft.com/office/powerpoint/2010/main" val="623301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Course Agenda (continued)</a:t>
            </a:r>
          </a:p>
        </p:txBody>
      </p:sp>
      <p:sp>
        <p:nvSpPr>
          <p:cNvPr id="6" name="Text Placeholder 5"/>
          <p:cNvSpPr>
            <a:spLocks noGrp="1"/>
          </p:cNvSpPr>
          <p:nvPr>
            <p:ph type="body" sz="quarter" idx="10"/>
          </p:nvPr>
        </p:nvSpPr>
        <p:spPr/>
        <p:txBody>
          <a:bodyPr/>
          <a:lstStyle/>
          <a:p>
            <a:r>
              <a:rPr lang="en-US" dirty="0"/>
              <a:t>M04: Configuring Virtual Machines</a:t>
            </a:r>
          </a:p>
          <a:p>
            <a:pPr lvl="1"/>
            <a:r>
              <a:rPr lang="en-US" dirty="0"/>
              <a:t>L01: Overview of Virtual Machine Configuration</a:t>
            </a:r>
          </a:p>
          <a:p>
            <a:pPr lvl="1"/>
            <a:r>
              <a:rPr lang="en-US" dirty="0"/>
              <a:t>L02: Virtual Machines Networking</a:t>
            </a:r>
          </a:p>
          <a:p>
            <a:pPr lvl="1"/>
            <a:r>
              <a:rPr lang="en-US" dirty="0"/>
              <a:t>L03: Virtual Machine Storage</a:t>
            </a:r>
          </a:p>
          <a:p>
            <a:r>
              <a:rPr lang="en-US" dirty="0"/>
              <a:t>M05: Configuring Availability and Extensibility</a:t>
            </a:r>
          </a:p>
          <a:p>
            <a:pPr lvl="1"/>
            <a:r>
              <a:rPr lang="en-US" dirty="0"/>
              <a:t>L01: Virtual Machine Availability</a:t>
            </a:r>
          </a:p>
          <a:p>
            <a:pPr lvl="1"/>
            <a:r>
              <a:rPr lang="en-US" dirty="0"/>
              <a:t>L02: Virtual Machine Scalability</a:t>
            </a:r>
          </a:p>
          <a:p>
            <a:pPr lvl="1"/>
            <a:r>
              <a:rPr lang="en-US" dirty="0"/>
              <a:t>L03: Applying Virtual Machine Extensions</a:t>
            </a:r>
          </a:p>
          <a:p>
            <a:r>
              <a:rPr lang="en-US" dirty="0"/>
              <a:t>M06: Managing and Monitoring Virtual Machines</a:t>
            </a:r>
          </a:p>
          <a:p>
            <a:pPr lvl="1"/>
            <a:r>
              <a:rPr lang="en-US" dirty="0"/>
              <a:t>L01: Backup and Restore</a:t>
            </a:r>
          </a:p>
          <a:p>
            <a:pPr lvl="1"/>
            <a:r>
              <a:rPr lang="en-US" dirty="0"/>
              <a:t>L02: Monitoring Virtual Machines</a:t>
            </a:r>
          </a:p>
        </p:txBody>
      </p:sp>
    </p:spTree>
    <p:extLst>
      <p:ext uri="{BB962C8B-B14F-4D97-AF65-F5344CB8AC3E}">
        <p14:creationId xmlns:p14="http://schemas.microsoft.com/office/powerpoint/2010/main" val="2370238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Resource Manager Templates</a:t>
            </a:r>
          </a:p>
        </p:txBody>
      </p:sp>
      <p:graphicFrame>
        <p:nvGraphicFramePr>
          <p:cNvPr id="2" name="Table 1">
            <a:extLst>
              <a:ext uri="{FF2B5EF4-FFF2-40B4-BE49-F238E27FC236}">
                <a16:creationId xmlns:a16="http://schemas.microsoft.com/office/drawing/2014/main" id="{856DC0C5-20A6-4700-BC0F-23AD828BD4BF}"/>
              </a:ext>
            </a:extLst>
          </p:cNvPr>
          <p:cNvGraphicFramePr>
            <a:graphicFrameLocks noGrp="1"/>
          </p:cNvGraphicFramePr>
          <p:nvPr>
            <p:extLst/>
          </p:nvPr>
        </p:nvGraphicFramePr>
        <p:xfrm>
          <a:off x="584200" y="1435100"/>
          <a:ext cx="11025187" cy="4925649"/>
        </p:xfrm>
        <a:graphic>
          <a:graphicData uri="http://schemas.openxmlformats.org/drawingml/2006/table">
            <a:tbl>
              <a:tblPr firstRow="1" firstCol="1" bandRow="1">
                <a:tableStyleId>{5C22544A-7EE6-4342-B048-85BDC9FD1C3A}</a:tableStyleId>
              </a:tblPr>
              <a:tblGrid>
                <a:gridCol w="1778000">
                  <a:extLst>
                    <a:ext uri="{9D8B030D-6E8A-4147-A177-3AD203B41FA5}">
                      <a16:colId xmlns:a16="http://schemas.microsoft.com/office/drawing/2014/main" val="2968773443"/>
                    </a:ext>
                  </a:extLst>
                </a:gridCol>
                <a:gridCol w="1509510">
                  <a:extLst>
                    <a:ext uri="{9D8B030D-6E8A-4147-A177-3AD203B41FA5}">
                      <a16:colId xmlns:a16="http://schemas.microsoft.com/office/drawing/2014/main" val="195070922"/>
                    </a:ext>
                  </a:extLst>
                </a:gridCol>
                <a:gridCol w="7737677">
                  <a:extLst>
                    <a:ext uri="{9D8B030D-6E8A-4147-A177-3AD203B41FA5}">
                      <a16:colId xmlns:a16="http://schemas.microsoft.com/office/drawing/2014/main" val="3457163808"/>
                    </a:ext>
                  </a:extLst>
                </a:gridCol>
              </a:tblGrid>
              <a:tr h="115787">
                <a:tc>
                  <a:txBody>
                    <a:bodyPr/>
                    <a:lstStyle/>
                    <a:p>
                      <a:pPr marL="0" marR="0" algn="ctr">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Element name</a:t>
                      </a:r>
                      <a:endParaRPr lang="en-US" sz="20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15961" marR="159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Required</a:t>
                      </a:r>
                      <a:endParaRPr lang="en-US" sz="20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15961" marR="159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Description</a:t>
                      </a:r>
                      <a:endParaRPr lang="en-US" sz="20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15961" marR="159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8639037"/>
                  </a:ext>
                </a:extLst>
              </a:tr>
              <a:tr h="864997">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$schema</a:t>
                      </a:r>
                      <a:endParaRPr lang="en-US" sz="20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15961" marR="159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Yes</a:t>
                      </a:r>
                      <a:endParaRPr lang="en-US" sz="20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15961" marR="159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Location of the JSON schema file that describes the version of the template language. Use the URL shown in the preceding example.</a:t>
                      </a:r>
                      <a:endParaRPr lang="en-US" sz="20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15961" marR="159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3841706"/>
                  </a:ext>
                </a:extLst>
              </a:tr>
              <a:tr h="1214304">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contentVersion</a:t>
                      </a:r>
                      <a:endParaRPr lang="en-US" sz="20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15961" marR="159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Yes</a:t>
                      </a:r>
                      <a:endParaRPr lang="en-US" sz="20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15961" marR="159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Version of the template (such as 1.0.0.0). You can provide any value for this element. Use this value to document significant changes in your template. When deploying resources using the template, this value can be used to make sure that the right template is being used.</a:t>
                      </a:r>
                      <a:endParaRPr lang="en-US" sz="20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15961" marR="159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7925700"/>
                  </a:ext>
                </a:extLst>
              </a:tr>
              <a:tr h="615261">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parameters</a:t>
                      </a:r>
                      <a:endParaRPr lang="en-US" sz="20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15961" marR="159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No</a:t>
                      </a:r>
                      <a:endParaRPr lang="en-US" sz="20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15961" marR="159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Values that are provided when deployment is executed to customize resource deployment.</a:t>
                      </a:r>
                      <a:endParaRPr lang="en-US" sz="20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15961" marR="159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7494262"/>
                  </a:ext>
                </a:extLst>
              </a:tr>
              <a:tr h="615261">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variables</a:t>
                      </a:r>
                      <a:endParaRPr lang="en-US" sz="20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15961" marR="159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No</a:t>
                      </a:r>
                      <a:endParaRPr lang="en-US" sz="20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15961" marR="159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Values that are used as JSON fragments in the template to simplify template language expressions.</a:t>
                      </a:r>
                      <a:endParaRPr lang="en-US" sz="20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15961" marR="159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0388396"/>
                  </a:ext>
                </a:extLst>
              </a:tr>
              <a:tr h="365524">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functions</a:t>
                      </a:r>
                      <a:endParaRPr lang="en-US" sz="20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15961" marR="159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No</a:t>
                      </a:r>
                      <a:endParaRPr lang="en-US" sz="20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15961" marR="159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User-defined functions that are available within the template.</a:t>
                      </a:r>
                      <a:endParaRPr lang="en-US" sz="20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15961" marR="159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860144"/>
                  </a:ext>
                </a:extLst>
              </a:tr>
              <a:tr h="490392">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resources</a:t>
                      </a:r>
                      <a:endParaRPr lang="en-US" sz="20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15961" marR="159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Yes</a:t>
                      </a:r>
                      <a:endParaRPr lang="en-US" sz="20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15961" marR="159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Resource types that are deployed or updated in a resource group.</a:t>
                      </a:r>
                      <a:endParaRPr lang="en-US" sz="20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15961" marR="159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1674587"/>
                  </a:ext>
                </a:extLst>
              </a:tr>
              <a:tr h="365524">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outputs</a:t>
                      </a:r>
                      <a:endParaRPr lang="en-US" sz="20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15961" marR="159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No</a:t>
                      </a:r>
                      <a:endParaRPr lang="en-US" sz="20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15961" marR="159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Values that are returned after deployment.</a:t>
                      </a:r>
                      <a:endParaRPr lang="en-US" sz="20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15961" marR="159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56021973"/>
                  </a:ext>
                </a:extLst>
              </a:tr>
            </a:tbl>
          </a:graphicData>
        </a:graphic>
      </p:graphicFrame>
    </p:spTree>
    <p:extLst>
      <p:ext uri="{BB962C8B-B14F-4D97-AF65-F5344CB8AC3E}">
        <p14:creationId xmlns:p14="http://schemas.microsoft.com/office/powerpoint/2010/main" val="4087757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ARM Process</a:t>
            </a:r>
          </a:p>
        </p:txBody>
      </p:sp>
      <p:sp>
        <p:nvSpPr>
          <p:cNvPr id="4" name="Text Placeholder 3">
            <a:extLst>
              <a:ext uri="{FF2B5EF4-FFF2-40B4-BE49-F238E27FC236}">
                <a16:creationId xmlns:a16="http://schemas.microsoft.com/office/drawing/2014/main" id="{23D4A7FC-673A-4DE0-88A0-A6E9A7E0057F}"/>
              </a:ext>
            </a:extLst>
          </p:cNvPr>
          <p:cNvSpPr>
            <a:spLocks noGrp="1"/>
          </p:cNvSpPr>
          <p:nvPr>
            <p:ph type="body" sz="quarter" idx="10"/>
          </p:nvPr>
        </p:nvSpPr>
        <p:spPr>
          <a:xfrm>
            <a:off x="590868" y="3942247"/>
            <a:ext cx="11018520" cy="2326791"/>
          </a:xfrm>
        </p:spPr>
        <p:txBody>
          <a:bodyPr/>
          <a:lstStyle/>
          <a:p>
            <a:pPr marL="514350" indent="-514350">
              <a:buFont typeface="+mj-lt"/>
              <a:buAutoNum type="arabicPeriod"/>
            </a:pPr>
            <a:r>
              <a:rPr lang="en-US" dirty="0"/>
              <a:t>Azure provides many QuickStart templates. As much as possible, you should make use of these templates. </a:t>
            </a:r>
          </a:p>
          <a:p>
            <a:pPr marL="514350" indent="-514350">
              <a:buFont typeface="+mj-lt"/>
              <a:buAutoNum type="arabicPeriod"/>
            </a:pPr>
            <a:r>
              <a:rPr lang="en-US" dirty="0"/>
              <a:t>Values for the ARM template are provided in a JSON parameters file. You can standardize and reuse the templates.</a:t>
            </a:r>
          </a:p>
          <a:p>
            <a:pPr marL="514350" indent="-514350">
              <a:buFont typeface="+mj-lt"/>
              <a:buAutoNum type="arabicPeriod"/>
            </a:pPr>
            <a:r>
              <a:rPr lang="en-US" dirty="0"/>
              <a:t>Use the Portal, PowerShell, or the CLI to deploy the template. </a:t>
            </a:r>
          </a:p>
        </p:txBody>
      </p:sp>
      <p:pic>
        <p:nvPicPr>
          <p:cNvPr id="8" name="Picture 7" descr="Screenshots of the Azure QuickStart Templates page for virtual machines. Three items are shown: Joins an existing Windows Machine to the AD Domain, Create a VM from a User Image, and MongoDB on Ubuntu VMs. ">
            <a:extLst>
              <a:ext uri="{FF2B5EF4-FFF2-40B4-BE49-F238E27FC236}">
                <a16:creationId xmlns:a16="http://schemas.microsoft.com/office/drawing/2014/main" id="{99410ED2-EF1D-403C-B738-52A0121D2B5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56819" y="1240881"/>
            <a:ext cx="8288882" cy="2480219"/>
          </a:xfrm>
          <a:prstGeom prst="rect">
            <a:avLst/>
          </a:prstGeom>
          <a:noFill/>
          <a:ln>
            <a:solidFill>
              <a:schemeClr val="tx1"/>
            </a:solidFill>
          </a:ln>
        </p:spPr>
      </p:pic>
    </p:spTree>
    <p:extLst>
      <p:ext uri="{BB962C8B-B14F-4D97-AF65-F5344CB8AC3E}">
        <p14:creationId xmlns:p14="http://schemas.microsoft.com/office/powerpoint/2010/main" val="4048939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B5B1A-29CC-4819-A5E4-465FD9C00627}"/>
              </a:ext>
            </a:extLst>
          </p:cNvPr>
          <p:cNvSpPr>
            <a:spLocks noGrp="1"/>
          </p:cNvSpPr>
          <p:nvPr>
            <p:ph type="title"/>
          </p:nvPr>
        </p:nvSpPr>
        <p:spPr/>
        <p:txBody>
          <a:bodyPr/>
          <a:lstStyle/>
          <a:p>
            <a:r>
              <a:rPr lang="en-US" b="1" dirty="0"/>
              <a:t>Create a VM using ARM</a:t>
            </a:r>
          </a:p>
        </p:txBody>
      </p:sp>
      <p:sp>
        <p:nvSpPr>
          <p:cNvPr id="6" name="Text Placeholder 5">
            <a:extLst>
              <a:ext uri="{FF2B5EF4-FFF2-40B4-BE49-F238E27FC236}">
                <a16:creationId xmlns:a16="http://schemas.microsoft.com/office/drawing/2014/main" id="{ED089593-0217-4E40-82CB-7DC631EBBFF6}"/>
              </a:ext>
            </a:extLst>
          </p:cNvPr>
          <p:cNvSpPr>
            <a:spLocks noGrp="1"/>
          </p:cNvSpPr>
          <p:nvPr>
            <p:ph type="body" sz="quarter" idx="10"/>
          </p:nvPr>
        </p:nvSpPr>
        <p:spPr>
          <a:xfrm>
            <a:off x="584200" y="1435497"/>
            <a:ext cx="11018520" cy="4111895"/>
          </a:xfrm>
        </p:spPr>
        <p:txBody>
          <a:bodyPr/>
          <a:lstStyle/>
          <a:p>
            <a:r>
              <a:rPr lang="en-US" dirty="0"/>
              <a:t>Create a template file (JSON) to deploy required resources</a:t>
            </a:r>
          </a:p>
          <a:p>
            <a:r>
              <a:rPr lang="en-US" dirty="0"/>
              <a:t>Deployment options</a:t>
            </a:r>
          </a:p>
          <a:p>
            <a:pPr lvl="1"/>
            <a:r>
              <a:rPr lang="en-US" sz="2400" dirty="0">
                <a:latin typeface="Segoe UI Semilight" panose="020B0402040204020203" pitchFamily="34" charset="0"/>
                <a:cs typeface="Segoe UI Semilight" panose="020B0402040204020203" pitchFamily="34" charset="0"/>
              </a:rPr>
              <a:t>Quickstart template on GitHub – allows you to take any JSON file, correctly structured and syntactically correct and feed it into the portal</a:t>
            </a:r>
          </a:p>
          <a:p>
            <a:pPr lvl="1"/>
            <a:r>
              <a:rPr lang="en-US" sz="2400" dirty="0">
                <a:latin typeface="Segoe UI Semilight" panose="020B0402040204020203" pitchFamily="34" charset="0"/>
                <a:cs typeface="Segoe UI Semilight" panose="020B0402040204020203" pitchFamily="34" charset="0"/>
              </a:rPr>
              <a:t>Azure Marketplace – in reality, a wizard for JSON-based deployments</a:t>
            </a:r>
          </a:p>
          <a:p>
            <a:pPr lvl="1"/>
            <a:r>
              <a:rPr lang="en-US" sz="2400" dirty="0">
                <a:latin typeface="Segoe UI Semilight" panose="020B0402040204020203" pitchFamily="34" charset="0"/>
                <a:cs typeface="Segoe UI Semilight" panose="020B0402040204020203" pitchFamily="34" charset="0"/>
              </a:rPr>
              <a:t>Deploy ARM templates directly from Visual Studio code</a:t>
            </a:r>
          </a:p>
          <a:p>
            <a:r>
              <a:rPr lang="en-US" dirty="0"/>
              <a:t>Supply a parameters file that contains the parameter values to the template</a:t>
            </a:r>
          </a:p>
          <a:p>
            <a:endParaRPr lang="en-US" dirty="0"/>
          </a:p>
        </p:txBody>
      </p:sp>
    </p:spTree>
    <p:extLst>
      <p:ext uri="{BB962C8B-B14F-4D97-AF65-F5344CB8AC3E}">
        <p14:creationId xmlns:p14="http://schemas.microsoft.com/office/powerpoint/2010/main" val="213697839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27E13-BF17-4889-AE01-E27185642B75}"/>
              </a:ext>
            </a:extLst>
          </p:cNvPr>
          <p:cNvSpPr>
            <a:spLocks noGrp="1"/>
          </p:cNvSpPr>
          <p:nvPr>
            <p:ph type="title"/>
          </p:nvPr>
        </p:nvSpPr>
        <p:spPr>
          <a:xfrm>
            <a:off x="588263" y="457200"/>
            <a:ext cx="11018520" cy="553998"/>
          </a:xfrm>
        </p:spPr>
        <p:txBody>
          <a:bodyPr/>
          <a:lstStyle/>
          <a:p>
            <a:r>
              <a:rPr lang="en-US" b="1" dirty="0">
                <a:hlinkClick r:id="rId3"/>
              </a:rPr>
              <a:t>Lab 2B</a:t>
            </a:r>
            <a:r>
              <a:rPr lang="en-US" b="1" dirty="0"/>
              <a:t>: Creating Virtual Machines (Template)</a:t>
            </a:r>
            <a:endParaRPr lang="en-US" dirty="0"/>
          </a:p>
        </p:txBody>
      </p:sp>
      <p:sp>
        <p:nvSpPr>
          <p:cNvPr id="3" name="Text Placeholder 2">
            <a:extLst>
              <a:ext uri="{FF2B5EF4-FFF2-40B4-BE49-F238E27FC236}">
                <a16:creationId xmlns:a16="http://schemas.microsoft.com/office/drawing/2014/main" id="{DB217581-4C25-474C-AA65-F135D48152FC}"/>
              </a:ext>
            </a:extLst>
          </p:cNvPr>
          <p:cNvSpPr>
            <a:spLocks noGrp="1"/>
          </p:cNvSpPr>
          <p:nvPr>
            <p:ph type="body" sz="quarter" idx="10"/>
          </p:nvPr>
        </p:nvSpPr>
        <p:spPr>
          <a:xfrm>
            <a:off x="584200" y="1435497"/>
            <a:ext cx="10191376" cy="947952"/>
          </a:xfrm>
        </p:spPr>
        <p:txBody>
          <a:bodyPr/>
          <a:lstStyle/>
          <a:p>
            <a:r>
              <a:rPr lang="en-US" dirty="0"/>
              <a:t>Create template</a:t>
            </a:r>
          </a:p>
          <a:p>
            <a:r>
              <a:rPr lang="en-US" dirty="0"/>
              <a:t>Deploy template</a:t>
            </a:r>
          </a:p>
        </p:txBody>
      </p:sp>
    </p:spTree>
    <p:extLst>
      <p:ext uri="{BB962C8B-B14F-4D97-AF65-F5344CB8AC3E}">
        <p14:creationId xmlns:p14="http://schemas.microsoft.com/office/powerpoint/2010/main" val="184607942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2388" y="1859726"/>
            <a:ext cx="4167887" cy="2215991"/>
          </a:xfrm>
        </p:spPr>
        <p:txBody>
          <a:bodyPr/>
          <a:lstStyle/>
          <a:p>
            <a:r>
              <a:rPr lang="en-US" dirty="0"/>
              <a:t>AZ-100.3</a:t>
            </a:r>
            <a:br>
              <a:rPr lang="en-US" dirty="0"/>
            </a:br>
            <a:r>
              <a:rPr lang="en-US" dirty="0"/>
              <a:t>Module 03: Deploying Virtual Machine Images</a:t>
            </a:r>
          </a:p>
        </p:txBody>
      </p:sp>
    </p:spTree>
    <p:extLst>
      <p:ext uri="{BB962C8B-B14F-4D97-AF65-F5344CB8AC3E}">
        <p14:creationId xmlns:p14="http://schemas.microsoft.com/office/powerpoint/2010/main" val="1342509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102" cy="498598"/>
          </a:xfrm>
        </p:spPr>
        <p:txBody>
          <a:bodyPr/>
          <a:lstStyle/>
          <a:p>
            <a:r>
              <a:rPr lang="en-US" dirty="0"/>
              <a:t>Lesson 01: Deploying Custom Images</a:t>
            </a:r>
          </a:p>
        </p:txBody>
      </p:sp>
    </p:spTree>
    <p:extLst>
      <p:ext uri="{BB962C8B-B14F-4D97-AF65-F5344CB8AC3E}">
        <p14:creationId xmlns:p14="http://schemas.microsoft.com/office/powerpoint/2010/main" val="1263650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Create and Manage Virtual Machine Images</a:t>
            </a:r>
          </a:p>
        </p:txBody>
      </p:sp>
      <p:sp>
        <p:nvSpPr>
          <p:cNvPr id="2" name="Text Placeholder 1">
            <a:extLst>
              <a:ext uri="{FF2B5EF4-FFF2-40B4-BE49-F238E27FC236}">
                <a16:creationId xmlns:a16="http://schemas.microsoft.com/office/drawing/2014/main" id="{3182D1A6-3275-496C-A976-2B8757903D9C}"/>
              </a:ext>
            </a:extLst>
          </p:cNvPr>
          <p:cNvSpPr>
            <a:spLocks noGrp="1"/>
          </p:cNvSpPr>
          <p:nvPr>
            <p:ph type="body" sz="quarter" idx="10"/>
          </p:nvPr>
        </p:nvSpPr>
        <p:spPr>
          <a:xfrm>
            <a:off x="584200" y="1435497"/>
            <a:ext cx="11018520" cy="3681008"/>
          </a:xfrm>
        </p:spPr>
        <p:txBody>
          <a:bodyPr/>
          <a:lstStyle/>
          <a:p>
            <a:r>
              <a:rPr lang="en-US" dirty="0"/>
              <a:t>Image types</a:t>
            </a:r>
          </a:p>
          <a:p>
            <a:pPr lvl="1"/>
            <a:r>
              <a:rPr lang="en-US" sz="2400" dirty="0">
                <a:latin typeface="Segoe UI Semilight" panose="020B0402040204020203" pitchFamily="34" charset="0"/>
                <a:cs typeface="Segoe UI Semilight" panose="020B0402040204020203" pitchFamily="34" charset="0"/>
              </a:rPr>
              <a:t>Virtual machine image</a:t>
            </a:r>
          </a:p>
          <a:p>
            <a:pPr lvl="1"/>
            <a:r>
              <a:rPr lang="en-US" sz="2400" dirty="0">
                <a:latin typeface="Segoe UI Semilight" panose="020B0402040204020203" pitchFamily="34" charset="0"/>
                <a:cs typeface="Segoe UI Semilight" panose="020B0402040204020203" pitchFamily="34" charset="0"/>
              </a:rPr>
              <a:t>OS image</a:t>
            </a:r>
          </a:p>
          <a:p>
            <a:r>
              <a:rPr lang="en-US" dirty="0"/>
              <a:t>Image source</a:t>
            </a:r>
          </a:p>
          <a:p>
            <a:pPr lvl="1"/>
            <a:r>
              <a:rPr lang="en-US" sz="2400" dirty="0">
                <a:latin typeface="Segoe UI Semilight" panose="020B0402040204020203" pitchFamily="34" charset="0"/>
                <a:cs typeface="Segoe UI Semilight" panose="020B0402040204020203" pitchFamily="34" charset="0"/>
              </a:rPr>
              <a:t>Azure Marketplace</a:t>
            </a:r>
          </a:p>
          <a:p>
            <a:pPr lvl="1"/>
            <a:r>
              <a:rPr lang="en-US" sz="2400" dirty="0">
                <a:latin typeface="Segoe UI Semilight" panose="020B0402040204020203" pitchFamily="34" charset="0"/>
                <a:cs typeface="Segoe UI Semilight" panose="020B0402040204020203" pitchFamily="34" charset="0"/>
              </a:rPr>
              <a:t>VM Depot</a:t>
            </a:r>
          </a:p>
          <a:p>
            <a:r>
              <a:rPr lang="en-US" dirty="0"/>
              <a:t>Custom image</a:t>
            </a:r>
          </a:p>
          <a:p>
            <a:pPr lvl="1"/>
            <a:r>
              <a:rPr lang="en-US" sz="2400" dirty="0">
                <a:latin typeface="Segoe UI Semilight" panose="020B0402040204020203" pitchFamily="34" charset="0"/>
                <a:cs typeface="Segoe UI Semilight" panose="020B0402040204020203" pitchFamily="34" charset="0"/>
              </a:rPr>
              <a:t>Image you create and upload for use in Azure</a:t>
            </a:r>
          </a:p>
        </p:txBody>
      </p:sp>
    </p:spTree>
    <p:extLst>
      <p:ext uri="{BB962C8B-B14F-4D97-AF65-F5344CB8AC3E}">
        <p14:creationId xmlns:p14="http://schemas.microsoft.com/office/powerpoint/2010/main" val="396134139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Virtual Machines (Custom Images)</a:t>
            </a:r>
          </a:p>
        </p:txBody>
      </p:sp>
      <p:sp>
        <p:nvSpPr>
          <p:cNvPr id="4" name="Text Placeholder 3">
            <a:extLst>
              <a:ext uri="{FF2B5EF4-FFF2-40B4-BE49-F238E27FC236}">
                <a16:creationId xmlns:a16="http://schemas.microsoft.com/office/drawing/2014/main" id="{C913CC09-D29A-4616-91C1-7FA306A376D7}"/>
              </a:ext>
            </a:extLst>
          </p:cNvPr>
          <p:cNvSpPr>
            <a:spLocks noGrp="1"/>
          </p:cNvSpPr>
          <p:nvPr>
            <p:ph type="body" sz="quarter" idx="10"/>
          </p:nvPr>
        </p:nvSpPr>
        <p:spPr>
          <a:xfrm>
            <a:off x="590868" y="3709140"/>
            <a:ext cx="11018520" cy="3016210"/>
          </a:xfrm>
        </p:spPr>
        <p:txBody>
          <a:bodyPr/>
          <a:lstStyle/>
          <a:p>
            <a:pPr marL="514350" lvl="0" indent="-514350">
              <a:buFont typeface="+mj-lt"/>
              <a:buAutoNum type="arabicPeriod"/>
            </a:pPr>
            <a:r>
              <a:rPr lang="en-US" dirty="0"/>
              <a:t>Identify the VM, ensure everything is installed, and run Sysprep</a:t>
            </a:r>
          </a:p>
          <a:p>
            <a:pPr marL="514350" lvl="0" indent="-514350">
              <a:buFont typeface="+mj-lt"/>
              <a:buAutoNum type="arabicPeriod"/>
            </a:pPr>
            <a:r>
              <a:rPr lang="en-US" dirty="0"/>
              <a:t>Only use Generation 1 VHD virtual machines </a:t>
            </a:r>
          </a:p>
          <a:p>
            <a:pPr marL="514350" lvl="0" indent="-514350">
              <a:buFont typeface="+mj-lt"/>
              <a:buAutoNum type="arabicPeriod"/>
            </a:pPr>
            <a:r>
              <a:rPr lang="en-US" dirty="0"/>
              <a:t>Create a storage account for the VM image. </a:t>
            </a:r>
          </a:p>
          <a:p>
            <a:pPr marL="514350" lvl="0" indent="-514350">
              <a:buFont typeface="+mj-lt"/>
              <a:buAutoNum type="arabicPeriod"/>
            </a:pPr>
            <a:r>
              <a:rPr lang="en-US" dirty="0"/>
              <a:t>Use </a:t>
            </a:r>
            <a:r>
              <a:rPr lang="en-US" b="1" dirty="0"/>
              <a:t>Add-AzureRmVhd</a:t>
            </a:r>
            <a:r>
              <a:rPr lang="en-US" dirty="0"/>
              <a:t> to upload the image</a:t>
            </a:r>
          </a:p>
          <a:p>
            <a:pPr marL="514350" lvl="0" indent="-514350">
              <a:buFont typeface="+mj-lt"/>
              <a:buAutoNum type="arabicPeriod"/>
            </a:pPr>
            <a:r>
              <a:rPr lang="en-US" dirty="0"/>
              <a:t>Create a VM using the uploaded VHD</a:t>
            </a:r>
          </a:p>
          <a:p>
            <a:endParaRPr lang="en-US" dirty="0"/>
          </a:p>
        </p:txBody>
      </p:sp>
      <p:pic>
        <p:nvPicPr>
          <p:cNvPr id="6" name="Picture 5" descr="Flowchart of the steps described in the content.">
            <a:extLst>
              <a:ext uri="{FF2B5EF4-FFF2-40B4-BE49-F238E27FC236}">
                <a16:creationId xmlns:a16="http://schemas.microsoft.com/office/drawing/2014/main" id="{4CE73C79-32B1-45B6-83BC-DC53FEF2339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49353" y="1260581"/>
            <a:ext cx="9673163" cy="2335044"/>
          </a:xfrm>
          <a:prstGeom prst="rect">
            <a:avLst/>
          </a:prstGeom>
          <a:noFill/>
          <a:ln>
            <a:noFill/>
          </a:ln>
        </p:spPr>
      </p:pic>
    </p:spTree>
    <p:extLst>
      <p:ext uri="{BB962C8B-B14F-4D97-AF65-F5344CB8AC3E}">
        <p14:creationId xmlns:p14="http://schemas.microsoft.com/office/powerpoint/2010/main" val="3842299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B5B1A-29CC-4819-A5E4-465FD9C00627}"/>
              </a:ext>
            </a:extLst>
          </p:cNvPr>
          <p:cNvSpPr>
            <a:spLocks noGrp="1"/>
          </p:cNvSpPr>
          <p:nvPr>
            <p:ph type="title"/>
          </p:nvPr>
        </p:nvSpPr>
        <p:spPr>
          <a:xfrm>
            <a:off x="588263" y="457200"/>
            <a:ext cx="11018520" cy="1107996"/>
          </a:xfrm>
        </p:spPr>
        <p:txBody>
          <a:bodyPr/>
          <a:lstStyle/>
          <a:p>
            <a:r>
              <a:rPr lang="en-US" b="1" dirty="0"/>
              <a:t>Creating and Managing Virtual Machine Images (Part 1)</a:t>
            </a:r>
            <a:endParaRPr lang="en-US" dirty="0"/>
          </a:p>
        </p:txBody>
      </p:sp>
      <p:sp>
        <p:nvSpPr>
          <p:cNvPr id="3" name="Text Placeholder 2">
            <a:extLst>
              <a:ext uri="{FF2B5EF4-FFF2-40B4-BE49-F238E27FC236}">
                <a16:creationId xmlns:a16="http://schemas.microsoft.com/office/drawing/2014/main" id="{DE98CF96-F86C-402F-B58E-9A455F30B086}"/>
              </a:ext>
            </a:extLst>
          </p:cNvPr>
          <p:cNvSpPr>
            <a:spLocks noGrp="1"/>
          </p:cNvSpPr>
          <p:nvPr>
            <p:ph type="body" sz="quarter" idx="10"/>
          </p:nvPr>
        </p:nvSpPr>
        <p:spPr>
          <a:xfrm>
            <a:off x="586740" y="1927866"/>
            <a:ext cx="11018520" cy="3077766"/>
          </a:xfrm>
        </p:spPr>
        <p:txBody>
          <a:bodyPr/>
          <a:lstStyle/>
          <a:p>
            <a:r>
              <a:rPr lang="en-US" dirty="0"/>
              <a:t>Upload custom machine image to serve as the base for a new Azure VM image</a:t>
            </a:r>
          </a:p>
          <a:p>
            <a:pPr lvl="1"/>
            <a:r>
              <a:rPr lang="en-US" sz="2400" dirty="0">
                <a:latin typeface="Segoe UI Semilight" panose="020B0402040204020203" pitchFamily="34" charset="0"/>
                <a:cs typeface="Segoe UI Semilight" panose="020B0402040204020203" pitchFamily="34" charset="0"/>
              </a:rPr>
              <a:t>Install any required apps, data or settings into the image</a:t>
            </a:r>
          </a:p>
          <a:p>
            <a:pPr lvl="1"/>
            <a:r>
              <a:rPr lang="en-US" sz="2400" dirty="0">
                <a:latin typeface="Segoe UI Semilight" panose="020B0402040204020203" pitchFamily="34" charset="0"/>
                <a:cs typeface="Segoe UI Semilight" panose="020B0402040204020203" pitchFamily="34" charset="0"/>
              </a:rPr>
              <a:t>Turn on remote management and remote desktop</a:t>
            </a:r>
          </a:p>
          <a:p>
            <a:pPr lvl="1"/>
            <a:r>
              <a:rPr lang="en-US" sz="2400" dirty="0">
                <a:latin typeface="Segoe UI Semilight" panose="020B0402040204020203" pitchFamily="34" charset="0"/>
                <a:cs typeface="Segoe UI Semilight" panose="020B0402040204020203" pitchFamily="34" charset="0"/>
              </a:rPr>
              <a:t>Run sysprep on the virtual machine</a:t>
            </a:r>
          </a:p>
          <a:p>
            <a:pPr lvl="1"/>
            <a:r>
              <a:rPr lang="en-US" sz="2400" dirty="0">
                <a:latin typeface="Segoe UI Semilight" panose="020B0402040204020203" pitchFamily="34" charset="0"/>
                <a:cs typeface="Segoe UI Semilight" panose="020B0402040204020203" pitchFamily="34" charset="0"/>
              </a:rPr>
              <a:t>Prepare the VHD file for upload</a:t>
            </a:r>
          </a:p>
          <a:p>
            <a:pPr lvl="1"/>
            <a:r>
              <a:rPr lang="en-US" sz="2400" dirty="0">
                <a:latin typeface="Segoe UI Semilight" panose="020B0402040204020203" pitchFamily="34" charset="0"/>
                <a:cs typeface="Segoe UI Semilight" panose="020B0402040204020203" pitchFamily="34" charset="0"/>
              </a:rPr>
              <a:t>Upload the new VHD into an Azure storage container</a:t>
            </a:r>
          </a:p>
        </p:txBody>
      </p:sp>
    </p:spTree>
    <p:extLst>
      <p:ext uri="{BB962C8B-B14F-4D97-AF65-F5344CB8AC3E}">
        <p14:creationId xmlns:p14="http://schemas.microsoft.com/office/powerpoint/2010/main" val="4029025142"/>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B5B1A-29CC-4819-A5E4-465FD9C00627}"/>
              </a:ext>
            </a:extLst>
          </p:cNvPr>
          <p:cNvSpPr>
            <a:spLocks noGrp="1"/>
          </p:cNvSpPr>
          <p:nvPr>
            <p:ph type="title"/>
          </p:nvPr>
        </p:nvSpPr>
        <p:spPr>
          <a:xfrm>
            <a:off x="588263" y="457200"/>
            <a:ext cx="11018520" cy="1107996"/>
          </a:xfrm>
        </p:spPr>
        <p:txBody>
          <a:bodyPr/>
          <a:lstStyle/>
          <a:p>
            <a:r>
              <a:rPr lang="en-US" dirty="0"/>
              <a:t>Creating and Managing Virtual Machine Images (Part 2)</a:t>
            </a:r>
          </a:p>
        </p:txBody>
      </p:sp>
      <p:sp>
        <p:nvSpPr>
          <p:cNvPr id="3" name="Text Placeholder 2">
            <a:extLst>
              <a:ext uri="{FF2B5EF4-FFF2-40B4-BE49-F238E27FC236}">
                <a16:creationId xmlns:a16="http://schemas.microsoft.com/office/drawing/2014/main" id="{F612163B-3294-42F4-98A3-3D9D27E51EDF}"/>
              </a:ext>
            </a:extLst>
          </p:cNvPr>
          <p:cNvSpPr>
            <a:spLocks noGrp="1"/>
          </p:cNvSpPr>
          <p:nvPr>
            <p:ph type="body" sz="quarter" idx="10"/>
          </p:nvPr>
        </p:nvSpPr>
        <p:spPr>
          <a:xfrm>
            <a:off x="588263" y="1757045"/>
            <a:ext cx="11018520" cy="4776692"/>
          </a:xfrm>
        </p:spPr>
        <p:txBody>
          <a:bodyPr/>
          <a:lstStyle/>
          <a:p>
            <a:r>
              <a:rPr lang="en-US" dirty="0"/>
              <a:t>Convert new VHD to an image and build the new VM</a:t>
            </a:r>
          </a:p>
          <a:p>
            <a:r>
              <a:rPr lang="en-US" dirty="0"/>
              <a:t>Use PowerShell to create the VM using the Azure Resource Manager</a:t>
            </a:r>
          </a:p>
          <a:p>
            <a:r>
              <a:rPr lang="en-US" dirty="0"/>
              <a:t>Supply all the resources needed, such as networks, subnet, storage groups</a:t>
            </a:r>
          </a:p>
          <a:p>
            <a:r>
              <a:rPr lang="en-US" dirty="0"/>
              <a:t>Create a resource group to isolate all the components</a:t>
            </a:r>
          </a:p>
          <a:p>
            <a:r>
              <a:rPr lang="en-US" dirty="0"/>
              <a:t>Create the virtual machine</a:t>
            </a:r>
          </a:p>
          <a:p>
            <a:pPr marL="457200" lvl="2" indent="0">
              <a:buNone/>
            </a:pPr>
            <a:r>
              <a:rPr lang="en-US" sz="2400" dirty="0">
                <a:solidFill>
                  <a:schemeClr val="accent3"/>
                </a:solidFill>
                <a:latin typeface="Segoe UI Semilight" panose="020B0402040204020203" pitchFamily="34" charset="0"/>
                <a:cs typeface="Segoe UI Semilight" panose="020B0402040204020203" pitchFamily="34" charset="0"/>
              </a:rPr>
              <a:t>	# Create the VM </a:t>
            </a:r>
            <a:r>
              <a:rPr lang="en-US" sz="2400" dirty="0">
                <a:latin typeface="Segoe UI Semilight" panose="020B0402040204020203" pitchFamily="34" charset="0"/>
                <a:cs typeface="Segoe UI Semilight" panose="020B0402040204020203" pitchFamily="34" charset="0"/>
              </a:rPr>
              <a:t>`</a:t>
            </a:r>
            <a:endParaRPr lang="en-US" sz="2400" dirty="0">
              <a:solidFill>
                <a:schemeClr val="accent3"/>
              </a:solidFill>
              <a:latin typeface="Segoe UI Semilight" panose="020B0402040204020203" pitchFamily="34" charset="0"/>
              <a:cs typeface="Segoe UI Semilight" panose="020B0402040204020203" pitchFamily="34" charset="0"/>
            </a:endParaRPr>
          </a:p>
          <a:p>
            <a:pPr marL="228600" lvl="1" indent="0">
              <a:buNone/>
            </a:pPr>
            <a:r>
              <a:rPr lang="en-US" sz="2400" dirty="0">
                <a:latin typeface="Segoe UI Semilight" panose="020B0402040204020203" pitchFamily="34" charset="0"/>
                <a:cs typeface="Segoe UI Semilight" panose="020B0402040204020203" pitchFamily="34" charset="0"/>
              </a:rPr>
              <a:t>	</a:t>
            </a:r>
            <a:r>
              <a:rPr lang="en-US" sz="2400" dirty="0">
                <a:solidFill>
                  <a:schemeClr val="accent2">
                    <a:lumMod val="90000"/>
                    <a:lumOff val="10000"/>
                  </a:schemeClr>
                </a:solidFill>
                <a:latin typeface="Segoe UI Semilight" panose="020B0402040204020203" pitchFamily="34" charset="0"/>
                <a:cs typeface="Segoe UI Semilight" panose="020B0402040204020203" pitchFamily="34" charset="0"/>
              </a:rPr>
              <a:t>New-AzureRMVM </a:t>
            </a:r>
            <a:r>
              <a:rPr lang="en-US" sz="2400" dirty="0">
                <a:solidFill>
                  <a:srgbClr val="0078D4"/>
                </a:solidFill>
                <a:latin typeface="Segoe UI Semilight" panose="020B0402040204020203" pitchFamily="34" charset="0"/>
                <a:cs typeface="Segoe UI Semilight" panose="020B0402040204020203" pitchFamily="34" charset="0"/>
              </a:rPr>
              <a:t>-ResourceGroupName </a:t>
            </a:r>
            <a:r>
              <a:rPr lang="en-US" sz="2400" dirty="0">
                <a:latin typeface="Segoe UI Semilight" panose="020B0402040204020203" pitchFamily="34" charset="0"/>
                <a:cs typeface="Segoe UI Semilight" panose="020B0402040204020203" pitchFamily="34" charset="0"/>
              </a:rPr>
              <a:t>$ResourceGroupName </a:t>
            </a:r>
            <a:r>
              <a:rPr lang="en-US" sz="2400" dirty="0"/>
              <a:t>`</a:t>
            </a:r>
            <a:r>
              <a:rPr lang="en-US" sz="2400" dirty="0">
                <a:latin typeface="Segoe UI Semilight" panose="020B0402040204020203" pitchFamily="34" charset="0"/>
                <a:cs typeface="Segoe UI Semilight" panose="020B0402040204020203" pitchFamily="34" charset="0"/>
              </a:rPr>
              <a:t> </a:t>
            </a:r>
            <a:br>
              <a:rPr lang="en-US" sz="2400" dirty="0">
                <a:latin typeface="Segoe UI Semilight" panose="020B0402040204020203" pitchFamily="34" charset="0"/>
                <a:cs typeface="Segoe UI Semilight" panose="020B0402040204020203" pitchFamily="34" charset="0"/>
              </a:rPr>
            </a:br>
            <a:r>
              <a:rPr lang="en-US" sz="2400" dirty="0">
                <a:latin typeface="Segoe UI Semilight" panose="020B0402040204020203" pitchFamily="34" charset="0"/>
                <a:cs typeface="Segoe UI Semilight" panose="020B0402040204020203" pitchFamily="34" charset="0"/>
              </a:rPr>
              <a:t>	</a:t>
            </a:r>
            <a:r>
              <a:rPr lang="en-US" sz="2400" dirty="0">
                <a:solidFill>
                  <a:srgbClr val="0078D4"/>
                </a:solidFill>
                <a:latin typeface="Segoe UI Semilight" panose="020B0402040204020203" pitchFamily="34" charset="0"/>
                <a:cs typeface="Segoe UI Semilight" panose="020B0402040204020203" pitchFamily="34" charset="0"/>
              </a:rPr>
              <a:t>-Location </a:t>
            </a:r>
            <a:r>
              <a:rPr lang="en-US" sz="2400" dirty="0">
                <a:latin typeface="Segoe UI Semilight" panose="020B0402040204020203" pitchFamily="34" charset="0"/>
                <a:cs typeface="Segoe UI Semilight" panose="020B0402040204020203" pitchFamily="34" charset="0"/>
              </a:rPr>
              <a:t>$LocationName </a:t>
            </a:r>
            <a:r>
              <a:rPr lang="en-US" sz="2400" dirty="0">
                <a:solidFill>
                  <a:srgbClr val="0078D4"/>
                </a:solidFill>
                <a:latin typeface="Segoe UI Semilight" panose="020B0402040204020203" pitchFamily="34" charset="0"/>
                <a:cs typeface="Segoe UI Semilight" panose="020B0402040204020203" pitchFamily="34" charset="0"/>
              </a:rPr>
              <a:t>-VM </a:t>
            </a:r>
            <a:r>
              <a:rPr lang="en-US" sz="2400" dirty="0">
                <a:latin typeface="Segoe UI Semilight" panose="020B0402040204020203" pitchFamily="34" charset="0"/>
                <a:cs typeface="Segoe UI Semilight" panose="020B0402040204020203" pitchFamily="34" charset="0"/>
              </a:rPr>
              <a:t>$VirtualMachine </a:t>
            </a:r>
            <a:r>
              <a:rPr lang="en-US" sz="2400" dirty="0">
                <a:solidFill>
                  <a:srgbClr val="0078D4"/>
                </a:solidFill>
                <a:latin typeface="Segoe UI Semilight" panose="020B0402040204020203" pitchFamily="34" charset="0"/>
                <a:cs typeface="Segoe UI Semilight" panose="020B0402040204020203" pitchFamily="34" charset="0"/>
              </a:rPr>
              <a:t>-Verbose</a:t>
            </a:r>
          </a:p>
          <a:p>
            <a:endParaRPr lang="en-US" dirty="0"/>
          </a:p>
        </p:txBody>
      </p:sp>
    </p:spTree>
    <p:extLst>
      <p:ext uri="{BB962C8B-B14F-4D97-AF65-F5344CB8AC3E}">
        <p14:creationId xmlns:p14="http://schemas.microsoft.com/office/powerpoint/2010/main" val="201294350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2063" y="2997041"/>
            <a:ext cx="4167887" cy="1107996"/>
          </a:xfrm>
        </p:spPr>
        <p:txBody>
          <a:bodyPr/>
          <a:lstStyle/>
          <a:p>
            <a:r>
              <a:rPr lang="en-US" dirty="0"/>
              <a:t>AZ-100.3</a:t>
            </a:r>
            <a:br>
              <a:rPr lang="en-US" dirty="0"/>
            </a:br>
            <a:r>
              <a:rPr lang="en-US" dirty="0"/>
              <a:t>Module 01: Introduction to Virtual Machines</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27E13-BF17-4889-AE01-E27185642B75}"/>
              </a:ext>
            </a:extLst>
          </p:cNvPr>
          <p:cNvSpPr>
            <a:spLocks noGrp="1"/>
          </p:cNvSpPr>
          <p:nvPr>
            <p:ph type="title"/>
          </p:nvPr>
        </p:nvSpPr>
        <p:spPr/>
        <p:txBody>
          <a:bodyPr/>
          <a:lstStyle/>
          <a:p>
            <a:r>
              <a:rPr lang="en-US" dirty="0">
                <a:hlinkClick r:id="rId3"/>
              </a:rPr>
              <a:t>Lab 3A</a:t>
            </a:r>
            <a:r>
              <a:rPr lang="en-US" dirty="0"/>
              <a:t>: Create a Custom Image</a:t>
            </a:r>
          </a:p>
        </p:txBody>
      </p:sp>
      <p:sp>
        <p:nvSpPr>
          <p:cNvPr id="3" name="Text Placeholder 2">
            <a:extLst>
              <a:ext uri="{FF2B5EF4-FFF2-40B4-BE49-F238E27FC236}">
                <a16:creationId xmlns:a16="http://schemas.microsoft.com/office/drawing/2014/main" id="{DB217581-4C25-474C-AA65-F135D48152FC}"/>
              </a:ext>
            </a:extLst>
          </p:cNvPr>
          <p:cNvSpPr>
            <a:spLocks noGrp="1"/>
          </p:cNvSpPr>
          <p:nvPr>
            <p:ph type="body" sz="quarter" idx="10"/>
          </p:nvPr>
        </p:nvSpPr>
        <p:spPr>
          <a:xfrm>
            <a:off x="584200" y="1435497"/>
            <a:ext cx="11018520" cy="4998291"/>
          </a:xfrm>
        </p:spPr>
        <p:txBody>
          <a:bodyPr/>
          <a:lstStyle/>
          <a:p>
            <a:pPr lvl="0"/>
            <a:r>
              <a:rPr lang="en-US" dirty="0"/>
              <a:t>Sysprep and generalize VMs</a:t>
            </a:r>
          </a:p>
          <a:p>
            <a:pPr lvl="0"/>
            <a:r>
              <a:rPr lang="en-US" dirty="0"/>
              <a:t>Create a custom image</a:t>
            </a:r>
          </a:p>
          <a:p>
            <a:pPr lvl="0"/>
            <a:r>
              <a:rPr lang="en-US" dirty="0"/>
              <a:t>Create a VM from a custom image</a:t>
            </a:r>
          </a:p>
          <a:p>
            <a:pPr lvl="0"/>
            <a:r>
              <a:rPr lang="en-US" dirty="0"/>
              <a:t>List all the images in your subscription</a:t>
            </a:r>
          </a:p>
          <a:p>
            <a:pPr lvl="0"/>
            <a:r>
              <a:rPr lang="en-US" dirty="0"/>
              <a:t>Delete an image</a:t>
            </a:r>
          </a:p>
          <a:p>
            <a:endParaRPr lang="en-US" dirty="0"/>
          </a:p>
          <a:p>
            <a:pPr marL="0" indent="0">
              <a:buNone/>
            </a:pPr>
            <a:r>
              <a:rPr lang="en-US" dirty="0">
                <a:solidFill>
                  <a:schemeClr val="accent3"/>
                </a:solidFill>
              </a:rPr>
              <a:t>✔️</a:t>
            </a:r>
            <a:r>
              <a:rPr lang="en-US" dirty="0"/>
              <a:t> To complete the example in this tutorial, you must have an existing virtual machine. </a:t>
            </a:r>
          </a:p>
          <a:p>
            <a:endParaRPr lang="en-US" dirty="0"/>
          </a:p>
          <a:p>
            <a:endParaRPr lang="en-US" dirty="0"/>
          </a:p>
        </p:txBody>
      </p:sp>
    </p:spTree>
    <p:extLst>
      <p:ext uri="{BB962C8B-B14F-4D97-AF65-F5344CB8AC3E}">
        <p14:creationId xmlns:p14="http://schemas.microsoft.com/office/powerpoint/2010/main" val="47990818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102" cy="498598"/>
          </a:xfrm>
        </p:spPr>
        <p:txBody>
          <a:bodyPr/>
          <a:lstStyle/>
          <a:p>
            <a:r>
              <a:rPr lang="en-US" dirty="0"/>
              <a:t>Lesson 02: </a:t>
            </a:r>
            <a:r>
              <a:rPr lang="en-US" b="1" dirty="0"/>
              <a:t>Deploying Linux Virtual Machines</a:t>
            </a:r>
            <a:endParaRPr lang="en-US" dirty="0"/>
          </a:p>
        </p:txBody>
      </p:sp>
    </p:spTree>
    <p:extLst>
      <p:ext uri="{BB962C8B-B14F-4D97-AF65-F5344CB8AC3E}">
        <p14:creationId xmlns:p14="http://schemas.microsoft.com/office/powerpoint/2010/main" val="132407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Linux Virtual Machines</a:t>
            </a:r>
          </a:p>
        </p:txBody>
      </p:sp>
      <p:sp>
        <p:nvSpPr>
          <p:cNvPr id="2" name="Text Placeholder 1">
            <a:extLst>
              <a:ext uri="{FF2B5EF4-FFF2-40B4-BE49-F238E27FC236}">
                <a16:creationId xmlns:a16="http://schemas.microsoft.com/office/drawing/2014/main" id="{A93EA9E0-3655-49F1-BC62-1A96B735A1BE}"/>
              </a:ext>
            </a:extLst>
          </p:cNvPr>
          <p:cNvSpPr>
            <a:spLocks noGrp="1"/>
          </p:cNvSpPr>
          <p:nvPr>
            <p:ph type="body" sz="quarter" idx="10"/>
          </p:nvPr>
        </p:nvSpPr>
        <p:spPr>
          <a:xfrm>
            <a:off x="584200" y="4804022"/>
            <a:ext cx="11018520" cy="1465016"/>
          </a:xfrm>
        </p:spPr>
        <p:txBody>
          <a:bodyPr/>
          <a:lstStyle/>
          <a:p>
            <a:pPr marL="457200" lvl="0" indent="-457200">
              <a:buFont typeface="Arial" panose="020B0604020202020204" pitchFamily="34" charset="0"/>
              <a:buChar char="•"/>
            </a:pPr>
            <a:r>
              <a:rPr lang="en-US" dirty="0"/>
              <a:t>Hundreds of community-built images in the Azure Marketplace</a:t>
            </a:r>
          </a:p>
          <a:p>
            <a:pPr marL="457200" lvl="0" indent="-457200">
              <a:buFont typeface="Arial" panose="020B0604020202020204" pitchFamily="34" charset="0"/>
              <a:buChar char="•"/>
            </a:pPr>
            <a:r>
              <a:rPr lang="en-US" dirty="0"/>
              <a:t>Linux has the same deployment options as for Windows VMs</a:t>
            </a:r>
          </a:p>
          <a:p>
            <a:pPr marL="457200" lvl="0" indent="-457200">
              <a:buFont typeface="Arial" panose="020B0604020202020204" pitchFamily="34" charset="0"/>
              <a:buChar char="•"/>
            </a:pPr>
            <a:r>
              <a:rPr lang="en-US" dirty="0"/>
              <a:t>Manage Linux VMs with many popular open-source DevOps tools</a:t>
            </a:r>
          </a:p>
        </p:txBody>
      </p:sp>
      <p:pic>
        <p:nvPicPr>
          <p:cNvPr id="7" name="Picture 6" descr="Screenshot of the Marketplace showing Debian Linux, Clear Linux OS, SuSE Linux, and Red Hat Enterprise. ">
            <a:extLst>
              <a:ext uri="{FF2B5EF4-FFF2-40B4-BE49-F238E27FC236}">
                <a16:creationId xmlns:a16="http://schemas.microsoft.com/office/drawing/2014/main" id="{705A89D0-68C4-4394-A515-2D6E7FB5A7F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81312" y="1251336"/>
            <a:ext cx="9476510" cy="3061172"/>
          </a:xfrm>
          <a:prstGeom prst="rect">
            <a:avLst/>
          </a:prstGeom>
          <a:noFill/>
          <a:ln>
            <a:solidFill>
              <a:schemeClr val="tx1"/>
            </a:solidFill>
          </a:ln>
        </p:spPr>
      </p:pic>
    </p:spTree>
    <p:extLst>
      <p:ext uri="{BB962C8B-B14F-4D97-AF65-F5344CB8AC3E}">
        <p14:creationId xmlns:p14="http://schemas.microsoft.com/office/powerpoint/2010/main" val="1389191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B5B1A-29CC-4819-A5E4-465FD9C00627}"/>
              </a:ext>
            </a:extLst>
          </p:cNvPr>
          <p:cNvSpPr>
            <a:spLocks noGrp="1"/>
          </p:cNvSpPr>
          <p:nvPr>
            <p:ph type="title"/>
          </p:nvPr>
        </p:nvSpPr>
        <p:spPr/>
        <p:txBody>
          <a:bodyPr/>
          <a:lstStyle/>
          <a:p>
            <a:r>
              <a:rPr lang="en-US" b="1" dirty="0"/>
              <a:t>Deploying Linux Virtual Machines</a:t>
            </a:r>
            <a:endParaRPr lang="en-US" dirty="0"/>
          </a:p>
        </p:txBody>
      </p:sp>
      <p:sp>
        <p:nvSpPr>
          <p:cNvPr id="3" name="Text Placeholder 2">
            <a:extLst>
              <a:ext uri="{FF2B5EF4-FFF2-40B4-BE49-F238E27FC236}">
                <a16:creationId xmlns:a16="http://schemas.microsoft.com/office/drawing/2014/main" id="{81AAA070-F03E-4C03-81DC-2170984F7ECE}"/>
              </a:ext>
            </a:extLst>
          </p:cNvPr>
          <p:cNvSpPr>
            <a:spLocks noGrp="1"/>
          </p:cNvSpPr>
          <p:nvPr>
            <p:ph type="body" sz="quarter" idx="10"/>
          </p:nvPr>
        </p:nvSpPr>
        <p:spPr>
          <a:xfrm>
            <a:off x="584200" y="1435497"/>
            <a:ext cx="11018520" cy="2412968"/>
          </a:xfrm>
        </p:spPr>
        <p:txBody>
          <a:bodyPr/>
          <a:lstStyle/>
          <a:p>
            <a:r>
              <a:rPr lang="en-US" dirty="0"/>
              <a:t>Add an Ubuntu server from the Azure Marketplace</a:t>
            </a:r>
          </a:p>
          <a:p>
            <a:r>
              <a:rPr lang="en-US" dirty="0"/>
              <a:t>Configure settings in the Azure portal and create</a:t>
            </a:r>
          </a:p>
          <a:p>
            <a:r>
              <a:rPr lang="en-US" dirty="0"/>
              <a:t>Allow inbound rule SSH (TCP/22)</a:t>
            </a:r>
          </a:p>
          <a:p>
            <a:r>
              <a:rPr lang="en-US" dirty="0"/>
              <a:t>Connect to the running instance of the Linux VM through an SSH session</a:t>
            </a:r>
          </a:p>
        </p:txBody>
      </p:sp>
    </p:spTree>
    <p:extLst>
      <p:ext uri="{BB962C8B-B14F-4D97-AF65-F5344CB8AC3E}">
        <p14:creationId xmlns:p14="http://schemas.microsoft.com/office/powerpoint/2010/main" val="3031542242"/>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Connecting to Linux VMs</a:t>
            </a:r>
          </a:p>
        </p:txBody>
      </p:sp>
      <p:sp>
        <p:nvSpPr>
          <p:cNvPr id="2" name="Text Placeholder 1">
            <a:extLst>
              <a:ext uri="{FF2B5EF4-FFF2-40B4-BE49-F238E27FC236}">
                <a16:creationId xmlns:a16="http://schemas.microsoft.com/office/drawing/2014/main" id="{0C6A8C00-34C1-4969-AA29-8D2D19FDF18A}"/>
              </a:ext>
            </a:extLst>
          </p:cNvPr>
          <p:cNvSpPr>
            <a:spLocks noGrp="1"/>
          </p:cNvSpPr>
          <p:nvPr>
            <p:ph type="body" sz="quarter" idx="10"/>
          </p:nvPr>
        </p:nvSpPr>
        <p:spPr>
          <a:xfrm>
            <a:off x="590868" y="4255989"/>
            <a:ext cx="11018520" cy="2412968"/>
          </a:xfrm>
        </p:spPr>
        <p:txBody>
          <a:bodyPr/>
          <a:lstStyle/>
          <a:p>
            <a:r>
              <a:rPr lang="en-US" dirty="0"/>
              <a:t>Authenticate with a SSH public key or password</a:t>
            </a:r>
          </a:p>
          <a:p>
            <a:r>
              <a:rPr lang="en-US" dirty="0"/>
              <a:t>SSH is an encrypted connection protocol that allows secure logins over unsecured connections</a:t>
            </a:r>
          </a:p>
          <a:p>
            <a:r>
              <a:rPr lang="en-US" dirty="0"/>
              <a:t>There are public and private keys – what is the difference?</a:t>
            </a:r>
          </a:p>
          <a:p>
            <a:endParaRPr lang="en-US" dirty="0"/>
          </a:p>
        </p:txBody>
      </p:sp>
      <p:pic>
        <p:nvPicPr>
          <p:cNvPr id="4" name="Picture 3" descr="Screenshot of the Authentication type and SSH public key settings. ">
            <a:extLst>
              <a:ext uri="{FF2B5EF4-FFF2-40B4-BE49-F238E27FC236}">
                <a16:creationId xmlns:a16="http://schemas.microsoft.com/office/drawing/2014/main" id="{36FD5ABB-E8D2-4B43-9CB5-B785179C3AF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63826" y="1202134"/>
            <a:ext cx="10509637" cy="2887952"/>
          </a:xfrm>
          <a:prstGeom prst="rect">
            <a:avLst/>
          </a:prstGeom>
          <a:noFill/>
          <a:ln>
            <a:noFill/>
          </a:ln>
        </p:spPr>
      </p:pic>
    </p:spTree>
    <p:extLst>
      <p:ext uri="{BB962C8B-B14F-4D97-AF65-F5344CB8AC3E}">
        <p14:creationId xmlns:p14="http://schemas.microsoft.com/office/powerpoint/2010/main" val="2933831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Creating SSH Keys</a:t>
            </a:r>
          </a:p>
        </p:txBody>
      </p:sp>
      <p:sp>
        <p:nvSpPr>
          <p:cNvPr id="2" name="Text Placeholder 1">
            <a:extLst>
              <a:ext uri="{FF2B5EF4-FFF2-40B4-BE49-F238E27FC236}">
                <a16:creationId xmlns:a16="http://schemas.microsoft.com/office/drawing/2014/main" id="{887DADED-B683-4902-947F-E8B5B375CBFB}"/>
              </a:ext>
            </a:extLst>
          </p:cNvPr>
          <p:cNvSpPr>
            <a:spLocks noGrp="1"/>
          </p:cNvSpPr>
          <p:nvPr>
            <p:ph type="body" sz="quarter" idx="10"/>
          </p:nvPr>
        </p:nvSpPr>
        <p:spPr>
          <a:xfrm>
            <a:off x="584200" y="1435497"/>
            <a:ext cx="11018520" cy="3090077"/>
          </a:xfrm>
        </p:spPr>
        <p:txBody>
          <a:bodyPr/>
          <a:lstStyle/>
          <a:p>
            <a:r>
              <a:rPr lang="en-US" dirty="0"/>
              <a:t>Create SSH keys with ssh-keygen</a:t>
            </a:r>
          </a:p>
          <a:p>
            <a:pPr marL="228600" lvl="1" indent="0">
              <a:buNone/>
            </a:pPr>
            <a:r>
              <a:rPr lang="en-US" sz="2400" dirty="0"/>
              <a:t>If you can run a command shell such as Bash for Windows or GitBash (or Bash in Azure Cloud Shell), create an SSH key pair using the ssh-keygen command.</a:t>
            </a:r>
          </a:p>
          <a:p>
            <a:r>
              <a:rPr lang="en-US" dirty="0"/>
              <a:t>Create SSH keys with PuTTYgen</a:t>
            </a:r>
          </a:p>
          <a:p>
            <a:pPr marL="228600" lvl="1" indent="0">
              <a:buNone/>
            </a:pPr>
            <a:r>
              <a:rPr lang="en-US" sz="2400" dirty="0"/>
              <a:t>If you prefer to use a GUI-based tool to create SSH keys, you can use the PuTTYgen key generator. The steps to use PuTTYgen are shown in this video. </a:t>
            </a:r>
          </a:p>
          <a:p>
            <a:endParaRPr lang="en-US" dirty="0"/>
          </a:p>
        </p:txBody>
      </p:sp>
    </p:spTree>
    <p:extLst>
      <p:ext uri="{BB962C8B-B14F-4D97-AF65-F5344CB8AC3E}">
        <p14:creationId xmlns:p14="http://schemas.microsoft.com/office/powerpoint/2010/main" val="889741357"/>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27E13-BF17-4889-AE01-E27185642B75}"/>
              </a:ext>
            </a:extLst>
          </p:cNvPr>
          <p:cNvSpPr>
            <a:spLocks noGrp="1"/>
          </p:cNvSpPr>
          <p:nvPr>
            <p:ph type="title"/>
          </p:nvPr>
        </p:nvSpPr>
        <p:spPr>
          <a:xfrm>
            <a:off x="588263" y="457200"/>
            <a:ext cx="11310050" cy="553998"/>
          </a:xfrm>
        </p:spPr>
        <p:txBody>
          <a:bodyPr/>
          <a:lstStyle/>
          <a:p>
            <a:r>
              <a:rPr lang="en-US" b="1" dirty="0">
                <a:hlinkClick r:id="rId3"/>
              </a:rPr>
              <a:t>Lab 3B</a:t>
            </a:r>
            <a:r>
              <a:rPr lang="en-US" b="1" dirty="0"/>
              <a:t>: </a:t>
            </a:r>
            <a:r>
              <a:rPr lang="en-US" dirty="0"/>
              <a:t>Advanced Azure Virtual Machine and Compute </a:t>
            </a:r>
            <a:endParaRPr lang="en-US" b="1" dirty="0"/>
          </a:p>
        </p:txBody>
      </p:sp>
      <p:sp>
        <p:nvSpPr>
          <p:cNvPr id="3" name="Text Placeholder 2">
            <a:extLst>
              <a:ext uri="{FF2B5EF4-FFF2-40B4-BE49-F238E27FC236}">
                <a16:creationId xmlns:a16="http://schemas.microsoft.com/office/drawing/2014/main" id="{DB217581-4C25-474C-AA65-F135D48152FC}"/>
              </a:ext>
            </a:extLst>
          </p:cNvPr>
          <p:cNvSpPr>
            <a:spLocks noGrp="1"/>
          </p:cNvSpPr>
          <p:nvPr>
            <p:ph type="body" sz="quarter" idx="10"/>
          </p:nvPr>
        </p:nvSpPr>
        <p:spPr>
          <a:xfrm>
            <a:off x="584200" y="1435100"/>
            <a:ext cx="11018520" cy="430887"/>
          </a:xfrm>
        </p:spPr>
        <p:txBody>
          <a:bodyPr/>
          <a:lstStyle/>
          <a:p>
            <a:r>
              <a:rPr lang="en-US" dirty="0"/>
              <a:t>Configure a virtual machine scale set</a:t>
            </a:r>
          </a:p>
        </p:txBody>
      </p:sp>
    </p:spTree>
    <p:extLst>
      <p:ext uri="{BB962C8B-B14F-4D97-AF65-F5344CB8AC3E}">
        <p14:creationId xmlns:p14="http://schemas.microsoft.com/office/powerpoint/2010/main" val="1500137940"/>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2388" y="1859726"/>
            <a:ext cx="4167887" cy="2215991"/>
          </a:xfrm>
        </p:spPr>
        <p:txBody>
          <a:bodyPr/>
          <a:lstStyle/>
          <a:p>
            <a:r>
              <a:rPr lang="en-US" dirty="0"/>
              <a:t>AZ-100.3</a:t>
            </a:r>
            <a:br>
              <a:rPr lang="en-US" dirty="0"/>
            </a:br>
            <a:r>
              <a:rPr lang="en-US" dirty="0"/>
              <a:t>Module 04: Configuring Virtual Machines</a:t>
            </a:r>
          </a:p>
        </p:txBody>
      </p:sp>
    </p:spTree>
    <p:extLst>
      <p:ext uri="{BB962C8B-B14F-4D97-AF65-F5344CB8AC3E}">
        <p14:creationId xmlns:p14="http://schemas.microsoft.com/office/powerpoint/2010/main" val="2401736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5" y="3035808"/>
            <a:ext cx="11040727" cy="498598"/>
          </a:xfrm>
        </p:spPr>
        <p:txBody>
          <a:bodyPr/>
          <a:lstStyle/>
          <a:p>
            <a:r>
              <a:rPr lang="en-US" dirty="0"/>
              <a:t>Lesson 01: </a:t>
            </a:r>
            <a:r>
              <a:rPr lang="en-US" b="1" dirty="0"/>
              <a:t>Overview of Virtual Machine Configuration</a:t>
            </a:r>
            <a:endParaRPr lang="en-US" dirty="0"/>
          </a:p>
        </p:txBody>
      </p:sp>
    </p:spTree>
    <p:extLst>
      <p:ext uri="{BB962C8B-B14F-4D97-AF65-F5344CB8AC3E}">
        <p14:creationId xmlns:p14="http://schemas.microsoft.com/office/powerpoint/2010/main" val="198277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5216" y="1041416"/>
            <a:ext cx="9144000" cy="2492990"/>
          </a:xfrm>
        </p:spPr>
        <p:txBody>
          <a:bodyPr/>
          <a:lstStyle/>
          <a:p>
            <a:pPr defTabSz="942975"/>
            <a:r>
              <a:rPr lang="en-US" b="1" dirty="0"/>
              <a:t>Configuring Virtual Machines</a:t>
            </a:r>
            <a:br>
              <a:rPr lang="en-US" b="1" dirty="0"/>
            </a:br>
            <a:r>
              <a:rPr lang="en-US" b="1" dirty="0"/>
              <a:t>	</a:t>
            </a:r>
            <a:br>
              <a:rPr lang="en-US" b="1" dirty="0"/>
            </a:br>
            <a:r>
              <a:rPr lang="en-US" b="1" dirty="0"/>
              <a:t>	Azure Portal</a:t>
            </a:r>
            <a:br>
              <a:rPr lang="en-US" b="1" dirty="0"/>
            </a:br>
            <a:r>
              <a:rPr lang="en-US" b="1" dirty="0"/>
              <a:t>	</a:t>
            </a:r>
            <a:r>
              <a:rPr lang="en-US" b="1" dirty="0" err="1"/>
              <a:t>Powershell</a:t>
            </a:r>
            <a:br>
              <a:rPr lang="en-US" b="1" dirty="0"/>
            </a:br>
            <a:r>
              <a:rPr lang="en-US" b="1" dirty="0"/>
              <a:t>	CLI</a:t>
            </a:r>
            <a:endParaRPr lang="en-US" dirty="0"/>
          </a:p>
        </p:txBody>
      </p:sp>
    </p:spTree>
    <p:extLst>
      <p:ext uri="{BB962C8B-B14F-4D97-AF65-F5344CB8AC3E}">
        <p14:creationId xmlns:p14="http://schemas.microsoft.com/office/powerpoint/2010/main" val="1596250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Azure Virtual Machines: Course Overview</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5" y="3035808"/>
            <a:ext cx="11040727" cy="498598"/>
          </a:xfrm>
        </p:spPr>
        <p:txBody>
          <a:bodyPr/>
          <a:lstStyle/>
          <a:p>
            <a:r>
              <a:rPr lang="en-US" dirty="0"/>
              <a:t>Lesson 02: </a:t>
            </a:r>
            <a:r>
              <a:rPr lang="en-US" b="1" dirty="0"/>
              <a:t>Virtual Machines Networking</a:t>
            </a:r>
            <a:endParaRPr lang="en-US" dirty="0"/>
          </a:p>
        </p:txBody>
      </p:sp>
    </p:spTree>
    <p:extLst>
      <p:ext uri="{BB962C8B-B14F-4D97-AF65-F5344CB8AC3E}">
        <p14:creationId xmlns:p14="http://schemas.microsoft.com/office/powerpoint/2010/main" val="333103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Virtual Machine IP Addressing</a:t>
            </a:r>
          </a:p>
        </p:txBody>
      </p:sp>
      <p:sp>
        <p:nvSpPr>
          <p:cNvPr id="5" name="Text Placeholder 5">
            <a:extLst>
              <a:ext uri="{FF2B5EF4-FFF2-40B4-BE49-F238E27FC236}">
                <a16:creationId xmlns:a16="http://schemas.microsoft.com/office/drawing/2014/main" id="{1804CE37-10BA-4922-966E-FE98202D3716}"/>
              </a:ext>
            </a:extLst>
          </p:cNvPr>
          <p:cNvSpPr>
            <a:spLocks noGrp="1"/>
          </p:cNvSpPr>
          <p:nvPr>
            <p:ph type="body" sz="quarter" idx="10"/>
          </p:nvPr>
        </p:nvSpPr>
        <p:spPr>
          <a:xfrm>
            <a:off x="588263" y="3461925"/>
            <a:ext cx="11021125" cy="3102388"/>
          </a:xfrm>
        </p:spPr>
        <p:txBody>
          <a:bodyPr/>
          <a:lstStyle/>
          <a:p>
            <a:pPr lvl="0"/>
            <a:r>
              <a:rPr lang="en-US" b="1" dirty="0"/>
              <a:t>Public IP addresses </a:t>
            </a:r>
            <a:r>
              <a:rPr lang="en-US" dirty="0"/>
              <a:t>allow Azure resources to communicate with external clients and are assigned directly at the virtual network interface card of the VM.</a:t>
            </a:r>
          </a:p>
          <a:p>
            <a:pPr lvl="0"/>
            <a:r>
              <a:rPr lang="en-US" b="1" dirty="0"/>
              <a:t>Private IP addresses</a:t>
            </a:r>
            <a:r>
              <a:rPr lang="en-US" dirty="0"/>
              <a:t> are used by VMs in the virtual network to communicate with other VMs in the same virtual network or an on-premises network through a VPN gateway or ExpressRoute connection.</a:t>
            </a:r>
          </a:p>
        </p:txBody>
      </p:sp>
      <p:pic>
        <p:nvPicPr>
          <p:cNvPr id="6" name="Picture 5" descr="Screenshot of the virtual machines Networking blade. The Public and Private IP addresses are highlighted. ">
            <a:extLst>
              <a:ext uri="{FF2B5EF4-FFF2-40B4-BE49-F238E27FC236}">
                <a16:creationId xmlns:a16="http://schemas.microsoft.com/office/drawing/2014/main" id="{8ED7EE40-EB87-48F6-979C-6DE5A8E803D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74949" y="1282368"/>
            <a:ext cx="10233174" cy="1852124"/>
          </a:xfrm>
          <a:prstGeom prst="rect">
            <a:avLst/>
          </a:prstGeom>
          <a:noFill/>
          <a:ln>
            <a:solidFill>
              <a:schemeClr val="tx1"/>
            </a:solidFill>
          </a:ln>
        </p:spPr>
      </p:pic>
    </p:spTree>
    <p:extLst>
      <p:ext uri="{BB962C8B-B14F-4D97-AF65-F5344CB8AC3E}">
        <p14:creationId xmlns:p14="http://schemas.microsoft.com/office/powerpoint/2010/main" val="2820932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7979-536C-4EE9-ABD5-1E7F6C15D431}"/>
              </a:ext>
            </a:extLst>
          </p:cNvPr>
          <p:cNvSpPr>
            <a:spLocks noGrp="1"/>
          </p:cNvSpPr>
          <p:nvPr>
            <p:ph type="title"/>
          </p:nvPr>
        </p:nvSpPr>
        <p:spPr/>
        <p:txBody>
          <a:bodyPr/>
          <a:lstStyle/>
          <a:p>
            <a:r>
              <a:rPr lang="en-US" dirty="0"/>
              <a:t>Dynamic and Static Addressing</a:t>
            </a:r>
          </a:p>
        </p:txBody>
      </p:sp>
      <p:sp>
        <p:nvSpPr>
          <p:cNvPr id="3" name="Text Placeholder 2">
            <a:extLst>
              <a:ext uri="{FF2B5EF4-FFF2-40B4-BE49-F238E27FC236}">
                <a16:creationId xmlns:a16="http://schemas.microsoft.com/office/drawing/2014/main" id="{B49CDCFD-B04E-4D31-BB09-63A93D6A1BD7}"/>
              </a:ext>
            </a:extLst>
          </p:cNvPr>
          <p:cNvSpPr>
            <a:spLocks noGrp="1"/>
          </p:cNvSpPr>
          <p:nvPr>
            <p:ph type="body" sz="quarter" idx="10"/>
          </p:nvPr>
        </p:nvSpPr>
        <p:spPr>
          <a:xfrm>
            <a:off x="584199" y="1435497"/>
            <a:ext cx="6133123" cy="4912114"/>
          </a:xfrm>
        </p:spPr>
        <p:txBody>
          <a:bodyPr/>
          <a:lstStyle/>
          <a:p>
            <a:pPr lvl="0"/>
            <a:r>
              <a:rPr lang="en-US" b="1" dirty="0"/>
              <a:t>Dynamic</a:t>
            </a:r>
            <a:r>
              <a:rPr lang="en-US" dirty="0"/>
              <a:t> IP addresses are allocated when you start (or create) a resource and released when you stop (or delete) the resource. This means the IP address can change.</a:t>
            </a:r>
          </a:p>
          <a:p>
            <a:pPr lvl="0"/>
            <a:r>
              <a:rPr lang="en-US" b="1" dirty="0"/>
              <a:t>Static IP addresses </a:t>
            </a:r>
            <a:r>
              <a:rPr lang="en-US" dirty="0"/>
              <a:t>do not change. In this case an IP address is assigned immediately. It is released only when you delete the resource or change its allocation method to </a:t>
            </a:r>
            <a:r>
              <a:rPr lang="en-US" i="1" dirty="0"/>
              <a:t>dynamic</a:t>
            </a:r>
            <a:r>
              <a:rPr lang="en-US" dirty="0"/>
              <a:t>. </a:t>
            </a:r>
          </a:p>
          <a:p>
            <a:endParaRPr lang="en-US" dirty="0"/>
          </a:p>
        </p:txBody>
      </p:sp>
      <p:pic>
        <p:nvPicPr>
          <p:cNvPr id="4" name="Picture 3" descr="Screenshot of the virtual machine Configuration blade. The assignment is dynamic. The IP address is 23.101.101. 124. ">
            <a:extLst>
              <a:ext uri="{FF2B5EF4-FFF2-40B4-BE49-F238E27FC236}">
                <a16:creationId xmlns:a16="http://schemas.microsoft.com/office/drawing/2014/main" id="{54554235-A0B8-49AC-A8ED-94FC17C1F54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004440" y="1791993"/>
            <a:ext cx="4331775" cy="2651052"/>
          </a:xfrm>
          <a:prstGeom prst="rect">
            <a:avLst/>
          </a:prstGeom>
          <a:noFill/>
          <a:ln>
            <a:solidFill>
              <a:schemeClr val="tx1"/>
            </a:solidFill>
          </a:ln>
        </p:spPr>
      </p:pic>
    </p:spTree>
    <p:extLst>
      <p:ext uri="{BB962C8B-B14F-4D97-AF65-F5344CB8AC3E}">
        <p14:creationId xmlns:p14="http://schemas.microsoft.com/office/powerpoint/2010/main" val="1105171756"/>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Network Security Groups (NSGs)</a:t>
            </a:r>
          </a:p>
        </p:txBody>
      </p:sp>
      <p:sp>
        <p:nvSpPr>
          <p:cNvPr id="2" name="Text Placeholder 1">
            <a:extLst>
              <a:ext uri="{FF2B5EF4-FFF2-40B4-BE49-F238E27FC236}">
                <a16:creationId xmlns:a16="http://schemas.microsoft.com/office/drawing/2014/main" id="{38D850B1-0788-451D-89D6-B87782436021}"/>
              </a:ext>
            </a:extLst>
          </p:cNvPr>
          <p:cNvSpPr>
            <a:spLocks noGrp="1"/>
          </p:cNvSpPr>
          <p:nvPr>
            <p:ph type="body" sz="quarter" idx="10"/>
          </p:nvPr>
        </p:nvSpPr>
        <p:spPr>
          <a:xfrm>
            <a:off x="590868" y="4928974"/>
            <a:ext cx="11018520" cy="1465016"/>
          </a:xfrm>
        </p:spPr>
        <p:txBody>
          <a:bodyPr/>
          <a:lstStyle/>
          <a:p>
            <a:r>
              <a:rPr lang="en-US" dirty="0"/>
              <a:t>NSGs provide network isolation for Azure resources</a:t>
            </a:r>
          </a:p>
          <a:p>
            <a:r>
              <a:rPr lang="en-US" dirty="0"/>
              <a:t>Rules specify whether traffic is approved or denied</a:t>
            </a:r>
          </a:p>
          <a:p>
            <a:r>
              <a:rPr lang="en-US" dirty="0"/>
              <a:t>Provide a network experience that is like an on-premises network </a:t>
            </a:r>
          </a:p>
        </p:txBody>
      </p:sp>
      <p:pic>
        <p:nvPicPr>
          <p:cNvPr id="7" name="Picture 6" descr="Screenshot of the VM networking blade. The Inbound and Outbound port rules are highlighted. ">
            <a:extLst>
              <a:ext uri="{FF2B5EF4-FFF2-40B4-BE49-F238E27FC236}">
                <a16:creationId xmlns:a16="http://schemas.microsoft.com/office/drawing/2014/main" id="{DCEBFC7D-347B-44EF-A8D4-1A3C5F114D1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93625" y="1435100"/>
            <a:ext cx="8763360" cy="3207238"/>
          </a:xfrm>
          <a:prstGeom prst="rect">
            <a:avLst/>
          </a:prstGeom>
          <a:noFill/>
          <a:ln>
            <a:solidFill>
              <a:schemeClr val="tx1"/>
            </a:solidFill>
          </a:ln>
        </p:spPr>
      </p:pic>
    </p:spTree>
    <p:extLst>
      <p:ext uri="{BB962C8B-B14F-4D97-AF65-F5344CB8AC3E}">
        <p14:creationId xmlns:p14="http://schemas.microsoft.com/office/powerpoint/2010/main" val="1463093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27E13-BF17-4889-AE01-E27185642B75}"/>
              </a:ext>
            </a:extLst>
          </p:cNvPr>
          <p:cNvSpPr>
            <a:spLocks noGrp="1"/>
          </p:cNvSpPr>
          <p:nvPr>
            <p:ph type="title"/>
          </p:nvPr>
        </p:nvSpPr>
        <p:spPr/>
        <p:txBody>
          <a:bodyPr/>
          <a:lstStyle/>
          <a:p>
            <a:r>
              <a:rPr lang="en-US" dirty="0">
                <a:hlinkClick r:id="rId3"/>
              </a:rPr>
              <a:t>LAB 4A</a:t>
            </a:r>
            <a:r>
              <a:rPr lang="en-US" dirty="0"/>
              <a:t>: Network Security Groups</a:t>
            </a:r>
          </a:p>
        </p:txBody>
      </p:sp>
      <p:sp>
        <p:nvSpPr>
          <p:cNvPr id="3" name="Text Placeholder 2">
            <a:extLst>
              <a:ext uri="{FF2B5EF4-FFF2-40B4-BE49-F238E27FC236}">
                <a16:creationId xmlns:a16="http://schemas.microsoft.com/office/drawing/2014/main" id="{DB217581-4C25-474C-AA65-F135D48152FC}"/>
              </a:ext>
            </a:extLst>
          </p:cNvPr>
          <p:cNvSpPr>
            <a:spLocks noGrp="1"/>
          </p:cNvSpPr>
          <p:nvPr>
            <p:ph type="body" sz="quarter" idx="10"/>
          </p:nvPr>
        </p:nvSpPr>
        <p:spPr/>
        <p:txBody>
          <a:bodyPr/>
          <a:lstStyle/>
          <a:p>
            <a:pPr lvl="0"/>
            <a:r>
              <a:rPr lang="en-US" dirty="0"/>
              <a:t>Create the NSG-FrontEnd NSG</a:t>
            </a:r>
          </a:p>
          <a:p>
            <a:pPr lvl="0"/>
            <a:r>
              <a:rPr lang="en-US" dirty="0"/>
              <a:t>Create rules in an existing NSG</a:t>
            </a:r>
          </a:p>
          <a:p>
            <a:pPr lvl="0"/>
            <a:r>
              <a:rPr lang="en-US" dirty="0"/>
              <a:t>Associate the NSG to the FrontEnd subnet</a:t>
            </a:r>
          </a:p>
          <a:p>
            <a:r>
              <a:rPr lang="en-US" dirty="0"/>
              <a:t>Create the NSG-BackEnd NSG</a:t>
            </a:r>
          </a:p>
          <a:p>
            <a:endParaRPr lang="en-US" dirty="0"/>
          </a:p>
        </p:txBody>
      </p:sp>
    </p:spTree>
    <p:extLst>
      <p:ext uri="{BB962C8B-B14F-4D97-AF65-F5344CB8AC3E}">
        <p14:creationId xmlns:p14="http://schemas.microsoft.com/office/powerpoint/2010/main" val="3778493625"/>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Adding Network Interfaces</a:t>
            </a:r>
          </a:p>
        </p:txBody>
      </p:sp>
      <p:sp>
        <p:nvSpPr>
          <p:cNvPr id="3" name="Text Placeholder 2">
            <a:extLst>
              <a:ext uri="{FF2B5EF4-FFF2-40B4-BE49-F238E27FC236}">
                <a16:creationId xmlns:a16="http://schemas.microsoft.com/office/drawing/2014/main" id="{6DB90844-A60D-4895-9AF5-887AB170C5B1}"/>
              </a:ext>
            </a:extLst>
          </p:cNvPr>
          <p:cNvSpPr>
            <a:spLocks noGrp="1"/>
          </p:cNvSpPr>
          <p:nvPr>
            <p:ph type="body" sz="quarter" idx="10"/>
          </p:nvPr>
        </p:nvSpPr>
        <p:spPr>
          <a:xfrm>
            <a:off x="584200" y="1435496"/>
            <a:ext cx="4878754" cy="3619452"/>
          </a:xfrm>
        </p:spPr>
        <p:txBody>
          <a:bodyPr/>
          <a:lstStyle/>
          <a:p>
            <a:r>
              <a:rPr lang="en-US" dirty="0"/>
              <a:t>Virtual machines can have multiple virtual network interface cards (NICs) attached to them</a:t>
            </a:r>
          </a:p>
          <a:p>
            <a:r>
              <a:rPr lang="en-US" dirty="0"/>
              <a:t>For example, a NIC for the backend subnet</a:t>
            </a:r>
          </a:p>
          <a:p>
            <a:r>
              <a:rPr lang="en-US" dirty="0"/>
              <a:t>Different VM sizes support a varying number of NICs</a:t>
            </a:r>
          </a:p>
        </p:txBody>
      </p:sp>
      <p:pic>
        <p:nvPicPr>
          <p:cNvPr id="7" name="Picture 6" descr="diagram of a VM within an Azure virtual network. Shows the VM with a default NIC attached to a frontend subnet with an internet facing public IP address. 2 additional NICs are shown, connected to a backend and mid-tier subnet. Both NICs are connected to private IPs.">
            <a:extLst>
              <a:ext uri="{FF2B5EF4-FFF2-40B4-BE49-F238E27FC236}">
                <a16:creationId xmlns:a16="http://schemas.microsoft.com/office/drawing/2014/main" id="{0FB945B9-B2F8-4132-8C4F-2E3375DBBD3F}"/>
              </a:ext>
            </a:extLst>
          </p:cNvPr>
          <p:cNvPicPr/>
          <p:nvPr/>
        </p:nvPicPr>
        <p:blipFill>
          <a:blip r:embed="rId3"/>
          <a:stretch>
            <a:fillRect/>
          </a:stretch>
        </p:blipFill>
        <p:spPr>
          <a:xfrm>
            <a:off x="6043318" y="1587150"/>
            <a:ext cx="5566070" cy="4051650"/>
          </a:xfrm>
          <a:prstGeom prst="rect">
            <a:avLst/>
          </a:prstGeom>
        </p:spPr>
      </p:pic>
    </p:spTree>
    <p:extLst>
      <p:ext uri="{BB962C8B-B14F-4D97-AF65-F5344CB8AC3E}">
        <p14:creationId xmlns:p14="http://schemas.microsoft.com/office/powerpoint/2010/main" val="3487778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27E13-BF17-4889-AE01-E27185642B75}"/>
              </a:ext>
            </a:extLst>
          </p:cNvPr>
          <p:cNvSpPr>
            <a:spLocks noGrp="1"/>
          </p:cNvSpPr>
          <p:nvPr>
            <p:ph type="title"/>
          </p:nvPr>
        </p:nvSpPr>
        <p:spPr/>
        <p:txBody>
          <a:bodyPr/>
          <a:lstStyle/>
          <a:p>
            <a:r>
              <a:rPr lang="en-US" dirty="0">
                <a:hlinkClick r:id="rId3"/>
              </a:rPr>
              <a:t>Lab 4B</a:t>
            </a:r>
            <a:r>
              <a:rPr lang="en-US" dirty="0"/>
              <a:t>: VMs with Multiple NICs</a:t>
            </a:r>
          </a:p>
        </p:txBody>
      </p:sp>
      <p:sp>
        <p:nvSpPr>
          <p:cNvPr id="3" name="Text Placeholder 2">
            <a:extLst>
              <a:ext uri="{FF2B5EF4-FFF2-40B4-BE49-F238E27FC236}">
                <a16:creationId xmlns:a16="http://schemas.microsoft.com/office/drawing/2014/main" id="{DB217581-4C25-474C-AA65-F135D48152FC}"/>
              </a:ext>
            </a:extLst>
          </p:cNvPr>
          <p:cNvSpPr>
            <a:spLocks noGrp="1"/>
          </p:cNvSpPr>
          <p:nvPr>
            <p:ph type="body" sz="quarter" idx="10"/>
          </p:nvPr>
        </p:nvSpPr>
        <p:spPr>
          <a:xfrm>
            <a:off x="584200" y="1435497"/>
            <a:ext cx="11018520" cy="1982081"/>
          </a:xfrm>
        </p:spPr>
        <p:txBody>
          <a:bodyPr/>
          <a:lstStyle/>
          <a:p>
            <a:pPr lvl="0"/>
            <a:r>
              <a:rPr lang="en-US" dirty="0"/>
              <a:t>Create a virtual machine VM with multiple NICs</a:t>
            </a:r>
          </a:p>
          <a:p>
            <a:r>
              <a:rPr lang="en-US" dirty="0"/>
              <a:t>Add a NIC to an existing VM</a:t>
            </a:r>
          </a:p>
          <a:p>
            <a:endParaRPr lang="en-US" dirty="0"/>
          </a:p>
          <a:p>
            <a:endParaRPr lang="en-US" dirty="0"/>
          </a:p>
        </p:txBody>
      </p:sp>
    </p:spTree>
    <p:extLst>
      <p:ext uri="{BB962C8B-B14F-4D97-AF65-F5344CB8AC3E}">
        <p14:creationId xmlns:p14="http://schemas.microsoft.com/office/powerpoint/2010/main" val="1915237142"/>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5" y="3035808"/>
            <a:ext cx="11040727" cy="498598"/>
          </a:xfrm>
        </p:spPr>
        <p:txBody>
          <a:bodyPr/>
          <a:lstStyle/>
          <a:p>
            <a:r>
              <a:rPr lang="en-US" dirty="0"/>
              <a:t>Lesson 03: </a:t>
            </a:r>
            <a:r>
              <a:rPr lang="en-US" b="1" dirty="0"/>
              <a:t>Virtual Machine Storage</a:t>
            </a:r>
            <a:endParaRPr lang="en-US" dirty="0"/>
          </a:p>
        </p:txBody>
      </p:sp>
    </p:spTree>
    <p:extLst>
      <p:ext uri="{BB962C8B-B14F-4D97-AF65-F5344CB8AC3E}">
        <p14:creationId xmlns:p14="http://schemas.microsoft.com/office/powerpoint/2010/main" val="3656725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Virtual Machine Storage</a:t>
            </a:r>
            <a:endParaRPr lang="en-US" dirty="0"/>
          </a:p>
        </p:txBody>
      </p:sp>
      <p:sp>
        <p:nvSpPr>
          <p:cNvPr id="3" name="Text Placeholder 2">
            <a:extLst>
              <a:ext uri="{FF2B5EF4-FFF2-40B4-BE49-F238E27FC236}">
                <a16:creationId xmlns:a16="http://schemas.microsoft.com/office/drawing/2014/main" id="{5622AD2E-DAA8-4685-9FDF-82F6CA21ABCF}"/>
              </a:ext>
            </a:extLst>
          </p:cNvPr>
          <p:cNvSpPr>
            <a:spLocks noGrp="1"/>
          </p:cNvSpPr>
          <p:nvPr>
            <p:ph type="body" sz="quarter" idx="10"/>
          </p:nvPr>
        </p:nvSpPr>
        <p:spPr>
          <a:xfrm>
            <a:off x="584200" y="1437481"/>
            <a:ext cx="5212080" cy="4530471"/>
          </a:xfrm>
        </p:spPr>
        <p:txBody>
          <a:bodyPr/>
          <a:lstStyle/>
          <a:p>
            <a:r>
              <a:rPr lang="en-US" dirty="0"/>
              <a:t>Disks are how virtual machines store their VHD files</a:t>
            </a:r>
          </a:p>
          <a:p>
            <a:r>
              <a:rPr lang="en-US" dirty="0"/>
              <a:t>Premium or Standard storage</a:t>
            </a:r>
          </a:p>
          <a:p>
            <a:r>
              <a:rPr lang="en-US" dirty="0"/>
              <a:t>Managed or unmanaged</a:t>
            </a:r>
          </a:p>
          <a:p>
            <a:r>
              <a:rPr lang="en-US" dirty="0"/>
              <a:t>Virtual Machine disk types</a:t>
            </a:r>
          </a:p>
          <a:p>
            <a:pPr lvl="1"/>
            <a:r>
              <a:rPr lang="en-US" sz="2400" dirty="0"/>
              <a:t>Operating System disks</a:t>
            </a:r>
          </a:p>
          <a:p>
            <a:pPr lvl="1"/>
            <a:r>
              <a:rPr lang="en-US" sz="2400" dirty="0"/>
              <a:t>Temporary disk</a:t>
            </a:r>
          </a:p>
          <a:p>
            <a:pPr lvl="1"/>
            <a:r>
              <a:rPr lang="en-US" sz="2400" dirty="0"/>
              <a:t>Data disks </a:t>
            </a:r>
          </a:p>
          <a:p>
            <a:endParaRPr lang="en-US" dirty="0"/>
          </a:p>
        </p:txBody>
      </p:sp>
      <p:pic>
        <p:nvPicPr>
          <p:cNvPr id="2" name="Picture 1" descr="Tabular Diagram emphasizing disks as the means by which VMs store their VHD files.">
            <a:extLst>
              <a:ext uri="{FF2B5EF4-FFF2-40B4-BE49-F238E27FC236}">
                <a16:creationId xmlns:a16="http://schemas.microsoft.com/office/drawing/2014/main" id="{7FE04BC7-5F48-4C9B-9839-4D52747F3C39}"/>
              </a:ext>
            </a:extLst>
          </p:cNvPr>
          <p:cNvPicPr>
            <a:picLocks noChangeAspect="1"/>
          </p:cNvPicPr>
          <p:nvPr/>
        </p:nvPicPr>
        <p:blipFill>
          <a:blip r:embed="rId3"/>
          <a:stretch>
            <a:fillRect/>
          </a:stretch>
        </p:blipFill>
        <p:spPr>
          <a:xfrm>
            <a:off x="6406085" y="1424873"/>
            <a:ext cx="4704501" cy="4749987"/>
          </a:xfrm>
          <a:prstGeom prst="rect">
            <a:avLst/>
          </a:prstGeom>
        </p:spPr>
      </p:pic>
    </p:spTree>
    <p:extLst>
      <p:ext uri="{BB962C8B-B14F-4D97-AF65-F5344CB8AC3E}">
        <p14:creationId xmlns:p14="http://schemas.microsoft.com/office/powerpoint/2010/main" val="377637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B5B1A-29CC-4819-A5E4-465FD9C00627}"/>
              </a:ext>
            </a:extLst>
          </p:cNvPr>
          <p:cNvSpPr>
            <a:spLocks noGrp="1"/>
          </p:cNvSpPr>
          <p:nvPr>
            <p:ph type="title"/>
          </p:nvPr>
        </p:nvSpPr>
        <p:spPr>
          <a:xfrm>
            <a:off x="588263" y="457200"/>
            <a:ext cx="11018520" cy="1107996"/>
          </a:xfrm>
        </p:spPr>
        <p:txBody>
          <a:bodyPr/>
          <a:lstStyle/>
          <a:p>
            <a:r>
              <a:rPr lang="en-US" b="1" dirty="0"/>
              <a:t>Virtual Machine Storage</a:t>
            </a:r>
            <a:br>
              <a:rPr lang="en-US" b="1" dirty="0"/>
            </a:br>
            <a:endParaRPr lang="en-US" dirty="0"/>
          </a:p>
        </p:txBody>
      </p:sp>
      <p:sp>
        <p:nvSpPr>
          <p:cNvPr id="3" name="Text Placeholder 2">
            <a:extLst>
              <a:ext uri="{FF2B5EF4-FFF2-40B4-BE49-F238E27FC236}">
                <a16:creationId xmlns:a16="http://schemas.microsoft.com/office/drawing/2014/main" id="{B53BC8EE-3398-4873-A973-FD4E887944D6}"/>
              </a:ext>
            </a:extLst>
          </p:cNvPr>
          <p:cNvSpPr>
            <a:spLocks noGrp="1"/>
          </p:cNvSpPr>
          <p:nvPr>
            <p:ph type="body" sz="quarter" idx="10"/>
          </p:nvPr>
        </p:nvSpPr>
        <p:spPr>
          <a:xfrm>
            <a:off x="584200" y="1435497"/>
            <a:ext cx="11018520" cy="2412968"/>
          </a:xfrm>
        </p:spPr>
        <p:txBody>
          <a:bodyPr/>
          <a:lstStyle/>
          <a:p>
            <a:r>
              <a:rPr lang="en-US" dirty="0"/>
              <a:t>Several ways to implement virtual machine storage</a:t>
            </a:r>
          </a:p>
          <a:p>
            <a:r>
              <a:rPr lang="en-US" dirty="0"/>
              <a:t>Storage configuration can be either managed or unmanaged</a:t>
            </a:r>
          </a:p>
          <a:p>
            <a:r>
              <a:rPr lang="en-US" dirty="0"/>
              <a:t>For VMs using unmanaged disks, you must manage the storage accounts </a:t>
            </a:r>
          </a:p>
          <a:p>
            <a:r>
              <a:rPr lang="en-US" dirty="0"/>
              <a:t>For VMs using managed disks, the storage account is set automatically</a:t>
            </a:r>
          </a:p>
        </p:txBody>
      </p:sp>
    </p:spTree>
    <p:extLst>
      <p:ext uri="{BB962C8B-B14F-4D97-AF65-F5344CB8AC3E}">
        <p14:creationId xmlns:p14="http://schemas.microsoft.com/office/powerpoint/2010/main" val="35874729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Course Introduction</a:t>
            </a:r>
          </a:p>
        </p:txBody>
      </p:sp>
      <p:sp>
        <p:nvSpPr>
          <p:cNvPr id="2" name="Text Placeholder 1">
            <a:extLst>
              <a:ext uri="{FF2B5EF4-FFF2-40B4-BE49-F238E27FC236}">
                <a16:creationId xmlns:a16="http://schemas.microsoft.com/office/drawing/2014/main" id="{F1B3A7C7-05BC-4BE0-AD76-E879A61474D9}"/>
              </a:ext>
            </a:extLst>
          </p:cNvPr>
          <p:cNvSpPr>
            <a:spLocks noGrp="1"/>
          </p:cNvSpPr>
          <p:nvPr>
            <p:ph type="body" sz="quarter" idx="10"/>
          </p:nvPr>
        </p:nvSpPr>
        <p:spPr>
          <a:xfrm>
            <a:off x="584200" y="1435497"/>
            <a:ext cx="11018520" cy="2499146"/>
          </a:xfrm>
        </p:spPr>
        <p:txBody>
          <a:bodyPr/>
          <a:lstStyle/>
          <a:p>
            <a:r>
              <a:rPr lang="en-US" dirty="0"/>
              <a:t>Planning virtual machines</a:t>
            </a:r>
          </a:p>
          <a:p>
            <a:r>
              <a:rPr lang="en-US" dirty="0"/>
              <a:t>Creating virtual machines</a:t>
            </a:r>
          </a:p>
          <a:p>
            <a:r>
              <a:rPr lang="en-US" dirty="0"/>
              <a:t>Configuring virtual machines</a:t>
            </a:r>
          </a:p>
          <a:p>
            <a:r>
              <a:rPr lang="en-US" dirty="0"/>
              <a:t>Configuring virtual machine storage</a:t>
            </a:r>
          </a:p>
          <a:p>
            <a:r>
              <a:rPr lang="en-US" dirty="0"/>
              <a:t>Managing virtual machines</a:t>
            </a:r>
          </a:p>
        </p:txBody>
      </p:sp>
    </p:spTree>
    <p:extLst>
      <p:ext uri="{BB962C8B-B14F-4D97-AF65-F5344CB8AC3E}">
        <p14:creationId xmlns:p14="http://schemas.microsoft.com/office/powerpoint/2010/main" val="2875775453"/>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Virtual Machine Disks</a:t>
            </a:r>
          </a:p>
        </p:txBody>
      </p:sp>
      <p:sp>
        <p:nvSpPr>
          <p:cNvPr id="6" name="Text Placeholder 5"/>
          <p:cNvSpPr>
            <a:spLocks noGrp="1"/>
          </p:cNvSpPr>
          <p:nvPr>
            <p:ph type="body" sz="quarter" idx="10"/>
          </p:nvPr>
        </p:nvSpPr>
        <p:spPr>
          <a:xfrm>
            <a:off x="584200" y="3959940"/>
            <a:ext cx="11018520" cy="1465016"/>
          </a:xfrm>
        </p:spPr>
        <p:txBody>
          <a:bodyPr/>
          <a:lstStyle/>
          <a:p>
            <a:r>
              <a:rPr lang="en-US" dirty="0"/>
              <a:t>Operating System Disks are SATA drives, labeled as C:</a:t>
            </a:r>
          </a:p>
          <a:p>
            <a:r>
              <a:rPr lang="en-US" dirty="0"/>
              <a:t>Temporary Disks provides short term storage</a:t>
            </a:r>
          </a:p>
          <a:p>
            <a:r>
              <a:rPr lang="en-US" dirty="0"/>
              <a:t>Data Disks are SCSI drives and depend on your virtual machine type</a:t>
            </a:r>
          </a:p>
        </p:txBody>
      </p:sp>
      <p:pic>
        <p:nvPicPr>
          <p:cNvPr id="5" name="Picture 4" descr="Screenshot of the VM disks blade. The OS disk is shown. There are no data disks.">
            <a:extLst>
              <a:ext uri="{FF2B5EF4-FFF2-40B4-BE49-F238E27FC236}">
                <a16:creationId xmlns:a16="http://schemas.microsoft.com/office/drawing/2014/main" id="{ACE2BAE8-3C94-49C0-ADD9-C7B18F40FC8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4200" y="1435100"/>
            <a:ext cx="10098668" cy="1843359"/>
          </a:xfrm>
          <a:prstGeom prst="rect">
            <a:avLst/>
          </a:prstGeom>
          <a:noFill/>
          <a:ln>
            <a:solidFill>
              <a:schemeClr val="tx1"/>
            </a:solidFill>
          </a:ln>
        </p:spPr>
      </p:pic>
    </p:spTree>
    <p:extLst>
      <p:ext uri="{BB962C8B-B14F-4D97-AF65-F5344CB8AC3E}">
        <p14:creationId xmlns:p14="http://schemas.microsoft.com/office/powerpoint/2010/main" val="395256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hlinkClick r:id="rId3"/>
              </a:rPr>
              <a:t>Premium Storage</a:t>
            </a:r>
            <a:endParaRPr lang="en-US" dirty="0"/>
          </a:p>
        </p:txBody>
      </p:sp>
      <p:sp>
        <p:nvSpPr>
          <p:cNvPr id="6" name="Text Placeholder 5"/>
          <p:cNvSpPr>
            <a:spLocks noGrp="1"/>
          </p:cNvSpPr>
          <p:nvPr>
            <p:ph type="body" sz="quarter" idx="10"/>
          </p:nvPr>
        </p:nvSpPr>
        <p:spPr>
          <a:xfrm>
            <a:off x="586740" y="1611485"/>
            <a:ext cx="11018520" cy="3447098"/>
          </a:xfrm>
        </p:spPr>
        <p:txBody>
          <a:bodyPr/>
          <a:lstStyle/>
          <a:p>
            <a:r>
              <a:rPr lang="en-US" dirty="0"/>
              <a:t>Delivers high-performance, low-latency SSD disk support</a:t>
            </a:r>
          </a:p>
          <a:p>
            <a:r>
              <a:rPr lang="en-US" dirty="0"/>
              <a:t>Use for virtual machines with input/output (I/O)-intensive workloads</a:t>
            </a:r>
          </a:p>
          <a:p>
            <a:r>
              <a:rPr lang="en-US" dirty="0"/>
              <a:t>Two types of disks: Unmanaged and Managed</a:t>
            </a:r>
          </a:p>
          <a:p>
            <a:endParaRPr lang="en-US" dirty="0"/>
          </a:p>
          <a:p>
            <a:r>
              <a:rPr lang="en-US" dirty="0"/>
              <a:t>Unmanaged disks require you to manage the storage accounts and VHDs</a:t>
            </a:r>
          </a:p>
          <a:p>
            <a:r>
              <a:rPr lang="en-US" dirty="0">
                <a:hlinkClick r:id="rId4"/>
              </a:rPr>
              <a:t>Managed disks</a:t>
            </a:r>
            <a:r>
              <a:rPr lang="en-US" dirty="0"/>
              <a:t> are maintained by Azure (recommended)</a:t>
            </a:r>
          </a:p>
        </p:txBody>
      </p:sp>
    </p:spTree>
    <p:extLst>
      <p:ext uri="{BB962C8B-B14F-4D97-AF65-F5344CB8AC3E}">
        <p14:creationId xmlns:p14="http://schemas.microsoft.com/office/powerpoint/2010/main" val="99936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Resiliency with Managed Disks</a:t>
            </a:r>
            <a:endParaRPr lang="en-US" dirty="0"/>
          </a:p>
        </p:txBody>
      </p:sp>
      <p:sp>
        <p:nvSpPr>
          <p:cNvPr id="3" name="Text Placeholder 2">
            <a:extLst>
              <a:ext uri="{FF2B5EF4-FFF2-40B4-BE49-F238E27FC236}">
                <a16:creationId xmlns:a16="http://schemas.microsoft.com/office/drawing/2014/main" id="{98EA73DB-5ED4-4C73-A66A-E69A989E1C9D}"/>
              </a:ext>
            </a:extLst>
          </p:cNvPr>
          <p:cNvSpPr>
            <a:spLocks noGrp="1"/>
          </p:cNvSpPr>
          <p:nvPr>
            <p:ph type="body" sz="quarter" idx="10"/>
          </p:nvPr>
        </p:nvSpPr>
        <p:spPr>
          <a:xfrm>
            <a:off x="584200" y="1437481"/>
            <a:ext cx="5375166" cy="3908762"/>
          </a:xfrm>
        </p:spPr>
        <p:txBody>
          <a:bodyPr/>
          <a:lstStyle/>
          <a:p>
            <a:r>
              <a:rPr lang="en-US" dirty="0"/>
              <a:t>Managed disks – abstract storage accounts from customers</a:t>
            </a:r>
          </a:p>
          <a:p>
            <a:r>
              <a:rPr lang="en-US" dirty="0"/>
              <a:t>Granular access control – apply Azure RBAC</a:t>
            </a:r>
          </a:p>
          <a:p>
            <a:r>
              <a:rPr lang="en-US" dirty="0"/>
              <a:t>Better performance  - storage account limits do not apply</a:t>
            </a:r>
          </a:p>
          <a:p>
            <a:r>
              <a:rPr lang="en-US" dirty="0"/>
              <a:t>Scale – thousands of disks per region per subscription</a:t>
            </a:r>
          </a:p>
        </p:txBody>
      </p:sp>
      <p:pic>
        <p:nvPicPr>
          <p:cNvPr id="2" name="Picture 1" descr="Graphic used in video that shows how managed disks provide better resiliency, performance and scale.">
            <a:extLst>
              <a:ext uri="{FF2B5EF4-FFF2-40B4-BE49-F238E27FC236}">
                <a16:creationId xmlns:a16="http://schemas.microsoft.com/office/drawing/2014/main" id="{BC28EFA9-F028-4E65-ADD3-BD5508670BF5}"/>
              </a:ext>
            </a:extLst>
          </p:cNvPr>
          <p:cNvPicPr>
            <a:picLocks noChangeAspect="1"/>
          </p:cNvPicPr>
          <p:nvPr/>
        </p:nvPicPr>
        <p:blipFill>
          <a:blip r:embed="rId3"/>
          <a:stretch>
            <a:fillRect/>
          </a:stretch>
        </p:blipFill>
        <p:spPr>
          <a:xfrm>
            <a:off x="6182779" y="1518238"/>
            <a:ext cx="5632709" cy="3789909"/>
          </a:xfrm>
          <a:prstGeom prst="rect">
            <a:avLst/>
          </a:prstGeom>
          <a:ln>
            <a:solidFill>
              <a:schemeClr val="tx1"/>
            </a:solidFill>
          </a:ln>
        </p:spPr>
      </p:pic>
    </p:spTree>
    <p:extLst>
      <p:ext uri="{BB962C8B-B14F-4D97-AF65-F5344CB8AC3E}">
        <p14:creationId xmlns:p14="http://schemas.microsoft.com/office/powerpoint/2010/main" val="3624737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Attach and Detach Disks</a:t>
            </a:r>
            <a:endParaRPr lang="en-US" dirty="0"/>
          </a:p>
        </p:txBody>
      </p:sp>
      <p:sp>
        <p:nvSpPr>
          <p:cNvPr id="2" name="Text Placeholder 1">
            <a:extLst>
              <a:ext uri="{FF2B5EF4-FFF2-40B4-BE49-F238E27FC236}">
                <a16:creationId xmlns:a16="http://schemas.microsoft.com/office/drawing/2014/main" id="{C3CB486B-D6C8-4D07-8D67-BF1BE5355BF2}"/>
              </a:ext>
            </a:extLst>
          </p:cNvPr>
          <p:cNvSpPr>
            <a:spLocks noGrp="1"/>
          </p:cNvSpPr>
          <p:nvPr>
            <p:ph type="body" sz="quarter" idx="10"/>
          </p:nvPr>
        </p:nvSpPr>
        <p:spPr>
          <a:xfrm>
            <a:off x="584200" y="1435497"/>
            <a:ext cx="11018520" cy="2412968"/>
          </a:xfrm>
        </p:spPr>
        <p:txBody>
          <a:bodyPr/>
          <a:lstStyle/>
          <a:p>
            <a:r>
              <a:rPr lang="en-US" dirty="0"/>
              <a:t>Attach additional data disks to existing VMS</a:t>
            </a:r>
          </a:p>
          <a:p>
            <a:r>
              <a:rPr lang="en-US" dirty="0"/>
              <a:t>Number of data disks determined by the class or type of VM you deploy</a:t>
            </a:r>
          </a:p>
          <a:p>
            <a:r>
              <a:rPr lang="en-US" dirty="0"/>
              <a:t>Understand your workload and how many disks you think you’ll need </a:t>
            </a:r>
          </a:p>
          <a:p>
            <a:r>
              <a:rPr lang="en-US" dirty="0"/>
              <a:t>Helps in sizing and choosing the correct size of VM when you deploy it</a:t>
            </a:r>
          </a:p>
        </p:txBody>
      </p:sp>
    </p:spTree>
    <p:extLst>
      <p:ext uri="{BB962C8B-B14F-4D97-AF65-F5344CB8AC3E}">
        <p14:creationId xmlns:p14="http://schemas.microsoft.com/office/powerpoint/2010/main" val="3234456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Upload Custom Disks</a:t>
            </a:r>
            <a:endParaRPr lang="en-US" dirty="0"/>
          </a:p>
        </p:txBody>
      </p:sp>
      <p:sp>
        <p:nvSpPr>
          <p:cNvPr id="2" name="Text Placeholder 1">
            <a:extLst>
              <a:ext uri="{FF2B5EF4-FFF2-40B4-BE49-F238E27FC236}">
                <a16:creationId xmlns:a16="http://schemas.microsoft.com/office/drawing/2014/main" id="{13200B3A-26BC-401F-B451-8260685F216B}"/>
              </a:ext>
            </a:extLst>
          </p:cNvPr>
          <p:cNvSpPr>
            <a:spLocks noGrp="1"/>
          </p:cNvSpPr>
          <p:nvPr>
            <p:ph type="body" sz="quarter" idx="10"/>
          </p:nvPr>
        </p:nvSpPr>
        <p:spPr>
          <a:xfrm>
            <a:off x="608967" y="1456518"/>
            <a:ext cx="11018520" cy="2708434"/>
          </a:xfrm>
        </p:spPr>
        <p:txBody>
          <a:bodyPr/>
          <a:lstStyle/>
          <a:p>
            <a:r>
              <a:rPr lang="en-US" dirty="0"/>
              <a:t>Upload and attach a local VHD file on the local system to a VM running in Azure</a:t>
            </a:r>
          </a:p>
          <a:p>
            <a:pPr lvl="1"/>
            <a:r>
              <a:rPr lang="en-US" sz="2400" dirty="0"/>
              <a:t>Create a storage account and a container to upload the VHD file</a:t>
            </a:r>
          </a:p>
          <a:p>
            <a:pPr lvl="1"/>
            <a:r>
              <a:rPr lang="en-US" sz="2400" dirty="0"/>
              <a:t>To upload the VHD, use PowerShell (</a:t>
            </a:r>
            <a:r>
              <a:rPr lang="en-US" sz="2400" b="1" dirty="0"/>
              <a:t>Add-AzureRMVhd</a:t>
            </a:r>
            <a:r>
              <a:rPr lang="en-US" sz="2400" dirty="0"/>
              <a:t>)</a:t>
            </a:r>
          </a:p>
          <a:p>
            <a:pPr lvl="1"/>
            <a:r>
              <a:rPr lang="en-US" sz="2400" dirty="0"/>
              <a:t>Create the new managed disk based on the uploaded VHD</a:t>
            </a:r>
          </a:p>
          <a:p>
            <a:endParaRPr lang="en-US" dirty="0"/>
          </a:p>
        </p:txBody>
      </p:sp>
    </p:spTree>
    <p:extLst>
      <p:ext uri="{BB962C8B-B14F-4D97-AF65-F5344CB8AC3E}">
        <p14:creationId xmlns:p14="http://schemas.microsoft.com/office/powerpoint/2010/main" val="2478554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Migrating from Managed Disks</a:t>
            </a:r>
            <a:endParaRPr lang="en-US" dirty="0"/>
          </a:p>
        </p:txBody>
      </p:sp>
      <p:sp>
        <p:nvSpPr>
          <p:cNvPr id="2" name="Text Placeholder 1">
            <a:extLst>
              <a:ext uri="{FF2B5EF4-FFF2-40B4-BE49-F238E27FC236}">
                <a16:creationId xmlns:a16="http://schemas.microsoft.com/office/drawing/2014/main" id="{6AFBA54B-BC45-4CF3-925F-A948991E1275}"/>
              </a:ext>
            </a:extLst>
          </p:cNvPr>
          <p:cNvSpPr>
            <a:spLocks noGrp="1"/>
          </p:cNvSpPr>
          <p:nvPr>
            <p:ph type="body" sz="quarter" idx="10"/>
          </p:nvPr>
        </p:nvSpPr>
        <p:spPr>
          <a:xfrm>
            <a:off x="586390" y="1434370"/>
            <a:ext cx="11018520" cy="1465016"/>
          </a:xfrm>
        </p:spPr>
        <p:txBody>
          <a:bodyPr/>
          <a:lstStyle/>
          <a:p>
            <a:r>
              <a:rPr lang="en-US" dirty="0"/>
              <a:t>Convert an unmanaged disk to a managed disk</a:t>
            </a:r>
          </a:p>
          <a:p>
            <a:r>
              <a:rPr lang="en-US" dirty="0"/>
              <a:t>Need to power off the virtual machine during the operation</a:t>
            </a:r>
          </a:p>
          <a:p>
            <a:r>
              <a:rPr lang="en-US" dirty="0"/>
              <a:t>Consider downtime and availability of applications</a:t>
            </a:r>
          </a:p>
        </p:txBody>
      </p:sp>
    </p:spTree>
    <p:extLst>
      <p:ext uri="{BB962C8B-B14F-4D97-AF65-F5344CB8AC3E}">
        <p14:creationId xmlns:p14="http://schemas.microsoft.com/office/powerpoint/2010/main" val="3436143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27E13-BF17-4889-AE01-E27185642B75}"/>
              </a:ext>
            </a:extLst>
          </p:cNvPr>
          <p:cNvSpPr>
            <a:spLocks noGrp="1"/>
          </p:cNvSpPr>
          <p:nvPr>
            <p:ph type="title"/>
          </p:nvPr>
        </p:nvSpPr>
        <p:spPr/>
        <p:txBody>
          <a:bodyPr/>
          <a:lstStyle/>
          <a:p>
            <a:r>
              <a:rPr lang="en-US" dirty="0"/>
              <a:t>Lab 4C: Virtual Machine Storage</a:t>
            </a:r>
          </a:p>
        </p:txBody>
      </p:sp>
      <p:sp>
        <p:nvSpPr>
          <p:cNvPr id="3" name="Text Placeholder 2">
            <a:extLst>
              <a:ext uri="{FF2B5EF4-FFF2-40B4-BE49-F238E27FC236}">
                <a16:creationId xmlns:a16="http://schemas.microsoft.com/office/drawing/2014/main" id="{DB217581-4C25-474C-AA65-F135D48152FC}"/>
              </a:ext>
            </a:extLst>
          </p:cNvPr>
          <p:cNvSpPr>
            <a:spLocks noGrp="1"/>
          </p:cNvSpPr>
          <p:nvPr>
            <p:ph type="body" sz="quarter" idx="10"/>
          </p:nvPr>
        </p:nvSpPr>
        <p:spPr/>
        <p:txBody>
          <a:bodyPr/>
          <a:lstStyle/>
          <a:p>
            <a:pPr lvl="0"/>
            <a:r>
              <a:rPr lang="en-US" dirty="0">
                <a:hlinkClick r:id="rId3"/>
              </a:rPr>
              <a:t>Attach a data disk to a Windows VM using PowerShell</a:t>
            </a:r>
            <a:endParaRPr lang="en-US" dirty="0"/>
          </a:p>
          <a:p>
            <a:pPr lvl="0"/>
            <a:r>
              <a:rPr lang="en-US" dirty="0">
                <a:hlinkClick r:id="rId4"/>
              </a:rPr>
              <a:t>Detach a data disk from a Windows virtual machine</a:t>
            </a:r>
            <a:endParaRPr lang="en-US" dirty="0"/>
          </a:p>
          <a:p>
            <a:pPr lvl="0"/>
            <a:r>
              <a:rPr lang="en-US" dirty="0">
                <a:hlinkClick r:id="rId5"/>
              </a:rPr>
              <a:t>Convert Azure managed disks storage from standard to premium, and vice versa</a:t>
            </a:r>
            <a:endParaRPr lang="en-US" dirty="0"/>
          </a:p>
          <a:p>
            <a:pPr lvl="0"/>
            <a:r>
              <a:rPr lang="en-US" dirty="0">
                <a:hlinkClick r:id="rId6"/>
              </a:rPr>
              <a:t>Convert a Windows virtual machine from unmanaged disks to managed disks</a:t>
            </a:r>
            <a:r>
              <a:rPr lang="en-US" dirty="0"/>
              <a:t>. </a:t>
            </a:r>
          </a:p>
        </p:txBody>
      </p:sp>
    </p:spTree>
    <p:extLst>
      <p:ext uri="{BB962C8B-B14F-4D97-AF65-F5344CB8AC3E}">
        <p14:creationId xmlns:p14="http://schemas.microsoft.com/office/powerpoint/2010/main" val="613463891"/>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2449" y="1752989"/>
            <a:ext cx="4358644" cy="2769989"/>
          </a:xfrm>
        </p:spPr>
        <p:txBody>
          <a:bodyPr/>
          <a:lstStyle/>
          <a:p>
            <a:r>
              <a:rPr lang="en-US" dirty="0"/>
              <a:t>AZ-100.3</a:t>
            </a:r>
            <a:br>
              <a:rPr lang="en-US" dirty="0"/>
            </a:br>
            <a:r>
              <a:rPr lang="en-US" dirty="0"/>
              <a:t>Module 05: </a:t>
            </a:r>
            <a:r>
              <a:rPr lang="en-US" b="1" dirty="0"/>
              <a:t>Configuring Availability and Extensibility</a:t>
            </a:r>
            <a:endParaRPr lang="en-US" dirty="0"/>
          </a:p>
        </p:txBody>
      </p:sp>
    </p:spTree>
    <p:extLst>
      <p:ext uri="{BB962C8B-B14F-4D97-AF65-F5344CB8AC3E}">
        <p14:creationId xmlns:p14="http://schemas.microsoft.com/office/powerpoint/2010/main" val="150139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5" y="3035808"/>
            <a:ext cx="11040727" cy="498598"/>
          </a:xfrm>
        </p:spPr>
        <p:txBody>
          <a:bodyPr/>
          <a:lstStyle/>
          <a:p>
            <a:r>
              <a:rPr lang="en-US" dirty="0"/>
              <a:t>Lesson 01: </a:t>
            </a:r>
            <a:r>
              <a:rPr lang="en-US" b="1" dirty="0"/>
              <a:t>Virtual Machine Availability</a:t>
            </a:r>
            <a:endParaRPr lang="en-US" dirty="0"/>
          </a:p>
        </p:txBody>
      </p:sp>
    </p:spTree>
    <p:extLst>
      <p:ext uri="{BB962C8B-B14F-4D97-AF65-F5344CB8AC3E}">
        <p14:creationId xmlns:p14="http://schemas.microsoft.com/office/powerpoint/2010/main" val="98983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Maintenance vs. Downtime</a:t>
            </a:r>
          </a:p>
        </p:txBody>
      </p:sp>
      <p:sp>
        <p:nvSpPr>
          <p:cNvPr id="2" name="Text Placeholder 1">
            <a:extLst>
              <a:ext uri="{FF2B5EF4-FFF2-40B4-BE49-F238E27FC236}">
                <a16:creationId xmlns:a16="http://schemas.microsoft.com/office/drawing/2014/main" id="{C6E2EFCE-4469-460C-B833-A34524AD674E}"/>
              </a:ext>
            </a:extLst>
          </p:cNvPr>
          <p:cNvSpPr>
            <a:spLocks noGrp="1"/>
          </p:cNvSpPr>
          <p:nvPr>
            <p:ph type="body" sz="quarter" idx="10"/>
          </p:nvPr>
        </p:nvSpPr>
        <p:spPr>
          <a:xfrm>
            <a:off x="584200" y="3046353"/>
            <a:ext cx="11018520" cy="3274743"/>
          </a:xfrm>
        </p:spPr>
        <p:txBody>
          <a:bodyPr/>
          <a:lstStyle/>
          <a:p>
            <a:pPr marL="457200" indent="-457200">
              <a:buFont typeface="Arial" panose="020B0604020202020204" pitchFamily="34" charset="0"/>
              <a:buChar char="•"/>
            </a:pPr>
            <a:r>
              <a:rPr lang="en-US" dirty="0"/>
              <a:t>When the platform predicts a failure, it will issue an </a:t>
            </a:r>
            <a:r>
              <a:rPr lang="en-US" b="1" dirty="0"/>
              <a:t>unplanned hardware maintenance</a:t>
            </a:r>
            <a:r>
              <a:rPr lang="en-US" dirty="0"/>
              <a:t> event. Action: Live migration.</a:t>
            </a:r>
          </a:p>
          <a:p>
            <a:pPr marL="457200" indent="-457200">
              <a:buFont typeface="Arial" panose="020B0604020202020204" pitchFamily="34" charset="0"/>
              <a:buChar char="•"/>
            </a:pPr>
            <a:r>
              <a:rPr lang="en-US" b="1" dirty="0"/>
              <a:t>Unexpected Downtime</a:t>
            </a:r>
            <a:r>
              <a:rPr lang="en-US" dirty="0"/>
              <a:t> is when the a virtual machine fails unexpectedly. Action: Automatically migrate (heal).</a:t>
            </a:r>
          </a:p>
          <a:p>
            <a:pPr marL="457200" indent="-457200">
              <a:buFont typeface="Arial" panose="020B0604020202020204" pitchFamily="34" charset="0"/>
              <a:buChar char="•"/>
            </a:pPr>
            <a:r>
              <a:rPr lang="en-US" b="1" dirty="0"/>
              <a:t>Planned Maintenance </a:t>
            </a:r>
            <a:r>
              <a:rPr lang="en-US" dirty="0"/>
              <a:t>events are periodic updates made to the Azure platform. Action: No action. </a:t>
            </a:r>
          </a:p>
          <a:p>
            <a:pPr marL="457200" indent="-457200">
              <a:buFont typeface="Arial" panose="020B0604020202020204" pitchFamily="34" charset="0"/>
              <a:buChar char="•"/>
            </a:pPr>
            <a:endParaRPr lang="en-US" dirty="0"/>
          </a:p>
        </p:txBody>
      </p:sp>
      <p:pic>
        <p:nvPicPr>
          <p:cNvPr id="4" name="Picture 3" descr="Three textboxes: Unplanned Hardware Maintenance, Unexpected Downtime, and Planned Maintenance. ">
            <a:extLst>
              <a:ext uri="{FF2B5EF4-FFF2-40B4-BE49-F238E27FC236}">
                <a16:creationId xmlns:a16="http://schemas.microsoft.com/office/drawing/2014/main" id="{6CC715E3-B01F-4FEF-884F-27EABA40110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83445" y="1436688"/>
            <a:ext cx="9924299" cy="1272980"/>
          </a:xfrm>
          <a:prstGeom prst="rect">
            <a:avLst/>
          </a:prstGeom>
          <a:noFill/>
        </p:spPr>
      </p:pic>
    </p:spTree>
    <p:extLst>
      <p:ext uri="{BB962C8B-B14F-4D97-AF65-F5344CB8AC3E}">
        <p14:creationId xmlns:p14="http://schemas.microsoft.com/office/powerpoint/2010/main" val="2492958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IaaS Cloud Services</a:t>
            </a:r>
          </a:p>
        </p:txBody>
      </p:sp>
      <p:sp>
        <p:nvSpPr>
          <p:cNvPr id="6" name="Text Placeholder 5"/>
          <p:cNvSpPr>
            <a:spLocks noGrp="1"/>
          </p:cNvSpPr>
          <p:nvPr>
            <p:ph type="body" sz="quarter" idx="10"/>
          </p:nvPr>
        </p:nvSpPr>
        <p:spPr>
          <a:xfrm>
            <a:off x="539812" y="3335395"/>
            <a:ext cx="5718175" cy="3016210"/>
          </a:xfrm>
        </p:spPr>
        <p:txBody>
          <a:bodyPr/>
          <a:lstStyle/>
          <a:p>
            <a:r>
              <a:rPr lang="en-US" dirty="0"/>
              <a:t>Test and development</a:t>
            </a:r>
          </a:p>
          <a:p>
            <a:r>
              <a:rPr lang="en-US" dirty="0"/>
              <a:t>Website hosting</a:t>
            </a:r>
          </a:p>
          <a:p>
            <a:r>
              <a:rPr lang="en-US" dirty="0"/>
              <a:t>Storage, backup, and recovery</a:t>
            </a:r>
          </a:p>
          <a:p>
            <a:r>
              <a:rPr lang="en-US" dirty="0"/>
              <a:t>Web apps</a:t>
            </a:r>
          </a:p>
          <a:p>
            <a:r>
              <a:rPr lang="en-US" dirty="0"/>
              <a:t>High-performance computing</a:t>
            </a:r>
          </a:p>
          <a:p>
            <a:r>
              <a:rPr lang="en-US" dirty="0"/>
              <a:t>Big data analysis</a:t>
            </a:r>
          </a:p>
        </p:txBody>
      </p:sp>
      <p:pic>
        <p:nvPicPr>
          <p:cNvPr id="5" name="Picture 4" descr="Visual Representation of the SaaS, PaaS, and IaaS. Different apps are shown for each. For example, IaaS has Servers and Storage.">
            <a:extLst>
              <a:ext uri="{FF2B5EF4-FFF2-40B4-BE49-F238E27FC236}">
                <a16:creationId xmlns:a16="http://schemas.microsoft.com/office/drawing/2014/main" id="{2C5F730C-BACF-485C-90FE-113E5627D16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52588" y="1138198"/>
            <a:ext cx="8369300" cy="2083973"/>
          </a:xfrm>
          <a:prstGeom prst="rect">
            <a:avLst/>
          </a:prstGeom>
          <a:noFill/>
          <a:ln>
            <a:noFill/>
          </a:ln>
        </p:spPr>
      </p:pic>
    </p:spTree>
    <p:extLst>
      <p:ext uri="{BB962C8B-B14F-4D97-AF65-F5344CB8AC3E}">
        <p14:creationId xmlns:p14="http://schemas.microsoft.com/office/powerpoint/2010/main" val="2991835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Availability Sets</a:t>
            </a:r>
          </a:p>
        </p:txBody>
      </p:sp>
      <p:pic>
        <p:nvPicPr>
          <p:cNvPr id="5" name="Picture 4" descr="An availability set with two VMs. One is down and one is up. ">
            <a:extLst>
              <a:ext uri="{FF2B5EF4-FFF2-40B4-BE49-F238E27FC236}">
                <a16:creationId xmlns:a16="http://schemas.microsoft.com/office/drawing/2014/main" id="{E34C3400-DDB6-4BEC-85C2-D4ED4B7FEB0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04358" y="1435100"/>
            <a:ext cx="5681908" cy="2331703"/>
          </a:xfrm>
          <a:prstGeom prst="rect">
            <a:avLst/>
          </a:prstGeom>
          <a:noFill/>
        </p:spPr>
      </p:pic>
      <p:sp>
        <p:nvSpPr>
          <p:cNvPr id="6" name="Text Placeholder 5">
            <a:extLst>
              <a:ext uri="{FF2B5EF4-FFF2-40B4-BE49-F238E27FC236}">
                <a16:creationId xmlns:a16="http://schemas.microsoft.com/office/drawing/2014/main" id="{C908289F-745A-4D24-9A96-CB42CB8DC84C}"/>
              </a:ext>
            </a:extLst>
          </p:cNvPr>
          <p:cNvSpPr>
            <a:spLocks noGrp="1"/>
          </p:cNvSpPr>
          <p:nvPr>
            <p:ph type="body" sz="quarter" idx="10"/>
          </p:nvPr>
        </p:nvSpPr>
        <p:spPr>
          <a:xfrm>
            <a:off x="584200" y="4278591"/>
            <a:ext cx="11018520" cy="1982081"/>
          </a:xfrm>
        </p:spPr>
        <p:txBody>
          <a:bodyPr/>
          <a:lstStyle/>
          <a:p>
            <a:pPr lvl="0"/>
            <a:r>
              <a:rPr lang="en-US" dirty="0"/>
              <a:t>Configure multiple virtual machines in an Availability Set</a:t>
            </a:r>
          </a:p>
          <a:p>
            <a:pPr lvl="0"/>
            <a:r>
              <a:rPr lang="en-US" dirty="0"/>
              <a:t>Configure each application tier into separate Availability Sets</a:t>
            </a:r>
          </a:p>
          <a:p>
            <a:pPr lvl="0"/>
            <a:r>
              <a:rPr lang="en-US" dirty="0"/>
              <a:t>Combine a Load Balancer with Availability Sets</a:t>
            </a:r>
          </a:p>
          <a:p>
            <a:pPr lvl="0"/>
            <a:r>
              <a:rPr lang="en-US" dirty="0"/>
              <a:t>Use managed disks with the virtual machines</a:t>
            </a:r>
          </a:p>
        </p:txBody>
      </p:sp>
      <p:sp>
        <p:nvSpPr>
          <p:cNvPr id="2" name="Rectangle 1">
            <a:extLst>
              <a:ext uri="{FF2B5EF4-FFF2-40B4-BE49-F238E27FC236}">
                <a16:creationId xmlns:a16="http://schemas.microsoft.com/office/drawing/2014/main" id="{0D59B8F1-90B0-44C4-A54B-4E2CBF12F448}"/>
              </a:ext>
            </a:extLst>
          </p:cNvPr>
          <p:cNvSpPr/>
          <p:nvPr/>
        </p:nvSpPr>
        <p:spPr>
          <a:xfrm>
            <a:off x="7881113" y="2019300"/>
            <a:ext cx="3599322" cy="830997"/>
          </a:xfrm>
          <a:prstGeom prst="rect">
            <a:avLst/>
          </a:prstGeom>
        </p:spPr>
        <p:txBody>
          <a:bodyPr wrap="square">
            <a:spAutoFit/>
          </a:bodyPr>
          <a:lstStyle/>
          <a:p>
            <a:r>
              <a:rPr lang="en-US" sz="2400" dirty="0">
                <a:latin typeface="Segoe UI Semilight" panose="020B0402040204020203" pitchFamily="34" charset="0"/>
                <a:cs typeface="Segoe UI Semilight" panose="020B0402040204020203" pitchFamily="34" charset="0"/>
              </a:rPr>
              <a:t>Two or more instances in a set, 99.95% uptime</a:t>
            </a:r>
          </a:p>
        </p:txBody>
      </p:sp>
    </p:spTree>
    <p:extLst>
      <p:ext uri="{BB962C8B-B14F-4D97-AF65-F5344CB8AC3E}">
        <p14:creationId xmlns:p14="http://schemas.microsoft.com/office/powerpoint/2010/main" val="2435507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Update and Fault Domains</a:t>
            </a:r>
          </a:p>
        </p:txBody>
      </p:sp>
      <p:sp>
        <p:nvSpPr>
          <p:cNvPr id="3" name="Text Placeholder 2">
            <a:extLst>
              <a:ext uri="{FF2B5EF4-FFF2-40B4-BE49-F238E27FC236}">
                <a16:creationId xmlns:a16="http://schemas.microsoft.com/office/drawing/2014/main" id="{B0C1C664-E0CD-4259-8E72-F218641B24E4}"/>
              </a:ext>
            </a:extLst>
          </p:cNvPr>
          <p:cNvSpPr>
            <a:spLocks noGrp="1"/>
          </p:cNvSpPr>
          <p:nvPr>
            <p:ph type="body" sz="quarter" idx="10"/>
          </p:nvPr>
        </p:nvSpPr>
        <p:spPr>
          <a:xfrm>
            <a:off x="590868" y="3597537"/>
            <a:ext cx="11018520" cy="2671501"/>
          </a:xfrm>
        </p:spPr>
        <p:txBody>
          <a:bodyPr/>
          <a:lstStyle/>
          <a:p>
            <a:r>
              <a:rPr lang="en-US" b="1" dirty="0"/>
              <a:t>Update domains </a:t>
            </a:r>
            <a:r>
              <a:rPr lang="en-US" dirty="0"/>
              <a:t>lets Azure to perform incremental or rolling upgrades across a deployment.  During planned maintenance, only one update domain is rebooted at a time. </a:t>
            </a:r>
          </a:p>
          <a:p>
            <a:r>
              <a:rPr lang="en-US" b="1" dirty="0"/>
              <a:t>Fault Domains </a:t>
            </a:r>
            <a:r>
              <a:rPr lang="en-US" dirty="0"/>
              <a:t>are a group of virtual machines that share a common set of hardware, switches, that share a single point of failure.  VMs in an availability set are placed in at least two fault domains</a:t>
            </a:r>
          </a:p>
        </p:txBody>
      </p:sp>
      <p:pic>
        <p:nvPicPr>
          <p:cNvPr id="7" name="Picture 6" descr="Screenshot of the servers update domain and fault domain settings. ">
            <a:extLst>
              <a:ext uri="{FF2B5EF4-FFF2-40B4-BE49-F238E27FC236}">
                <a16:creationId xmlns:a16="http://schemas.microsoft.com/office/drawing/2014/main" id="{344719B1-1C6F-418E-9BBA-F82B5BD2FD7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02663" y="1435100"/>
            <a:ext cx="8424735" cy="1901131"/>
          </a:xfrm>
          <a:prstGeom prst="rect">
            <a:avLst/>
          </a:prstGeom>
          <a:noFill/>
          <a:ln>
            <a:noFill/>
          </a:ln>
        </p:spPr>
      </p:pic>
    </p:spTree>
    <p:extLst>
      <p:ext uri="{BB962C8B-B14F-4D97-AF65-F5344CB8AC3E}">
        <p14:creationId xmlns:p14="http://schemas.microsoft.com/office/powerpoint/2010/main" val="43772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B5B1A-29CC-4819-A5E4-465FD9C00627}"/>
              </a:ext>
            </a:extLst>
          </p:cNvPr>
          <p:cNvSpPr>
            <a:spLocks noGrp="1"/>
          </p:cNvSpPr>
          <p:nvPr>
            <p:ph type="title"/>
          </p:nvPr>
        </p:nvSpPr>
        <p:spPr/>
        <p:txBody>
          <a:bodyPr/>
          <a:lstStyle/>
          <a:p>
            <a:r>
              <a:rPr lang="en-US" dirty="0"/>
              <a:t>Creating Availability Sets</a:t>
            </a:r>
          </a:p>
        </p:txBody>
      </p:sp>
      <p:sp>
        <p:nvSpPr>
          <p:cNvPr id="3" name="Text Placeholder 2">
            <a:extLst>
              <a:ext uri="{FF2B5EF4-FFF2-40B4-BE49-F238E27FC236}">
                <a16:creationId xmlns:a16="http://schemas.microsoft.com/office/drawing/2014/main" id="{E682ECCA-9273-4683-AC55-849F852C1E63}"/>
              </a:ext>
            </a:extLst>
          </p:cNvPr>
          <p:cNvSpPr>
            <a:spLocks noGrp="1"/>
          </p:cNvSpPr>
          <p:nvPr>
            <p:ph type="body" sz="quarter" idx="10"/>
          </p:nvPr>
        </p:nvSpPr>
        <p:spPr>
          <a:xfrm>
            <a:off x="586390" y="1434370"/>
            <a:ext cx="11018520" cy="1895904"/>
          </a:xfrm>
        </p:spPr>
        <p:txBody>
          <a:bodyPr/>
          <a:lstStyle/>
          <a:p>
            <a:r>
              <a:rPr lang="en-US" dirty="0"/>
              <a:t>End to end highly available solution</a:t>
            </a:r>
          </a:p>
          <a:p>
            <a:r>
              <a:rPr lang="en-US" dirty="0"/>
              <a:t>Redundancy at every level</a:t>
            </a:r>
          </a:p>
          <a:p>
            <a:r>
              <a:rPr lang="en-US" dirty="0"/>
              <a:t>Always specify an availability set when creating more than one virtual machine for the same purpose</a:t>
            </a:r>
          </a:p>
        </p:txBody>
      </p:sp>
    </p:spTree>
    <p:extLst>
      <p:ext uri="{BB962C8B-B14F-4D97-AF65-F5344CB8AC3E}">
        <p14:creationId xmlns:p14="http://schemas.microsoft.com/office/powerpoint/2010/main" val="1166853818"/>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27E13-BF17-4889-AE01-E27185642B75}"/>
              </a:ext>
            </a:extLst>
          </p:cNvPr>
          <p:cNvSpPr>
            <a:spLocks noGrp="1"/>
          </p:cNvSpPr>
          <p:nvPr>
            <p:ph type="title"/>
          </p:nvPr>
        </p:nvSpPr>
        <p:spPr/>
        <p:txBody>
          <a:bodyPr/>
          <a:lstStyle/>
          <a:p>
            <a:r>
              <a:rPr lang="en-US" dirty="0">
                <a:hlinkClick r:id="rId2"/>
              </a:rPr>
              <a:t>Lab 5A</a:t>
            </a:r>
            <a:r>
              <a:rPr lang="en-US" dirty="0"/>
              <a:t>: Deploying a Highly Available VM</a:t>
            </a:r>
          </a:p>
        </p:txBody>
      </p:sp>
      <p:sp>
        <p:nvSpPr>
          <p:cNvPr id="3" name="Text Placeholder 2">
            <a:extLst>
              <a:ext uri="{FF2B5EF4-FFF2-40B4-BE49-F238E27FC236}">
                <a16:creationId xmlns:a16="http://schemas.microsoft.com/office/drawing/2014/main" id="{DB217581-4C25-474C-AA65-F135D48152FC}"/>
              </a:ext>
            </a:extLst>
          </p:cNvPr>
          <p:cNvSpPr>
            <a:spLocks noGrp="1"/>
          </p:cNvSpPr>
          <p:nvPr>
            <p:ph type="body" sz="quarter" idx="10"/>
          </p:nvPr>
        </p:nvSpPr>
        <p:spPr>
          <a:xfrm>
            <a:off x="584200" y="1435497"/>
            <a:ext cx="11018520" cy="861774"/>
          </a:xfrm>
        </p:spPr>
        <p:txBody>
          <a:bodyPr/>
          <a:lstStyle/>
          <a:p>
            <a:r>
              <a:rPr lang="en-US" u="sng" dirty="0">
                <a:solidFill>
                  <a:srgbClr val="0563C1"/>
                </a:solidFill>
                <a:latin typeface="Open Sans"/>
                <a:ea typeface="Verdana" panose="020B0604030504040204" pitchFamily="34" charset="0"/>
                <a:hlinkClick r:id="rId3"/>
              </a:rPr>
              <a:t>Create and deploy highly available virtual machines with Azure PowerShell</a:t>
            </a:r>
            <a:endParaRPr lang="en-US" dirty="0"/>
          </a:p>
        </p:txBody>
      </p:sp>
    </p:spTree>
    <p:extLst>
      <p:ext uri="{BB962C8B-B14F-4D97-AF65-F5344CB8AC3E}">
        <p14:creationId xmlns:p14="http://schemas.microsoft.com/office/powerpoint/2010/main" val="672306438"/>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5" y="3035808"/>
            <a:ext cx="11040727" cy="498598"/>
          </a:xfrm>
        </p:spPr>
        <p:txBody>
          <a:bodyPr/>
          <a:lstStyle/>
          <a:p>
            <a:r>
              <a:rPr lang="en-US" dirty="0"/>
              <a:t>Lesson 02: </a:t>
            </a:r>
            <a:r>
              <a:rPr lang="en-US" b="1" dirty="0"/>
              <a:t>Virtual Machine Scalability</a:t>
            </a:r>
            <a:endParaRPr lang="en-US" dirty="0"/>
          </a:p>
        </p:txBody>
      </p:sp>
    </p:spTree>
    <p:extLst>
      <p:ext uri="{BB962C8B-B14F-4D97-AF65-F5344CB8AC3E}">
        <p14:creationId xmlns:p14="http://schemas.microsoft.com/office/powerpoint/2010/main" val="4138874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Scale Sets</a:t>
            </a:r>
          </a:p>
        </p:txBody>
      </p:sp>
      <p:sp>
        <p:nvSpPr>
          <p:cNvPr id="3" name="Text Placeholder 2">
            <a:extLst>
              <a:ext uri="{FF2B5EF4-FFF2-40B4-BE49-F238E27FC236}">
                <a16:creationId xmlns:a16="http://schemas.microsoft.com/office/drawing/2014/main" id="{D3551FB6-F8B9-462B-A478-205C74400ED7}"/>
              </a:ext>
            </a:extLst>
          </p:cNvPr>
          <p:cNvSpPr>
            <a:spLocks noGrp="1"/>
          </p:cNvSpPr>
          <p:nvPr>
            <p:ph type="body" sz="quarter" idx="10"/>
          </p:nvPr>
        </p:nvSpPr>
        <p:spPr>
          <a:xfrm>
            <a:off x="584200" y="3873897"/>
            <a:ext cx="11018520" cy="2930033"/>
          </a:xfrm>
        </p:spPr>
        <p:txBody>
          <a:bodyPr/>
          <a:lstStyle/>
          <a:p>
            <a:r>
              <a:rPr lang="en-US" dirty="0"/>
              <a:t>Scale sets deploy a set of </a:t>
            </a:r>
            <a:r>
              <a:rPr lang="en-US" b="1" dirty="0"/>
              <a:t>identical</a:t>
            </a:r>
            <a:r>
              <a:rPr lang="en-US" dirty="0"/>
              <a:t> VMs</a:t>
            </a:r>
          </a:p>
          <a:p>
            <a:r>
              <a:rPr lang="en-US" dirty="0"/>
              <a:t>No pre-provisioning of VMs is required</a:t>
            </a:r>
          </a:p>
          <a:p>
            <a:r>
              <a:rPr lang="en-US" dirty="0"/>
              <a:t>As demand goes up VMs are added, as demand goes down VM are removed</a:t>
            </a:r>
          </a:p>
          <a:p>
            <a:r>
              <a:rPr lang="en-US" dirty="0"/>
              <a:t>The process can be manual, automated, or a combination of both</a:t>
            </a:r>
          </a:p>
          <a:p>
            <a:endParaRPr lang="en-US" dirty="0"/>
          </a:p>
        </p:txBody>
      </p:sp>
      <p:pic>
        <p:nvPicPr>
          <p:cNvPr id="5" name="Picture 4" descr="Image shown as demand increases the scale set adds more VM instances. As the demand decreases VMs are removed from the availability set. ">
            <a:extLst>
              <a:ext uri="{FF2B5EF4-FFF2-40B4-BE49-F238E27FC236}">
                <a16:creationId xmlns:a16="http://schemas.microsoft.com/office/drawing/2014/main" id="{97ACEE34-B252-4175-A28F-A1DB72A12CF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38082" y="1084554"/>
            <a:ext cx="7659504" cy="2362032"/>
          </a:xfrm>
          <a:prstGeom prst="rect">
            <a:avLst/>
          </a:prstGeom>
          <a:noFill/>
        </p:spPr>
      </p:pic>
    </p:spTree>
    <p:extLst>
      <p:ext uri="{BB962C8B-B14F-4D97-AF65-F5344CB8AC3E}">
        <p14:creationId xmlns:p14="http://schemas.microsoft.com/office/powerpoint/2010/main" val="2401577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Autoscale</a:t>
            </a:r>
          </a:p>
        </p:txBody>
      </p:sp>
      <p:sp>
        <p:nvSpPr>
          <p:cNvPr id="6" name="Text Placeholder 5">
            <a:extLst>
              <a:ext uri="{FF2B5EF4-FFF2-40B4-BE49-F238E27FC236}">
                <a16:creationId xmlns:a16="http://schemas.microsoft.com/office/drawing/2014/main" id="{C908289F-745A-4D24-9A96-CB42CB8DC84C}"/>
              </a:ext>
            </a:extLst>
          </p:cNvPr>
          <p:cNvSpPr>
            <a:spLocks noGrp="1"/>
          </p:cNvSpPr>
          <p:nvPr>
            <p:ph type="body" sz="quarter" idx="10"/>
          </p:nvPr>
        </p:nvSpPr>
        <p:spPr>
          <a:xfrm>
            <a:off x="584200" y="3769892"/>
            <a:ext cx="9424768" cy="2499146"/>
          </a:xfrm>
        </p:spPr>
        <p:txBody>
          <a:bodyPr/>
          <a:lstStyle/>
          <a:p>
            <a:r>
              <a:rPr lang="en-US" dirty="0"/>
              <a:t>Define rules to automatically adjust capacity</a:t>
            </a:r>
          </a:p>
          <a:p>
            <a:r>
              <a:rPr lang="en-US" dirty="0"/>
              <a:t>Scale out (increase) the number of VMs in the set</a:t>
            </a:r>
          </a:p>
          <a:p>
            <a:r>
              <a:rPr lang="en-US" dirty="0"/>
              <a:t>Scale in (reduce) the number of VMs in the set</a:t>
            </a:r>
          </a:p>
          <a:p>
            <a:r>
              <a:rPr lang="en-US" dirty="0"/>
              <a:t>Schedule events to increase or decrease at a fixed time</a:t>
            </a:r>
          </a:p>
          <a:p>
            <a:r>
              <a:rPr lang="en-US" dirty="0"/>
              <a:t>Reduces monitoring and optimizes performance</a:t>
            </a:r>
          </a:p>
        </p:txBody>
      </p:sp>
      <p:pic>
        <p:nvPicPr>
          <p:cNvPr id="7" name="Picture 6" descr="An example scale set graph is shown with three lines. ">
            <a:extLst>
              <a:ext uri="{FF2B5EF4-FFF2-40B4-BE49-F238E27FC236}">
                <a16:creationId xmlns:a16="http://schemas.microsoft.com/office/drawing/2014/main" id="{D3373B0E-4893-4A53-A24E-33B39E7B971A}"/>
              </a:ext>
              <a:ext uri="{C183D7F6-B498-43B3-948B-1728B52AA6E4}">
                <adec:decorative xmlns:adec="http://schemas.microsoft.com/office/drawing/2017/decorative" val="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243760" y="1009672"/>
            <a:ext cx="6568588" cy="2671374"/>
          </a:xfrm>
          <a:prstGeom prst="rect">
            <a:avLst/>
          </a:prstGeom>
          <a:noFill/>
          <a:ln>
            <a:noFill/>
          </a:ln>
        </p:spPr>
      </p:pic>
    </p:spTree>
    <p:extLst>
      <p:ext uri="{BB962C8B-B14F-4D97-AF65-F5344CB8AC3E}">
        <p14:creationId xmlns:p14="http://schemas.microsoft.com/office/powerpoint/2010/main" val="96286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Implementing Autoscale</a:t>
            </a:r>
          </a:p>
        </p:txBody>
      </p:sp>
      <p:sp>
        <p:nvSpPr>
          <p:cNvPr id="3" name="Text Placeholder 2">
            <a:extLst>
              <a:ext uri="{FF2B5EF4-FFF2-40B4-BE49-F238E27FC236}">
                <a16:creationId xmlns:a16="http://schemas.microsoft.com/office/drawing/2014/main" id="{69A5CA55-2B95-4965-A451-B24489DDA8C3}"/>
              </a:ext>
            </a:extLst>
          </p:cNvPr>
          <p:cNvSpPr>
            <a:spLocks noGrp="1"/>
          </p:cNvSpPr>
          <p:nvPr>
            <p:ph type="body" sz="quarter" idx="10"/>
          </p:nvPr>
        </p:nvSpPr>
        <p:spPr>
          <a:xfrm>
            <a:off x="584200" y="1705128"/>
            <a:ext cx="5757985" cy="1835241"/>
          </a:xfrm>
        </p:spPr>
        <p:txBody>
          <a:bodyPr/>
          <a:lstStyle/>
          <a:p>
            <a:r>
              <a:rPr lang="en-US" dirty="0"/>
              <a:t>Define a minimum, maximum, and default number of VM instances</a:t>
            </a:r>
          </a:p>
        </p:txBody>
      </p:sp>
      <p:pic>
        <p:nvPicPr>
          <p:cNvPr id="5" name="Picture 4" descr="Screenshot of the instances and autoscale settings. The instance count is 2 and the instance size is DS1_v2. Autoscale is enabled. The minimum number of VMs is 1 and the maximum number of VMs is 10. ">
            <a:extLst>
              <a:ext uri="{FF2B5EF4-FFF2-40B4-BE49-F238E27FC236}">
                <a16:creationId xmlns:a16="http://schemas.microsoft.com/office/drawing/2014/main" id="{24359C22-60DF-4156-9727-322DF050142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39285" y="1153748"/>
            <a:ext cx="4110777" cy="2386622"/>
          </a:xfrm>
          <a:prstGeom prst="rect">
            <a:avLst/>
          </a:prstGeom>
          <a:noFill/>
          <a:ln>
            <a:solidFill>
              <a:schemeClr val="tx1"/>
            </a:solidFill>
          </a:ln>
        </p:spPr>
      </p:pic>
      <p:pic>
        <p:nvPicPr>
          <p:cNvPr id="6" name="Picture 5" descr="Screenshot of the scale out and scale in settings. The scale out CPU threshold is set to 75% and the number of VMs to increase by is 1. The scale in CPU threshold is set to 25% and the number of VMs to decrease by is set to 1. ">
            <a:extLst>
              <a:ext uri="{FF2B5EF4-FFF2-40B4-BE49-F238E27FC236}">
                <a16:creationId xmlns:a16="http://schemas.microsoft.com/office/drawing/2014/main" id="{20295867-6C6A-4A16-B66C-3C384BFBFAC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667355" y="3882780"/>
            <a:ext cx="4117877" cy="2386258"/>
          </a:xfrm>
          <a:prstGeom prst="rect">
            <a:avLst/>
          </a:prstGeom>
          <a:noFill/>
          <a:ln>
            <a:solidFill>
              <a:schemeClr val="tx1"/>
            </a:solidFill>
          </a:ln>
        </p:spPr>
      </p:pic>
      <p:sp>
        <p:nvSpPr>
          <p:cNvPr id="7" name="Text Placeholder 2">
            <a:extLst>
              <a:ext uri="{FF2B5EF4-FFF2-40B4-BE49-F238E27FC236}">
                <a16:creationId xmlns:a16="http://schemas.microsoft.com/office/drawing/2014/main" id="{F87CF7F3-68A0-4A37-8982-E23A0491CC7F}"/>
              </a:ext>
            </a:extLst>
          </p:cNvPr>
          <p:cNvSpPr txBox="1">
            <a:spLocks/>
          </p:cNvSpPr>
          <p:nvPr/>
        </p:nvSpPr>
        <p:spPr>
          <a:xfrm>
            <a:off x="584200" y="4600728"/>
            <a:ext cx="5757985" cy="86177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Create simple scale sets with scale out and scale in parameters</a:t>
            </a:r>
          </a:p>
        </p:txBody>
      </p:sp>
    </p:spTree>
    <p:extLst>
      <p:ext uri="{BB962C8B-B14F-4D97-AF65-F5344CB8AC3E}">
        <p14:creationId xmlns:p14="http://schemas.microsoft.com/office/powerpoint/2010/main" val="3263218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Autoscale Example (Advanced)</a:t>
            </a:r>
          </a:p>
        </p:txBody>
      </p:sp>
      <p:sp>
        <p:nvSpPr>
          <p:cNvPr id="3" name="Text Placeholder 2">
            <a:extLst>
              <a:ext uri="{FF2B5EF4-FFF2-40B4-BE49-F238E27FC236}">
                <a16:creationId xmlns:a16="http://schemas.microsoft.com/office/drawing/2014/main" id="{A8A5A08F-C9F7-48BA-A8F3-188FEB34B97B}"/>
              </a:ext>
            </a:extLst>
          </p:cNvPr>
          <p:cNvSpPr>
            <a:spLocks noGrp="1"/>
          </p:cNvSpPr>
          <p:nvPr>
            <p:ph type="body" sz="quarter" idx="10"/>
          </p:nvPr>
        </p:nvSpPr>
        <p:spPr>
          <a:xfrm>
            <a:off x="584200" y="5011036"/>
            <a:ext cx="11018520" cy="947952"/>
          </a:xfrm>
        </p:spPr>
        <p:txBody>
          <a:bodyPr/>
          <a:lstStyle/>
          <a:p>
            <a:r>
              <a:rPr lang="en-US" dirty="0"/>
              <a:t>Define a scaling criteria with metrics and rules</a:t>
            </a:r>
          </a:p>
          <a:p>
            <a:r>
              <a:rPr lang="en-US" dirty="0"/>
              <a:t>Set the action operation for increasing instance counts</a:t>
            </a:r>
          </a:p>
        </p:txBody>
      </p:sp>
      <p:pic>
        <p:nvPicPr>
          <p:cNvPr id="4" name="Picture 3" descr="Screenshot of a scale rule. In the Criteria pane the Operator (greater than), threshold (70), and duration in minutes (10) are highlighted. In the Action pane the instance count (20) is highlighted. ">
            <a:extLst>
              <a:ext uri="{FF2B5EF4-FFF2-40B4-BE49-F238E27FC236}">
                <a16:creationId xmlns:a16="http://schemas.microsoft.com/office/drawing/2014/main" id="{6E718C19-ADA5-4801-80B0-856A506298F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43100" y="1525998"/>
            <a:ext cx="8239454" cy="3303910"/>
          </a:xfrm>
          <a:prstGeom prst="rect">
            <a:avLst/>
          </a:prstGeom>
          <a:noFill/>
          <a:ln>
            <a:noFill/>
          </a:ln>
        </p:spPr>
      </p:pic>
    </p:spTree>
    <p:extLst>
      <p:ext uri="{BB962C8B-B14F-4D97-AF65-F5344CB8AC3E}">
        <p14:creationId xmlns:p14="http://schemas.microsoft.com/office/powerpoint/2010/main" val="3088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B5B1A-29CC-4819-A5E4-465FD9C00627}"/>
              </a:ext>
            </a:extLst>
          </p:cNvPr>
          <p:cNvSpPr>
            <a:spLocks noGrp="1"/>
          </p:cNvSpPr>
          <p:nvPr>
            <p:ph type="title"/>
          </p:nvPr>
        </p:nvSpPr>
        <p:spPr/>
        <p:txBody>
          <a:bodyPr/>
          <a:lstStyle/>
          <a:p>
            <a:r>
              <a:rPr lang="en-US" dirty="0"/>
              <a:t>Creating Scale Sets</a:t>
            </a:r>
          </a:p>
        </p:txBody>
      </p:sp>
      <p:sp>
        <p:nvSpPr>
          <p:cNvPr id="3" name="Text Placeholder 2">
            <a:extLst>
              <a:ext uri="{FF2B5EF4-FFF2-40B4-BE49-F238E27FC236}">
                <a16:creationId xmlns:a16="http://schemas.microsoft.com/office/drawing/2014/main" id="{CFABDE98-1447-4C17-8838-9DAAD4C2DBE6}"/>
              </a:ext>
            </a:extLst>
          </p:cNvPr>
          <p:cNvSpPr>
            <a:spLocks noGrp="1"/>
          </p:cNvSpPr>
          <p:nvPr>
            <p:ph type="body" sz="quarter" idx="10"/>
          </p:nvPr>
        </p:nvSpPr>
        <p:spPr>
          <a:xfrm>
            <a:off x="584200" y="1435497"/>
            <a:ext cx="11018520" cy="1982081"/>
          </a:xfrm>
        </p:spPr>
        <p:txBody>
          <a:bodyPr/>
          <a:lstStyle/>
          <a:p>
            <a:r>
              <a:rPr lang="en-US" dirty="0"/>
              <a:t>Use Scale sets to reliably deploy and update at large scale</a:t>
            </a:r>
          </a:p>
          <a:p>
            <a:r>
              <a:rPr lang="en-US" dirty="0"/>
              <a:t>Deploy a group of virtual machines with the same configuration</a:t>
            </a:r>
          </a:p>
          <a:p>
            <a:r>
              <a:rPr lang="en-US" dirty="0"/>
              <a:t>Allow Azure to bring additional machines online or remove them</a:t>
            </a:r>
          </a:p>
          <a:p>
            <a:r>
              <a:rPr lang="en-US" dirty="0"/>
              <a:t>Based on the load or other criteria you have established</a:t>
            </a:r>
          </a:p>
        </p:txBody>
      </p:sp>
    </p:spTree>
    <p:extLst>
      <p:ext uri="{BB962C8B-B14F-4D97-AF65-F5344CB8AC3E}">
        <p14:creationId xmlns:p14="http://schemas.microsoft.com/office/powerpoint/2010/main" val="393119693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VHDs are shown being created from the Gallery. Virtual machines are created from the VHDs. Virtual machines are accessed from the Internet and the Enterprise by using load balancers or the VPN connection. ">
            <a:extLst>
              <a:ext uri="{FF2B5EF4-FFF2-40B4-BE49-F238E27FC236}">
                <a16:creationId xmlns:a16="http://schemas.microsoft.com/office/drawing/2014/main" id="{666CBD7B-958D-49A3-8191-B5584F48A40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57901" y="1346200"/>
            <a:ext cx="5551488" cy="4229100"/>
          </a:xfrm>
          <a:prstGeom prst="rect">
            <a:avLst/>
          </a:prstGeom>
          <a:noFill/>
          <a:ln>
            <a:noFill/>
          </a:ln>
        </p:spPr>
      </p:pic>
      <p:sp>
        <p:nvSpPr>
          <p:cNvPr id="17" name="Title 16"/>
          <p:cNvSpPr>
            <a:spLocks noGrp="1"/>
          </p:cNvSpPr>
          <p:nvPr>
            <p:ph type="title"/>
          </p:nvPr>
        </p:nvSpPr>
        <p:spPr>
          <a:xfrm>
            <a:off x="588263" y="457200"/>
            <a:ext cx="11018520" cy="553998"/>
          </a:xfrm>
        </p:spPr>
        <p:txBody>
          <a:bodyPr/>
          <a:lstStyle/>
          <a:p>
            <a:r>
              <a:rPr lang="en-US" dirty="0"/>
              <a:t>Virtual Machines</a:t>
            </a:r>
          </a:p>
        </p:txBody>
      </p:sp>
      <p:sp>
        <p:nvSpPr>
          <p:cNvPr id="6" name="Text Placeholder 5"/>
          <p:cNvSpPr>
            <a:spLocks noGrp="1"/>
          </p:cNvSpPr>
          <p:nvPr>
            <p:ph type="body" sz="quarter" idx="10"/>
          </p:nvPr>
        </p:nvSpPr>
        <p:spPr>
          <a:xfrm>
            <a:off x="584200" y="1435100"/>
            <a:ext cx="5549900" cy="3360920"/>
          </a:xfrm>
        </p:spPr>
        <p:txBody>
          <a:bodyPr/>
          <a:lstStyle/>
          <a:p>
            <a:r>
              <a:rPr lang="en-US" dirty="0"/>
              <a:t>On-demand, scalable computing resources </a:t>
            </a:r>
          </a:p>
          <a:p>
            <a:r>
              <a:rPr lang="en-US" dirty="0"/>
              <a:t>Test and Development</a:t>
            </a:r>
          </a:p>
          <a:p>
            <a:r>
              <a:rPr lang="en-US" dirty="0"/>
              <a:t>Running applications in the cloud</a:t>
            </a:r>
          </a:p>
          <a:p>
            <a:r>
              <a:rPr lang="en-US" dirty="0"/>
              <a:t>Extending your data center to the cloud</a:t>
            </a:r>
          </a:p>
          <a:p>
            <a:r>
              <a:rPr lang="en-US" dirty="0"/>
              <a:t>Disaster recovery</a:t>
            </a:r>
          </a:p>
        </p:txBody>
      </p:sp>
    </p:spTree>
    <p:extLst>
      <p:ext uri="{BB962C8B-B14F-4D97-AF65-F5344CB8AC3E}">
        <p14:creationId xmlns:p14="http://schemas.microsoft.com/office/powerpoint/2010/main" val="3930096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27E13-BF17-4889-AE01-E27185642B75}"/>
              </a:ext>
            </a:extLst>
          </p:cNvPr>
          <p:cNvSpPr>
            <a:spLocks noGrp="1"/>
          </p:cNvSpPr>
          <p:nvPr>
            <p:ph type="title"/>
          </p:nvPr>
        </p:nvSpPr>
        <p:spPr/>
        <p:txBody>
          <a:bodyPr/>
          <a:lstStyle/>
          <a:p>
            <a:r>
              <a:rPr lang="en-US" dirty="0">
                <a:hlinkClick r:id="rId3"/>
              </a:rPr>
              <a:t>Lab 5B</a:t>
            </a:r>
            <a:r>
              <a:rPr lang="en-US" dirty="0"/>
              <a:t>: Scale Sets</a:t>
            </a:r>
          </a:p>
        </p:txBody>
      </p:sp>
      <p:sp>
        <p:nvSpPr>
          <p:cNvPr id="3" name="Text Placeholder 2">
            <a:extLst>
              <a:ext uri="{FF2B5EF4-FFF2-40B4-BE49-F238E27FC236}">
                <a16:creationId xmlns:a16="http://schemas.microsoft.com/office/drawing/2014/main" id="{DB217581-4C25-474C-AA65-F135D48152FC}"/>
              </a:ext>
            </a:extLst>
          </p:cNvPr>
          <p:cNvSpPr>
            <a:spLocks noGrp="1"/>
          </p:cNvSpPr>
          <p:nvPr>
            <p:ph type="body" sz="quarter" idx="10"/>
          </p:nvPr>
        </p:nvSpPr>
        <p:spPr>
          <a:xfrm>
            <a:off x="584200" y="1435497"/>
            <a:ext cx="11018520" cy="947952"/>
          </a:xfrm>
        </p:spPr>
        <p:txBody>
          <a:bodyPr/>
          <a:lstStyle/>
          <a:p>
            <a:pPr lvl="0"/>
            <a:r>
              <a:rPr lang="en-US" dirty="0"/>
              <a:t>Create a virtual machine scale set.</a:t>
            </a:r>
          </a:p>
          <a:p>
            <a:pPr lvl="0"/>
            <a:r>
              <a:rPr lang="en-US" dirty="0"/>
              <a:t>Connect to a VM in the scale set. </a:t>
            </a:r>
          </a:p>
        </p:txBody>
      </p:sp>
      <p:sp>
        <p:nvSpPr>
          <p:cNvPr id="5" name="Rectangle 4">
            <a:extLst>
              <a:ext uri="{FF2B5EF4-FFF2-40B4-BE49-F238E27FC236}">
                <a16:creationId xmlns:a16="http://schemas.microsoft.com/office/drawing/2014/main" id="{E82EF80A-58DD-4EF5-9C54-84D96F61DE91}"/>
              </a:ext>
            </a:extLst>
          </p:cNvPr>
          <p:cNvSpPr/>
          <p:nvPr/>
        </p:nvSpPr>
        <p:spPr>
          <a:xfrm>
            <a:off x="588263" y="5303057"/>
            <a:ext cx="10320983" cy="458459"/>
          </a:xfrm>
          <a:prstGeom prst="rect">
            <a:avLst/>
          </a:prstGeom>
        </p:spPr>
        <p:txBody>
          <a:bodyPr wrap="square">
            <a:spAutoFit/>
          </a:bodyPr>
          <a:lstStyle/>
          <a:p>
            <a:pPr>
              <a:lnSpc>
                <a:spcPct val="107000"/>
              </a:lnSpc>
              <a:spcAft>
                <a:spcPts val="800"/>
              </a:spcAft>
            </a:pPr>
            <a:r>
              <a:rPr lang="en-US" sz="2400" dirty="0">
                <a:solidFill>
                  <a:schemeClr val="accent3">
                    <a:lumMod val="75000"/>
                  </a:schemeClr>
                </a:solidFill>
                <a:latin typeface="Segoe UI Semilight" panose="020B0402040204020203" pitchFamily="34" charset="0"/>
                <a:cs typeface="Segoe UI Semilight" panose="020B0402040204020203" pitchFamily="34" charset="0"/>
              </a:rPr>
              <a:t>✔️</a:t>
            </a:r>
            <a:r>
              <a:rPr lang="en-US" sz="2400" dirty="0">
                <a:solidFill>
                  <a:srgbClr val="92D050"/>
                </a:solidFill>
                <a:latin typeface="Segoe UI Semilight" panose="020B0402040204020203" pitchFamily="34" charset="0"/>
                <a:cs typeface="Segoe UI Semilight" panose="020B0402040204020203" pitchFamily="34" charset="0"/>
              </a:rPr>
              <a:t> </a:t>
            </a:r>
            <a:r>
              <a:rPr lang="en-US" sz="2400" dirty="0">
                <a:latin typeface="Segoe UI Semilight" panose="020B0402040204020203" pitchFamily="34" charset="0"/>
                <a:cs typeface="Segoe UI Semilight" panose="020B0402040204020203" pitchFamily="34" charset="0"/>
              </a:rPr>
              <a:t>Use the reference links for PowerShell and the CLI.</a:t>
            </a:r>
          </a:p>
        </p:txBody>
      </p:sp>
    </p:spTree>
    <p:extLst>
      <p:ext uri="{BB962C8B-B14F-4D97-AF65-F5344CB8AC3E}">
        <p14:creationId xmlns:p14="http://schemas.microsoft.com/office/powerpoint/2010/main" val="2817081535"/>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27E13-BF17-4889-AE01-E27185642B75}"/>
              </a:ext>
            </a:extLst>
          </p:cNvPr>
          <p:cNvSpPr>
            <a:spLocks noGrp="1"/>
          </p:cNvSpPr>
          <p:nvPr>
            <p:ph type="title"/>
          </p:nvPr>
        </p:nvSpPr>
        <p:spPr/>
        <p:txBody>
          <a:bodyPr/>
          <a:lstStyle/>
          <a:p>
            <a:r>
              <a:rPr lang="en-US" dirty="0">
                <a:hlinkClick r:id="rId3"/>
              </a:rPr>
              <a:t>Lab 5C</a:t>
            </a:r>
            <a:r>
              <a:rPr lang="en-US" dirty="0"/>
              <a:t>: Autoscale</a:t>
            </a:r>
          </a:p>
        </p:txBody>
      </p:sp>
      <p:sp>
        <p:nvSpPr>
          <p:cNvPr id="3" name="Text Placeholder 2">
            <a:extLst>
              <a:ext uri="{FF2B5EF4-FFF2-40B4-BE49-F238E27FC236}">
                <a16:creationId xmlns:a16="http://schemas.microsoft.com/office/drawing/2014/main" id="{DB217581-4C25-474C-AA65-F135D48152FC}"/>
              </a:ext>
            </a:extLst>
          </p:cNvPr>
          <p:cNvSpPr>
            <a:spLocks noGrp="1"/>
          </p:cNvSpPr>
          <p:nvPr>
            <p:ph type="body" sz="quarter" idx="10"/>
          </p:nvPr>
        </p:nvSpPr>
        <p:spPr/>
        <p:txBody>
          <a:bodyPr/>
          <a:lstStyle/>
          <a:p>
            <a:pPr lvl="0"/>
            <a:r>
              <a:rPr lang="en-US" dirty="0"/>
              <a:t>Create a rule to automatically scale out.</a:t>
            </a:r>
          </a:p>
          <a:p>
            <a:pPr lvl="0"/>
            <a:r>
              <a:rPr lang="en-US" dirty="0"/>
              <a:t>Create a rule to automatically scale in. </a:t>
            </a:r>
          </a:p>
          <a:p>
            <a:pPr lvl="0"/>
            <a:r>
              <a:rPr lang="en-US" dirty="0"/>
              <a:t>Define autoscale instance limits.</a:t>
            </a:r>
          </a:p>
          <a:p>
            <a:pPr lvl="0"/>
            <a:r>
              <a:rPr lang="en-US" dirty="0"/>
              <a:t>Monitor number of instances in a scale set.</a:t>
            </a:r>
          </a:p>
          <a:p>
            <a:pPr lvl="0"/>
            <a:r>
              <a:rPr lang="en-US" dirty="0"/>
              <a:t>Autoscale based on a schedule</a:t>
            </a:r>
          </a:p>
        </p:txBody>
      </p:sp>
      <p:sp>
        <p:nvSpPr>
          <p:cNvPr id="5" name="Rectangle 4">
            <a:extLst>
              <a:ext uri="{FF2B5EF4-FFF2-40B4-BE49-F238E27FC236}">
                <a16:creationId xmlns:a16="http://schemas.microsoft.com/office/drawing/2014/main" id="{2D20E623-DAF6-4B50-A37F-E8E5C567C748}"/>
              </a:ext>
            </a:extLst>
          </p:cNvPr>
          <p:cNvSpPr/>
          <p:nvPr/>
        </p:nvSpPr>
        <p:spPr>
          <a:xfrm>
            <a:off x="588263" y="5486505"/>
            <a:ext cx="9329460" cy="458459"/>
          </a:xfrm>
          <a:prstGeom prst="rect">
            <a:avLst/>
          </a:prstGeom>
        </p:spPr>
        <p:txBody>
          <a:bodyPr wrap="square">
            <a:spAutoFit/>
          </a:bodyPr>
          <a:lstStyle/>
          <a:p>
            <a:pPr>
              <a:lnSpc>
                <a:spcPct val="107000"/>
              </a:lnSpc>
              <a:spcAft>
                <a:spcPts val="800"/>
              </a:spcAft>
              <a:tabLst>
                <a:tab pos="4235450" algn="l"/>
              </a:tabLst>
            </a:pPr>
            <a:r>
              <a:rPr lang="en-US" sz="2400" dirty="0">
                <a:solidFill>
                  <a:schemeClr val="accent3">
                    <a:lumMod val="75000"/>
                  </a:schemeClr>
                </a:solidFill>
                <a:latin typeface="Segoe UI Semilight" panose="020B0402040204020203" pitchFamily="34" charset="0"/>
                <a:ea typeface="Verdana" panose="020B0604030504040204" pitchFamily="34" charset="0"/>
                <a:cs typeface="Segoe UI Semilight" panose="020B0402040204020203" pitchFamily="34" charset="0"/>
              </a:rPr>
              <a:t>✔️</a:t>
            </a:r>
            <a:r>
              <a:rPr lang="en-US" sz="2400" dirty="0">
                <a:solidFill>
                  <a:srgbClr val="000000"/>
                </a:solidFill>
                <a:latin typeface="Segoe UI Semilight" panose="020B0402040204020203" pitchFamily="34" charset="0"/>
                <a:ea typeface="Verdana" panose="020B0604030504040204" pitchFamily="34" charset="0"/>
                <a:cs typeface="Segoe UI Semilight" panose="020B0402040204020203" pitchFamily="34" charset="0"/>
              </a:rPr>
              <a:t> </a:t>
            </a:r>
            <a:r>
              <a:rPr lang="en-US" sz="2400" dirty="0">
                <a:latin typeface="Segoe UI Semilight" panose="020B0402040204020203" pitchFamily="34" charset="0"/>
                <a:ea typeface="Verdana" panose="020B0604030504040204" pitchFamily="34" charset="0"/>
                <a:cs typeface="Segoe UI Semilight" panose="020B0402040204020203" pitchFamily="34" charset="0"/>
              </a:rPr>
              <a:t>Use the reference links for PowerShell and the CLI. </a:t>
            </a:r>
            <a:endParaRPr lang="en-US" sz="2400" dirty="0">
              <a:effectLst/>
              <a:latin typeface="Segoe UI Semilight" panose="020B0402040204020203" pitchFamily="34" charset="0"/>
              <a:ea typeface="Verdana" panose="020B0604030504040204" pitchFamily="34" charset="0"/>
              <a:cs typeface="Segoe UI Semilight" panose="020B0402040204020203" pitchFamily="34" charset="0"/>
            </a:endParaRPr>
          </a:p>
        </p:txBody>
      </p:sp>
    </p:spTree>
    <p:extLst>
      <p:ext uri="{BB962C8B-B14F-4D97-AF65-F5344CB8AC3E}">
        <p14:creationId xmlns:p14="http://schemas.microsoft.com/office/powerpoint/2010/main" val="1317404901"/>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5" y="3035808"/>
            <a:ext cx="10305941" cy="498598"/>
          </a:xfrm>
        </p:spPr>
        <p:txBody>
          <a:bodyPr/>
          <a:lstStyle/>
          <a:p>
            <a:r>
              <a:rPr lang="en-US" dirty="0"/>
              <a:t>Lesson 03: Applying Virtual Machine Extensions</a:t>
            </a:r>
          </a:p>
        </p:txBody>
      </p:sp>
    </p:spTree>
    <p:extLst>
      <p:ext uri="{BB962C8B-B14F-4D97-AF65-F5344CB8AC3E}">
        <p14:creationId xmlns:p14="http://schemas.microsoft.com/office/powerpoint/2010/main" val="85191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Virtual Machine Extensions</a:t>
            </a:r>
          </a:p>
        </p:txBody>
      </p:sp>
      <p:sp>
        <p:nvSpPr>
          <p:cNvPr id="3" name="Text Placeholder 2">
            <a:extLst>
              <a:ext uri="{FF2B5EF4-FFF2-40B4-BE49-F238E27FC236}">
                <a16:creationId xmlns:a16="http://schemas.microsoft.com/office/drawing/2014/main" id="{5894A69C-958A-49B2-A75A-434C9DA2786F}"/>
              </a:ext>
            </a:extLst>
          </p:cNvPr>
          <p:cNvSpPr>
            <a:spLocks noGrp="1"/>
          </p:cNvSpPr>
          <p:nvPr>
            <p:ph type="body" sz="quarter" idx="10"/>
          </p:nvPr>
        </p:nvSpPr>
        <p:spPr>
          <a:xfrm>
            <a:off x="584200" y="1435497"/>
            <a:ext cx="5863492" cy="4998291"/>
          </a:xfrm>
        </p:spPr>
        <p:txBody>
          <a:bodyPr/>
          <a:lstStyle/>
          <a:p>
            <a:r>
              <a:rPr lang="en-US" dirty="0"/>
              <a:t>Extensions are small applications that provide post-deployment VM configuration and automation tasks</a:t>
            </a:r>
          </a:p>
          <a:p>
            <a:pPr lvl="0"/>
            <a:r>
              <a:rPr lang="en-US" dirty="0"/>
              <a:t>Managed with Azure CLI, PowerShell, Azure Resource Manager templates, and the Azure portal</a:t>
            </a:r>
          </a:p>
          <a:p>
            <a:pPr lvl="0"/>
            <a:r>
              <a:rPr lang="en-US" dirty="0"/>
              <a:t>Bundled with a new VM deployment or run against any existing system</a:t>
            </a:r>
          </a:p>
          <a:p>
            <a:pPr lvl="0"/>
            <a:r>
              <a:rPr lang="en-US" dirty="0"/>
              <a:t>Different for Windows and Linux machines.</a:t>
            </a:r>
          </a:p>
        </p:txBody>
      </p:sp>
      <p:pic>
        <p:nvPicPr>
          <p:cNvPr id="5" name="Picture 4" descr="Screenshot of the Windows extensions page. The Custom Script Extension and PowerShell Desired State Configuration extensions are highlighted. ">
            <a:extLst>
              <a:ext uri="{FF2B5EF4-FFF2-40B4-BE49-F238E27FC236}">
                <a16:creationId xmlns:a16="http://schemas.microsoft.com/office/drawing/2014/main" id="{B9BA47B3-9AA9-4478-B064-B535C0569F3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94584" y="1435100"/>
            <a:ext cx="5114803" cy="4258483"/>
          </a:xfrm>
          <a:prstGeom prst="rect">
            <a:avLst/>
          </a:prstGeom>
          <a:noFill/>
          <a:ln>
            <a:solidFill>
              <a:schemeClr val="tx1"/>
            </a:solidFill>
          </a:ln>
        </p:spPr>
      </p:pic>
    </p:spTree>
    <p:extLst>
      <p:ext uri="{BB962C8B-B14F-4D97-AF65-F5344CB8AC3E}">
        <p14:creationId xmlns:p14="http://schemas.microsoft.com/office/powerpoint/2010/main" val="2227079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Custom Script Extensions</a:t>
            </a:r>
          </a:p>
        </p:txBody>
      </p:sp>
      <p:sp>
        <p:nvSpPr>
          <p:cNvPr id="6" name="Text Placeholder 5">
            <a:extLst>
              <a:ext uri="{FF2B5EF4-FFF2-40B4-BE49-F238E27FC236}">
                <a16:creationId xmlns:a16="http://schemas.microsoft.com/office/drawing/2014/main" id="{C908289F-745A-4D24-9A96-CB42CB8DC84C}"/>
              </a:ext>
            </a:extLst>
          </p:cNvPr>
          <p:cNvSpPr>
            <a:spLocks noGrp="1"/>
          </p:cNvSpPr>
          <p:nvPr>
            <p:ph type="body" sz="quarter" idx="10"/>
          </p:nvPr>
        </p:nvSpPr>
        <p:spPr>
          <a:xfrm>
            <a:off x="584200" y="1435100"/>
            <a:ext cx="6742723" cy="4222694"/>
          </a:xfrm>
        </p:spPr>
        <p:txBody>
          <a:bodyPr/>
          <a:lstStyle/>
          <a:p>
            <a:r>
              <a:rPr lang="en-US" dirty="0"/>
              <a:t>Extension scripts can be simple or complex</a:t>
            </a:r>
          </a:p>
          <a:p>
            <a:r>
              <a:rPr lang="en-US" dirty="0"/>
              <a:t>Timeout - Extensions have 90 minutes to run</a:t>
            </a:r>
          </a:p>
          <a:p>
            <a:r>
              <a:rPr lang="en-US" dirty="0"/>
              <a:t>Dependencies – Double check to ensure availability</a:t>
            </a:r>
          </a:p>
          <a:p>
            <a:r>
              <a:rPr lang="en-US" dirty="0"/>
              <a:t>Failure events - Account for any errors  that might occur </a:t>
            </a:r>
          </a:p>
          <a:p>
            <a:r>
              <a:rPr lang="en-US" dirty="0"/>
              <a:t>Sensitive data - Protect/encrypt sensitive information</a:t>
            </a:r>
          </a:p>
        </p:txBody>
      </p:sp>
      <p:pic>
        <p:nvPicPr>
          <p:cNvPr id="5" name="Picture 4" descr="Screenshot of the Install Custom Script extension page is shown. There are two text boxes. The script file information is required. The arguments information is optional. ">
            <a:extLst>
              <a:ext uri="{FF2B5EF4-FFF2-40B4-BE49-F238E27FC236}">
                <a16:creationId xmlns:a16="http://schemas.microsoft.com/office/drawing/2014/main" id="{BCCEDCFD-B2C3-4909-8D67-009BBE4ADB4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549126" y="1878702"/>
            <a:ext cx="4057657" cy="2570907"/>
          </a:xfrm>
          <a:prstGeom prst="rect">
            <a:avLst/>
          </a:prstGeom>
          <a:noFill/>
          <a:ln>
            <a:solidFill>
              <a:schemeClr val="tx1"/>
            </a:solidFill>
          </a:ln>
        </p:spPr>
      </p:pic>
    </p:spTree>
    <p:extLst>
      <p:ext uri="{BB962C8B-B14F-4D97-AF65-F5344CB8AC3E}">
        <p14:creationId xmlns:p14="http://schemas.microsoft.com/office/powerpoint/2010/main" val="411378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Desired State Configuration (DSC)</a:t>
            </a:r>
          </a:p>
        </p:txBody>
      </p:sp>
      <p:sp>
        <p:nvSpPr>
          <p:cNvPr id="5" name="Text Placeholder 4">
            <a:extLst>
              <a:ext uri="{FF2B5EF4-FFF2-40B4-BE49-F238E27FC236}">
                <a16:creationId xmlns:a16="http://schemas.microsoft.com/office/drawing/2014/main" id="{D1B9BC67-6C92-4F46-A6CB-F88565D5FCF1}"/>
              </a:ext>
            </a:extLst>
          </p:cNvPr>
          <p:cNvSpPr>
            <a:spLocks noGrp="1"/>
          </p:cNvSpPr>
          <p:nvPr>
            <p:ph type="body" sz="quarter" idx="10"/>
          </p:nvPr>
        </p:nvSpPr>
        <p:spPr>
          <a:xfrm>
            <a:off x="584199" y="4202143"/>
            <a:ext cx="11025189" cy="1982081"/>
          </a:xfrm>
        </p:spPr>
        <p:txBody>
          <a:bodyPr/>
          <a:lstStyle/>
          <a:p>
            <a:r>
              <a:rPr lang="en-US" dirty="0"/>
              <a:t>DSC enables deploying and managing configurations </a:t>
            </a:r>
          </a:p>
          <a:p>
            <a:pPr lvl="0"/>
            <a:r>
              <a:rPr lang="en-US" dirty="0"/>
              <a:t>Provide the URL for the Zip file package defining the DSC configuration</a:t>
            </a:r>
          </a:p>
          <a:p>
            <a:pPr lvl="0"/>
            <a:r>
              <a:rPr lang="en-US" dirty="0"/>
              <a:t>Define the configuration example and the function, “Module\Function” </a:t>
            </a:r>
          </a:p>
          <a:p>
            <a:endParaRPr lang="en-US" dirty="0"/>
          </a:p>
        </p:txBody>
      </p:sp>
      <p:pic>
        <p:nvPicPr>
          <p:cNvPr id="4" name="Picture 3" descr="Screenshot of the PowerShell DSC installation page. The Configuration script text box information is required. The Module-qualified name of the configuration is not required. ">
            <a:extLst>
              <a:ext uri="{FF2B5EF4-FFF2-40B4-BE49-F238E27FC236}">
                <a16:creationId xmlns:a16="http://schemas.microsoft.com/office/drawing/2014/main" id="{222E060C-543F-4BCB-AEC9-4354728AB8F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83476" y="1435100"/>
            <a:ext cx="5152340" cy="2351454"/>
          </a:xfrm>
          <a:prstGeom prst="rect">
            <a:avLst/>
          </a:prstGeom>
          <a:noFill/>
          <a:ln>
            <a:solidFill>
              <a:schemeClr val="tx1"/>
            </a:solidFill>
          </a:ln>
        </p:spPr>
      </p:pic>
    </p:spTree>
    <p:extLst>
      <p:ext uri="{BB962C8B-B14F-4D97-AF65-F5344CB8AC3E}">
        <p14:creationId xmlns:p14="http://schemas.microsoft.com/office/powerpoint/2010/main" val="3283881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Implementing DSC</a:t>
            </a:r>
          </a:p>
        </p:txBody>
      </p:sp>
      <p:sp>
        <p:nvSpPr>
          <p:cNvPr id="4" name="Text Placeholder 3">
            <a:extLst>
              <a:ext uri="{FF2B5EF4-FFF2-40B4-BE49-F238E27FC236}">
                <a16:creationId xmlns:a16="http://schemas.microsoft.com/office/drawing/2014/main" id="{1AE3458F-3C33-4940-8C09-FEFC81435FE6}"/>
              </a:ext>
            </a:extLst>
          </p:cNvPr>
          <p:cNvSpPr>
            <a:spLocks noGrp="1"/>
          </p:cNvSpPr>
          <p:nvPr>
            <p:ph type="body" sz="quarter" idx="10"/>
          </p:nvPr>
        </p:nvSpPr>
        <p:spPr>
          <a:xfrm>
            <a:off x="584200" y="1435497"/>
            <a:ext cx="6004169" cy="3477875"/>
          </a:xfrm>
        </p:spPr>
        <p:txBody>
          <a:bodyPr/>
          <a:lstStyle/>
          <a:p>
            <a:pPr lvl="0">
              <a:spcBef>
                <a:spcPts val="1200"/>
              </a:spcBef>
            </a:pPr>
            <a:r>
              <a:rPr lang="en-US" dirty="0"/>
              <a:t>Configuration block(s) have a name</a:t>
            </a:r>
          </a:p>
          <a:p>
            <a:pPr lvl="0">
              <a:spcBef>
                <a:spcPts val="1200"/>
              </a:spcBef>
            </a:pPr>
            <a:r>
              <a:rPr lang="en-US" dirty="0"/>
              <a:t>Node blocks define the computers or VMs that you are configuring</a:t>
            </a:r>
          </a:p>
          <a:p>
            <a:pPr lvl="0">
              <a:spcBef>
                <a:spcPts val="1200"/>
              </a:spcBef>
            </a:pPr>
            <a:r>
              <a:rPr lang="en-US" dirty="0"/>
              <a:t>Resource block(s) configure the resource and it’s properties</a:t>
            </a:r>
          </a:p>
          <a:p>
            <a:pPr lvl="0">
              <a:spcBef>
                <a:spcPts val="1200"/>
              </a:spcBef>
            </a:pPr>
            <a:r>
              <a:rPr lang="en-US" dirty="0"/>
              <a:t>There are many </a:t>
            </a:r>
            <a:r>
              <a:rPr lang="en-US" dirty="0">
                <a:hlinkClick r:id="rId3"/>
              </a:rPr>
              <a:t>built-in configuration resources</a:t>
            </a:r>
            <a:endParaRPr lang="en-US" dirty="0"/>
          </a:p>
        </p:txBody>
      </p:sp>
      <p:sp>
        <p:nvSpPr>
          <p:cNvPr id="2" name="Rectangle 1">
            <a:extLst>
              <a:ext uri="{FF2B5EF4-FFF2-40B4-BE49-F238E27FC236}">
                <a16:creationId xmlns:a16="http://schemas.microsoft.com/office/drawing/2014/main" id="{7767CB98-942A-4784-A494-9808E1542118}"/>
              </a:ext>
            </a:extLst>
          </p:cNvPr>
          <p:cNvSpPr/>
          <p:nvPr/>
        </p:nvSpPr>
        <p:spPr>
          <a:xfrm>
            <a:off x="7043609" y="1435100"/>
            <a:ext cx="4565779" cy="3696846"/>
          </a:xfrm>
          <a:prstGeom prst="rect">
            <a:avLst/>
          </a:prstGeom>
        </p:spPr>
        <p:txBody>
          <a:bodyPr wrap="square">
            <a:spAutoFit/>
          </a:bodyPr>
          <a:lstStyle/>
          <a:p>
            <a:pPr marR="0">
              <a:lnSpc>
                <a:spcPct val="107000"/>
              </a:lnSpc>
              <a:spcBef>
                <a:spcPts val="0"/>
              </a:spcBef>
              <a:spcAft>
                <a:spcPts val="0"/>
              </a:spcAft>
            </a:pPr>
            <a:r>
              <a:rPr lang="en-US" sz="2000" b="1" dirty="0">
                <a:latin typeface="Consolas" panose="020B0609020204030204" pitchFamily="49" charset="0"/>
                <a:ea typeface="Verdana" panose="020B0604030504040204" pitchFamily="34" charset="0"/>
              </a:rPr>
              <a:t>configuration</a:t>
            </a:r>
            <a:r>
              <a:rPr lang="en-US" sz="2000" dirty="0">
                <a:latin typeface="Consolas" panose="020B0609020204030204" pitchFamily="49" charset="0"/>
                <a:ea typeface="Verdana" panose="020B0604030504040204" pitchFamily="34" charset="0"/>
              </a:rPr>
              <a:t> IISInstall</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Node “localhost”</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WindowsFeature IIS</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Ensure = “Present”</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Name = “Web-Server”</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a:t>
            </a:r>
            <a:endParaRPr lang="en-US" sz="2000" dirty="0">
              <a:effectLst/>
              <a:latin typeface="Consolas" panose="020B0609020204030204" pitchFamily="49" charset="0"/>
              <a:ea typeface="Verdana" panose="020B0604030504040204" pitchFamily="34" charset="0"/>
            </a:endParaRPr>
          </a:p>
        </p:txBody>
      </p:sp>
    </p:spTree>
    <p:extLst>
      <p:ext uri="{BB962C8B-B14F-4D97-AF65-F5344CB8AC3E}">
        <p14:creationId xmlns:p14="http://schemas.microsoft.com/office/powerpoint/2010/main" val="3320109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Deploying DSC</a:t>
            </a:r>
          </a:p>
        </p:txBody>
      </p:sp>
      <p:sp>
        <p:nvSpPr>
          <p:cNvPr id="3" name="Text Placeholder 2">
            <a:extLst>
              <a:ext uri="{FF2B5EF4-FFF2-40B4-BE49-F238E27FC236}">
                <a16:creationId xmlns:a16="http://schemas.microsoft.com/office/drawing/2014/main" id="{BF5CE280-BD6F-4DAF-80A7-BA5DE21C6ACF}"/>
              </a:ext>
            </a:extLst>
          </p:cNvPr>
          <p:cNvSpPr>
            <a:spLocks noGrp="1"/>
          </p:cNvSpPr>
          <p:nvPr>
            <p:ph type="body" sz="quarter" idx="10"/>
          </p:nvPr>
        </p:nvSpPr>
        <p:spPr>
          <a:xfrm>
            <a:off x="584200" y="4518140"/>
            <a:ext cx="11018520" cy="1465016"/>
          </a:xfrm>
        </p:spPr>
        <p:txBody>
          <a:bodyPr/>
          <a:lstStyle/>
          <a:p>
            <a:r>
              <a:rPr lang="en-US" dirty="0"/>
              <a:t>Create the configuration file</a:t>
            </a:r>
          </a:p>
          <a:p>
            <a:r>
              <a:rPr lang="en-US" dirty="0"/>
              <a:t>Publish the configuration file to create the ZIP file</a:t>
            </a:r>
          </a:p>
          <a:p>
            <a:r>
              <a:rPr lang="en-US" dirty="0"/>
              <a:t>Set the VMs to run</a:t>
            </a:r>
          </a:p>
        </p:txBody>
      </p:sp>
      <p:pic>
        <p:nvPicPr>
          <p:cNvPr id="4" name="Picture 3" descr="Flowchart of three items. Starting on the left, the first item is the configuration file. The file is published to the second item which is the Zip file. Set is used to push the zip file to the VM. The configuration file and the zip file are in the storage account. ">
            <a:extLst>
              <a:ext uri="{FF2B5EF4-FFF2-40B4-BE49-F238E27FC236}">
                <a16:creationId xmlns:a16="http://schemas.microsoft.com/office/drawing/2014/main" id="{0854F20A-4D72-474B-B2B5-85E96CD359A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287118" y="1153746"/>
            <a:ext cx="7149959" cy="3148623"/>
          </a:xfrm>
          <a:prstGeom prst="rect">
            <a:avLst/>
          </a:prstGeom>
          <a:noFill/>
        </p:spPr>
      </p:pic>
    </p:spTree>
    <p:extLst>
      <p:ext uri="{BB962C8B-B14F-4D97-AF65-F5344CB8AC3E}">
        <p14:creationId xmlns:p14="http://schemas.microsoft.com/office/powerpoint/2010/main" val="1684895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D1070-6039-455E-8EF9-BF8D74C064EA}"/>
              </a:ext>
            </a:extLst>
          </p:cNvPr>
          <p:cNvSpPr>
            <a:spLocks noGrp="1"/>
          </p:cNvSpPr>
          <p:nvPr>
            <p:ph type="title"/>
          </p:nvPr>
        </p:nvSpPr>
        <p:spPr/>
        <p:txBody>
          <a:bodyPr/>
          <a:lstStyle/>
          <a:p>
            <a:r>
              <a:rPr lang="en-US" dirty="0"/>
              <a:t>DSC Code Example</a:t>
            </a:r>
          </a:p>
        </p:txBody>
      </p:sp>
      <p:sp>
        <p:nvSpPr>
          <p:cNvPr id="3" name="Text Placeholder 2">
            <a:extLst>
              <a:ext uri="{FF2B5EF4-FFF2-40B4-BE49-F238E27FC236}">
                <a16:creationId xmlns:a16="http://schemas.microsoft.com/office/drawing/2014/main" id="{A0B1423B-6623-44DE-9EC0-FA84DFB8B427}"/>
              </a:ext>
            </a:extLst>
          </p:cNvPr>
          <p:cNvSpPr>
            <a:spLocks noGrp="1"/>
          </p:cNvSpPr>
          <p:nvPr>
            <p:ph type="body" sz="quarter" idx="10"/>
          </p:nvPr>
        </p:nvSpPr>
        <p:spPr>
          <a:xfrm>
            <a:off x="590868" y="1245934"/>
            <a:ext cx="11018520" cy="5318379"/>
          </a:xfrm>
        </p:spPr>
        <p:txBody>
          <a:bodyPr/>
          <a:lstStyle/>
          <a:p>
            <a:pPr marL="0" indent="0">
              <a:buNone/>
            </a:pPr>
            <a:r>
              <a:rPr lang="en-US" sz="2000" dirty="0">
                <a:latin typeface="Consolas" panose="020B0609020204030204" pitchFamily="49" charset="0"/>
              </a:rPr>
              <a:t># variables</a:t>
            </a:r>
          </a:p>
          <a:p>
            <a:pPr marL="0" indent="0">
              <a:buNone/>
            </a:pPr>
            <a:r>
              <a:rPr lang="en-US" sz="2000" dirty="0">
                <a:latin typeface="Consolas" panose="020B0609020204030204" pitchFamily="49" charset="0"/>
              </a:rPr>
              <a:t>$rg = “vms”</a:t>
            </a:r>
          </a:p>
          <a:p>
            <a:pPr marL="0" indent="0">
              <a:buNone/>
            </a:pPr>
            <a:r>
              <a:rPr lang="en-US" sz="2000" dirty="0">
                <a:latin typeface="Consolas" panose="020B0609020204030204" pitchFamily="49" charset="0"/>
              </a:rPr>
              <a:t>$location = “eastus”</a:t>
            </a:r>
          </a:p>
          <a:p>
            <a:pPr marL="0" indent="0">
              <a:buNone/>
            </a:pPr>
            <a:r>
              <a:rPr lang="en-US" sz="2000" dirty="0">
                <a:latin typeface="Consolas" panose="020B0609020204030204" pitchFamily="49" charset="0"/>
              </a:rPr>
              <a:t>$vmName = “vm1”</a:t>
            </a:r>
          </a:p>
          <a:p>
            <a:pPr marL="0" indent="0">
              <a:buNone/>
            </a:pPr>
            <a:r>
              <a:rPr lang="en-US" sz="2000" dirty="0">
                <a:latin typeface="Consolas" panose="020B0609020204030204" pitchFamily="49" charset="0"/>
              </a:rPr>
              <a:t>$storagename = “scriptstore”</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Publish the configuration script into the user storage</a:t>
            </a:r>
          </a:p>
          <a:p>
            <a:pPr marL="0" indent="0">
              <a:buNone/>
            </a:pPr>
            <a:r>
              <a:rPr lang="en-US" sz="2000" b="1" dirty="0">
                <a:latin typeface="Consolas" panose="020B0609020204030204" pitchFamily="49" charset="0"/>
              </a:rPr>
              <a:t>Publish-AzureRmVMDscConfiguration</a:t>
            </a:r>
            <a:r>
              <a:rPr lang="en-US" sz="2000" dirty="0">
                <a:latin typeface="Consolas" panose="020B0609020204030204" pitchFamily="49" charset="0"/>
              </a:rPr>
              <a:t> -ConfigurationPath .\webserverinstall.ps1 </a:t>
            </a:r>
          </a:p>
          <a:p>
            <a:pPr marL="0" indent="0">
              <a:buNone/>
            </a:pPr>
            <a:r>
              <a:rPr lang="en-US" sz="2000" dirty="0">
                <a:latin typeface="Consolas" panose="020B0609020204030204" pitchFamily="49" charset="0"/>
              </a:rPr>
              <a:t>-ResourceGroupName $rg -StorageAccountName $storagename –force</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Set the VM to run the DSC Configuration</a:t>
            </a:r>
          </a:p>
          <a:p>
            <a:pPr marL="0" indent="0">
              <a:buNone/>
            </a:pPr>
            <a:r>
              <a:rPr lang="en-US" sz="2000" b="1" dirty="0">
                <a:latin typeface="Consolas" panose="020B0609020204030204" pitchFamily="49" charset="0"/>
              </a:rPr>
              <a:t>Set-AzureRmVMDscConfiguration</a:t>
            </a:r>
            <a:r>
              <a:rPr lang="en-US" sz="2000" dirty="0">
                <a:latin typeface="Consolas" panose="020B0609020204030204" pitchFamily="49" charset="0"/>
              </a:rPr>
              <a:t> -Version 1.1 -ResourceGroupName $rg -VMName $vmName -ArchiveStorageAccountName $storageaccount -ArchiveBlobName webserverinstall.ps1.zip -AutoUpdate: $true -ConfigurationName “IISInstall”</a:t>
            </a:r>
          </a:p>
          <a:p>
            <a:pPr marL="0" indent="0">
              <a:buNone/>
            </a:pPr>
            <a:endParaRPr lang="en-US" sz="1800" dirty="0">
              <a:latin typeface="Consolas" panose="020B0609020204030204" pitchFamily="49" charset="0"/>
            </a:endParaRPr>
          </a:p>
        </p:txBody>
      </p:sp>
    </p:spTree>
    <p:extLst>
      <p:ext uri="{BB962C8B-B14F-4D97-AF65-F5344CB8AC3E}">
        <p14:creationId xmlns:p14="http://schemas.microsoft.com/office/powerpoint/2010/main" val="2180266087"/>
      </p:ext>
    </p:extLst>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B5B1A-29CC-4819-A5E4-465FD9C00627}"/>
              </a:ext>
            </a:extLst>
          </p:cNvPr>
          <p:cNvSpPr>
            <a:spLocks noGrp="1"/>
          </p:cNvSpPr>
          <p:nvPr>
            <p:ph type="title"/>
          </p:nvPr>
        </p:nvSpPr>
        <p:spPr/>
        <p:txBody>
          <a:bodyPr/>
          <a:lstStyle/>
          <a:p>
            <a:r>
              <a:rPr lang="en-US" b="1" dirty="0"/>
              <a:t>DSC and Custom Scripts</a:t>
            </a:r>
            <a:endParaRPr lang="en-US" dirty="0"/>
          </a:p>
        </p:txBody>
      </p:sp>
      <p:sp>
        <p:nvSpPr>
          <p:cNvPr id="3" name="Text Placeholder 2">
            <a:extLst>
              <a:ext uri="{FF2B5EF4-FFF2-40B4-BE49-F238E27FC236}">
                <a16:creationId xmlns:a16="http://schemas.microsoft.com/office/drawing/2014/main" id="{E4094E2E-F6A4-4458-99EA-04F03C1E9C1F}"/>
              </a:ext>
            </a:extLst>
          </p:cNvPr>
          <p:cNvSpPr>
            <a:spLocks noGrp="1"/>
          </p:cNvSpPr>
          <p:nvPr>
            <p:ph type="body" sz="quarter" idx="10"/>
          </p:nvPr>
        </p:nvSpPr>
        <p:spPr>
          <a:xfrm>
            <a:off x="584200" y="1435497"/>
            <a:ext cx="11018520" cy="2708434"/>
          </a:xfrm>
        </p:spPr>
        <p:txBody>
          <a:bodyPr/>
          <a:lstStyle/>
          <a:p>
            <a:r>
              <a:rPr lang="en-US" dirty="0"/>
              <a:t>Use built-in tools to include automation at the virtual machine level</a:t>
            </a:r>
          </a:p>
          <a:p>
            <a:r>
              <a:rPr lang="en-US" sz="2400" dirty="0"/>
              <a:t>Virtual machine extensions</a:t>
            </a:r>
          </a:p>
          <a:p>
            <a:r>
              <a:rPr lang="en-US" sz="2400" dirty="0"/>
              <a:t>Custom script extensions</a:t>
            </a:r>
          </a:p>
          <a:p>
            <a:r>
              <a:rPr lang="en-US" dirty="0"/>
              <a:t>Use desired state configuration (DSC) to deploy, manage, and maintain configuration data</a:t>
            </a:r>
          </a:p>
          <a:p>
            <a:r>
              <a:rPr lang="en-US" sz="2400" dirty="0"/>
              <a:t>Use DSC when a custom script will not work for your application</a:t>
            </a:r>
          </a:p>
        </p:txBody>
      </p:sp>
    </p:spTree>
    <p:extLst>
      <p:ext uri="{BB962C8B-B14F-4D97-AF65-F5344CB8AC3E}">
        <p14:creationId xmlns:p14="http://schemas.microsoft.com/office/powerpoint/2010/main" val="361901420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On-Premises vs Azure Virtual Machines</a:t>
            </a:r>
          </a:p>
        </p:txBody>
      </p:sp>
      <p:graphicFrame>
        <p:nvGraphicFramePr>
          <p:cNvPr id="2" name="Table 1">
            <a:extLst>
              <a:ext uri="{FF2B5EF4-FFF2-40B4-BE49-F238E27FC236}">
                <a16:creationId xmlns:a16="http://schemas.microsoft.com/office/drawing/2014/main" id="{AA2297D6-15B9-4C3B-B466-D8559410E0F2}"/>
              </a:ext>
            </a:extLst>
          </p:cNvPr>
          <p:cNvGraphicFramePr>
            <a:graphicFrameLocks noGrp="1"/>
          </p:cNvGraphicFramePr>
          <p:nvPr>
            <p:extLst/>
          </p:nvPr>
        </p:nvGraphicFramePr>
        <p:xfrm>
          <a:off x="358140" y="1200150"/>
          <a:ext cx="11475719" cy="5213506"/>
        </p:xfrm>
        <a:graphic>
          <a:graphicData uri="http://schemas.openxmlformats.org/drawingml/2006/table">
            <a:tbl>
              <a:tblPr firstRow="1" bandRow="1">
                <a:tableStyleId>{5C22544A-7EE6-4342-B048-85BDC9FD1C3A}</a:tableStyleId>
              </a:tblPr>
              <a:tblGrid>
                <a:gridCol w="7749540">
                  <a:extLst>
                    <a:ext uri="{9D8B030D-6E8A-4147-A177-3AD203B41FA5}">
                      <a16:colId xmlns:a16="http://schemas.microsoft.com/office/drawing/2014/main" val="94542529"/>
                    </a:ext>
                  </a:extLst>
                </a:gridCol>
                <a:gridCol w="1531620">
                  <a:extLst>
                    <a:ext uri="{9D8B030D-6E8A-4147-A177-3AD203B41FA5}">
                      <a16:colId xmlns:a16="http://schemas.microsoft.com/office/drawing/2014/main" val="3007104818"/>
                    </a:ext>
                  </a:extLst>
                </a:gridCol>
                <a:gridCol w="2194559">
                  <a:extLst>
                    <a:ext uri="{9D8B030D-6E8A-4147-A177-3AD203B41FA5}">
                      <a16:colId xmlns:a16="http://schemas.microsoft.com/office/drawing/2014/main" val="2105986686"/>
                    </a:ext>
                  </a:extLst>
                </a:gridCol>
              </a:tblGrid>
              <a:tr h="929700">
                <a:tc>
                  <a:txBody>
                    <a:bodyPr/>
                    <a:lstStyle/>
                    <a:p>
                      <a:r>
                        <a:rPr lang="en-US" sz="2000" b="0" dirty="0"/>
                        <a:t>Characteristic</a:t>
                      </a:r>
                    </a:p>
                  </a:txBody>
                  <a:tcPr/>
                </a:tc>
                <a:tc>
                  <a:txBody>
                    <a:bodyPr/>
                    <a:lstStyle/>
                    <a:p>
                      <a:r>
                        <a:rPr lang="en-US" sz="2000" b="0" dirty="0"/>
                        <a:t>On-Premises Hyper-V</a:t>
                      </a:r>
                    </a:p>
                  </a:txBody>
                  <a:tcPr/>
                </a:tc>
                <a:tc>
                  <a:txBody>
                    <a:bodyPr/>
                    <a:lstStyle/>
                    <a:p>
                      <a:r>
                        <a:rPr lang="en-US" sz="2000" b="0" dirty="0"/>
                        <a:t>Azure</a:t>
                      </a:r>
                    </a:p>
                  </a:txBody>
                  <a:tcPr/>
                </a:tc>
                <a:extLst>
                  <a:ext uri="{0D108BD9-81ED-4DB2-BD59-A6C34878D82A}">
                    <a16:rowId xmlns:a16="http://schemas.microsoft.com/office/drawing/2014/main" val="2708101728"/>
                  </a:ext>
                </a:extLst>
              </a:tr>
              <a:tr h="538636">
                <a:tc>
                  <a:txBody>
                    <a:bodyPr/>
                    <a:lstStyle/>
                    <a:p>
                      <a:r>
                        <a:rPr lang="en-US" sz="2000" b="0" dirty="0"/>
                        <a:t>Console access available to virtual machine</a:t>
                      </a:r>
                    </a:p>
                  </a:txBody>
                  <a:tcPr/>
                </a:tc>
                <a:tc>
                  <a:txBody>
                    <a:bodyPr/>
                    <a:lstStyle/>
                    <a:p>
                      <a:r>
                        <a:rPr lang="en-US" sz="2000" b="0" kern="1200" dirty="0">
                          <a:solidFill>
                            <a:schemeClr val="dk1"/>
                          </a:solidFill>
                          <a:latin typeface="+mn-lt"/>
                          <a:ea typeface="+mn-ea"/>
                          <a:cs typeface="+mn-cs"/>
                        </a:rPr>
                        <a:t>Yes</a:t>
                      </a:r>
                    </a:p>
                  </a:txBody>
                  <a:tcPr/>
                </a:tc>
                <a:tc>
                  <a:txBody>
                    <a:bodyPr/>
                    <a:lstStyle/>
                    <a:p>
                      <a:r>
                        <a:rPr lang="en-US" sz="2000" b="0" kern="1200" dirty="0">
                          <a:solidFill>
                            <a:schemeClr val="dk1"/>
                          </a:solidFill>
                          <a:latin typeface="+mn-lt"/>
                          <a:ea typeface="+mn-ea"/>
                          <a:cs typeface="+mn-cs"/>
                        </a:rPr>
                        <a:t>No</a:t>
                      </a:r>
                    </a:p>
                  </a:txBody>
                  <a:tcPr/>
                </a:tc>
                <a:extLst>
                  <a:ext uri="{0D108BD9-81ED-4DB2-BD59-A6C34878D82A}">
                    <a16:rowId xmlns:a16="http://schemas.microsoft.com/office/drawing/2014/main" val="3654229570"/>
                  </a:ext>
                </a:extLst>
              </a:tr>
              <a:tr h="538636">
                <a:tc>
                  <a:txBody>
                    <a:bodyPr/>
                    <a:lstStyle/>
                    <a:p>
                      <a:r>
                        <a:rPr lang="en-US" sz="2000" b="0" dirty="0"/>
                        <a:t>Support for Generation 2 Hyper-V VM features</a:t>
                      </a:r>
                    </a:p>
                  </a:txBody>
                  <a:tcPr/>
                </a:tc>
                <a:tc>
                  <a:txBody>
                    <a:bodyPr/>
                    <a:lstStyle/>
                    <a:p>
                      <a:pPr marL="0" algn="l" defTabSz="932742" rtl="0" eaLnBrk="1" latinLnBrk="0" hangingPunct="1"/>
                      <a:r>
                        <a:rPr lang="en-US" sz="2000" b="0" kern="1200" dirty="0">
                          <a:solidFill>
                            <a:schemeClr val="dk1"/>
                          </a:solidFill>
                          <a:latin typeface="+mn-lt"/>
                          <a:ea typeface="+mn-ea"/>
                          <a:cs typeface="+mn-cs"/>
                        </a:rPr>
                        <a:t>Yes</a:t>
                      </a:r>
                    </a:p>
                  </a:txBody>
                  <a:tcPr/>
                </a:tc>
                <a:tc>
                  <a:txBody>
                    <a:bodyPr/>
                    <a:lstStyle/>
                    <a:p>
                      <a:pPr marL="0" algn="l" defTabSz="932742" rtl="0" eaLnBrk="1" latinLnBrk="0" hangingPunct="1"/>
                      <a:r>
                        <a:rPr lang="en-US" sz="2000" b="0" kern="1200" dirty="0">
                          <a:solidFill>
                            <a:schemeClr val="dk1"/>
                          </a:solidFill>
                          <a:latin typeface="+mn-lt"/>
                          <a:ea typeface="+mn-ea"/>
                          <a:cs typeface="+mn-cs"/>
                        </a:rPr>
                        <a:t>No</a:t>
                      </a:r>
                    </a:p>
                  </a:txBody>
                  <a:tcPr/>
                </a:tc>
                <a:extLst>
                  <a:ext uri="{0D108BD9-81ED-4DB2-BD59-A6C34878D82A}">
                    <a16:rowId xmlns:a16="http://schemas.microsoft.com/office/drawing/2014/main" val="2286291818"/>
                  </a:ext>
                </a:extLst>
              </a:tr>
              <a:tr h="538636">
                <a:tc>
                  <a:txBody>
                    <a:bodyPr/>
                    <a:lstStyle/>
                    <a:p>
                      <a:r>
                        <a:rPr lang="nn-NO" sz="2000" b="0" dirty="0"/>
                        <a:t>Support for VHDX file format</a:t>
                      </a:r>
                      <a:endParaRPr lang="en-US" sz="2000" b="0" dirty="0"/>
                    </a:p>
                  </a:txBody>
                  <a:tcPr/>
                </a:tc>
                <a:tc>
                  <a:txBody>
                    <a:bodyPr/>
                    <a:lstStyle/>
                    <a:p>
                      <a:pPr marL="0" algn="l" defTabSz="932742" rtl="0" eaLnBrk="1" latinLnBrk="0" hangingPunct="1"/>
                      <a:r>
                        <a:rPr lang="en-US" sz="2000" b="0" kern="1200" dirty="0">
                          <a:solidFill>
                            <a:schemeClr val="dk1"/>
                          </a:solidFill>
                          <a:latin typeface="+mn-lt"/>
                          <a:ea typeface="+mn-ea"/>
                          <a:cs typeface="+mn-cs"/>
                        </a:rPr>
                        <a:t>Yes</a:t>
                      </a:r>
                    </a:p>
                  </a:txBody>
                  <a:tcPr/>
                </a:tc>
                <a:tc>
                  <a:txBody>
                    <a:bodyPr/>
                    <a:lstStyle/>
                    <a:p>
                      <a:pPr marL="0" algn="l" defTabSz="932742" rtl="0" eaLnBrk="1" latinLnBrk="0" hangingPunct="1"/>
                      <a:r>
                        <a:rPr lang="en-US" sz="2000" b="0" kern="1200" dirty="0">
                          <a:solidFill>
                            <a:schemeClr val="dk1"/>
                          </a:solidFill>
                          <a:latin typeface="+mn-lt"/>
                          <a:ea typeface="+mn-ea"/>
                          <a:cs typeface="+mn-cs"/>
                        </a:rPr>
                        <a:t>No</a:t>
                      </a:r>
                    </a:p>
                  </a:txBody>
                  <a:tcPr/>
                </a:tc>
                <a:extLst>
                  <a:ext uri="{0D108BD9-81ED-4DB2-BD59-A6C34878D82A}">
                    <a16:rowId xmlns:a16="http://schemas.microsoft.com/office/drawing/2014/main" val="353826635"/>
                  </a:ext>
                </a:extLst>
              </a:tr>
              <a:tr h="538636">
                <a:tc>
                  <a:txBody>
                    <a:bodyPr/>
                    <a:lstStyle/>
                    <a:p>
                      <a:r>
                        <a:rPr lang="en-US" sz="2000" b="0" dirty="0"/>
                        <a:t>Upgrade Guest OD</a:t>
                      </a:r>
                    </a:p>
                  </a:txBody>
                  <a:tcPr/>
                </a:tc>
                <a:tc>
                  <a:txBody>
                    <a:bodyPr/>
                    <a:lstStyle/>
                    <a:p>
                      <a:pPr marL="0" algn="l" defTabSz="932742" rtl="0" eaLnBrk="1" latinLnBrk="0" hangingPunct="1"/>
                      <a:r>
                        <a:rPr lang="en-US" sz="2000" b="0" kern="1200" dirty="0">
                          <a:solidFill>
                            <a:schemeClr val="dk1"/>
                          </a:solidFill>
                          <a:latin typeface="+mn-lt"/>
                          <a:ea typeface="+mn-ea"/>
                          <a:cs typeface="+mn-cs"/>
                        </a:rPr>
                        <a:t>Yes</a:t>
                      </a:r>
                    </a:p>
                  </a:txBody>
                  <a:tcPr/>
                </a:tc>
                <a:tc>
                  <a:txBody>
                    <a:bodyPr/>
                    <a:lstStyle/>
                    <a:p>
                      <a:r>
                        <a:rPr lang="en-US" sz="2000" b="0" kern="1200" dirty="0">
                          <a:solidFill>
                            <a:schemeClr val="dk1"/>
                          </a:solidFill>
                          <a:latin typeface="+mn-lt"/>
                          <a:ea typeface="+mn-ea"/>
                          <a:cs typeface="+mn-cs"/>
                        </a:rPr>
                        <a:t>Not supported</a:t>
                      </a:r>
                    </a:p>
                  </a:txBody>
                  <a:tcPr/>
                </a:tc>
                <a:extLst>
                  <a:ext uri="{0D108BD9-81ED-4DB2-BD59-A6C34878D82A}">
                    <a16:rowId xmlns:a16="http://schemas.microsoft.com/office/drawing/2014/main" val="3655368836"/>
                  </a:ext>
                </a:extLst>
              </a:tr>
              <a:tr h="508646">
                <a:tc>
                  <a:txBody>
                    <a:bodyPr/>
                    <a:lstStyle/>
                    <a:p>
                      <a:r>
                        <a:rPr lang="en-US" sz="2000" b="0" dirty="0"/>
                        <a:t>Requires ownership and control of physical hardware</a:t>
                      </a:r>
                    </a:p>
                  </a:txBody>
                  <a:tcPr/>
                </a:tc>
                <a:tc>
                  <a:txBody>
                    <a:bodyPr/>
                    <a:lstStyle/>
                    <a:p>
                      <a:pPr marL="0" algn="l" defTabSz="932742" rtl="0" eaLnBrk="1" latinLnBrk="0" hangingPunct="1"/>
                      <a:r>
                        <a:rPr lang="en-US" sz="2000" b="0" kern="1200" dirty="0">
                          <a:solidFill>
                            <a:schemeClr val="dk1"/>
                          </a:solidFill>
                          <a:latin typeface="+mn-lt"/>
                          <a:ea typeface="+mn-ea"/>
                          <a:cs typeface="+mn-cs"/>
                        </a:rPr>
                        <a:t>Yes</a:t>
                      </a:r>
                    </a:p>
                  </a:txBody>
                  <a:tcPr/>
                </a:tc>
                <a:tc>
                  <a:txBody>
                    <a:bodyPr/>
                    <a:lstStyle/>
                    <a:p>
                      <a:r>
                        <a:rPr lang="en-US" sz="2000" b="0" kern="1200" dirty="0">
                          <a:solidFill>
                            <a:schemeClr val="dk1"/>
                          </a:solidFill>
                          <a:latin typeface="+mn-lt"/>
                          <a:ea typeface="+mn-ea"/>
                          <a:cs typeface="+mn-cs"/>
                        </a:rPr>
                        <a:t>No</a:t>
                      </a:r>
                    </a:p>
                  </a:txBody>
                  <a:tcPr/>
                </a:tc>
                <a:extLst>
                  <a:ext uri="{0D108BD9-81ED-4DB2-BD59-A6C34878D82A}">
                    <a16:rowId xmlns:a16="http://schemas.microsoft.com/office/drawing/2014/main" val="3290833072"/>
                  </a:ext>
                </a:extLst>
              </a:tr>
              <a:tr h="538636">
                <a:tc>
                  <a:txBody>
                    <a:bodyPr/>
                    <a:lstStyle/>
                    <a:p>
                      <a:r>
                        <a:rPr lang="en-US" sz="2000" b="0" dirty="0"/>
                        <a:t>Run anti-virus on virtual machines</a:t>
                      </a:r>
                    </a:p>
                  </a:txBody>
                  <a:tcPr/>
                </a:tc>
                <a:tc>
                  <a:txBody>
                    <a:bodyPr/>
                    <a:lstStyle/>
                    <a:p>
                      <a:pPr marL="0" algn="l" defTabSz="932742" rtl="0" eaLnBrk="1" latinLnBrk="0" hangingPunct="1"/>
                      <a:r>
                        <a:rPr lang="en-US" sz="2000" b="0" kern="1200" dirty="0">
                          <a:solidFill>
                            <a:schemeClr val="dk1"/>
                          </a:solidFill>
                          <a:latin typeface="+mn-lt"/>
                          <a:ea typeface="+mn-ea"/>
                          <a:cs typeface="+mn-cs"/>
                        </a:rPr>
                        <a:t>Yes</a:t>
                      </a:r>
                    </a:p>
                  </a:txBody>
                  <a:tcPr/>
                </a:tc>
                <a:tc>
                  <a:txBody>
                    <a:bodyPr/>
                    <a:lstStyle/>
                    <a:p>
                      <a:r>
                        <a:rPr lang="en-US" sz="2000" b="0" kern="1200" dirty="0">
                          <a:solidFill>
                            <a:schemeClr val="dk1"/>
                          </a:solidFill>
                          <a:latin typeface="+mn-lt"/>
                          <a:ea typeface="+mn-ea"/>
                          <a:cs typeface="+mn-cs"/>
                        </a:rPr>
                        <a:t>Yes</a:t>
                      </a:r>
                    </a:p>
                  </a:txBody>
                  <a:tcPr/>
                </a:tc>
                <a:extLst>
                  <a:ext uri="{0D108BD9-81ED-4DB2-BD59-A6C34878D82A}">
                    <a16:rowId xmlns:a16="http://schemas.microsoft.com/office/drawing/2014/main" val="2812655913"/>
                  </a:ext>
                </a:extLst>
              </a:tr>
              <a:tr h="878533">
                <a:tc>
                  <a:txBody>
                    <a:bodyPr/>
                    <a:lstStyle/>
                    <a:p>
                      <a:r>
                        <a:rPr lang="en-US" sz="2000" b="0" dirty="0"/>
                        <a:t>Support for more than one virtual network adapter</a:t>
                      </a:r>
                    </a:p>
                  </a:txBody>
                  <a:tcPr/>
                </a:tc>
                <a:tc>
                  <a:txBody>
                    <a:bodyPr/>
                    <a:lstStyle/>
                    <a:p>
                      <a:pPr marL="0" algn="l" defTabSz="932742" rtl="0" eaLnBrk="1" latinLnBrk="0" hangingPunct="1"/>
                      <a:r>
                        <a:rPr lang="en-US" sz="2000" b="0" kern="1200" dirty="0">
                          <a:solidFill>
                            <a:schemeClr val="dk1"/>
                          </a:solidFill>
                          <a:latin typeface="+mn-lt"/>
                          <a:ea typeface="+mn-ea"/>
                          <a:cs typeface="+mn-cs"/>
                        </a:rPr>
                        <a:t>Yes</a:t>
                      </a:r>
                    </a:p>
                  </a:txBody>
                  <a:tcPr/>
                </a:tc>
                <a:tc>
                  <a:txBody>
                    <a:bodyPr/>
                    <a:lstStyle/>
                    <a:p>
                      <a:r>
                        <a:rPr lang="en-US" sz="2000" b="0" kern="1200" dirty="0">
                          <a:solidFill>
                            <a:schemeClr val="dk1"/>
                          </a:solidFill>
                          <a:latin typeface="+mn-lt"/>
                          <a:ea typeface="+mn-ea"/>
                          <a:cs typeface="+mn-cs"/>
                        </a:rPr>
                        <a:t>Generally not, depends on VM size</a:t>
                      </a:r>
                    </a:p>
                  </a:txBody>
                  <a:tcPr/>
                </a:tc>
                <a:extLst>
                  <a:ext uri="{0D108BD9-81ED-4DB2-BD59-A6C34878D82A}">
                    <a16:rowId xmlns:a16="http://schemas.microsoft.com/office/drawing/2014/main" val="4009046088"/>
                  </a:ext>
                </a:extLst>
              </a:tr>
            </a:tbl>
          </a:graphicData>
        </a:graphic>
      </p:graphicFrame>
    </p:spTree>
    <p:extLst>
      <p:ext uri="{BB962C8B-B14F-4D97-AF65-F5344CB8AC3E}">
        <p14:creationId xmlns:p14="http://schemas.microsoft.com/office/powerpoint/2010/main" val="1882726765"/>
      </p:ext>
    </p:extLst>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27E13-BF17-4889-AE01-E27185642B75}"/>
              </a:ext>
            </a:extLst>
          </p:cNvPr>
          <p:cNvSpPr>
            <a:spLocks noGrp="1"/>
          </p:cNvSpPr>
          <p:nvPr>
            <p:ph type="title"/>
          </p:nvPr>
        </p:nvSpPr>
        <p:spPr/>
        <p:txBody>
          <a:bodyPr/>
          <a:lstStyle/>
          <a:p>
            <a:r>
              <a:rPr lang="en-US" dirty="0">
                <a:hlinkClick r:id="rId3"/>
              </a:rPr>
              <a:t>Lab 5 D</a:t>
            </a:r>
            <a:r>
              <a:rPr lang="en-US" dirty="0"/>
              <a:t>: Custom Script Extensions</a:t>
            </a:r>
          </a:p>
        </p:txBody>
      </p:sp>
      <p:sp>
        <p:nvSpPr>
          <p:cNvPr id="3" name="Text Placeholder 2">
            <a:extLst>
              <a:ext uri="{FF2B5EF4-FFF2-40B4-BE49-F238E27FC236}">
                <a16:creationId xmlns:a16="http://schemas.microsoft.com/office/drawing/2014/main" id="{DB217581-4C25-474C-AA65-F135D48152FC}"/>
              </a:ext>
            </a:extLst>
          </p:cNvPr>
          <p:cNvSpPr>
            <a:spLocks noGrp="1"/>
          </p:cNvSpPr>
          <p:nvPr>
            <p:ph type="body" sz="quarter" idx="10"/>
          </p:nvPr>
        </p:nvSpPr>
        <p:spPr>
          <a:xfrm>
            <a:off x="584200" y="1435497"/>
            <a:ext cx="11018520" cy="1465016"/>
          </a:xfrm>
        </p:spPr>
        <p:txBody>
          <a:bodyPr/>
          <a:lstStyle/>
          <a:p>
            <a:pPr lvl="0"/>
            <a:r>
              <a:rPr lang="en-US" dirty="0"/>
              <a:t>Use the Custom Script Extension to install IIS</a:t>
            </a:r>
          </a:p>
          <a:p>
            <a:pPr lvl="0"/>
            <a:r>
              <a:rPr lang="en-US" dirty="0"/>
              <a:t>Create a VM that uses the Custom Script Extension</a:t>
            </a:r>
          </a:p>
          <a:p>
            <a:r>
              <a:rPr lang="en-US" dirty="0"/>
              <a:t>View a running IIS site after the extension is applied</a:t>
            </a:r>
          </a:p>
        </p:txBody>
      </p:sp>
    </p:spTree>
    <p:extLst>
      <p:ext uri="{BB962C8B-B14F-4D97-AF65-F5344CB8AC3E}">
        <p14:creationId xmlns:p14="http://schemas.microsoft.com/office/powerpoint/2010/main" val="3624659414"/>
      </p:ext>
    </p:extLst>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2449" y="1752989"/>
            <a:ext cx="4358644" cy="2769989"/>
          </a:xfrm>
        </p:spPr>
        <p:txBody>
          <a:bodyPr/>
          <a:lstStyle/>
          <a:p>
            <a:r>
              <a:rPr lang="en-US" dirty="0"/>
              <a:t>AZ-100.3</a:t>
            </a:r>
            <a:br>
              <a:rPr lang="en-US" dirty="0"/>
            </a:br>
            <a:r>
              <a:rPr lang="en-US" dirty="0"/>
              <a:t>Module 06: Managing and Monitoring Virtual Machines</a:t>
            </a:r>
          </a:p>
        </p:txBody>
      </p:sp>
    </p:spTree>
    <p:extLst>
      <p:ext uri="{BB962C8B-B14F-4D97-AF65-F5344CB8AC3E}">
        <p14:creationId xmlns:p14="http://schemas.microsoft.com/office/powerpoint/2010/main" val="1796248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5" y="3035808"/>
            <a:ext cx="10704826" cy="498598"/>
          </a:xfrm>
        </p:spPr>
        <p:txBody>
          <a:bodyPr/>
          <a:lstStyle/>
          <a:p>
            <a:r>
              <a:rPr lang="en-US" dirty="0"/>
              <a:t>Lesson 01: </a:t>
            </a:r>
            <a:r>
              <a:rPr lang="en-US" b="1" dirty="0"/>
              <a:t>Backup and Restore</a:t>
            </a:r>
            <a:endParaRPr lang="en-US" dirty="0"/>
          </a:p>
        </p:txBody>
      </p:sp>
    </p:spTree>
    <p:extLst>
      <p:ext uri="{BB962C8B-B14F-4D97-AF65-F5344CB8AC3E}">
        <p14:creationId xmlns:p14="http://schemas.microsoft.com/office/powerpoint/2010/main" val="2685173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Managing Virtual Machines</a:t>
            </a:r>
          </a:p>
        </p:txBody>
      </p:sp>
      <p:sp>
        <p:nvSpPr>
          <p:cNvPr id="2" name="Text Placeholder 1">
            <a:extLst>
              <a:ext uri="{FF2B5EF4-FFF2-40B4-BE49-F238E27FC236}">
                <a16:creationId xmlns:a16="http://schemas.microsoft.com/office/drawing/2014/main" id="{E763D307-63B2-452B-AB2C-4DF73FA59D20}"/>
              </a:ext>
            </a:extLst>
          </p:cNvPr>
          <p:cNvSpPr>
            <a:spLocks noGrp="1"/>
          </p:cNvSpPr>
          <p:nvPr>
            <p:ph type="body" sz="quarter" idx="10"/>
          </p:nvPr>
        </p:nvSpPr>
        <p:spPr>
          <a:xfrm>
            <a:off x="584200" y="1435497"/>
            <a:ext cx="11018520" cy="2203680"/>
          </a:xfrm>
        </p:spPr>
        <p:txBody>
          <a:bodyPr/>
          <a:lstStyle/>
          <a:p>
            <a:r>
              <a:rPr lang="en-US" dirty="0"/>
              <a:t>Common VM management tasks</a:t>
            </a:r>
          </a:p>
          <a:p>
            <a:pPr lvl="1"/>
            <a:r>
              <a:rPr lang="en-US" sz="2400" dirty="0">
                <a:latin typeface="Segoe UI Semilight" panose="020B0402040204020203" pitchFamily="34" charset="0"/>
                <a:cs typeface="Segoe UI Semilight" panose="020B0402040204020203" pitchFamily="34" charset="0"/>
              </a:rPr>
              <a:t>Moving a VM</a:t>
            </a:r>
          </a:p>
          <a:p>
            <a:pPr lvl="1"/>
            <a:r>
              <a:rPr lang="en-US" sz="2400" dirty="0">
                <a:latin typeface="Segoe UI Semilight" panose="020B0402040204020203" pitchFamily="34" charset="0"/>
                <a:cs typeface="Segoe UI Semilight" panose="020B0402040204020203" pitchFamily="34" charset="0"/>
              </a:rPr>
              <a:t>Resizing a VM</a:t>
            </a:r>
          </a:p>
          <a:p>
            <a:pPr lvl="1"/>
            <a:r>
              <a:rPr lang="en-US" sz="2400" dirty="0">
                <a:latin typeface="Segoe UI Semilight" panose="020B0402040204020203" pitchFamily="34" charset="0"/>
                <a:cs typeface="Segoe UI Semilight" panose="020B0402040204020203" pitchFamily="34" charset="0"/>
              </a:rPr>
              <a:t>Downloading a VM template</a:t>
            </a:r>
          </a:p>
          <a:p>
            <a:pPr lvl="1"/>
            <a:r>
              <a:rPr lang="en-US" sz="2400" dirty="0">
                <a:latin typeface="Segoe UI Semilight" panose="020B0402040204020203" pitchFamily="34" charset="0"/>
                <a:cs typeface="Segoe UI Semilight" panose="020B0402040204020203" pitchFamily="34" charset="0"/>
              </a:rPr>
              <a:t>Enabling remote management</a:t>
            </a:r>
          </a:p>
        </p:txBody>
      </p:sp>
    </p:spTree>
    <p:extLst>
      <p:ext uri="{BB962C8B-B14F-4D97-AF65-F5344CB8AC3E}">
        <p14:creationId xmlns:p14="http://schemas.microsoft.com/office/powerpoint/2010/main" val="2458752295"/>
      </p:ext>
    </p:extLst>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Virtual Machine Backups</a:t>
            </a:r>
          </a:p>
        </p:txBody>
      </p:sp>
      <p:sp>
        <p:nvSpPr>
          <p:cNvPr id="3" name="Text Placeholder 2">
            <a:extLst>
              <a:ext uri="{FF2B5EF4-FFF2-40B4-BE49-F238E27FC236}">
                <a16:creationId xmlns:a16="http://schemas.microsoft.com/office/drawing/2014/main" id="{74F7EDF1-3804-439E-8BEA-B8D79A7EC90F}"/>
              </a:ext>
            </a:extLst>
          </p:cNvPr>
          <p:cNvSpPr>
            <a:spLocks noGrp="1"/>
          </p:cNvSpPr>
          <p:nvPr>
            <p:ph type="body" sz="quarter" idx="10"/>
          </p:nvPr>
        </p:nvSpPr>
        <p:spPr>
          <a:xfrm>
            <a:off x="584200" y="3511360"/>
            <a:ext cx="11018520" cy="2757678"/>
          </a:xfrm>
        </p:spPr>
        <p:txBody>
          <a:bodyPr/>
          <a:lstStyle/>
          <a:p>
            <a:r>
              <a:rPr lang="en-US" dirty="0"/>
              <a:t>Managed snapshots provide a quick and simple option for backing up VMs that use Managed Disks</a:t>
            </a:r>
          </a:p>
          <a:p>
            <a:r>
              <a:rPr lang="en-US" dirty="0"/>
              <a:t>Azure Backup supports application-consistent backups for both Windows and Linux VMs</a:t>
            </a:r>
          </a:p>
          <a:p>
            <a:r>
              <a:rPr lang="en-US" dirty="0"/>
              <a:t>Azure Site Recovery protects your VMs from a major disaster scenario when a whole region experiences an outage</a:t>
            </a:r>
          </a:p>
        </p:txBody>
      </p:sp>
      <p:pic>
        <p:nvPicPr>
          <p:cNvPr id="5" name="Picture 4" descr="Three textboxes: Snapshots, Azure Backup, and Azure Site Recovery. ">
            <a:extLst>
              <a:ext uri="{FF2B5EF4-FFF2-40B4-BE49-F238E27FC236}">
                <a16:creationId xmlns:a16="http://schemas.microsoft.com/office/drawing/2014/main" id="{06FD2F77-53B7-4308-80B9-3FC42499B77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08143" y="1586418"/>
            <a:ext cx="6441440" cy="1139825"/>
          </a:xfrm>
          <a:prstGeom prst="rect">
            <a:avLst/>
          </a:prstGeom>
          <a:noFill/>
        </p:spPr>
      </p:pic>
    </p:spTree>
    <p:extLst>
      <p:ext uri="{BB962C8B-B14F-4D97-AF65-F5344CB8AC3E}">
        <p14:creationId xmlns:p14="http://schemas.microsoft.com/office/powerpoint/2010/main" val="452923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Backup Virtual Machines</a:t>
            </a:r>
          </a:p>
        </p:txBody>
      </p:sp>
      <p:sp>
        <p:nvSpPr>
          <p:cNvPr id="3" name="Text Placeholder 2">
            <a:extLst>
              <a:ext uri="{FF2B5EF4-FFF2-40B4-BE49-F238E27FC236}">
                <a16:creationId xmlns:a16="http://schemas.microsoft.com/office/drawing/2014/main" id="{156D8572-7B18-497A-93CA-53DFD97B920E}"/>
              </a:ext>
            </a:extLst>
          </p:cNvPr>
          <p:cNvSpPr>
            <a:spLocks noGrp="1"/>
          </p:cNvSpPr>
          <p:nvPr>
            <p:ph type="body" sz="quarter" idx="10"/>
          </p:nvPr>
        </p:nvSpPr>
        <p:spPr>
          <a:xfrm>
            <a:off x="584200" y="3458607"/>
            <a:ext cx="11018520" cy="2733056"/>
          </a:xfrm>
        </p:spPr>
        <p:txBody>
          <a:bodyPr/>
          <a:lstStyle/>
          <a:p>
            <a:pPr marL="457200" lvl="0" indent="-457200">
              <a:buFont typeface="+mj-lt"/>
              <a:buAutoNum type="arabicPeriod"/>
            </a:pPr>
            <a:r>
              <a:rPr lang="en-US" sz="2400" dirty="0"/>
              <a:t>Use a Recovery Services vault in the region where you want to store the data To backup your files and folders. Also determine how you want your storage replicated.</a:t>
            </a:r>
          </a:p>
          <a:p>
            <a:pPr marL="457200" lvl="0" indent="-457200">
              <a:buFont typeface="+mj-lt"/>
              <a:buAutoNum type="arabicPeriod"/>
            </a:pPr>
            <a:r>
              <a:rPr lang="en-US" sz="2400" dirty="0"/>
              <a:t>Take snapshots (recovery points) of your data at defined intervals. These snapshots are stored in recovery services vaults. </a:t>
            </a:r>
          </a:p>
          <a:p>
            <a:pPr marL="457200" lvl="0" indent="-457200">
              <a:buFont typeface="+mj-lt"/>
              <a:buAutoNum type="arabicPeriod"/>
            </a:pPr>
            <a:r>
              <a:rPr lang="en-US" sz="2400" dirty="0"/>
              <a:t>For the Backup extension to work, the Azure VM Agent must be installed on the Azure virtual machine. </a:t>
            </a:r>
          </a:p>
        </p:txBody>
      </p:sp>
      <p:pic>
        <p:nvPicPr>
          <p:cNvPr id="4" name="Picture 3" descr="Flowchart of the steps described in the text: create a recovery services vault, use the portal to define the backup, and backup the virtual machine. ">
            <a:extLst>
              <a:ext uri="{FF2B5EF4-FFF2-40B4-BE49-F238E27FC236}">
                <a16:creationId xmlns:a16="http://schemas.microsoft.com/office/drawing/2014/main" id="{BACA762A-26C0-48DE-A6A0-A6E1666E14A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26030" y="1040130"/>
            <a:ext cx="6983730" cy="2290452"/>
          </a:xfrm>
          <a:prstGeom prst="rect">
            <a:avLst/>
          </a:prstGeom>
          <a:noFill/>
          <a:ln>
            <a:noFill/>
          </a:ln>
        </p:spPr>
      </p:pic>
    </p:spTree>
    <p:extLst>
      <p:ext uri="{BB962C8B-B14F-4D97-AF65-F5344CB8AC3E}">
        <p14:creationId xmlns:p14="http://schemas.microsoft.com/office/powerpoint/2010/main" val="4230849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Restore Virtual Machine</a:t>
            </a:r>
          </a:p>
        </p:txBody>
      </p:sp>
      <p:sp>
        <p:nvSpPr>
          <p:cNvPr id="3" name="Text Placeholder 2">
            <a:extLst>
              <a:ext uri="{FF2B5EF4-FFF2-40B4-BE49-F238E27FC236}">
                <a16:creationId xmlns:a16="http://schemas.microsoft.com/office/drawing/2014/main" id="{41CD8460-C17E-4815-BD43-C8C60E6C1AA2}"/>
              </a:ext>
            </a:extLst>
          </p:cNvPr>
          <p:cNvSpPr>
            <a:spLocks noGrp="1"/>
          </p:cNvSpPr>
          <p:nvPr>
            <p:ph type="body" sz="quarter" idx="10"/>
          </p:nvPr>
        </p:nvSpPr>
        <p:spPr>
          <a:xfrm>
            <a:off x="584200" y="1435497"/>
            <a:ext cx="6079490" cy="4050340"/>
          </a:xfrm>
        </p:spPr>
        <p:txBody>
          <a:bodyPr/>
          <a:lstStyle/>
          <a:p>
            <a:r>
              <a:rPr lang="en-US" dirty="0"/>
              <a:t>Once you trigger the restore operation, the Backup service creates a job for tracking the restore operation. </a:t>
            </a:r>
          </a:p>
          <a:p>
            <a:r>
              <a:rPr lang="en-US" dirty="0"/>
              <a:t>The Backup service also creates and temporarily displays notifications, so you monitor how the backup is proceeding.</a:t>
            </a:r>
          </a:p>
          <a:p>
            <a:endParaRPr lang="en-US" dirty="0"/>
          </a:p>
        </p:txBody>
      </p:sp>
      <p:pic>
        <p:nvPicPr>
          <p:cNvPr id="7" name="Picture 6" descr="Screenshot of the recovery services vault. Highlighted is a backup item for an Azure virtual machine.">
            <a:extLst>
              <a:ext uri="{FF2B5EF4-FFF2-40B4-BE49-F238E27FC236}">
                <a16:creationId xmlns:a16="http://schemas.microsoft.com/office/drawing/2014/main" id="{080A1690-F8C5-4B25-A7B4-4CE3F3D4D8E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91203" y="1435100"/>
            <a:ext cx="4818185" cy="3841580"/>
          </a:xfrm>
          <a:prstGeom prst="rect">
            <a:avLst/>
          </a:prstGeom>
          <a:noFill/>
          <a:ln>
            <a:solidFill>
              <a:schemeClr val="tx1"/>
            </a:solidFill>
          </a:ln>
        </p:spPr>
      </p:pic>
    </p:spTree>
    <p:extLst>
      <p:ext uri="{BB962C8B-B14F-4D97-AF65-F5344CB8AC3E}">
        <p14:creationId xmlns:p14="http://schemas.microsoft.com/office/powerpoint/2010/main" val="358941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27E13-BF17-4889-AE01-E27185642B75}"/>
              </a:ext>
            </a:extLst>
          </p:cNvPr>
          <p:cNvSpPr>
            <a:spLocks noGrp="1"/>
          </p:cNvSpPr>
          <p:nvPr>
            <p:ph type="title"/>
          </p:nvPr>
        </p:nvSpPr>
        <p:spPr/>
        <p:txBody>
          <a:bodyPr/>
          <a:lstStyle/>
          <a:p>
            <a:r>
              <a:rPr lang="en-US" dirty="0">
                <a:hlinkClick r:id="rId3"/>
              </a:rPr>
              <a:t>Lab 6A</a:t>
            </a:r>
            <a:r>
              <a:rPr lang="en-US" dirty="0"/>
              <a:t>: Virtual Machine Backup and Restore</a:t>
            </a:r>
          </a:p>
        </p:txBody>
      </p:sp>
      <p:sp>
        <p:nvSpPr>
          <p:cNvPr id="3" name="Text Placeholder 2">
            <a:extLst>
              <a:ext uri="{FF2B5EF4-FFF2-40B4-BE49-F238E27FC236}">
                <a16:creationId xmlns:a16="http://schemas.microsoft.com/office/drawing/2014/main" id="{DB217581-4C25-474C-AA65-F135D48152FC}"/>
              </a:ext>
            </a:extLst>
          </p:cNvPr>
          <p:cNvSpPr>
            <a:spLocks noGrp="1"/>
          </p:cNvSpPr>
          <p:nvPr>
            <p:ph type="body" sz="quarter" idx="10"/>
          </p:nvPr>
        </p:nvSpPr>
        <p:spPr>
          <a:xfrm>
            <a:off x="584200" y="1435497"/>
            <a:ext cx="11018520" cy="947952"/>
          </a:xfrm>
        </p:spPr>
        <p:txBody>
          <a:bodyPr/>
          <a:lstStyle/>
          <a:p>
            <a:pPr lvl="0"/>
            <a:r>
              <a:rPr lang="en-US" dirty="0"/>
              <a:t>Create a backup</a:t>
            </a:r>
          </a:p>
          <a:p>
            <a:pPr lvl="0"/>
            <a:r>
              <a:rPr lang="en-US" dirty="0"/>
              <a:t>Recover a file</a:t>
            </a:r>
          </a:p>
        </p:txBody>
      </p:sp>
    </p:spTree>
    <p:extLst>
      <p:ext uri="{BB962C8B-B14F-4D97-AF65-F5344CB8AC3E}">
        <p14:creationId xmlns:p14="http://schemas.microsoft.com/office/powerpoint/2010/main" val="2057500710"/>
      </p:ext>
    </p:extLst>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5" y="3035808"/>
            <a:ext cx="10704826" cy="498598"/>
          </a:xfrm>
        </p:spPr>
        <p:txBody>
          <a:bodyPr/>
          <a:lstStyle/>
          <a:p>
            <a:r>
              <a:rPr lang="en-US" dirty="0"/>
              <a:t>Lesson 02: </a:t>
            </a:r>
            <a:r>
              <a:rPr lang="en-US" b="1" dirty="0"/>
              <a:t>Monitoring Virtual Machines</a:t>
            </a:r>
            <a:endParaRPr lang="en-US" dirty="0"/>
          </a:p>
        </p:txBody>
      </p:sp>
    </p:spTree>
    <p:extLst>
      <p:ext uri="{BB962C8B-B14F-4D97-AF65-F5344CB8AC3E}">
        <p14:creationId xmlns:p14="http://schemas.microsoft.com/office/powerpoint/2010/main" val="2164769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Monitoring Virtual Machines</a:t>
            </a:r>
          </a:p>
        </p:txBody>
      </p:sp>
      <p:sp>
        <p:nvSpPr>
          <p:cNvPr id="2" name="Text Placeholder 1">
            <a:extLst>
              <a:ext uri="{FF2B5EF4-FFF2-40B4-BE49-F238E27FC236}">
                <a16:creationId xmlns:a16="http://schemas.microsoft.com/office/drawing/2014/main" id="{A35D5FDE-C8F2-42F1-89FD-385EC3CCE8C1}"/>
              </a:ext>
            </a:extLst>
          </p:cNvPr>
          <p:cNvSpPr>
            <a:spLocks noGrp="1"/>
          </p:cNvSpPr>
          <p:nvPr>
            <p:ph type="body" sz="quarter" idx="10"/>
          </p:nvPr>
        </p:nvSpPr>
        <p:spPr>
          <a:xfrm>
            <a:off x="584200" y="1435497"/>
            <a:ext cx="11018520" cy="4555093"/>
          </a:xfrm>
        </p:spPr>
        <p:txBody>
          <a:bodyPr/>
          <a:lstStyle/>
          <a:p>
            <a:r>
              <a:rPr lang="en-US" dirty="0"/>
              <a:t>Monitoring is available for VMs running the Windows and Linux operating systems</a:t>
            </a:r>
          </a:p>
          <a:p>
            <a:pPr lvl="1"/>
            <a:r>
              <a:rPr lang="en-US" sz="2400" dirty="0">
                <a:latin typeface="Segoe UI Semilight" panose="020B0402040204020203" pitchFamily="34" charset="0"/>
                <a:cs typeface="Segoe UI Semilight" panose="020B0402040204020203" pitchFamily="34" charset="0"/>
              </a:rPr>
              <a:t>Implemented as Agent VM extension</a:t>
            </a:r>
          </a:p>
          <a:p>
            <a:r>
              <a:rPr lang="en-US" dirty="0"/>
              <a:t>Metrics, diagnostics and log data</a:t>
            </a:r>
          </a:p>
          <a:p>
            <a:pPr lvl="1"/>
            <a:r>
              <a:rPr lang="en-US" sz="2400" dirty="0">
                <a:latin typeface="Segoe UI Semilight" panose="020B0402040204020203" pitchFamily="34" charset="0"/>
                <a:cs typeface="Segoe UI Semilight" panose="020B0402040204020203" pitchFamily="34" charset="0"/>
              </a:rPr>
              <a:t>Displayed in Azure portal (metrics and boot diagnostics)</a:t>
            </a:r>
          </a:p>
          <a:p>
            <a:pPr lvl="1"/>
            <a:r>
              <a:rPr lang="en-US" sz="2400" dirty="0">
                <a:latin typeface="Segoe UI Semilight" panose="020B0402040204020203" pitchFamily="34" charset="0"/>
                <a:cs typeface="Segoe UI Semilight" panose="020B0402040204020203" pitchFamily="34" charset="0"/>
              </a:rPr>
              <a:t>Configurable in the Azure portal and programmatically</a:t>
            </a:r>
          </a:p>
          <a:p>
            <a:pPr lvl="1"/>
            <a:r>
              <a:rPr lang="en-US" sz="2400" dirty="0">
                <a:latin typeface="Segoe UI Semilight" panose="020B0402040204020203" pitchFamily="34" charset="0"/>
                <a:cs typeface="Segoe UI Semilight" panose="020B0402040204020203" pitchFamily="34" charset="0"/>
              </a:rPr>
              <a:t>Stored in Azure storage (tables and blobs)</a:t>
            </a:r>
          </a:p>
          <a:p>
            <a:r>
              <a:rPr lang="en-US" dirty="0"/>
              <a:t>Alerts</a:t>
            </a:r>
          </a:p>
          <a:p>
            <a:pPr lvl="1"/>
            <a:r>
              <a:rPr lang="en-US" sz="2400" dirty="0">
                <a:latin typeface="Segoe UI Semilight" panose="020B0402040204020203" pitchFamily="34" charset="0"/>
                <a:cs typeface="Segoe UI Semilight" panose="020B0402040204020203" pitchFamily="34" charset="0"/>
              </a:rPr>
              <a:t>Metric, condition, threshold, and period-based</a:t>
            </a:r>
          </a:p>
          <a:p>
            <a:pPr lvl="1"/>
            <a:r>
              <a:rPr lang="en-US" sz="2400" dirty="0">
                <a:latin typeface="Segoe UI Semilight" panose="020B0402040204020203" pitchFamily="34" charset="0"/>
                <a:cs typeface="Segoe UI Semilight" panose="020B0402040204020203" pitchFamily="34" charset="0"/>
              </a:rPr>
              <a:t>Email notifications and Webhook support</a:t>
            </a:r>
          </a:p>
        </p:txBody>
      </p:sp>
    </p:spTree>
    <p:extLst>
      <p:ext uri="{BB962C8B-B14F-4D97-AF65-F5344CB8AC3E}">
        <p14:creationId xmlns:p14="http://schemas.microsoft.com/office/powerpoint/2010/main" val="193178954"/>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16-9_Illustration_2018_Cloud_011</Template>
  <TotalTime>0</TotalTime>
  <Words>9776</Words>
  <Application>Microsoft Office PowerPoint</Application>
  <PresentationFormat>Widescreen</PresentationFormat>
  <Paragraphs>1042</Paragraphs>
  <Slides>104</Slides>
  <Notes>88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104</vt:i4>
      </vt:variant>
    </vt:vector>
  </HeadingPairs>
  <TitlesOfParts>
    <vt:vector size="115" baseType="lpstr">
      <vt:lpstr>Arial</vt:lpstr>
      <vt:lpstr>Consolas</vt:lpstr>
      <vt:lpstr>Open Sans</vt:lpstr>
      <vt:lpstr>Segoe UI</vt:lpstr>
      <vt:lpstr>Segoe UI Emoji</vt:lpstr>
      <vt:lpstr>Segoe UI Light</vt:lpstr>
      <vt:lpstr>Segoe UI Semibold</vt:lpstr>
      <vt:lpstr>Segoe UI Semilight</vt:lpstr>
      <vt:lpstr>Wingdings</vt:lpstr>
      <vt:lpstr>WHITE TEMPLATE</vt:lpstr>
      <vt:lpstr>SOFT BLACK TEMPLATE</vt:lpstr>
      <vt:lpstr>AZ-100.3 Deploying and Managing Virtual Machines</vt:lpstr>
      <vt:lpstr>Course Agenda</vt:lpstr>
      <vt:lpstr>Course Agenda (continued)</vt:lpstr>
      <vt:lpstr>AZ-100.3 Module 01: Introduction to Virtual Machines</vt:lpstr>
      <vt:lpstr>Lesson 01: Azure Virtual Machines: Course Overview</vt:lpstr>
      <vt:lpstr>Course Introduction</vt:lpstr>
      <vt:lpstr>IaaS Cloud Services</vt:lpstr>
      <vt:lpstr>Virtual Machines</vt:lpstr>
      <vt:lpstr>On-Premises vs Azure Virtual Machines</vt:lpstr>
      <vt:lpstr>Supported Operating Systems</vt:lpstr>
      <vt:lpstr>Lesson 02: Planning Considerations</vt:lpstr>
      <vt:lpstr>Virtual Machine Readiness Assessment</vt:lpstr>
      <vt:lpstr>Virtual Machine Optimization Assessment</vt:lpstr>
      <vt:lpstr>Virtual Machine Sizes</vt:lpstr>
      <vt:lpstr>Design Considerations</vt:lpstr>
      <vt:lpstr>Virtual Machine Pricing Tools</vt:lpstr>
      <vt:lpstr>AZ-100.3 Module 02: Creating Virtual Machines</vt:lpstr>
      <vt:lpstr>Lesson 01: Overview of Virtual Machine Creation Process</vt:lpstr>
      <vt:lpstr>Creating Virtual Machines</vt:lpstr>
      <vt:lpstr>Lesson 02: Creating Virtual Machines in the Azure Portal</vt:lpstr>
      <vt:lpstr>Creating Virtual Machines (Portal)</vt:lpstr>
      <vt:lpstr>Creating Virtual Machines</vt:lpstr>
      <vt:lpstr>Lab 2A: Create a Windows Virtual Machine</vt:lpstr>
      <vt:lpstr>Lesson 03: Creating Virtual Machines (PowerShell) </vt:lpstr>
      <vt:lpstr>Virtual Machine Example (Part 1)</vt:lpstr>
      <vt:lpstr>Virtual Machine Example (Part 2)</vt:lpstr>
      <vt:lpstr>Moving Virtual Machines Between Resource Groups</vt:lpstr>
      <vt:lpstr>Create a VM using PowerShell</vt:lpstr>
      <vt:lpstr>Lesson 04: Creating Virtual Machines using ARM Templates</vt:lpstr>
      <vt:lpstr>Resource Manager Templates</vt:lpstr>
      <vt:lpstr>ARM Process</vt:lpstr>
      <vt:lpstr>Create a VM using ARM</vt:lpstr>
      <vt:lpstr>Lab 2B: Creating Virtual Machines (Template)</vt:lpstr>
      <vt:lpstr>AZ-100.3 Module 03: Deploying Virtual Machine Images</vt:lpstr>
      <vt:lpstr>Lesson 01: Deploying Custom Images</vt:lpstr>
      <vt:lpstr>Create and Manage Virtual Machine Images</vt:lpstr>
      <vt:lpstr>Virtual Machines (Custom Images)</vt:lpstr>
      <vt:lpstr>Creating and Managing Virtual Machine Images (Part 1)</vt:lpstr>
      <vt:lpstr>Creating and Managing Virtual Machine Images (Part 2)</vt:lpstr>
      <vt:lpstr>Lab 3A: Create a Custom Image</vt:lpstr>
      <vt:lpstr>Lesson 02: Deploying Linux Virtual Machines</vt:lpstr>
      <vt:lpstr>Linux Virtual Machines</vt:lpstr>
      <vt:lpstr>Deploying Linux Virtual Machines</vt:lpstr>
      <vt:lpstr>Connecting to Linux VMs</vt:lpstr>
      <vt:lpstr>Creating SSH Keys</vt:lpstr>
      <vt:lpstr>Lab 3B: Advanced Azure Virtual Machine and Compute </vt:lpstr>
      <vt:lpstr>AZ-100.3 Module 04: Configuring Virtual Machines</vt:lpstr>
      <vt:lpstr>Lesson 01: Overview of Virtual Machine Configuration</vt:lpstr>
      <vt:lpstr>Configuring Virtual Machines    Azure Portal  Powershell  CLI</vt:lpstr>
      <vt:lpstr>Lesson 02: Virtual Machines Networking</vt:lpstr>
      <vt:lpstr>Virtual Machine IP Addressing</vt:lpstr>
      <vt:lpstr>Dynamic and Static Addressing</vt:lpstr>
      <vt:lpstr>Network Security Groups (NSGs)</vt:lpstr>
      <vt:lpstr>LAB 4A: Network Security Groups</vt:lpstr>
      <vt:lpstr>Adding Network Interfaces</vt:lpstr>
      <vt:lpstr>Lab 4B: VMs with Multiple NICs</vt:lpstr>
      <vt:lpstr>Lesson 03: Virtual Machine Storage</vt:lpstr>
      <vt:lpstr>Virtual Machine Storage</vt:lpstr>
      <vt:lpstr>Virtual Machine Storage </vt:lpstr>
      <vt:lpstr>Virtual Machine Disks</vt:lpstr>
      <vt:lpstr>Premium Storage</vt:lpstr>
      <vt:lpstr>Resiliency with Managed Disks</vt:lpstr>
      <vt:lpstr>Attach and Detach Disks</vt:lpstr>
      <vt:lpstr>Upload Custom Disks</vt:lpstr>
      <vt:lpstr>Migrating from Managed Disks</vt:lpstr>
      <vt:lpstr>Lab 4C: Virtual Machine Storage</vt:lpstr>
      <vt:lpstr>AZ-100.3 Module 05: Configuring Availability and Extensibility</vt:lpstr>
      <vt:lpstr>Lesson 01: Virtual Machine Availability</vt:lpstr>
      <vt:lpstr>Maintenance vs. Downtime</vt:lpstr>
      <vt:lpstr>Availability Sets</vt:lpstr>
      <vt:lpstr>Update and Fault Domains</vt:lpstr>
      <vt:lpstr>Creating Availability Sets</vt:lpstr>
      <vt:lpstr>Lab 5A: Deploying a Highly Available VM</vt:lpstr>
      <vt:lpstr>Lesson 02: Virtual Machine Scalability</vt:lpstr>
      <vt:lpstr>Scale Sets</vt:lpstr>
      <vt:lpstr>Autoscale</vt:lpstr>
      <vt:lpstr>Implementing Autoscale</vt:lpstr>
      <vt:lpstr>Autoscale Example (Advanced)</vt:lpstr>
      <vt:lpstr>Creating Scale Sets</vt:lpstr>
      <vt:lpstr>Lab 5B: Scale Sets</vt:lpstr>
      <vt:lpstr>Lab 5C: Autoscale</vt:lpstr>
      <vt:lpstr>Lesson 03: Applying Virtual Machine Extensions</vt:lpstr>
      <vt:lpstr>Virtual Machine Extensions</vt:lpstr>
      <vt:lpstr>Custom Script Extensions</vt:lpstr>
      <vt:lpstr>Desired State Configuration (DSC)</vt:lpstr>
      <vt:lpstr>Implementing DSC</vt:lpstr>
      <vt:lpstr>Deploying DSC</vt:lpstr>
      <vt:lpstr>DSC Code Example</vt:lpstr>
      <vt:lpstr>DSC and Custom Scripts</vt:lpstr>
      <vt:lpstr>Lab 5 D: Custom Script Extensions</vt:lpstr>
      <vt:lpstr>AZ-100.3 Module 06: Managing and Monitoring Virtual Machines</vt:lpstr>
      <vt:lpstr>Lesson 01: Backup and Restore</vt:lpstr>
      <vt:lpstr>Managing Virtual Machines</vt:lpstr>
      <vt:lpstr>Virtual Machine Backups</vt:lpstr>
      <vt:lpstr>Backup Virtual Machines</vt:lpstr>
      <vt:lpstr>Restore Virtual Machine</vt:lpstr>
      <vt:lpstr>Lab 6A: Virtual Machine Backup and Restore</vt:lpstr>
      <vt:lpstr>Lesson 02: Monitoring Virtual Machines</vt:lpstr>
      <vt:lpstr>Monitoring Virtual Machines</vt:lpstr>
      <vt:lpstr>Monitoring</vt:lpstr>
      <vt:lpstr>Diagnostic Settings</vt:lpstr>
      <vt:lpstr>Advisor Recommendations</vt:lpstr>
      <vt:lpstr>Azure Advisor</vt:lpstr>
      <vt:lpstr>Lab 6B: Advisor Recommendations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2018-09-13T22:51:08Z</dcterms:created>
  <dcterms:modified xsi:type="dcterms:W3CDTF">2019-01-15T23:51:00Z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cynthist@microsoft.com</vt:lpwstr>
  </property>
  <property fmtid="{D5CDD505-2E9C-101B-9397-08002B2CF9AE}" pid="5" name="MSIP_Label_f42aa342-8706-4288-bd11-ebb85995028c_SetDate">
    <vt:lpwstr>2018-09-13T22:51:31.4655188Z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