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#6…"/>
          <p:cNvSpPr txBox="1"/>
          <p:nvPr/>
        </p:nvSpPr>
        <p:spPr>
          <a:xfrm>
            <a:off x="1566592" y="615949"/>
            <a:ext cx="9974903" cy="852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#6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vendor_name, vendor_contact_last_name, vendor_contact_first_name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from vendors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ORDER BY CONCAT (vendor_contact_last_name, vendor_contact_first_name);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#7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CONCAT(vendor_contact_first_name,',  ' ,vendor_contact_last_name) AS full_name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FROM vendors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WHERE vendor_contact_last_name REGEXP '^A' OR vendor_contact_last_name REGEXP '^B' OR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vendor_contact_last_name REGEXP '^C' OR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vendor_contact_last_name REGEXP'^E';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#8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invoice_due_date AS "Due Date",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invoice_total AS "Invoice Total",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invoice_total / 10 AS "10%",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invoice_total * 1.1 AS "Plus 10%"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FROM invoices WHERE invoice_total &gt;= 500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AND invoice_total &lt;= 1000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ORDER BY invoice_due_date DESC;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#9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invoice_number,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invoice_total 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payment_total + credit_total AS payment_credit_total,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(invoice_total - payment_total- credit_total)&gt;50 AS balance_due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FROM invoices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ORDER BY balance_due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DESC LIMIT 0,5;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#10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 invoice_number,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invoice_date 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invoice_total - payment_total - credit_total AS balance_due,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payment_date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FROM invoices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WHERE payment_date IS NULL 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#11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CURRENT_DATE() AS " CURRENT_DATE";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#12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SELECT starting_principal, interest ,</a:t>
            </a:r>
          </a:p>
          <a:p>
            <a:pPr algn="l" defTabSz="457200">
              <a:lnSpc>
                <a:spcPts val="2500"/>
              </a:lnSpc>
              <a:defRPr b="0" sz="1066">
                <a:latin typeface="Courier"/>
                <a:ea typeface="Courier"/>
                <a:cs typeface="Courier"/>
                <a:sym typeface="Courier"/>
              </a:defRPr>
            </a:pPr>
            <a:r>
              <a:t>starting_principal / POWER (1 + 0.65, 12) AS principal_plus_interest;</a:t>
            </a:r>
          </a:p>
        </p:txBody>
      </p:sp>
      <p:sp>
        <p:nvSpPr>
          <p:cNvPr id="120" name="Lab 2  Tsagan Garyaeva"/>
          <p:cNvSpPr txBox="1"/>
          <p:nvPr/>
        </p:nvSpPr>
        <p:spPr>
          <a:xfrm>
            <a:off x="1523288" y="264770"/>
            <a:ext cx="89694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Lab 2  Tsagan Garyaeva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#6.jpg" descr="#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291" y="626856"/>
            <a:ext cx="10496218" cy="735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#7.jpg" descr="#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70" y="195708"/>
            <a:ext cx="1261926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#8.jpg" descr="#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1422"/>
            <a:ext cx="13004800" cy="898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#9.jpg" descr="#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2485"/>
            <a:ext cx="13004800" cy="714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#10.jpg" descr="#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6129"/>
            <a:ext cx="13004800" cy="9201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#11.jpg" descr="#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672" y="450244"/>
            <a:ext cx="13004801" cy="794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#12.jpg" descr="#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671"/>
            <a:ext cx="13004800" cy="7318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