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me work chapter 3…"/>
          <p:cNvSpPr txBox="1"/>
          <p:nvPr/>
        </p:nvSpPr>
        <p:spPr>
          <a:xfrm>
            <a:off x="2579552" y="237528"/>
            <a:ext cx="5341465" cy="1607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/>
            </a:pPr>
            <a:r>
              <a:t>home work chapter 3</a:t>
            </a:r>
          </a:p>
          <a:p>
            <a:pPr algn="l" defTabSz="457200">
              <a:defRPr sz="1400"/>
            </a:pPr>
            <a:r>
              <a:t>#1</a:t>
            </a:r>
          </a:p>
          <a:p>
            <a:pPr algn="l" defTabSz="457200">
              <a:defRPr sz="1400"/>
            </a:pPr>
            <a:r>
              <a:t>SELECT product_code, product_name, list_price, discount_percent</a:t>
            </a:r>
          </a:p>
          <a:p>
            <a:pPr algn="l" defTabSz="457200">
              <a:defRPr sz="1400"/>
            </a:pPr>
            <a:r>
              <a:t>FROM products</a:t>
            </a:r>
          </a:p>
          <a:p>
            <a:pPr algn="l" defTabSz="457200">
              <a:defRPr sz="1400"/>
            </a:pPr>
            <a:r>
              <a:t>ORDER BY  list_price DESC;</a:t>
            </a:r>
          </a:p>
        </p:txBody>
      </p:sp>
      <p:pic>
        <p:nvPicPr>
          <p:cNvPr id="120" name="#1.jpg" descr="#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621" y="1817680"/>
            <a:ext cx="5261598" cy="6956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#2…"/>
          <p:cNvSpPr txBox="1"/>
          <p:nvPr/>
        </p:nvSpPr>
        <p:spPr>
          <a:xfrm>
            <a:off x="1464627" y="847128"/>
            <a:ext cx="5066031" cy="1607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/>
            </a:pPr>
            <a:r>
              <a:t>#2</a:t>
            </a:r>
          </a:p>
          <a:p>
            <a:pPr algn="l" defTabSz="457200">
              <a:defRPr sz="1400"/>
            </a:pPr>
          </a:p>
          <a:p>
            <a:pPr algn="l" defTabSz="457200">
              <a:defRPr sz="1400"/>
            </a:pPr>
            <a:r>
              <a:t>SELECT CONCAT(first_name,',  ' ,last_name) AS full_name</a:t>
            </a:r>
          </a:p>
          <a:p>
            <a:pPr algn="l" defTabSz="457200">
              <a:defRPr sz="1400"/>
            </a:pPr>
            <a:r>
              <a:t>FROM customers</a:t>
            </a:r>
          </a:p>
          <a:p>
            <a:pPr algn="l" defTabSz="457200">
              <a:defRPr sz="1400"/>
            </a:pPr>
            <a:r>
              <a:t>WHERE last_name REGEXP '[^M-^Z]'</a:t>
            </a:r>
          </a:p>
          <a:p>
            <a:pPr algn="l" defTabSz="457200">
              <a:defRPr sz="1400"/>
            </a:pPr>
            <a:r>
              <a:t>ORDER BY last_name ASC;</a:t>
            </a:r>
          </a:p>
        </p:txBody>
      </p:sp>
      <p:pic>
        <p:nvPicPr>
          <p:cNvPr id="123" name="#2.jpg" descr="#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476" y="2467659"/>
            <a:ext cx="5978599" cy="518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# 3…"/>
          <p:cNvSpPr txBox="1"/>
          <p:nvPr/>
        </p:nvSpPr>
        <p:spPr>
          <a:xfrm>
            <a:off x="2459729" y="955078"/>
            <a:ext cx="5259790" cy="139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/>
            </a:pPr>
            <a:r>
              <a:t># 3</a:t>
            </a:r>
          </a:p>
          <a:p>
            <a:pPr algn="l" defTabSz="457200">
              <a:defRPr sz="1400"/>
            </a:pPr>
            <a:r>
              <a:t>SELECT product_name, list_price, date_added</a:t>
            </a:r>
          </a:p>
          <a:p>
            <a:pPr algn="l" defTabSz="457200">
              <a:defRPr sz="1400"/>
            </a:pPr>
            <a:r>
              <a:t>FROM products</a:t>
            </a:r>
          </a:p>
          <a:p>
            <a:pPr algn="l" defTabSz="457200">
              <a:defRPr sz="1400"/>
            </a:pPr>
            <a:r>
              <a:t>WHERE list_price BETWEEN 500 AND 2000</a:t>
            </a:r>
          </a:p>
          <a:p>
            <a:pPr algn="l" defTabSz="457200">
              <a:defRPr sz="1400"/>
            </a:pPr>
            <a:r>
              <a:t>ORDER BY date_added DESC;</a:t>
            </a:r>
          </a:p>
        </p:txBody>
      </p:sp>
      <p:pic>
        <p:nvPicPr>
          <p:cNvPr id="126" name="#3.jpg" descr="#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323" y="2304107"/>
            <a:ext cx="7362189" cy="5807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#4…"/>
          <p:cNvSpPr txBox="1"/>
          <p:nvPr/>
        </p:nvSpPr>
        <p:spPr>
          <a:xfrm>
            <a:off x="1165421" y="567728"/>
            <a:ext cx="6635828" cy="203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/>
            </a:pPr>
            <a:r>
              <a:t>#4 </a:t>
            </a:r>
          </a:p>
          <a:p>
            <a:pPr algn="l" defTabSz="457200">
              <a:defRPr sz="1400"/>
            </a:pPr>
            <a:r>
              <a:t>SELECT product_name, list_price, discount_percent, </a:t>
            </a:r>
          </a:p>
          <a:p>
            <a:pPr algn="l" defTabSz="457200">
              <a:defRPr sz="1400"/>
            </a:pPr>
            <a:r>
              <a:t>ROUND(((list_price * discount_percent)/100),2)  AS 'discount_amount' ,</a:t>
            </a:r>
          </a:p>
          <a:p>
            <a:pPr algn="l" defTabSz="457200">
              <a:defRPr sz="1400"/>
            </a:pPr>
            <a:r>
              <a:t>ROUND(list_price -((list_price * discount_percent)/100),2) AS 'discount_price'</a:t>
            </a:r>
          </a:p>
          <a:p>
            <a:pPr algn="l" defTabSz="457200">
              <a:defRPr sz="1400"/>
            </a:pPr>
          </a:p>
          <a:p>
            <a:pPr algn="l" defTabSz="457200">
              <a:defRPr sz="1400"/>
            </a:pPr>
            <a:r>
              <a:t>FROM products</a:t>
            </a:r>
          </a:p>
          <a:p>
            <a:pPr algn="l" defTabSz="457200">
              <a:defRPr sz="1400"/>
            </a:pPr>
            <a:r>
              <a:t>ORDER BY list_price -((list_price * discount_percent)/100) DESC LIMIT 0,5;</a:t>
            </a:r>
          </a:p>
          <a:p>
            <a:pPr algn="l" defTabSz="457200">
              <a:defRPr sz="1400"/>
            </a:pPr>
          </a:p>
        </p:txBody>
      </p:sp>
      <p:pic>
        <p:nvPicPr>
          <p:cNvPr id="129" name="#4.jpg" descr="#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442" y="2963246"/>
            <a:ext cx="9409163" cy="5019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#5…"/>
          <p:cNvSpPr txBox="1"/>
          <p:nvPr/>
        </p:nvSpPr>
        <p:spPr>
          <a:xfrm>
            <a:off x="1748897" y="662978"/>
            <a:ext cx="5279925" cy="225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/>
            </a:pPr>
            <a:r>
              <a:t>#5</a:t>
            </a:r>
          </a:p>
          <a:p>
            <a:pPr algn="l" defTabSz="457200">
              <a:defRPr sz="1400"/>
            </a:pPr>
          </a:p>
          <a:p>
            <a:pPr algn="l" defTabSz="457200">
              <a:defRPr sz="1400"/>
            </a:pPr>
            <a:r>
              <a:t>SELECT item_id, item_price,discount_amount, quantity,</a:t>
            </a:r>
          </a:p>
          <a:p>
            <a:pPr algn="l" defTabSz="457200">
              <a:defRPr sz="1400"/>
            </a:pPr>
            <a:r>
              <a:t>item_price  * quantity AS 'price_total',</a:t>
            </a:r>
          </a:p>
          <a:p>
            <a:pPr algn="l" defTabSz="457200">
              <a:defRPr sz="1400"/>
            </a:pPr>
            <a:r>
              <a:t>discount_amount * quantity AS 'discount_total',</a:t>
            </a:r>
          </a:p>
          <a:p>
            <a:pPr algn="l" defTabSz="457200">
              <a:defRPr sz="1400"/>
            </a:pPr>
            <a:r>
              <a:t> (item_price - discount_amount) * quantity AS 'item_total'</a:t>
            </a:r>
          </a:p>
          <a:p>
            <a:pPr algn="l" defTabSz="457200">
              <a:defRPr sz="1400"/>
            </a:pPr>
            <a:r>
              <a:t>FROM order_items</a:t>
            </a:r>
          </a:p>
          <a:p>
            <a:pPr algn="l" defTabSz="457200">
              <a:defRPr sz="1400"/>
            </a:pPr>
            <a:r>
              <a:t>WHERE (item_price - discount_amount) * quantity  &gt; 500</a:t>
            </a:r>
          </a:p>
          <a:p>
            <a:pPr algn="l" defTabSz="457200">
              <a:defRPr sz="1400"/>
            </a:pPr>
            <a:r>
              <a:t>ORDER BY (item_price - discount_amount) * quantity  DESC;</a:t>
            </a:r>
          </a:p>
        </p:txBody>
      </p:sp>
      <p:pic>
        <p:nvPicPr>
          <p:cNvPr id="132" name="#5.jpg" descr="#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177" y="2990794"/>
            <a:ext cx="6743172" cy="5667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#6…"/>
          <p:cNvSpPr txBox="1"/>
          <p:nvPr/>
        </p:nvSpPr>
        <p:spPr>
          <a:xfrm>
            <a:off x="877557" y="276181"/>
            <a:ext cx="4212515" cy="1860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/>
            </a:pPr>
          </a:p>
          <a:p>
            <a:pPr algn="l" defTabSz="457200">
              <a:defRPr sz="1700"/>
            </a:pPr>
            <a:r>
              <a:t>#6</a:t>
            </a:r>
          </a:p>
          <a:p>
            <a:pPr algn="l" defTabSz="457200">
              <a:defRPr sz="1700"/>
            </a:pPr>
          </a:p>
          <a:p>
            <a:pPr algn="l" defTabSz="457200">
              <a:defRPr sz="1700"/>
            </a:pPr>
            <a:r>
              <a:t>SELECT order_id, order_date,ship_date</a:t>
            </a:r>
          </a:p>
          <a:p>
            <a:pPr algn="l" defTabSz="457200">
              <a:defRPr sz="1700"/>
            </a:pPr>
            <a:r>
              <a:t>FROM orders</a:t>
            </a:r>
          </a:p>
          <a:p>
            <a:pPr algn="l" defTabSz="457200">
              <a:defRPr sz="1700"/>
            </a:pPr>
            <a:r>
              <a:t>WHERE ship_date IS NULL;</a:t>
            </a:r>
          </a:p>
        </p:txBody>
      </p:sp>
      <p:pic>
        <p:nvPicPr>
          <p:cNvPr id="135" name="#6.jpg" descr="#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49" y="2317257"/>
            <a:ext cx="8950636" cy="5592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#7…"/>
          <p:cNvSpPr txBox="1"/>
          <p:nvPr/>
        </p:nvSpPr>
        <p:spPr>
          <a:xfrm>
            <a:off x="1383493" y="1018947"/>
            <a:ext cx="6933083" cy="1060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/>
            </a:pPr>
            <a:r>
              <a:t>#7  </a:t>
            </a:r>
          </a:p>
          <a:p>
            <a:pPr algn="l" defTabSz="457200">
              <a:defRPr sz="1600"/>
            </a:pPr>
            <a:r>
              <a:t>SELECT NOW() AS 'today_unformatted',</a:t>
            </a:r>
          </a:p>
          <a:p>
            <a:pPr algn="l" defTabSz="457200">
              <a:defRPr sz="1600"/>
            </a:pPr>
            <a:r>
              <a:t>DATE_FORMAT(CURRENT_DATE, '%e-%b-%Y') AS 'today_formatted';</a:t>
            </a:r>
          </a:p>
        </p:txBody>
      </p:sp>
      <p:pic>
        <p:nvPicPr>
          <p:cNvPr id="138" name="#7.jpg" descr="#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327" y="2347200"/>
            <a:ext cx="9390296" cy="5690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#8…"/>
          <p:cNvSpPr txBox="1"/>
          <p:nvPr/>
        </p:nvSpPr>
        <p:spPr>
          <a:xfrm>
            <a:off x="941292" y="307931"/>
            <a:ext cx="6191721" cy="169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700"/>
            </a:pPr>
            <a:r>
              <a:t>#8</a:t>
            </a:r>
          </a:p>
          <a:p>
            <a:pPr algn="l" defTabSz="457200">
              <a:defRPr sz="1700"/>
            </a:pPr>
          </a:p>
          <a:p>
            <a:pPr algn="l" defTabSz="457200">
              <a:defRPr sz="1700"/>
            </a:pPr>
            <a:r>
              <a:t>SELECT 100 AS   'price',</a:t>
            </a:r>
          </a:p>
          <a:p>
            <a:pPr algn="l" defTabSz="457200">
              <a:defRPr sz="1700"/>
            </a:pPr>
            <a:r>
              <a:t>.07 AS 'tax_rate',</a:t>
            </a:r>
          </a:p>
          <a:p>
            <a:pPr algn="l" defTabSz="457200">
              <a:defRPr sz="1700"/>
            </a:pPr>
            <a:r>
              <a:t>100 * .07 AS 'tax_amount',</a:t>
            </a:r>
          </a:p>
          <a:p>
            <a:pPr algn="l" defTabSz="457200">
              <a:defRPr sz="1700"/>
            </a:pPr>
            <a:r>
              <a:t>100 + (100 * .07) AS 'total';</a:t>
            </a:r>
          </a:p>
        </p:txBody>
      </p:sp>
      <p:pic>
        <p:nvPicPr>
          <p:cNvPr id="141" name="#8.jpg" descr="#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094" y="2512528"/>
            <a:ext cx="10377091" cy="6003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